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57" r:id="rId3"/>
    <p:sldId id="262" r:id="rId4"/>
    <p:sldId id="258" r:id="rId5"/>
    <p:sldId id="259" r:id="rId6"/>
    <p:sldId id="263" r:id="rId7"/>
    <p:sldId id="264" r:id="rId8"/>
    <p:sldId id="265" r:id="rId9"/>
    <p:sldId id="266" r:id="rId10"/>
    <p:sldId id="268" r:id="rId11"/>
    <p:sldId id="269" r:id="rId12"/>
    <p:sldId id="271" r:id="rId13"/>
    <p:sldId id="272" r:id="rId14"/>
    <p:sldId id="273" r:id="rId15"/>
    <p:sldId id="274" r:id="rId16"/>
    <p:sldId id="26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42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0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6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48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394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17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52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76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38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91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9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070F-BA73-413C-BB86-FF314EA05739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D1486-66C8-4760-82D3-2408E33F0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E75863-0BAC-4967-835D-687C94CA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FF00"/>
                </a:solidFill>
                <a:highlight>
                  <a:srgbClr val="808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uk-UA" b="1" dirty="0" err="1">
                <a:solidFill>
                  <a:srgbClr val="FFFF00"/>
                </a:solidFill>
                <a:highlight>
                  <a:srgbClr val="808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здоровʼя</a:t>
            </a:r>
            <a:r>
              <a:rPr lang="uk-UA" b="1" dirty="0">
                <a:solidFill>
                  <a:srgbClr val="FFFF00"/>
                </a:solidFill>
                <a:highlight>
                  <a:srgbClr val="808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rgbClr val="FFFF00"/>
                </a:solidFill>
                <a:highlight>
                  <a:srgbClr val="808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огірка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8A3858-DD63-45A8-B811-B851F40EF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Імовірне ураження огірка хворобами у 2019 році та заходи для обмеження їх  поширення – Овощи и Фрукты журнал">
            <a:extLst>
              <a:ext uri="{FF2B5EF4-FFF2-40B4-BE49-F238E27FC236}">
                <a16:creationId xmlns:a16="http://schemas.microsoft.com/office/drawing/2014/main" id="{F2D51FEB-4B7E-4A1F-88E6-EC6920B30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415" y="803186"/>
            <a:ext cx="6354234" cy="48065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6619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B27D3C-D8C7-4F17-A991-92BCED3914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770" y="0"/>
            <a:ext cx="74931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78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55FFD45-8F38-4746-8805-9C0DD3A98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8239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279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3B0DE1-DAD1-49D1-B773-6BB8BCAF7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47D32F-69E9-4B60-8729-F60CAD69F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Знезаражування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і </a:t>
            </a:r>
            <a:r>
              <a:rPr lang="ru-RU" dirty="0" err="1"/>
              <a:t>розсади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збудників</a:t>
            </a:r>
            <a:r>
              <a:rPr lang="ru-RU" dirty="0"/>
              <a:t> хвороб </a:t>
            </a:r>
            <a:r>
              <a:rPr lang="ru-RU" dirty="0" err="1"/>
              <a:t>зберігається</a:t>
            </a:r>
            <a:r>
              <a:rPr lang="ru-RU" dirty="0"/>
              <a:t> у </a:t>
            </a:r>
            <a:r>
              <a:rPr lang="ru-RU" dirty="0" err="1"/>
              <a:t>насінні</a:t>
            </a:r>
            <a:r>
              <a:rPr lang="ru-RU" dirty="0"/>
              <a:t> і </a:t>
            </a:r>
            <a:r>
              <a:rPr lang="ru-RU" dirty="0" err="1"/>
              <a:t>поширюється</a:t>
            </a:r>
            <a:r>
              <a:rPr lang="ru-RU" dirty="0"/>
              <a:t> з ним. </a:t>
            </a:r>
            <a:r>
              <a:rPr lang="ru-RU" dirty="0" err="1"/>
              <a:t>Проводять</a:t>
            </a:r>
            <a:r>
              <a:rPr lang="ru-RU" dirty="0"/>
              <a:t> комплекс </a:t>
            </a:r>
            <a:r>
              <a:rPr lang="ru-RU" dirty="0" err="1"/>
              <a:t>обов'язкових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: </a:t>
            </a:r>
            <a:r>
              <a:rPr lang="ru-RU" dirty="0" err="1"/>
              <a:t>калібрування</a:t>
            </a:r>
            <a:r>
              <a:rPr lang="ru-RU" dirty="0"/>
              <a:t>, </a:t>
            </a:r>
            <a:r>
              <a:rPr lang="ru-RU" dirty="0" err="1"/>
              <a:t>знезараження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збудників</a:t>
            </a:r>
            <a:r>
              <a:rPr lang="ru-RU" dirty="0"/>
              <a:t> хвороб, </a:t>
            </a:r>
            <a:r>
              <a:rPr lang="ru-RU" dirty="0" err="1"/>
              <a:t>збагачення</a:t>
            </a:r>
            <a:r>
              <a:rPr lang="ru-RU" dirty="0"/>
              <a:t> макро- та </a:t>
            </a:r>
            <a:r>
              <a:rPr lang="ru-RU" dirty="0" err="1"/>
              <a:t>мікроелементами</a:t>
            </a:r>
            <a:r>
              <a:rPr lang="ru-RU" dirty="0"/>
              <a:t>, регуляторами росту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знезаражують</a:t>
            </a:r>
            <a:r>
              <a:rPr lang="ru-RU" dirty="0"/>
              <a:t> </a:t>
            </a:r>
            <a:r>
              <a:rPr lang="ru-RU" dirty="0" err="1"/>
              <a:t>термічним</a:t>
            </a:r>
            <a:r>
              <a:rPr lang="ru-RU" dirty="0"/>
              <a:t> і </a:t>
            </a:r>
            <a:r>
              <a:rPr lang="ru-RU" dirty="0" err="1"/>
              <a:t>хімічним</a:t>
            </a:r>
            <a:r>
              <a:rPr lang="ru-RU" dirty="0"/>
              <a:t> методами.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B1FD87-C048-499B-894E-72E131528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1" y="2648082"/>
            <a:ext cx="3395292" cy="186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655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D9BD40-59D4-43FD-BD99-4CA8F836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73D561-E07C-4D5A-AF3F-A6B428F1C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</a:t>
            </a:r>
            <a:r>
              <a:rPr lang="ru-RU" dirty="0" err="1"/>
              <a:t>підготовці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огірків</a:t>
            </a:r>
            <a:r>
              <a:rPr lang="ru-RU" dirty="0"/>
              <a:t> до </a:t>
            </a:r>
            <a:r>
              <a:rPr lang="ru-RU" dirty="0" err="1"/>
              <a:t>посіву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калібрування</a:t>
            </a:r>
            <a:r>
              <a:rPr lang="ru-RU" dirty="0"/>
              <a:t> у 5 %-ому </a:t>
            </a:r>
            <a:r>
              <a:rPr lang="ru-RU" dirty="0" err="1"/>
              <a:t>розчині</a:t>
            </a:r>
            <a:r>
              <a:rPr lang="ru-RU" dirty="0"/>
              <a:t> </a:t>
            </a:r>
            <a:r>
              <a:rPr lang="ru-RU" dirty="0" err="1"/>
              <a:t>кухонної</a:t>
            </a:r>
            <a:r>
              <a:rPr lang="ru-RU" dirty="0"/>
              <a:t> </a:t>
            </a:r>
            <a:r>
              <a:rPr lang="ru-RU" dirty="0" err="1"/>
              <a:t>солі</a:t>
            </a:r>
            <a:r>
              <a:rPr lang="ru-RU" dirty="0"/>
              <a:t> (</a:t>
            </a:r>
            <a:r>
              <a:rPr lang="en-US" dirty="0"/>
              <a:t>NaCl) </a:t>
            </a:r>
            <a:r>
              <a:rPr lang="ru-RU" dirty="0"/>
              <a:t>з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промиванням</a:t>
            </a:r>
            <a:r>
              <a:rPr lang="ru-RU" dirty="0"/>
              <a:t> до </a:t>
            </a:r>
            <a:r>
              <a:rPr lang="ru-RU" dirty="0" err="1"/>
              <a:t>зникнення</a:t>
            </a:r>
            <a:r>
              <a:rPr lang="ru-RU" dirty="0"/>
              <a:t>, </a:t>
            </a:r>
            <a:r>
              <a:rPr lang="ru-RU" dirty="0" err="1"/>
              <a:t>солоного</a:t>
            </a:r>
            <a:r>
              <a:rPr lang="ru-RU" dirty="0"/>
              <a:t> </a:t>
            </a:r>
            <a:r>
              <a:rPr lang="ru-RU" dirty="0" err="1"/>
              <a:t>присмаку</a:t>
            </a:r>
            <a:r>
              <a:rPr lang="ru-RU" dirty="0"/>
              <a:t>. Для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збудників</a:t>
            </a:r>
            <a:r>
              <a:rPr lang="ru-RU" dirty="0"/>
              <a:t> </a:t>
            </a:r>
            <a:r>
              <a:rPr lang="ru-RU" dirty="0" err="1"/>
              <a:t>вірусних</a:t>
            </a:r>
            <a:r>
              <a:rPr lang="ru-RU" dirty="0"/>
              <a:t> і </a:t>
            </a:r>
            <a:r>
              <a:rPr lang="ru-RU" dirty="0" err="1"/>
              <a:t>бактеріальних</a:t>
            </a:r>
            <a:r>
              <a:rPr lang="ru-RU" dirty="0"/>
              <a:t> хвороб 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прогрівають</a:t>
            </a:r>
            <a:r>
              <a:rPr lang="ru-RU" dirty="0"/>
              <a:t>: при </a:t>
            </a:r>
            <a:r>
              <a:rPr lang="ru-RU" dirty="0" err="1"/>
              <a:t>температурі</a:t>
            </a:r>
            <a:r>
              <a:rPr lang="ru-RU" dirty="0"/>
              <a:t> +50-52 °С </a:t>
            </a:r>
            <a:r>
              <a:rPr lang="ru-RU" dirty="0" err="1"/>
              <a:t>протягом</a:t>
            </a:r>
            <a:r>
              <a:rPr lang="ru-RU" dirty="0"/>
              <a:t> 72 годин і при </a:t>
            </a:r>
            <a:r>
              <a:rPr lang="ru-RU" dirty="0" err="1"/>
              <a:t>температурі</a:t>
            </a:r>
            <a:r>
              <a:rPr lang="ru-RU" dirty="0"/>
              <a:t> +78-80 °С - 24 </a:t>
            </a:r>
            <a:r>
              <a:rPr lang="ru-RU" dirty="0" err="1"/>
              <a:t>години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знезаражувати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в 20% -ому </a:t>
            </a:r>
            <a:r>
              <a:rPr lang="ru-RU" dirty="0" err="1"/>
              <a:t>розчині</a:t>
            </a:r>
            <a:r>
              <a:rPr lang="ru-RU" dirty="0"/>
              <a:t> </a:t>
            </a:r>
            <a:r>
              <a:rPr lang="ru-RU" dirty="0" err="1"/>
              <a:t>соляної</a:t>
            </a:r>
            <a:r>
              <a:rPr lang="ru-RU" dirty="0"/>
              <a:t> </a:t>
            </a:r>
            <a:r>
              <a:rPr lang="ru-RU" dirty="0" err="1"/>
              <a:t>кислоти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30 </a:t>
            </a:r>
            <a:r>
              <a:rPr lang="ru-RU" dirty="0" err="1"/>
              <a:t>хв</a:t>
            </a:r>
            <a:r>
              <a:rPr lang="ru-RU" dirty="0"/>
              <a:t>., </a:t>
            </a:r>
            <a:r>
              <a:rPr lang="ru-RU" dirty="0" err="1"/>
              <a:t>помістивши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марлеві</a:t>
            </a:r>
            <a:r>
              <a:rPr lang="ru-RU" dirty="0"/>
              <a:t> </a:t>
            </a:r>
            <a:r>
              <a:rPr lang="ru-RU" dirty="0" err="1"/>
              <a:t>мішечки</a:t>
            </a:r>
            <a:r>
              <a:rPr lang="ru-RU" dirty="0"/>
              <a:t>. </a:t>
            </a:r>
            <a:endParaRPr lang="ru-RU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069BF5-3F26-4A91-B2F1-00E937D75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27" y="2402794"/>
            <a:ext cx="3290986" cy="235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339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B57A62-449B-4CBA-BD76-7DB689D98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3B02A3-1F17-47AB-BC84-8E459980B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Ефективним</a:t>
            </a:r>
            <a:r>
              <a:rPr lang="ru-RU" dirty="0"/>
              <a:t> </a:t>
            </a:r>
            <a:r>
              <a:rPr lang="ru-RU" dirty="0" err="1"/>
              <a:t>прийомом</a:t>
            </a:r>
            <a:r>
              <a:rPr lang="ru-RU" dirty="0"/>
              <a:t> </a:t>
            </a:r>
            <a:r>
              <a:rPr lang="ru-RU" dirty="0" err="1"/>
              <a:t>знезаражування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огірка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мозаїки</a:t>
            </a:r>
            <a:r>
              <a:rPr lang="ru-RU" dirty="0"/>
              <a:t> є </a:t>
            </a:r>
            <a:r>
              <a:rPr lang="ru-RU" dirty="0" err="1"/>
              <a:t>намочування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15 %-ому </a:t>
            </a:r>
            <a:r>
              <a:rPr lang="ru-RU" dirty="0" err="1"/>
              <a:t>розчині</a:t>
            </a:r>
            <a:r>
              <a:rPr lang="ru-RU" dirty="0"/>
              <a:t> </a:t>
            </a:r>
            <a:r>
              <a:rPr lang="ru-RU" dirty="0" err="1"/>
              <a:t>тринатрійфосфату</a:t>
            </a:r>
            <a:r>
              <a:rPr lang="ru-RU" dirty="0"/>
              <a:t> (175 г препарату в 1 л води)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години</a:t>
            </a:r>
            <a:r>
              <a:rPr lang="ru-RU" dirty="0"/>
              <a:t>. 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помідора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вірусної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</a:t>
            </a:r>
            <a:r>
              <a:rPr lang="ru-RU" dirty="0" err="1"/>
              <a:t>знезаражують</a:t>
            </a:r>
            <a:r>
              <a:rPr lang="ru-RU" dirty="0"/>
              <a:t> 10 % -им </a:t>
            </a:r>
            <a:r>
              <a:rPr lang="ru-RU" dirty="0" err="1"/>
              <a:t>розчином</a:t>
            </a:r>
            <a:r>
              <a:rPr lang="ru-RU" dirty="0"/>
              <a:t> </a:t>
            </a:r>
            <a:r>
              <a:rPr lang="ru-RU" dirty="0" err="1"/>
              <a:t>тринатрійфосфату</a:t>
            </a:r>
            <a:r>
              <a:rPr lang="ru-RU" dirty="0"/>
              <a:t> (120 г препарату в 1 л води). Температура </a:t>
            </a:r>
            <a:r>
              <a:rPr lang="ru-RU" dirty="0" err="1"/>
              <a:t>розчину</a:t>
            </a:r>
            <a:r>
              <a:rPr lang="ru-RU" dirty="0"/>
              <a:t> +20-25 °С. 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широко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намочування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в 1 %- ому </a:t>
            </a:r>
            <a:r>
              <a:rPr lang="ru-RU" dirty="0" err="1"/>
              <a:t>розчині</a:t>
            </a:r>
            <a:r>
              <a:rPr lang="ru-RU" dirty="0"/>
              <a:t> </a:t>
            </a:r>
            <a:r>
              <a:rPr lang="ru-RU" dirty="0" err="1"/>
              <a:t>марганцевокислого</a:t>
            </a:r>
            <a:r>
              <a:rPr lang="ru-RU" dirty="0"/>
              <a:t> </a:t>
            </a:r>
            <a:r>
              <a:rPr lang="ru-RU" dirty="0" err="1"/>
              <a:t>калію</a:t>
            </a:r>
            <a:r>
              <a:rPr lang="ru-RU" dirty="0"/>
              <a:t> (Км</a:t>
            </a:r>
            <a:r>
              <a:rPr lang="en-US" dirty="0"/>
              <a:t>nO4) </a:t>
            </a:r>
            <a:r>
              <a:rPr lang="ru-RU" dirty="0" err="1"/>
              <a:t>протягом</a:t>
            </a:r>
            <a:r>
              <a:rPr lang="ru-RU" dirty="0"/>
              <a:t> 30 </a:t>
            </a:r>
            <a:r>
              <a:rPr lang="ru-RU" dirty="0" err="1"/>
              <a:t>хв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E0FC869-ADDE-4752-9F97-DDD04F52B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3" y="0"/>
            <a:ext cx="4468646" cy="450807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3CFD91A-91FE-4834-921D-3DABCF366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25" y="4173789"/>
            <a:ext cx="3719589" cy="236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545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90F0E9-7A5E-4471-A03E-1AEAD632E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6DFCDD-A0F9-43FD-888A-DB21E0345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3653" y="803186"/>
            <a:ext cx="6281873" cy="5248622"/>
          </a:xfrm>
        </p:spPr>
        <p:txBody>
          <a:bodyPr/>
          <a:lstStyle/>
          <a:p>
            <a:r>
              <a:rPr lang="ru-RU" dirty="0"/>
              <a:t>. Для </a:t>
            </a:r>
            <a:r>
              <a:rPr lang="ru-RU" dirty="0" err="1"/>
              <a:t>знезаражування</a:t>
            </a:r>
            <a:r>
              <a:rPr lang="ru-RU" dirty="0"/>
              <a:t> 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помідора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збудників</a:t>
            </a:r>
            <a:r>
              <a:rPr lang="ru-RU" dirty="0"/>
              <a:t> </a:t>
            </a:r>
            <a:r>
              <a:rPr lang="ru-RU" dirty="0" err="1"/>
              <a:t>фузаріозного</a:t>
            </a:r>
            <a:r>
              <a:rPr lang="ru-RU" dirty="0"/>
              <a:t> </a:t>
            </a:r>
            <a:r>
              <a:rPr lang="ru-RU" dirty="0" err="1"/>
              <a:t>в'янення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протруюють</a:t>
            </a:r>
            <a:r>
              <a:rPr lang="ru-RU" dirty="0"/>
              <a:t> 50% -им </a:t>
            </a:r>
            <a:r>
              <a:rPr lang="ru-RU" dirty="0" err="1"/>
              <a:t>з.п</a:t>
            </a:r>
            <a:r>
              <a:rPr lang="ru-RU" dirty="0"/>
              <a:t>. </a:t>
            </a:r>
            <a:r>
              <a:rPr lang="ru-RU" dirty="0" err="1"/>
              <a:t>фундазолу</a:t>
            </a:r>
            <a:r>
              <a:rPr lang="ru-RU" dirty="0"/>
              <a:t> (</a:t>
            </a:r>
            <a:r>
              <a:rPr lang="ru-RU" dirty="0" err="1"/>
              <a:t>беномілу</a:t>
            </a:r>
            <a:r>
              <a:rPr lang="ru-RU" dirty="0"/>
              <a:t>) з нормою </a:t>
            </a:r>
            <a:r>
              <a:rPr lang="ru-RU" dirty="0" err="1"/>
              <a:t>витрати</a:t>
            </a:r>
            <a:r>
              <a:rPr lang="ru-RU" dirty="0"/>
              <a:t> 3-5 г/кг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зволоженням</a:t>
            </a:r>
            <a:r>
              <a:rPr lang="ru-RU" dirty="0"/>
              <a:t> (10-15 мл води на 1 кг </a:t>
            </a:r>
            <a:r>
              <a:rPr lang="ru-RU" dirty="0" err="1"/>
              <a:t>насіння</a:t>
            </a:r>
            <a:r>
              <a:rPr lang="ru-RU" dirty="0"/>
              <a:t>), 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огірків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пероноспорозу</a:t>
            </a:r>
            <a:r>
              <a:rPr lang="ru-RU" dirty="0"/>
              <a:t> </a:t>
            </a:r>
            <a:r>
              <a:rPr lang="ru-RU" dirty="0" err="1"/>
              <a:t>протруюють</a:t>
            </a:r>
            <a:r>
              <a:rPr lang="ru-RU" dirty="0"/>
              <a:t> </a:t>
            </a:r>
            <a:r>
              <a:rPr lang="ru-RU" dirty="0" err="1"/>
              <a:t>апроном</a:t>
            </a:r>
            <a:r>
              <a:rPr lang="ru-RU" dirty="0"/>
              <a:t> </a:t>
            </a:r>
            <a:r>
              <a:rPr lang="en-US" dirty="0"/>
              <a:t>XL 350 FS </a:t>
            </a:r>
            <a:r>
              <a:rPr lang="ru-RU" dirty="0" err="1"/>
              <a:t>т.к.с</a:t>
            </a:r>
            <a:r>
              <a:rPr lang="ru-RU" dirty="0"/>
              <a:t>. (2,5 г/кг).</a:t>
            </a:r>
          </a:p>
        </p:txBody>
      </p:sp>
      <p:pic>
        <p:nvPicPr>
          <p:cNvPr id="2050" name="Picture 2" descr="Фунгіцид Фундазол (ан алог Фундазим) д.р.Беноміл, 500 г/кг - Компанія Гран">
            <a:extLst>
              <a:ext uri="{FF2B5EF4-FFF2-40B4-BE49-F238E27FC236}">
                <a16:creationId xmlns:a16="http://schemas.microsoft.com/office/drawing/2014/main" id="{6A797CA0-9379-4934-BC74-FE1CDB1EF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76" y="0"/>
            <a:ext cx="4012856" cy="401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DDB7AE9-DC37-4A5E-9DC6-AC8150345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619" y="2749339"/>
            <a:ext cx="3707001" cy="410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258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8040B-FCF0-4941-884D-B8C531AFC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B7C8A1-191A-4BC2-8A19-CE81FC542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Інтегрований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захист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огірків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сприяє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зменшенню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використання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хімічних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пестицидів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збереженню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навколишнього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середовища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покращенню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якості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врожаю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та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безпеці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харчових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продуктів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435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51B3E4-A5EE-4FBB-99F6-F67C516EB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7755" y="322342"/>
            <a:ext cx="6281873" cy="194001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374151"/>
                </a:solidFill>
                <a:latin typeface="Söhne"/>
              </a:rPr>
              <a:t>Контроль </a:t>
            </a:r>
            <a:r>
              <a:rPr lang="ru-RU" dirty="0" err="1" smtClean="0">
                <a:solidFill>
                  <a:srgbClr val="374151"/>
                </a:solidFill>
                <a:latin typeface="Söhne"/>
              </a:rPr>
              <a:t>здоров</a:t>
            </a:r>
            <a:r>
              <a:rPr lang="ru-RU" dirty="0" err="1" smtClean="0">
                <a:solidFill>
                  <a:srgbClr val="37415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ʼ</a:t>
            </a:r>
            <a:r>
              <a:rPr lang="ru-RU" dirty="0" err="1" smtClean="0">
                <a:solidFill>
                  <a:srgbClr val="374151"/>
                </a:solidFill>
                <a:latin typeface="Söhne"/>
              </a:rPr>
              <a:t>я</a:t>
            </a:r>
            <a:r>
              <a:rPr lang="ru-RU" dirty="0" smtClean="0">
                <a:solidFill>
                  <a:srgbClr val="374151"/>
                </a:solidFill>
                <a:latin typeface="Söhne"/>
              </a:rPr>
              <a:t> </a:t>
            </a:r>
            <a:r>
              <a:rPr lang="ru-RU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огірків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-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це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підхід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до контролю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шкідників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хвороб і бур'янів у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вирощуванні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огірків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який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поєднує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в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собі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різні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методи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захисту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рослин.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Він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базується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на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збалансованому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використанні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хімічних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засобів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захисту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біологічних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контрольних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агентів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агротехнічних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прийомів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та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генетичної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резистентності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  <a:endParaRPr lang="ru-RU" dirty="0"/>
          </a:p>
        </p:txBody>
      </p:sp>
      <p:pic>
        <p:nvPicPr>
          <p:cNvPr id="2050" name="Picture 2" descr="Інсектицид Аплауду 500 г(, Самміт-Агро) — захист огірків і томатів від  білокрилки: продаж, ціна у Павлограді. Зооциди від &quot;АгроКонсультант&quot; -  687359957">
            <a:extLst>
              <a:ext uri="{FF2B5EF4-FFF2-40B4-BE49-F238E27FC236}">
                <a16:creationId xmlns:a16="http://schemas.microsoft.com/office/drawing/2014/main" id="{D0086D4B-6082-4054-81D5-6ABA30323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228" y="2306549"/>
            <a:ext cx="2286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Безпечний захист. Сучасні інтегровані методи захисту рослин від хвороб та  шкідників">
            <a:extLst>
              <a:ext uri="{FF2B5EF4-FFF2-40B4-BE49-F238E27FC236}">
                <a16:creationId xmlns:a16="http://schemas.microsoft.com/office/drawing/2014/main" id="{AFAB6F7D-511E-442C-A605-E0BBC8040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27" y="2262356"/>
            <a:ext cx="3661047" cy="258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Фунгіцид Медян Екстра 20 мл, Summit Agro">
            <a:extLst>
              <a:ext uri="{FF2B5EF4-FFF2-40B4-BE49-F238E27FC236}">
                <a16:creationId xmlns:a16="http://schemas.microsoft.com/office/drawing/2014/main" id="{627E24BC-D41B-48E2-9865-0CE6CBAEA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040" y="2999692"/>
            <a:ext cx="3191906" cy="319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31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1251AE-F58D-406D-9264-AFE7CE88E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546" y="248381"/>
            <a:ext cx="6281873" cy="1885950"/>
          </a:xfrm>
        </p:spPr>
        <p:txBody>
          <a:bodyPr>
            <a:normAutofit fontScale="85000" lnSpcReduction="10000"/>
          </a:bodyPr>
          <a:lstStyle/>
          <a:p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Раціональне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використання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хімічних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засобів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захисту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рослин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Хімічні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пестициди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застосовуються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лише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за потреби і з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урахуванням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доз,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які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не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завдають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шкоди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для людей і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навколишнього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середовища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Дотримання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правильної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дози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застосування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засобів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з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низькими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ризиками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та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заміна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хімічних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пестицидів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біологічними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препаратами -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це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важливі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аспекти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інтегрованого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захисту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endParaRPr lang="ru-RU" dirty="0"/>
          </a:p>
        </p:txBody>
      </p:sp>
      <p:pic>
        <p:nvPicPr>
          <p:cNvPr id="3074" name="Picture 2" descr="ТОП 10 кращих фунгіцидів для огірків">
            <a:extLst>
              <a:ext uri="{FF2B5EF4-FFF2-40B4-BE49-F238E27FC236}">
                <a16:creationId xmlns:a16="http://schemas.microsoft.com/office/drawing/2014/main" id="{D9375289-6FCA-4648-9DC0-71998F112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48" y="1746287"/>
            <a:ext cx="2059663" cy="248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ТОП 10 кращих фунгіцидів для огірків">
            <a:extLst>
              <a:ext uri="{FF2B5EF4-FFF2-40B4-BE49-F238E27FC236}">
                <a16:creationId xmlns:a16="http://schemas.microsoft.com/office/drawing/2014/main" id="{49C959B1-FEA6-40CF-9C8E-7AB0C513A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725" y="2058380"/>
            <a:ext cx="2055929" cy="274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Як підвищити урожай огірків: обробка та підживлення без хімії для отримання  екологічно чистих зеленців!">
            <a:extLst>
              <a:ext uri="{FF2B5EF4-FFF2-40B4-BE49-F238E27FC236}">
                <a16:creationId xmlns:a16="http://schemas.microsoft.com/office/drawing/2014/main" id="{6D5C2607-EA7A-4D7E-95A9-F3C5E32F3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484" y="4265363"/>
            <a:ext cx="334784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Інсекто-фунго-стимулятор &quot;Рятувальник огірків&quot; ТМ &quot;Белреахім&quot; 15мл купити  поштою в Одесі, Києві, Україні | Agro-Market">
            <a:extLst>
              <a:ext uri="{FF2B5EF4-FFF2-40B4-BE49-F238E27FC236}">
                <a16:creationId xmlns:a16="http://schemas.microsoft.com/office/drawing/2014/main" id="{291AC8AE-00F3-4F0C-8C8F-F2AB5FA0A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83" y="2428894"/>
            <a:ext cx="4073567" cy="229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112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F09E6D-34CE-44AC-937A-5C8FE5FFD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6545" y="598719"/>
            <a:ext cx="3498979" cy="5248622"/>
          </a:xfrm>
        </p:spPr>
        <p:txBody>
          <a:bodyPr/>
          <a:lstStyle/>
          <a:p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Агротехнічні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заходи.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Включають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в себе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вибір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сортів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огірків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з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підвищеною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стійкістю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до хвороб,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використання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мульчування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для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стримування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росту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бур'янів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вирощування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огірків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в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теплицях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для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захисту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від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шкідників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та хвороб,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дотримання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оптимального поливу та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внесення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необхідних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добрив.</a:t>
            </a:r>
          </a:p>
          <a:p>
            <a:endParaRPr lang="ru-RU" dirty="0"/>
          </a:p>
        </p:txBody>
      </p:sp>
      <p:pic>
        <p:nvPicPr>
          <p:cNvPr id="4098" name="Picture 2" descr="Майстер-Агро для огірків, кабачків та патисонів комплексне добриво - купити  препарати, добрива, захист рослин з доставкою по Україні в магазині Добродар">
            <a:extLst>
              <a:ext uri="{FF2B5EF4-FFF2-40B4-BE49-F238E27FC236}">
                <a16:creationId xmlns:a16="http://schemas.microsoft.com/office/drawing/2014/main" id="{C6E4772C-D819-4073-B898-7EE9302BB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602" y="418384"/>
            <a:ext cx="2514600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Купити добриво для огірків і кабачків Агроном Профі, 300 гр -➩ GreenDecor  ☎️ 063-892-45-65">
            <a:extLst>
              <a:ext uri="{FF2B5EF4-FFF2-40B4-BE49-F238E27FC236}">
                <a16:creationId xmlns:a16="http://schemas.microsoft.com/office/drawing/2014/main" id="{D59B54B6-AA17-4457-B2B2-C4E997664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021" y="1669294"/>
            <a:ext cx="20193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Органічне добриво Джерело для огірків 500 мл – купити в Києві, Україні  Інвентар: ціна, продаж, доставка поштою - Інтернет магазин Флоріум">
            <a:extLst>
              <a:ext uri="{FF2B5EF4-FFF2-40B4-BE49-F238E27FC236}">
                <a16:creationId xmlns:a16="http://schemas.microsoft.com/office/drawing/2014/main" id="{71BECC3C-0400-451D-8BA3-DCAF65506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772" y="2987519"/>
            <a:ext cx="2324220" cy="2324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57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04154-1213-44EA-9CB9-3F68A1CD7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803602-1A0B-4465-A6F3-1C2AD301C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7002" y="803186"/>
            <a:ext cx="2893318" cy="3963053"/>
          </a:xfrm>
        </p:spPr>
        <p:txBody>
          <a:bodyPr/>
          <a:lstStyle/>
          <a:p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Генетична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резистентність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Ведуться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дослідження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з метою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створення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нових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сортів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огірків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які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мають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природну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резистентність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до </a:t>
            </a:r>
            <a:r>
              <a:rPr lang="ru-RU" b="0" i="0" dirty="0" err="1">
                <a:solidFill>
                  <a:srgbClr val="374151"/>
                </a:solidFill>
                <a:effectLst/>
                <a:latin typeface="Söhne"/>
              </a:rPr>
              <a:t>шкідників</a:t>
            </a:r>
            <a:r>
              <a:rPr lang="ru-RU" b="0" i="0" dirty="0">
                <a:solidFill>
                  <a:srgbClr val="374151"/>
                </a:solidFill>
                <a:effectLst/>
                <a:latin typeface="Söhne"/>
              </a:rPr>
              <a:t> та хвороб.</a:t>
            </a:r>
          </a:p>
          <a:p>
            <a:endParaRPr lang="ru-RU" dirty="0"/>
          </a:p>
        </p:txBody>
      </p:sp>
      <p:pic>
        <p:nvPicPr>
          <p:cNvPr id="5124" name="Picture 4" descr="Кращі сорти огірків для посадки в 2021 році">
            <a:extLst>
              <a:ext uri="{FF2B5EF4-FFF2-40B4-BE49-F238E27FC236}">
                <a16:creationId xmlns:a16="http://schemas.microsoft.com/office/drawing/2014/main" id="{32590658-491F-444F-AABF-33FABFA75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161" y="1033462"/>
            <a:ext cx="252412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Високоврожайні сорти огірків в Україні">
            <a:extLst>
              <a:ext uri="{FF2B5EF4-FFF2-40B4-BE49-F238E27FC236}">
                <a16:creationId xmlns:a16="http://schemas.microsoft.com/office/drawing/2014/main" id="{2E0A1459-30E3-48F1-8FB1-AB81A5F22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699" y="2566987"/>
            <a:ext cx="2295525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Кращі сорти огірків для відкритого грунту - Голос Сокальщини - новини  Сокаля, Червонограда">
            <a:extLst>
              <a:ext uri="{FF2B5EF4-FFF2-40B4-BE49-F238E27FC236}">
                <a16:creationId xmlns:a16="http://schemas.microsoft.com/office/drawing/2014/main" id="{7FEA2E00-2119-47F6-8A5D-F26DBC488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539" y="4005263"/>
            <a:ext cx="2295524" cy="2295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63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D8BFA4-BFD8-4348-A93A-FA49F822C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72B3D0-F5CE-4763-AD66-8BF166E60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8624" y="803186"/>
            <a:ext cx="6281873" cy="5248622"/>
          </a:xfrm>
        </p:spPr>
        <p:txBody>
          <a:bodyPr/>
          <a:lstStyle/>
          <a:p>
            <a:r>
              <a:rPr lang="ru-RU" b="1" i="0" dirty="0" err="1">
                <a:solidFill>
                  <a:srgbClr val="000000"/>
                </a:solidFill>
                <a:effectLst/>
                <a:latin typeface="Open Sans"/>
              </a:rPr>
              <a:t>Пероноспороз</a:t>
            </a:r>
            <a:endParaRPr lang="ru-RU" b="1" i="0" dirty="0">
              <a:solidFill>
                <a:srgbClr val="000000"/>
              </a:solidFill>
              <a:effectLst/>
              <a:latin typeface="Open Sans"/>
            </a:endParaRPr>
          </a:p>
          <a:p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 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період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вирощування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розсади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уражених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рослин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верхній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стороні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сім'ядоль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листя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утворюються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блідо-жовті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жовті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розпливчасті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(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неправильної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форми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)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плями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. При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високій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відносній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вологості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повітря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нижньому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боці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листків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,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місцях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уражень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формується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світло-сірий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пухкий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наліт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який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складається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конідіального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спороношення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гриба. На початку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розвитку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пероноспорозу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хлоротіческіх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плями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невеликі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точкові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поодинокі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або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численні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.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міру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прогресування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захворювання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вони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збільшуються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розмірі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приймають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коричневе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забарвлення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можуть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покривати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всю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поверхню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аркуша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.</a:t>
            </a:r>
            <a:endParaRPr lang="ru-RU" dirty="0"/>
          </a:p>
        </p:txBody>
      </p:sp>
      <p:pic>
        <p:nvPicPr>
          <p:cNvPr id="1026" name="Picture 2" descr="Ложная мучнистая роса — Википедия">
            <a:extLst>
              <a:ext uri="{FF2B5EF4-FFF2-40B4-BE49-F238E27FC236}">
                <a16:creationId xmlns:a16="http://schemas.microsoft.com/office/drawing/2014/main" id="{1E3459F7-D0C3-4519-8686-E3445BD98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77" y="2473636"/>
            <a:ext cx="2941485" cy="22090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488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78369B-117A-4981-8B27-07B3570BA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83BA06-2664-4BD2-A079-4EACE5830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0" dirty="0">
                <a:solidFill>
                  <a:srgbClr val="000000"/>
                </a:solidFill>
                <a:effectLst/>
                <a:latin typeface="Open Sans"/>
              </a:rPr>
              <a:t>Заходи 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Open Sans"/>
              </a:rPr>
              <a:t>захисту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-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збір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насіння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тільки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здорових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рослин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-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вибракування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сільнопораженной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розсади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-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збір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рослинних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залишків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восени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- протравливать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насіння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перед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посівом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препараті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планриз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(20 мл / кг);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- гидротермическая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обробка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насіння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гарячій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воді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(50 ° С) на 20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хв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подальшим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охолодженням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холодній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воді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протягом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2-3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хв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-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обробка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розсади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фунгіцидом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Ридоміл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Голд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(0,05%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суспензія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) при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появі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ознак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несправжньої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борошнистої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Open Sans"/>
              </a:rPr>
              <a:t>роси</a:t>
            </a:r>
            <a:r>
              <a:rPr lang="ru-RU" b="0" i="0" dirty="0">
                <a:solidFill>
                  <a:srgbClr val="000000"/>
                </a:solidFill>
                <a:effectLst/>
                <a:latin typeface="Open Sans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104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F082DA-9C99-4EDB-9877-87E5756EF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8B5055-77AC-4496-BD89-11A461C7C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0" dirty="0" err="1">
                <a:solidFill>
                  <a:srgbClr val="000000"/>
                </a:solidFill>
                <a:effectLst/>
                <a:latin typeface="Open Sans"/>
              </a:rPr>
              <a:t>Попелиця</a:t>
            </a:r>
            <a:r>
              <a:rPr lang="ru-RU" b="1" i="0" dirty="0">
                <a:solidFill>
                  <a:srgbClr val="000000"/>
                </a:solidFill>
                <a:effectLst/>
                <a:latin typeface="Open Sans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Open Sans"/>
              </a:rPr>
              <a:t>баштанна</a:t>
            </a:r>
            <a:r>
              <a:rPr lang="ru-RU" b="1" i="0" dirty="0">
                <a:solidFill>
                  <a:srgbClr val="000000"/>
                </a:solidFill>
                <a:effectLst/>
                <a:latin typeface="Open Sans"/>
              </a:rPr>
              <a:t> (Бахчевая тля)</a:t>
            </a:r>
          </a:p>
          <a:p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Поліфаг.Небезпечний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масовий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шк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дник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багатьох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баштанних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культур (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ог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рк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в, динь,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гарбуз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в, кавун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в), а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також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пом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дор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в,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перцю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тютюну,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квасол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та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н.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Може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пошкоджувати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р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зноман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рослини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умовах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закритого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грунту.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Шк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длив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сть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зумовлена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тим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вона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дуже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швидко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розмножується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протягом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вегетац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йного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пер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оду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може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дати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в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д 14 до 20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покол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нь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 Оптимальна температура для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розмноження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в межах 16-22 град.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Попелиця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багатоїдна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може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живитися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соком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майже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50 вид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в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культурних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бур'янових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рослин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Навесн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заселяють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р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зноман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бур'яни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риж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й, щавель, мальву, подорожник та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н.), з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яких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наприк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нц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весни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крилат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засновниц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грують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баштанн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техн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чн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та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нш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культурн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рослини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Запод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ювана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попелицями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шкода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буває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значною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зноман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тною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пошкоджене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листя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прив'ядає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стає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зморшкуватим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бур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є, а при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тривалому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живленн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засихає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й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опадає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Дуже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пошкоджен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молод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рослини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гинуть.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FD6D88B-06E6-4666-AB12-CDDBBCE60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02" y="2349925"/>
            <a:ext cx="3211035" cy="24564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02888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D7C0D-45A4-4FC0-9F56-585C0BD9D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EDDBB2-973A-435F-A81D-F195E108B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1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Природні</a:t>
            </a:r>
            <a:r>
              <a:rPr lang="ru-RU" b="1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вороги: </a:t>
            </a:r>
          </a:p>
          <a:p>
            <a:pPr algn="l"/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Чисельність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обмежують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багато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хижих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комах.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Імаго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і личинками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активно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живляться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сонечка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золотоочки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хижа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галиця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Aphidoletes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aphidimyza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Rd.,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хижі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клопи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Nabis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ferus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L.,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Orius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niger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Wolff.,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личинки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мухсирфід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Paragus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tibialis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Fln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.,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Sphaerophoria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menthastri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L.,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Isehiodon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stutellaris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Fabr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.,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Scaeva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albomaculata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Mcg.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Попелицю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заражають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ендопаразити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родини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афідіїд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Aphidius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matricariae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Hal.,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Diaeretiella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rapae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M.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lnt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.,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з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родини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афілінід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Aphelinus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asychis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Wlk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., A.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varipes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Frst</a:t>
            </a:r>
            <a:r>
              <a:rPr lang="en-US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та </a:t>
            </a:r>
            <a:r>
              <a:rPr lang="ru-RU" b="0" i="0" dirty="0" err="1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ін</a:t>
            </a:r>
            <a:r>
              <a:rPr lang="ru-RU" b="0" i="0" dirty="0">
                <a:solidFill>
                  <a:srgbClr val="3A3A3A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1791560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22</TotalTime>
  <Words>664</Words>
  <Application>Microsoft Office PowerPoint</Application>
  <PresentationFormat>Широкоэкранный</PresentationFormat>
  <Paragraphs>18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 Light</vt:lpstr>
      <vt:lpstr>Open Sans</vt:lpstr>
      <vt:lpstr>Rockwell</vt:lpstr>
      <vt:lpstr>Söhne</vt:lpstr>
      <vt:lpstr>Times New Roman</vt:lpstr>
      <vt:lpstr>Wingdings</vt:lpstr>
      <vt:lpstr>Атлас</vt:lpstr>
      <vt:lpstr>Контроль здоровʼя огірка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Інтегрований захист огірка</dc:title>
  <dc:creator>USER</dc:creator>
  <cp:lastModifiedBy>Admin</cp:lastModifiedBy>
  <cp:revision>4</cp:revision>
  <dcterms:created xsi:type="dcterms:W3CDTF">2023-06-21T17:36:59Z</dcterms:created>
  <dcterms:modified xsi:type="dcterms:W3CDTF">2025-09-24T00:14:14Z</dcterms:modified>
</cp:coreProperties>
</file>