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378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9590" y="24764"/>
            <a:ext cx="5470525" cy="909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99704" y="222504"/>
            <a:ext cx="359663" cy="9448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25028" y="367284"/>
            <a:ext cx="225551" cy="10210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67343" y="397763"/>
            <a:ext cx="114298" cy="6400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598407" y="381000"/>
            <a:ext cx="118872" cy="8229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30995" y="373379"/>
            <a:ext cx="248411" cy="94487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999219" y="371856"/>
            <a:ext cx="30480" cy="91440"/>
          </a:xfrm>
          <a:custGeom>
            <a:avLst/>
            <a:gdLst/>
            <a:ahLst/>
            <a:cxnLst/>
            <a:rect l="l" t="t" r="r" b="b"/>
            <a:pathLst>
              <a:path w="30479" h="91440">
                <a:moveTo>
                  <a:pt x="13080" y="0"/>
                </a:moveTo>
                <a:lnTo>
                  <a:pt x="0" y="0"/>
                </a:lnTo>
                <a:lnTo>
                  <a:pt x="0" y="80264"/>
                </a:lnTo>
                <a:lnTo>
                  <a:pt x="1397" y="84074"/>
                </a:lnTo>
                <a:lnTo>
                  <a:pt x="7493" y="89662"/>
                </a:lnTo>
                <a:lnTo>
                  <a:pt x="11683" y="91440"/>
                </a:lnTo>
                <a:lnTo>
                  <a:pt x="19176" y="91440"/>
                </a:lnTo>
                <a:lnTo>
                  <a:pt x="21589" y="91059"/>
                </a:lnTo>
                <a:lnTo>
                  <a:pt x="26670" y="90551"/>
                </a:lnTo>
                <a:lnTo>
                  <a:pt x="28575" y="90170"/>
                </a:lnTo>
                <a:lnTo>
                  <a:pt x="29972" y="89281"/>
                </a:lnTo>
                <a:lnTo>
                  <a:pt x="28575" y="79756"/>
                </a:lnTo>
                <a:lnTo>
                  <a:pt x="16382" y="79756"/>
                </a:lnTo>
                <a:lnTo>
                  <a:pt x="13080" y="77216"/>
                </a:lnTo>
                <a:lnTo>
                  <a:pt x="13080" y="0"/>
                </a:lnTo>
                <a:close/>
              </a:path>
            </a:pathLst>
          </a:custGeom>
          <a:solidFill>
            <a:srgbClr val="0A47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552943" y="91693"/>
            <a:ext cx="530860" cy="504190"/>
          </a:xfrm>
          <a:custGeom>
            <a:avLst/>
            <a:gdLst/>
            <a:ahLst/>
            <a:cxnLst/>
            <a:rect l="l" t="t" r="r" b="b"/>
            <a:pathLst>
              <a:path w="530859" h="504190">
                <a:moveTo>
                  <a:pt x="383794" y="466089"/>
                </a:moveTo>
                <a:lnTo>
                  <a:pt x="328040" y="466089"/>
                </a:lnTo>
                <a:lnTo>
                  <a:pt x="356234" y="467360"/>
                </a:lnTo>
                <a:lnTo>
                  <a:pt x="374141" y="483869"/>
                </a:lnTo>
                <a:lnTo>
                  <a:pt x="392556" y="495300"/>
                </a:lnTo>
                <a:lnTo>
                  <a:pt x="411987" y="502919"/>
                </a:lnTo>
                <a:lnTo>
                  <a:pt x="431800" y="504189"/>
                </a:lnTo>
                <a:lnTo>
                  <a:pt x="455675" y="501650"/>
                </a:lnTo>
                <a:lnTo>
                  <a:pt x="474599" y="494029"/>
                </a:lnTo>
                <a:lnTo>
                  <a:pt x="486536" y="486410"/>
                </a:lnTo>
                <a:lnTo>
                  <a:pt x="431800" y="486410"/>
                </a:lnTo>
                <a:lnTo>
                  <a:pt x="416940" y="483869"/>
                </a:lnTo>
                <a:lnTo>
                  <a:pt x="402716" y="478789"/>
                </a:lnTo>
                <a:lnTo>
                  <a:pt x="388492" y="471169"/>
                </a:lnTo>
                <a:lnTo>
                  <a:pt x="383794" y="466089"/>
                </a:lnTo>
                <a:close/>
              </a:path>
              <a:path w="530859" h="504190">
                <a:moveTo>
                  <a:pt x="468629" y="448310"/>
                </a:moveTo>
                <a:lnTo>
                  <a:pt x="468629" y="474979"/>
                </a:lnTo>
                <a:lnTo>
                  <a:pt x="453389" y="482600"/>
                </a:lnTo>
                <a:lnTo>
                  <a:pt x="443229" y="485139"/>
                </a:lnTo>
                <a:lnTo>
                  <a:pt x="431800" y="486410"/>
                </a:lnTo>
                <a:lnTo>
                  <a:pt x="487552" y="486410"/>
                </a:lnTo>
                <a:lnTo>
                  <a:pt x="490727" y="482600"/>
                </a:lnTo>
                <a:lnTo>
                  <a:pt x="497585" y="476250"/>
                </a:lnTo>
                <a:lnTo>
                  <a:pt x="491616" y="469900"/>
                </a:lnTo>
                <a:lnTo>
                  <a:pt x="468629" y="448310"/>
                </a:lnTo>
                <a:close/>
              </a:path>
              <a:path w="530859" h="504190">
                <a:moveTo>
                  <a:pt x="259460" y="0"/>
                </a:moveTo>
                <a:lnTo>
                  <a:pt x="191261" y="10159"/>
                </a:lnTo>
                <a:lnTo>
                  <a:pt x="128142" y="36829"/>
                </a:lnTo>
                <a:lnTo>
                  <a:pt x="73786" y="76200"/>
                </a:lnTo>
                <a:lnTo>
                  <a:pt x="32765" y="128270"/>
                </a:lnTo>
                <a:lnTo>
                  <a:pt x="7874" y="187959"/>
                </a:lnTo>
                <a:lnTo>
                  <a:pt x="76" y="251459"/>
                </a:lnTo>
                <a:lnTo>
                  <a:pt x="0" y="252729"/>
                </a:lnTo>
                <a:lnTo>
                  <a:pt x="3175" y="284479"/>
                </a:lnTo>
                <a:lnTo>
                  <a:pt x="22098" y="346710"/>
                </a:lnTo>
                <a:lnTo>
                  <a:pt x="58547" y="401319"/>
                </a:lnTo>
                <a:lnTo>
                  <a:pt x="89788" y="431800"/>
                </a:lnTo>
                <a:lnTo>
                  <a:pt x="127126" y="457200"/>
                </a:lnTo>
                <a:lnTo>
                  <a:pt x="135000" y="462279"/>
                </a:lnTo>
                <a:lnTo>
                  <a:pt x="154812" y="471169"/>
                </a:lnTo>
                <a:lnTo>
                  <a:pt x="184276" y="478789"/>
                </a:lnTo>
                <a:lnTo>
                  <a:pt x="220725" y="482600"/>
                </a:lnTo>
                <a:lnTo>
                  <a:pt x="232282" y="482600"/>
                </a:lnTo>
                <a:lnTo>
                  <a:pt x="244221" y="481329"/>
                </a:lnTo>
                <a:lnTo>
                  <a:pt x="256666" y="478789"/>
                </a:lnTo>
                <a:lnTo>
                  <a:pt x="268604" y="474979"/>
                </a:lnTo>
                <a:lnTo>
                  <a:pt x="271906" y="474979"/>
                </a:lnTo>
                <a:lnTo>
                  <a:pt x="277875" y="472439"/>
                </a:lnTo>
                <a:lnTo>
                  <a:pt x="299974" y="468629"/>
                </a:lnTo>
                <a:lnTo>
                  <a:pt x="328040" y="466089"/>
                </a:lnTo>
                <a:lnTo>
                  <a:pt x="383794" y="466089"/>
                </a:lnTo>
                <a:lnTo>
                  <a:pt x="380619" y="463550"/>
                </a:lnTo>
                <a:lnTo>
                  <a:pt x="207772" y="463550"/>
                </a:lnTo>
                <a:lnTo>
                  <a:pt x="181101" y="458469"/>
                </a:lnTo>
                <a:lnTo>
                  <a:pt x="159892" y="452119"/>
                </a:lnTo>
                <a:lnTo>
                  <a:pt x="145160" y="444500"/>
                </a:lnTo>
                <a:lnTo>
                  <a:pt x="138175" y="441960"/>
                </a:lnTo>
                <a:lnTo>
                  <a:pt x="103631" y="417829"/>
                </a:lnTo>
                <a:lnTo>
                  <a:pt x="74675" y="388619"/>
                </a:lnTo>
                <a:lnTo>
                  <a:pt x="36449" y="327660"/>
                </a:lnTo>
                <a:lnTo>
                  <a:pt x="21208" y="257809"/>
                </a:lnTo>
                <a:lnTo>
                  <a:pt x="21526" y="245109"/>
                </a:lnTo>
                <a:lnTo>
                  <a:pt x="21653" y="240029"/>
                </a:lnTo>
                <a:lnTo>
                  <a:pt x="21748" y="236220"/>
                </a:lnTo>
                <a:lnTo>
                  <a:pt x="21812" y="233679"/>
                </a:lnTo>
                <a:lnTo>
                  <a:pt x="21939" y="228600"/>
                </a:lnTo>
                <a:lnTo>
                  <a:pt x="22066" y="223520"/>
                </a:lnTo>
                <a:lnTo>
                  <a:pt x="22098" y="222250"/>
                </a:lnTo>
                <a:lnTo>
                  <a:pt x="42417" y="153670"/>
                </a:lnTo>
                <a:lnTo>
                  <a:pt x="84327" y="93979"/>
                </a:lnTo>
                <a:lnTo>
                  <a:pt x="144652" y="49529"/>
                </a:lnTo>
                <a:lnTo>
                  <a:pt x="215646" y="24129"/>
                </a:lnTo>
                <a:lnTo>
                  <a:pt x="253364" y="20320"/>
                </a:lnTo>
                <a:lnTo>
                  <a:pt x="368173" y="20320"/>
                </a:lnTo>
                <a:lnTo>
                  <a:pt x="362203" y="17779"/>
                </a:lnTo>
                <a:lnTo>
                  <a:pt x="328929" y="7620"/>
                </a:lnTo>
                <a:lnTo>
                  <a:pt x="294385" y="2540"/>
                </a:lnTo>
                <a:lnTo>
                  <a:pt x="259460" y="0"/>
                </a:lnTo>
                <a:close/>
              </a:path>
              <a:path w="530859" h="504190">
                <a:moveTo>
                  <a:pt x="271906" y="474979"/>
                </a:moveTo>
                <a:lnTo>
                  <a:pt x="268604" y="474979"/>
                </a:lnTo>
                <a:lnTo>
                  <a:pt x="269112" y="476250"/>
                </a:lnTo>
                <a:lnTo>
                  <a:pt x="271906" y="474979"/>
                </a:lnTo>
                <a:close/>
              </a:path>
              <a:path w="530859" h="504190">
                <a:moveTo>
                  <a:pt x="466344" y="447039"/>
                </a:moveTo>
                <a:lnTo>
                  <a:pt x="411479" y="447039"/>
                </a:lnTo>
                <a:lnTo>
                  <a:pt x="426211" y="449579"/>
                </a:lnTo>
                <a:lnTo>
                  <a:pt x="440562" y="454660"/>
                </a:lnTo>
                <a:lnTo>
                  <a:pt x="454786" y="462279"/>
                </a:lnTo>
                <a:lnTo>
                  <a:pt x="468629" y="474979"/>
                </a:lnTo>
                <a:lnTo>
                  <a:pt x="468629" y="448310"/>
                </a:lnTo>
                <a:lnTo>
                  <a:pt x="466344" y="447039"/>
                </a:lnTo>
                <a:close/>
              </a:path>
              <a:path w="530859" h="504190">
                <a:moveTo>
                  <a:pt x="366775" y="80009"/>
                </a:moveTo>
                <a:lnTo>
                  <a:pt x="337311" y="105409"/>
                </a:lnTo>
                <a:lnTo>
                  <a:pt x="301371" y="153670"/>
                </a:lnTo>
                <a:lnTo>
                  <a:pt x="281939" y="213359"/>
                </a:lnTo>
                <a:lnTo>
                  <a:pt x="278764" y="245109"/>
                </a:lnTo>
                <a:lnTo>
                  <a:pt x="282224" y="284479"/>
                </a:lnTo>
                <a:lnTo>
                  <a:pt x="282336" y="285750"/>
                </a:lnTo>
                <a:lnTo>
                  <a:pt x="309625" y="347979"/>
                </a:lnTo>
                <a:lnTo>
                  <a:pt x="344170" y="381000"/>
                </a:lnTo>
                <a:lnTo>
                  <a:pt x="341375" y="386079"/>
                </a:lnTo>
                <a:lnTo>
                  <a:pt x="335025" y="396239"/>
                </a:lnTo>
                <a:lnTo>
                  <a:pt x="331724" y="402589"/>
                </a:lnTo>
                <a:lnTo>
                  <a:pt x="301371" y="434339"/>
                </a:lnTo>
                <a:lnTo>
                  <a:pt x="269112" y="454660"/>
                </a:lnTo>
                <a:lnTo>
                  <a:pt x="237744" y="462279"/>
                </a:lnTo>
                <a:lnTo>
                  <a:pt x="207772" y="463550"/>
                </a:lnTo>
                <a:lnTo>
                  <a:pt x="380619" y="463550"/>
                </a:lnTo>
                <a:lnTo>
                  <a:pt x="374650" y="458469"/>
                </a:lnTo>
                <a:lnTo>
                  <a:pt x="381507" y="454660"/>
                </a:lnTo>
                <a:lnTo>
                  <a:pt x="389762" y="450850"/>
                </a:lnTo>
                <a:lnTo>
                  <a:pt x="399923" y="448310"/>
                </a:lnTo>
                <a:lnTo>
                  <a:pt x="354837" y="448310"/>
                </a:lnTo>
                <a:lnTo>
                  <a:pt x="345566" y="447039"/>
                </a:lnTo>
                <a:lnTo>
                  <a:pt x="316991" y="447039"/>
                </a:lnTo>
                <a:lnTo>
                  <a:pt x="325247" y="439419"/>
                </a:lnTo>
                <a:lnTo>
                  <a:pt x="352551" y="407669"/>
                </a:lnTo>
                <a:lnTo>
                  <a:pt x="356234" y="401319"/>
                </a:lnTo>
                <a:lnTo>
                  <a:pt x="359409" y="396239"/>
                </a:lnTo>
                <a:lnTo>
                  <a:pt x="362584" y="389889"/>
                </a:lnTo>
                <a:lnTo>
                  <a:pt x="364871" y="388619"/>
                </a:lnTo>
                <a:lnTo>
                  <a:pt x="394461" y="377189"/>
                </a:lnTo>
                <a:lnTo>
                  <a:pt x="408685" y="365760"/>
                </a:lnTo>
                <a:lnTo>
                  <a:pt x="373252" y="365760"/>
                </a:lnTo>
                <a:lnTo>
                  <a:pt x="374650" y="363219"/>
                </a:lnTo>
                <a:lnTo>
                  <a:pt x="352551" y="363219"/>
                </a:lnTo>
                <a:lnTo>
                  <a:pt x="340105" y="351789"/>
                </a:lnTo>
                <a:lnTo>
                  <a:pt x="326262" y="336550"/>
                </a:lnTo>
                <a:lnTo>
                  <a:pt x="313816" y="314960"/>
                </a:lnTo>
                <a:lnTo>
                  <a:pt x="304164" y="289560"/>
                </a:lnTo>
                <a:lnTo>
                  <a:pt x="334009" y="289560"/>
                </a:lnTo>
                <a:lnTo>
                  <a:pt x="316991" y="273050"/>
                </a:lnTo>
                <a:lnTo>
                  <a:pt x="299465" y="251459"/>
                </a:lnTo>
                <a:lnTo>
                  <a:pt x="299578" y="242570"/>
                </a:lnTo>
                <a:lnTo>
                  <a:pt x="299691" y="240029"/>
                </a:lnTo>
                <a:lnTo>
                  <a:pt x="299748" y="238759"/>
                </a:lnTo>
                <a:lnTo>
                  <a:pt x="299861" y="236220"/>
                </a:lnTo>
                <a:lnTo>
                  <a:pt x="299974" y="233679"/>
                </a:lnTo>
                <a:lnTo>
                  <a:pt x="301371" y="223520"/>
                </a:lnTo>
                <a:lnTo>
                  <a:pt x="303149" y="212090"/>
                </a:lnTo>
                <a:lnTo>
                  <a:pt x="305942" y="200659"/>
                </a:lnTo>
                <a:lnTo>
                  <a:pt x="332231" y="200659"/>
                </a:lnTo>
                <a:lnTo>
                  <a:pt x="328040" y="196850"/>
                </a:lnTo>
                <a:lnTo>
                  <a:pt x="313816" y="175259"/>
                </a:lnTo>
                <a:lnTo>
                  <a:pt x="322072" y="158750"/>
                </a:lnTo>
                <a:lnTo>
                  <a:pt x="332231" y="142240"/>
                </a:lnTo>
                <a:lnTo>
                  <a:pt x="343788" y="127000"/>
                </a:lnTo>
                <a:lnTo>
                  <a:pt x="356615" y="113029"/>
                </a:lnTo>
                <a:lnTo>
                  <a:pt x="370966" y="113029"/>
                </a:lnTo>
                <a:lnTo>
                  <a:pt x="370966" y="82550"/>
                </a:lnTo>
                <a:lnTo>
                  <a:pt x="366775" y="80009"/>
                </a:lnTo>
                <a:close/>
              </a:path>
              <a:path w="530859" h="504190">
                <a:moveTo>
                  <a:pt x="411479" y="427989"/>
                </a:moveTo>
                <a:lnTo>
                  <a:pt x="391667" y="430529"/>
                </a:lnTo>
                <a:lnTo>
                  <a:pt x="375030" y="436879"/>
                </a:lnTo>
                <a:lnTo>
                  <a:pt x="362584" y="441960"/>
                </a:lnTo>
                <a:lnTo>
                  <a:pt x="354837" y="448310"/>
                </a:lnTo>
                <a:lnTo>
                  <a:pt x="399923" y="448310"/>
                </a:lnTo>
                <a:lnTo>
                  <a:pt x="411479" y="447039"/>
                </a:lnTo>
                <a:lnTo>
                  <a:pt x="466344" y="447039"/>
                </a:lnTo>
                <a:lnTo>
                  <a:pt x="452881" y="439419"/>
                </a:lnTo>
                <a:lnTo>
                  <a:pt x="432688" y="430529"/>
                </a:lnTo>
                <a:lnTo>
                  <a:pt x="411479" y="427989"/>
                </a:lnTo>
                <a:close/>
              </a:path>
              <a:path w="530859" h="504190">
                <a:moveTo>
                  <a:pt x="268224" y="54609"/>
                </a:moveTo>
                <a:lnTo>
                  <a:pt x="203707" y="64770"/>
                </a:lnTo>
                <a:lnTo>
                  <a:pt x="147954" y="91440"/>
                </a:lnTo>
                <a:lnTo>
                  <a:pt x="103631" y="132079"/>
                </a:lnTo>
                <a:lnTo>
                  <a:pt x="74675" y="185420"/>
                </a:lnTo>
                <a:lnTo>
                  <a:pt x="64007" y="245109"/>
                </a:lnTo>
                <a:lnTo>
                  <a:pt x="66801" y="276860"/>
                </a:lnTo>
                <a:lnTo>
                  <a:pt x="88519" y="335279"/>
                </a:lnTo>
                <a:lnTo>
                  <a:pt x="128524" y="383539"/>
                </a:lnTo>
                <a:lnTo>
                  <a:pt x="183387" y="417829"/>
                </a:lnTo>
                <a:lnTo>
                  <a:pt x="225805" y="430529"/>
                </a:lnTo>
                <a:lnTo>
                  <a:pt x="230885" y="430529"/>
                </a:lnTo>
                <a:lnTo>
                  <a:pt x="234569" y="412750"/>
                </a:lnTo>
                <a:lnTo>
                  <a:pt x="220725" y="408939"/>
                </a:lnTo>
                <a:lnTo>
                  <a:pt x="187959" y="397510"/>
                </a:lnTo>
                <a:lnTo>
                  <a:pt x="133603" y="360679"/>
                </a:lnTo>
                <a:lnTo>
                  <a:pt x="97662" y="307339"/>
                </a:lnTo>
                <a:lnTo>
                  <a:pt x="84835" y="245109"/>
                </a:lnTo>
                <a:lnTo>
                  <a:pt x="88010" y="214629"/>
                </a:lnTo>
                <a:lnTo>
                  <a:pt x="110108" y="158750"/>
                </a:lnTo>
                <a:lnTo>
                  <a:pt x="150240" y="114300"/>
                </a:lnTo>
                <a:lnTo>
                  <a:pt x="204088" y="85090"/>
                </a:lnTo>
                <a:lnTo>
                  <a:pt x="268224" y="74929"/>
                </a:lnTo>
                <a:lnTo>
                  <a:pt x="317880" y="74929"/>
                </a:lnTo>
                <a:lnTo>
                  <a:pt x="321563" y="60959"/>
                </a:lnTo>
                <a:lnTo>
                  <a:pt x="308228" y="59690"/>
                </a:lnTo>
                <a:lnTo>
                  <a:pt x="295401" y="57150"/>
                </a:lnTo>
                <a:lnTo>
                  <a:pt x="268224" y="54609"/>
                </a:lnTo>
                <a:close/>
              </a:path>
              <a:path w="530859" h="504190">
                <a:moveTo>
                  <a:pt x="368173" y="20320"/>
                </a:moveTo>
                <a:lnTo>
                  <a:pt x="253364" y="20320"/>
                </a:lnTo>
                <a:lnTo>
                  <a:pt x="292100" y="21590"/>
                </a:lnTo>
                <a:lnTo>
                  <a:pt x="330326" y="27940"/>
                </a:lnTo>
                <a:lnTo>
                  <a:pt x="399923" y="57150"/>
                </a:lnTo>
                <a:lnTo>
                  <a:pt x="456564" y="105409"/>
                </a:lnTo>
                <a:lnTo>
                  <a:pt x="492125" y="162559"/>
                </a:lnTo>
                <a:lnTo>
                  <a:pt x="508634" y="223520"/>
                </a:lnTo>
                <a:lnTo>
                  <a:pt x="509494" y="251459"/>
                </a:lnTo>
                <a:lnTo>
                  <a:pt x="509533" y="252729"/>
                </a:lnTo>
                <a:lnTo>
                  <a:pt x="497585" y="318769"/>
                </a:lnTo>
                <a:lnTo>
                  <a:pt x="466725" y="375919"/>
                </a:lnTo>
                <a:lnTo>
                  <a:pt x="444246" y="402589"/>
                </a:lnTo>
                <a:lnTo>
                  <a:pt x="463550" y="411479"/>
                </a:lnTo>
                <a:lnTo>
                  <a:pt x="502284" y="358139"/>
                </a:lnTo>
                <a:lnTo>
                  <a:pt x="524382" y="299719"/>
                </a:lnTo>
                <a:lnTo>
                  <a:pt x="530166" y="245109"/>
                </a:lnTo>
                <a:lnTo>
                  <a:pt x="530240" y="242570"/>
                </a:lnTo>
                <a:lnTo>
                  <a:pt x="519810" y="177800"/>
                </a:lnTo>
                <a:lnTo>
                  <a:pt x="492505" y="119379"/>
                </a:lnTo>
                <a:lnTo>
                  <a:pt x="448817" y="68579"/>
                </a:lnTo>
                <a:lnTo>
                  <a:pt x="393446" y="31750"/>
                </a:lnTo>
                <a:lnTo>
                  <a:pt x="368173" y="20320"/>
                </a:lnTo>
                <a:close/>
              </a:path>
              <a:path w="530859" h="504190">
                <a:moveTo>
                  <a:pt x="268224" y="113029"/>
                </a:moveTo>
                <a:lnTo>
                  <a:pt x="205994" y="127000"/>
                </a:lnTo>
                <a:lnTo>
                  <a:pt x="157987" y="162559"/>
                </a:lnTo>
                <a:lnTo>
                  <a:pt x="130428" y="214629"/>
                </a:lnTo>
                <a:lnTo>
                  <a:pt x="126746" y="245109"/>
                </a:lnTo>
                <a:lnTo>
                  <a:pt x="130428" y="274319"/>
                </a:lnTo>
                <a:lnTo>
                  <a:pt x="157987" y="327660"/>
                </a:lnTo>
                <a:lnTo>
                  <a:pt x="205994" y="363219"/>
                </a:lnTo>
                <a:lnTo>
                  <a:pt x="268224" y="375919"/>
                </a:lnTo>
                <a:lnTo>
                  <a:pt x="268224" y="356869"/>
                </a:lnTo>
                <a:lnTo>
                  <a:pt x="236347" y="353060"/>
                </a:lnTo>
                <a:lnTo>
                  <a:pt x="207390" y="341629"/>
                </a:lnTo>
                <a:lnTo>
                  <a:pt x="182879" y="323850"/>
                </a:lnTo>
                <a:lnTo>
                  <a:pt x="164083" y="300989"/>
                </a:lnTo>
                <a:lnTo>
                  <a:pt x="151637" y="274319"/>
                </a:lnTo>
                <a:lnTo>
                  <a:pt x="147447" y="245109"/>
                </a:lnTo>
                <a:lnTo>
                  <a:pt x="151637" y="214629"/>
                </a:lnTo>
                <a:lnTo>
                  <a:pt x="182879" y="166370"/>
                </a:lnTo>
                <a:lnTo>
                  <a:pt x="236347" y="135890"/>
                </a:lnTo>
                <a:lnTo>
                  <a:pt x="268224" y="132079"/>
                </a:lnTo>
                <a:lnTo>
                  <a:pt x="268224" y="113029"/>
                </a:lnTo>
                <a:close/>
              </a:path>
              <a:path w="530859" h="504190">
                <a:moveTo>
                  <a:pt x="446024" y="162559"/>
                </a:moveTo>
                <a:lnTo>
                  <a:pt x="445916" y="238759"/>
                </a:lnTo>
                <a:lnTo>
                  <a:pt x="444680" y="267969"/>
                </a:lnTo>
                <a:lnTo>
                  <a:pt x="444626" y="269239"/>
                </a:lnTo>
                <a:lnTo>
                  <a:pt x="435482" y="299719"/>
                </a:lnTo>
                <a:lnTo>
                  <a:pt x="419734" y="327660"/>
                </a:lnTo>
                <a:lnTo>
                  <a:pt x="399033" y="349250"/>
                </a:lnTo>
                <a:lnTo>
                  <a:pt x="373252" y="365760"/>
                </a:lnTo>
                <a:lnTo>
                  <a:pt x="408685" y="365760"/>
                </a:lnTo>
                <a:lnTo>
                  <a:pt x="441832" y="331469"/>
                </a:lnTo>
                <a:lnTo>
                  <a:pt x="465835" y="267969"/>
                </a:lnTo>
                <a:lnTo>
                  <a:pt x="466547" y="242570"/>
                </a:lnTo>
                <a:lnTo>
                  <a:pt x="466653" y="238759"/>
                </a:lnTo>
                <a:lnTo>
                  <a:pt x="466725" y="233679"/>
                </a:lnTo>
                <a:lnTo>
                  <a:pt x="460375" y="198120"/>
                </a:lnTo>
                <a:lnTo>
                  <a:pt x="447928" y="166370"/>
                </a:lnTo>
                <a:lnTo>
                  <a:pt x="446024" y="162559"/>
                </a:lnTo>
                <a:close/>
              </a:path>
              <a:path w="530859" h="504190">
                <a:moveTo>
                  <a:pt x="362584" y="307339"/>
                </a:moveTo>
                <a:lnTo>
                  <a:pt x="362584" y="328929"/>
                </a:lnTo>
                <a:lnTo>
                  <a:pt x="358012" y="346710"/>
                </a:lnTo>
                <a:lnTo>
                  <a:pt x="355219" y="354329"/>
                </a:lnTo>
                <a:lnTo>
                  <a:pt x="352551" y="363219"/>
                </a:lnTo>
                <a:lnTo>
                  <a:pt x="374650" y="363219"/>
                </a:lnTo>
                <a:lnTo>
                  <a:pt x="378332" y="349250"/>
                </a:lnTo>
                <a:lnTo>
                  <a:pt x="382904" y="334010"/>
                </a:lnTo>
                <a:lnTo>
                  <a:pt x="386079" y="318769"/>
                </a:lnTo>
                <a:lnTo>
                  <a:pt x="387476" y="309879"/>
                </a:lnTo>
                <a:lnTo>
                  <a:pt x="366267" y="309879"/>
                </a:lnTo>
                <a:lnTo>
                  <a:pt x="362584" y="307339"/>
                </a:lnTo>
                <a:close/>
              </a:path>
              <a:path w="530859" h="504190">
                <a:moveTo>
                  <a:pt x="334009" y="289560"/>
                </a:moveTo>
                <a:lnTo>
                  <a:pt x="304164" y="289560"/>
                </a:lnTo>
                <a:lnTo>
                  <a:pt x="322960" y="306069"/>
                </a:lnTo>
                <a:lnTo>
                  <a:pt x="340105" y="318769"/>
                </a:lnTo>
                <a:lnTo>
                  <a:pt x="354329" y="326389"/>
                </a:lnTo>
                <a:lnTo>
                  <a:pt x="362584" y="328929"/>
                </a:lnTo>
                <a:lnTo>
                  <a:pt x="362584" y="307339"/>
                </a:lnTo>
                <a:lnTo>
                  <a:pt x="353440" y="302260"/>
                </a:lnTo>
                <a:lnTo>
                  <a:pt x="336423" y="290829"/>
                </a:lnTo>
                <a:lnTo>
                  <a:pt x="334009" y="289560"/>
                </a:lnTo>
                <a:close/>
              </a:path>
              <a:path w="530859" h="504190">
                <a:moveTo>
                  <a:pt x="370966" y="82550"/>
                </a:moveTo>
                <a:lnTo>
                  <a:pt x="370966" y="260350"/>
                </a:lnTo>
                <a:lnTo>
                  <a:pt x="369950" y="273050"/>
                </a:lnTo>
                <a:lnTo>
                  <a:pt x="369150" y="284479"/>
                </a:lnTo>
                <a:lnTo>
                  <a:pt x="368173" y="297179"/>
                </a:lnTo>
                <a:lnTo>
                  <a:pt x="366267" y="309879"/>
                </a:lnTo>
                <a:lnTo>
                  <a:pt x="387476" y="309879"/>
                </a:lnTo>
                <a:lnTo>
                  <a:pt x="388492" y="300989"/>
                </a:lnTo>
                <a:lnTo>
                  <a:pt x="398525" y="292100"/>
                </a:lnTo>
                <a:lnTo>
                  <a:pt x="413257" y="276860"/>
                </a:lnTo>
                <a:lnTo>
                  <a:pt x="418337" y="270510"/>
                </a:lnTo>
                <a:lnTo>
                  <a:pt x="391159" y="270510"/>
                </a:lnTo>
                <a:lnTo>
                  <a:pt x="391566" y="260350"/>
                </a:lnTo>
                <a:lnTo>
                  <a:pt x="391667" y="257809"/>
                </a:lnTo>
                <a:lnTo>
                  <a:pt x="392175" y="252729"/>
                </a:lnTo>
                <a:lnTo>
                  <a:pt x="392175" y="236220"/>
                </a:lnTo>
                <a:lnTo>
                  <a:pt x="391667" y="228600"/>
                </a:lnTo>
                <a:lnTo>
                  <a:pt x="391159" y="215900"/>
                </a:lnTo>
                <a:lnTo>
                  <a:pt x="399541" y="207009"/>
                </a:lnTo>
                <a:lnTo>
                  <a:pt x="408685" y="194309"/>
                </a:lnTo>
                <a:lnTo>
                  <a:pt x="414654" y="186690"/>
                </a:lnTo>
                <a:lnTo>
                  <a:pt x="388874" y="186690"/>
                </a:lnTo>
                <a:lnTo>
                  <a:pt x="386587" y="165100"/>
                </a:lnTo>
                <a:lnTo>
                  <a:pt x="380619" y="125729"/>
                </a:lnTo>
                <a:lnTo>
                  <a:pt x="377825" y="113029"/>
                </a:lnTo>
                <a:lnTo>
                  <a:pt x="408050" y="113029"/>
                </a:lnTo>
                <a:lnTo>
                  <a:pt x="404622" y="109220"/>
                </a:lnTo>
                <a:lnTo>
                  <a:pt x="373252" y="83820"/>
                </a:lnTo>
                <a:lnTo>
                  <a:pt x="370966" y="82550"/>
                </a:lnTo>
                <a:close/>
              </a:path>
              <a:path w="530859" h="504190">
                <a:moveTo>
                  <a:pt x="440562" y="153670"/>
                </a:moveTo>
                <a:lnTo>
                  <a:pt x="440562" y="204470"/>
                </a:lnTo>
                <a:lnTo>
                  <a:pt x="431291" y="222250"/>
                </a:lnTo>
                <a:lnTo>
                  <a:pt x="418846" y="240029"/>
                </a:lnTo>
                <a:lnTo>
                  <a:pt x="405002" y="256540"/>
                </a:lnTo>
                <a:lnTo>
                  <a:pt x="391159" y="270510"/>
                </a:lnTo>
                <a:lnTo>
                  <a:pt x="418337" y="270510"/>
                </a:lnTo>
                <a:lnTo>
                  <a:pt x="429895" y="257809"/>
                </a:lnTo>
                <a:lnTo>
                  <a:pt x="446024" y="236220"/>
                </a:lnTo>
                <a:lnTo>
                  <a:pt x="446024" y="162559"/>
                </a:lnTo>
                <a:lnTo>
                  <a:pt x="440562" y="153670"/>
                </a:lnTo>
                <a:close/>
              </a:path>
              <a:path w="530859" h="504190">
                <a:moveTo>
                  <a:pt x="332231" y="200659"/>
                </a:moveTo>
                <a:lnTo>
                  <a:pt x="305942" y="200659"/>
                </a:lnTo>
                <a:lnTo>
                  <a:pt x="325754" y="223520"/>
                </a:lnTo>
                <a:lnTo>
                  <a:pt x="345566" y="242570"/>
                </a:lnTo>
                <a:lnTo>
                  <a:pt x="361187" y="255270"/>
                </a:lnTo>
                <a:lnTo>
                  <a:pt x="370966" y="260350"/>
                </a:lnTo>
                <a:lnTo>
                  <a:pt x="370966" y="236220"/>
                </a:lnTo>
                <a:lnTo>
                  <a:pt x="358012" y="226059"/>
                </a:lnTo>
                <a:lnTo>
                  <a:pt x="343280" y="212090"/>
                </a:lnTo>
                <a:lnTo>
                  <a:pt x="332231" y="200659"/>
                </a:lnTo>
                <a:close/>
              </a:path>
              <a:path w="530859" h="504190">
                <a:moveTo>
                  <a:pt x="370966" y="113029"/>
                </a:moveTo>
                <a:lnTo>
                  <a:pt x="356615" y="113029"/>
                </a:lnTo>
                <a:lnTo>
                  <a:pt x="360806" y="134620"/>
                </a:lnTo>
                <a:lnTo>
                  <a:pt x="365378" y="163829"/>
                </a:lnTo>
                <a:lnTo>
                  <a:pt x="369061" y="198120"/>
                </a:lnTo>
                <a:lnTo>
                  <a:pt x="370839" y="233679"/>
                </a:lnTo>
                <a:lnTo>
                  <a:pt x="370966" y="113029"/>
                </a:lnTo>
                <a:close/>
              </a:path>
              <a:path w="530859" h="504190">
                <a:moveTo>
                  <a:pt x="440562" y="168909"/>
                </a:moveTo>
                <a:lnTo>
                  <a:pt x="426720" y="168909"/>
                </a:lnTo>
                <a:lnTo>
                  <a:pt x="430783" y="177800"/>
                </a:lnTo>
                <a:lnTo>
                  <a:pt x="434466" y="186690"/>
                </a:lnTo>
                <a:lnTo>
                  <a:pt x="437769" y="194309"/>
                </a:lnTo>
                <a:lnTo>
                  <a:pt x="440562" y="204470"/>
                </a:lnTo>
                <a:lnTo>
                  <a:pt x="440562" y="168909"/>
                </a:lnTo>
                <a:close/>
              </a:path>
              <a:path w="530859" h="504190">
                <a:moveTo>
                  <a:pt x="413765" y="119379"/>
                </a:moveTo>
                <a:lnTo>
                  <a:pt x="413765" y="148590"/>
                </a:lnTo>
                <a:lnTo>
                  <a:pt x="411479" y="154940"/>
                </a:lnTo>
                <a:lnTo>
                  <a:pt x="405891" y="163829"/>
                </a:lnTo>
                <a:lnTo>
                  <a:pt x="398145" y="175259"/>
                </a:lnTo>
                <a:lnTo>
                  <a:pt x="388874" y="186690"/>
                </a:lnTo>
                <a:lnTo>
                  <a:pt x="414654" y="186690"/>
                </a:lnTo>
                <a:lnTo>
                  <a:pt x="418337" y="181609"/>
                </a:lnTo>
                <a:lnTo>
                  <a:pt x="426720" y="168909"/>
                </a:lnTo>
                <a:lnTo>
                  <a:pt x="440562" y="168909"/>
                </a:lnTo>
                <a:lnTo>
                  <a:pt x="440562" y="153670"/>
                </a:lnTo>
                <a:lnTo>
                  <a:pt x="429386" y="135890"/>
                </a:lnTo>
                <a:lnTo>
                  <a:pt x="413765" y="119379"/>
                </a:lnTo>
                <a:close/>
              </a:path>
              <a:path w="530859" h="504190">
                <a:moveTo>
                  <a:pt x="408050" y="113029"/>
                </a:moveTo>
                <a:lnTo>
                  <a:pt x="377825" y="113029"/>
                </a:lnTo>
                <a:lnTo>
                  <a:pt x="387984" y="120650"/>
                </a:lnTo>
                <a:lnTo>
                  <a:pt x="397128" y="129540"/>
                </a:lnTo>
                <a:lnTo>
                  <a:pt x="405891" y="138429"/>
                </a:lnTo>
                <a:lnTo>
                  <a:pt x="413765" y="148590"/>
                </a:lnTo>
                <a:lnTo>
                  <a:pt x="413765" y="119379"/>
                </a:lnTo>
                <a:lnTo>
                  <a:pt x="408050" y="113029"/>
                </a:lnTo>
                <a:close/>
              </a:path>
              <a:path w="530859" h="504190">
                <a:moveTo>
                  <a:pt x="317880" y="74929"/>
                </a:moveTo>
                <a:lnTo>
                  <a:pt x="280670" y="74929"/>
                </a:lnTo>
                <a:lnTo>
                  <a:pt x="304546" y="77470"/>
                </a:lnTo>
                <a:lnTo>
                  <a:pt x="316102" y="80009"/>
                </a:lnTo>
                <a:lnTo>
                  <a:pt x="317880" y="74929"/>
                </a:lnTo>
                <a:close/>
              </a:path>
            </a:pathLst>
          </a:custGeom>
          <a:solidFill>
            <a:srgbClr val="1AA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55372"/>
            <a:ext cx="7850479" cy="11599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8368" y="1452690"/>
            <a:ext cx="8428990" cy="3026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hyperlink" Target="http://www.unece.org/environmental-policy/treaties/environmental-impact-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ce.org/index.php?id=4285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ece.org/index.php?id=4285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459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379475"/>
              <a:ext cx="2042160" cy="7498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3" y="5686042"/>
              <a:ext cx="9142476" cy="117195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49274" y="1925192"/>
            <a:ext cx="7446645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4000" spc="-30" dirty="0">
                <a:solidFill>
                  <a:srgbClr val="205868"/>
                </a:solidFill>
                <a:latin typeface="Microsoft Sans Serif"/>
                <a:cs typeface="Microsoft Sans Serif"/>
              </a:rPr>
              <a:t>Досвід</a:t>
            </a:r>
            <a:r>
              <a:rPr sz="4000" spc="-155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4000" spc="-10" dirty="0">
                <a:solidFill>
                  <a:srgbClr val="205868"/>
                </a:solidFill>
                <a:latin typeface="Microsoft Sans Serif"/>
                <a:cs typeface="Microsoft Sans Serif"/>
              </a:rPr>
              <a:t>проведення</a:t>
            </a:r>
            <a:r>
              <a:rPr sz="4000" spc="-135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4000" dirty="0">
                <a:solidFill>
                  <a:srgbClr val="205868"/>
                </a:solidFill>
                <a:latin typeface="Microsoft Sans Serif"/>
                <a:cs typeface="Microsoft Sans Serif"/>
              </a:rPr>
              <a:t>СЕО</a:t>
            </a:r>
            <a:r>
              <a:rPr sz="4000" spc="-170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4000" spc="-50" dirty="0">
                <a:solidFill>
                  <a:srgbClr val="205868"/>
                </a:solidFill>
                <a:latin typeface="Microsoft Sans Serif"/>
                <a:cs typeface="Microsoft Sans Serif"/>
              </a:rPr>
              <a:t>в </a:t>
            </a:r>
            <a:r>
              <a:rPr sz="4000" dirty="0">
                <a:solidFill>
                  <a:srgbClr val="205868"/>
                </a:solidFill>
                <a:latin typeface="Microsoft Sans Serif"/>
                <a:cs typeface="Microsoft Sans Serif"/>
              </a:rPr>
              <a:t>країнах</a:t>
            </a:r>
            <a:r>
              <a:rPr sz="4000" spc="-30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4000" dirty="0">
                <a:solidFill>
                  <a:srgbClr val="205868"/>
                </a:solidFill>
                <a:latin typeface="Microsoft Sans Serif"/>
                <a:cs typeface="Microsoft Sans Serif"/>
              </a:rPr>
              <a:t>Центральної</a:t>
            </a:r>
            <a:r>
              <a:rPr sz="4000" spc="5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4000" dirty="0">
                <a:solidFill>
                  <a:srgbClr val="205868"/>
                </a:solidFill>
                <a:latin typeface="Microsoft Sans Serif"/>
                <a:cs typeface="Microsoft Sans Serif"/>
              </a:rPr>
              <a:t>та</a:t>
            </a:r>
            <a:r>
              <a:rPr sz="4000" spc="-30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4000" spc="-10" dirty="0" err="1">
                <a:solidFill>
                  <a:srgbClr val="205868"/>
                </a:solidFill>
                <a:latin typeface="Microsoft Sans Serif"/>
                <a:cs typeface="Microsoft Sans Serif"/>
              </a:rPr>
              <a:t>Східної</a:t>
            </a:r>
            <a:r>
              <a:rPr sz="4000" spc="-10" dirty="0">
                <a:solidFill>
                  <a:srgbClr val="205868"/>
                </a:solidFill>
                <a:latin typeface="Microsoft Sans Serif"/>
                <a:cs typeface="Microsoft Sans Serif"/>
              </a:rPr>
              <a:t> </a:t>
            </a:r>
            <a:r>
              <a:rPr sz="4000" spc="-10" dirty="0" err="1">
                <a:solidFill>
                  <a:srgbClr val="205868"/>
                </a:solidFill>
                <a:latin typeface="Microsoft Sans Serif"/>
                <a:cs typeface="Microsoft Sans Serif"/>
              </a:rPr>
              <a:t>Європи</a:t>
            </a:r>
            <a:endParaRPr sz="4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1604" y="40894"/>
            <a:ext cx="2513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/>
              <a:t>ПРИКЛАДИ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0268"/>
            <a:ext cx="9144000" cy="2819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96516" y="684402"/>
            <a:ext cx="7052309" cy="17760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 algn="just">
              <a:lnSpc>
                <a:spcPct val="86400"/>
              </a:lnSpc>
              <a:spcBef>
                <a:spcPts val="430"/>
              </a:spcBef>
              <a:buFont typeface="Microsoft Sans Serif"/>
              <a:buChar char="•"/>
              <a:tabLst>
                <a:tab pos="241300" algn="l"/>
                <a:tab pos="24257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Міністерство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охорони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навколишнього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середовища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та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води</a:t>
            </a:r>
            <a:r>
              <a:rPr sz="2000" b="1" spc="35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вважається</a:t>
            </a:r>
            <a:r>
              <a:rPr sz="2000" b="1" spc="36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відповідальним</a:t>
            </a:r>
            <a:r>
              <a:rPr sz="2000" b="1" spc="36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органом</a:t>
            </a:r>
            <a:r>
              <a:rPr sz="2000" b="1" spc="35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СЕО,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видає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критерії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відбору</a:t>
            </a:r>
            <a:r>
              <a:rPr sz="2000" b="1" spc="8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та</a:t>
            </a:r>
            <a:r>
              <a:rPr sz="2000" b="1" spc="8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встановлює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вимоги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до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сфери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застосування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Екологічного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Звіту.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9"/>
              </a:spcBef>
              <a:buClr>
                <a:srgbClr val="FFFFFF"/>
              </a:buClr>
              <a:buFont typeface="Microsoft Sans Serif"/>
              <a:buChar char="•"/>
            </a:pP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Microsoft Sans Serif"/>
              <a:buChar char="•"/>
              <a:tabLst>
                <a:tab pos="24066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СЕО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розробляється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органом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планування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612648"/>
            <a:ext cx="9144000" cy="6151245"/>
            <a:chOff x="0" y="612648"/>
            <a:chExt cx="9144000" cy="61512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408" y="612648"/>
              <a:ext cx="1924812" cy="24704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436618"/>
              <a:ext cx="9144000" cy="332689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61158" y="3501009"/>
            <a:ext cx="6922770" cy="30626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86300"/>
              </a:lnSpc>
              <a:spcBef>
                <a:spcPts val="430"/>
              </a:spcBef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000" spc="4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Державне</a:t>
            </a:r>
            <a:r>
              <a:rPr sz="2000" spc="4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Екологічне</a:t>
            </a:r>
            <a:r>
              <a:rPr sz="2000" spc="4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Бюро</a:t>
            </a:r>
            <a:r>
              <a:rPr sz="2000" spc="4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є</a:t>
            </a:r>
            <a:r>
              <a:rPr sz="2000" spc="4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спеціальною</a:t>
            </a:r>
            <a:r>
              <a:rPr sz="2000" spc="4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установою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</a:t>
            </a:r>
            <a:r>
              <a:rPr sz="20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керівництвом</a:t>
            </a:r>
            <a:r>
              <a:rPr sz="20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Міністерства</a:t>
            </a:r>
            <a:r>
              <a:rPr sz="20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охорони</a:t>
            </a:r>
            <a:r>
              <a:rPr sz="20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навколишнього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середовища</a:t>
            </a:r>
            <a:r>
              <a:rPr sz="20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20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розвитку</a:t>
            </a:r>
            <a:r>
              <a:rPr sz="20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сільської</a:t>
            </a:r>
            <a:r>
              <a:rPr sz="2000" spc="29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місцевості,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компетентним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галузі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Екологічної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Оцінки.</a:t>
            </a:r>
            <a:endParaRPr sz="2000">
              <a:latin typeface="Microsoft Sans Serif"/>
              <a:cs typeface="Microsoft Sans Serif"/>
            </a:endParaRPr>
          </a:p>
          <a:p>
            <a:pPr marL="12700" marR="5080" indent="69850" algn="just">
              <a:lnSpc>
                <a:spcPct val="86300"/>
              </a:lnSpc>
              <a:spcBef>
                <a:spcPts val="800"/>
              </a:spcBef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0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Воно</a:t>
            </a:r>
            <a:r>
              <a:rPr sz="20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приймає</a:t>
            </a:r>
            <a:r>
              <a:rPr sz="20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рішення</a:t>
            </a:r>
            <a:r>
              <a:rPr sz="20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стосовно</a:t>
            </a:r>
            <a:r>
              <a:rPr sz="2000" spc="20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скринінгової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процедури,</a:t>
            </a:r>
            <a:r>
              <a:rPr sz="200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консультує</a:t>
            </a:r>
            <a:r>
              <a:rPr sz="2000" spc="3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відповідальний</a:t>
            </a:r>
            <a:r>
              <a:rPr sz="20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</a:t>
            </a:r>
            <a:r>
              <a:rPr sz="200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СЕО</a:t>
            </a:r>
            <a:r>
              <a:rPr sz="20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щодо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сфери</a:t>
            </a:r>
            <a:r>
              <a:rPr sz="2000" spc="3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охоплення</a:t>
            </a:r>
            <a:r>
              <a:rPr sz="20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екологічного</a:t>
            </a:r>
            <a:r>
              <a:rPr sz="20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звіту,</a:t>
            </a:r>
            <a:r>
              <a:rPr sz="2000" spc="3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видає</a:t>
            </a:r>
            <a:r>
              <a:rPr sz="2000" spc="3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висновок</a:t>
            </a:r>
            <a:r>
              <a:rPr sz="20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екологічному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звіту,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визначає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періоди,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коли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відповідальний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</a:t>
            </a:r>
            <a:r>
              <a:rPr sz="20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повинен</a:t>
            </a:r>
            <a:r>
              <a:rPr sz="20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подати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звіт</a:t>
            </a:r>
            <a:r>
              <a:rPr sz="20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sz="20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моніторинг</a:t>
            </a:r>
            <a:r>
              <a:rPr sz="20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впливу</a:t>
            </a:r>
            <a:r>
              <a:rPr sz="20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навколишнє</a:t>
            </a:r>
            <a:r>
              <a:rPr sz="20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середовище</a:t>
            </a:r>
            <a:r>
              <a:rPr sz="20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24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ході</a:t>
            </a:r>
            <a:r>
              <a:rPr sz="2000" spc="24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реалізації</a:t>
            </a:r>
            <a:r>
              <a:rPr sz="20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планів</a:t>
            </a:r>
            <a:r>
              <a:rPr sz="2000" spc="24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408" y="3843528"/>
            <a:ext cx="1924812" cy="24704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251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ЕКСПЕРТНИЙ</a:t>
            </a:r>
          </a:p>
          <a:p>
            <a:pPr marL="129539">
              <a:lnSpc>
                <a:spcPct val="100000"/>
              </a:lnSpc>
              <a:spcBef>
                <a:spcPts val="5"/>
              </a:spcBef>
            </a:pPr>
            <a:r>
              <a:rPr dirty="0"/>
              <a:t>та</a:t>
            </a:r>
            <a:r>
              <a:rPr spc="-20" dirty="0"/>
              <a:t> </a:t>
            </a:r>
            <a:r>
              <a:rPr spc="-114" dirty="0"/>
              <a:t>ЛЮДСЬКИЙ</a:t>
            </a:r>
            <a:r>
              <a:rPr spc="-50" dirty="0"/>
              <a:t> </a:t>
            </a:r>
            <a:r>
              <a:rPr spc="-10" dirty="0"/>
              <a:t>ПОТЕНЦІАЛ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54582"/>
            <a:ext cx="8251190" cy="433387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5080" indent="-343535">
              <a:lnSpc>
                <a:spcPts val="2810"/>
              </a:lnSpc>
              <a:spcBef>
                <a:spcPts val="455"/>
              </a:spcBef>
              <a:buChar char="•"/>
              <a:tabLst>
                <a:tab pos="355600" algn="l"/>
                <a:tab pos="2940685" algn="l"/>
                <a:tab pos="3330575" algn="l"/>
                <a:tab pos="5281930" algn="l"/>
                <a:tab pos="6569709" algn="l"/>
                <a:tab pos="7261859" algn="l"/>
              </a:tabLst>
            </a:pPr>
            <a:r>
              <a:rPr sz="2600" spc="-10" dirty="0">
                <a:latin typeface="Microsoft Sans Serif"/>
                <a:cs typeface="Microsoft Sans Serif"/>
              </a:rPr>
              <a:t>Адміністратори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50" dirty="0">
                <a:latin typeface="Microsoft Sans Serif"/>
                <a:cs typeface="Microsoft Sans Serif"/>
              </a:rPr>
              <a:t>з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10" dirty="0">
                <a:latin typeface="Microsoft Sans Serif"/>
                <a:cs typeface="Microsoft Sans Serif"/>
              </a:rPr>
              <a:t>екологічної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10" dirty="0">
                <a:latin typeface="Microsoft Sans Serif"/>
                <a:cs typeface="Microsoft Sans Serif"/>
              </a:rPr>
              <a:t>оцінки,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25" dirty="0">
                <a:latin typeface="Microsoft Sans Serif"/>
                <a:cs typeface="Microsoft Sans Serif"/>
              </a:rPr>
              <a:t>що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35" dirty="0">
                <a:latin typeface="Microsoft Sans Serif"/>
                <a:cs typeface="Microsoft Sans Serif"/>
              </a:rPr>
              <a:t>мають </a:t>
            </a:r>
            <a:r>
              <a:rPr sz="2600" spc="-20" dirty="0">
                <a:latin typeface="Microsoft Sans Serif"/>
                <a:cs typeface="Microsoft Sans Serif"/>
              </a:rPr>
              <a:t>навички</a:t>
            </a:r>
            <a:r>
              <a:rPr sz="2600" spc="-6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та</a:t>
            </a:r>
            <a:r>
              <a:rPr sz="2600" spc="-6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досвід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Char char="•"/>
              <a:tabLst>
                <a:tab pos="355600" algn="l"/>
              </a:tabLst>
            </a:pPr>
            <a:r>
              <a:rPr sz="2600" spc="-30" dirty="0">
                <a:latin typeface="Microsoft Sans Serif"/>
                <a:cs typeface="Microsoft Sans Serif"/>
              </a:rPr>
              <a:t>Кваліфіковані</a:t>
            </a:r>
            <a:r>
              <a:rPr sz="2600" spc="-12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працівники</a:t>
            </a:r>
            <a:r>
              <a:rPr sz="2600" spc="-1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екологічної</a:t>
            </a:r>
            <a:r>
              <a:rPr sz="2600" spc="-12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експертизи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Char char="•"/>
              <a:tabLst>
                <a:tab pos="355600" algn="l"/>
              </a:tabLst>
            </a:pPr>
            <a:r>
              <a:rPr sz="2600" spc="-20" dirty="0">
                <a:latin typeface="Microsoft Sans Serif"/>
                <a:cs typeface="Microsoft Sans Serif"/>
              </a:rPr>
              <a:t>Зобов'язання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щодо</a:t>
            </a:r>
            <a:r>
              <a:rPr sz="2600" spc="-10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екологічної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експертизи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355600" algn="l"/>
              </a:tabLst>
            </a:pPr>
            <a:r>
              <a:rPr sz="2600" dirty="0">
                <a:latin typeface="Microsoft Sans Serif"/>
                <a:cs typeface="Microsoft Sans Serif"/>
              </a:rPr>
              <a:t>Прихильність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до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навчання</a:t>
            </a:r>
            <a:endParaRPr sz="2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15"/>
              </a:spcBef>
              <a:buFont typeface="Microsoft Sans Serif"/>
              <a:buChar char="•"/>
            </a:pPr>
            <a:endParaRPr sz="2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600" spc="50" dirty="0">
                <a:latin typeface="Microsoft Sans Serif"/>
                <a:cs typeface="Microsoft Sans Serif"/>
              </a:rPr>
              <a:t>Що</a:t>
            </a:r>
            <a:r>
              <a:rPr sz="2600" spc="-6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може</a:t>
            </a:r>
            <a:r>
              <a:rPr sz="2600" spc="-7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знадобитися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для</a:t>
            </a:r>
            <a:r>
              <a:rPr sz="2600" spc="-7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створення</a:t>
            </a:r>
            <a:r>
              <a:rPr sz="2600" spc="-8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можливостей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spc="-50" dirty="0">
                <a:latin typeface="Microsoft Sans Serif"/>
                <a:cs typeface="Microsoft Sans Serif"/>
              </a:rPr>
              <a:t>?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Char char="•"/>
              <a:tabLst>
                <a:tab pos="355600" algn="l"/>
              </a:tabLst>
            </a:pPr>
            <a:r>
              <a:rPr sz="2600" spc="-30" dirty="0">
                <a:latin typeface="Microsoft Sans Serif"/>
                <a:cs typeface="Microsoft Sans Serif"/>
              </a:rPr>
              <a:t>розвиток</a:t>
            </a:r>
            <a:r>
              <a:rPr sz="2600" spc="-114" dirty="0">
                <a:latin typeface="Microsoft Sans Serif"/>
                <a:cs typeface="Microsoft Sans Serif"/>
              </a:rPr>
              <a:t> </a:t>
            </a:r>
            <a:r>
              <a:rPr sz="2600" spc="-20" dirty="0">
                <a:latin typeface="Microsoft Sans Serif"/>
                <a:cs typeface="Microsoft Sans Serif"/>
              </a:rPr>
              <a:t>базових</a:t>
            </a:r>
            <a:r>
              <a:rPr sz="2600" spc="-11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навичок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Char char="•"/>
              <a:tabLst>
                <a:tab pos="355600" algn="l"/>
              </a:tabLst>
            </a:pPr>
            <a:r>
              <a:rPr sz="2600" dirty="0">
                <a:latin typeface="Microsoft Sans Serif"/>
                <a:cs typeface="Microsoft Sans Serif"/>
              </a:rPr>
              <a:t>передовий</a:t>
            </a:r>
            <a:r>
              <a:rPr sz="2600" spc="-1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професійний</a:t>
            </a:r>
            <a:r>
              <a:rPr sz="2600" spc="-14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розвиток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Char char="•"/>
              <a:tabLst>
                <a:tab pos="355600" algn="l"/>
              </a:tabLst>
            </a:pPr>
            <a:r>
              <a:rPr sz="2600" spc="-10" dirty="0">
                <a:latin typeface="Microsoft Sans Serif"/>
                <a:cs typeface="Microsoft Sans Serif"/>
              </a:rPr>
              <a:t>сертифікація</a:t>
            </a:r>
            <a:r>
              <a:rPr sz="2600" i="1" spc="-1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238" rIns="0" bIns="0" rtlCol="0">
            <a:spAutoFit/>
          </a:bodyPr>
          <a:lstStyle/>
          <a:p>
            <a:pPr marL="339344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ПРИКЛАДИ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5272" y="1312926"/>
            <a:ext cx="395986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203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Варіанти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управління урядом:</a:t>
            </a:r>
            <a:endParaRPr sz="2400">
              <a:latin typeface="Microsoft Sans Serif"/>
              <a:cs typeface="Microsoft Sans Serif"/>
            </a:endParaRPr>
          </a:p>
          <a:p>
            <a:pPr marL="202565" indent="-189865">
              <a:lnSpc>
                <a:spcPct val="100000"/>
              </a:lnSpc>
              <a:spcBef>
                <a:spcPts val="1200"/>
              </a:spcBef>
              <a:buChar char="•"/>
              <a:tabLst>
                <a:tab pos="202565" algn="l"/>
              </a:tabLst>
            </a:pPr>
            <a:r>
              <a:rPr sz="2400" spc="-20" dirty="0">
                <a:latin typeface="Microsoft Sans Serif"/>
                <a:cs typeface="Microsoft Sans Serif"/>
              </a:rPr>
              <a:t>Акредитація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консультантів</a:t>
            </a:r>
            <a:endParaRPr sz="2400">
              <a:latin typeface="Microsoft Sans Serif"/>
              <a:cs typeface="Microsoft Sans Serif"/>
            </a:endParaRPr>
          </a:p>
          <a:p>
            <a:pPr marL="202565" indent="-189865">
              <a:lnSpc>
                <a:spcPct val="100000"/>
              </a:lnSpc>
              <a:spcBef>
                <a:spcPts val="1200"/>
              </a:spcBef>
              <a:buChar char="•"/>
              <a:tabLst>
                <a:tab pos="202565" algn="l"/>
              </a:tabLst>
            </a:pPr>
            <a:r>
              <a:rPr sz="2400" spc="-20" dirty="0">
                <a:latin typeface="Microsoft Sans Serif"/>
                <a:cs typeface="Microsoft Sans Serif"/>
              </a:rPr>
              <a:t>Акредитація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навчання</a:t>
            </a:r>
            <a:endParaRPr sz="2400">
              <a:latin typeface="Microsoft Sans Serif"/>
              <a:cs typeface="Microsoft Sans Serif"/>
            </a:endParaRPr>
          </a:p>
          <a:p>
            <a:pPr marL="12700" marR="859155" indent="189865">
              <a:lnSpc>
                <a:spcPct val="100000"/>
              </a:lnSpc>
              <a:spcBef>
                <a:spcPts val="1200"/>
              </a:spcBef>
              <a:buChar char="•"/>
              <a:tabLst>
                <a:tab pos="202565" algn="l"/>
              </a:tabLst>
            </a:pPr>
            <a:r>
              <a:rPr sz="2400" dirty="0">
                <a:latin typeface="Microsoft Sans Serif"/>
                <a:cs typeface="Microsoft Sans Serif"/>
              </a:rPr>
              <a:t>Підбір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консультантів </a:t>
            </a:r>
            <a:r>
              <a:rPr sz="2400" spc="-25" dirty="0">
                <a:latin typeface="Microsoft Sans Serif"/>
                <a:cs typeface="Microsoft Sans Serif"/>
              </a:rPr>
              <a:t>незалежною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групою експертів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8722" y="1177366"/>
            <a:ext cx="3882390" cy="319595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400" spc="-10" dirty="0">
                <a:solidFill>
                  <a:srgbClr val="974707"/>
                </a:solidFill>
                <a:latin typeface="Microsoft Sans Serif"/>
                <a:cs typeface="Microsoft Sans Serif"/>
              </a:rPr>
              <a:t>Ринкові</a:t>
            </a:r>
            <a:r>
              <a:rPr sz="2400" spc="-130" dirty="0">
                <a:solidFill>
                  <a:srgbClr val="974707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974707"/>
                </a:solidFill>
                <a:latin typeface="Microsoft Sans Serif"/>
                <a:cs typeface="Microsoft Sans Serif"/>
              </a:rPr>
              <a:t>механізми: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spc="-10" dirty="0">
                <a:solidFill>
                  <a:srgbClr val="974707"/>
                </a:solidFill>
                <a:latin typeface="Microsoft Sans Serif"/>
                <a:cs typeface="Microsoft Sans Serif"/>
              </a:rPr>
              <a:t>наприклад,</a:t>
            </a:r>
            <a:r>
              <a:rPr sz="2400" spc="-90" dirty="0">
                <a:solidFill>
                  <a:srgbClr val="974707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974707"/>
                </a:solidFill>
                <a:latin typeface="Microsoft Sans Serif"/>
                <a:cs typeface="Microsoft Sans Serif"/>
              </a:rPr>
              <a:t>Англія</a:t>
            </a:r>
            <a:r>
              <a:rPr sz="2400" spc="-85" dirty="0">
                <a:solidFill>
                  <a:srgbClr val="974707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974707"/>
                </a:solidFill>
                <a:latin typeface="Microsoft Sans Serif"/>
                <a:cs typeface="Microsoft Sans Serif"/>
              </a:rPr>
              <a:t>та</a:t>
            </a:r>
            <a:r>
              <a:rPr sz="2400" spc="-95" dirty="0">
                <a:solidFill>
                  <a:srgbClr val="974707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974707"/>
                </a:solidFill>
                <a:latin typeface="Microsoft Sans Serif"/>
                <a:cs typeface="Microsoft Sans Serif"/>
              </a:rPr>
              <a:t>Уельс</a:t>
            </a:r>
            <a:endParaRPr sz="2400">
              <a:latin typeface="Microsoft Sans Serif"/>
              <a:cs typeface="Microsoft Sans Serif"/>
            </a:endParaRPr>
          </a:p>
          <a:p>
            <a:pPr marL="12700" marR="142875" indent="189865">
              <a:lnSpc>
                <a:spcPct val="100000"/>
              </a:lnSpc>
              <a:spcBef>
                <a:spcPts val="1205"/>
              </a:spcBef>
              <a:buChar char="•"/>
              <a:tabLst>
                <a:tab pos="202565" algn="l"/>
              </a:tabLst>
            </a:pPr>
            <a:r>
              <a:rPr sz="2400" dirty="0">
                <a:solidFill>
                  <a:srgbClr val="974707"/>
                </a:solidFill>
                <a:latin typeface="Microsoft Sans Serif"/>
                <a:cs typeface="Microsoft Sans Serif"/>
              </a:rPr>
              <a:t>Професійне</a:t>
            </a:r>
            <a:r>
              <a:rPr sz="2400" spc="-120" dirty="0">
                <a:solidFill>
                  <a:srgbClr val="974707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974707"/>
                </a:solidFill>
                <a:latin typeface="Microsoft Sans Serif"/>
                <a:cs typeface="Microsoft Sans Serif"/>
              </a:rPr>
              <a:t>визнання</a:t>
            </a:r>
            <a:r>
              <a:rPr sz="2400" spc="-120" dirty="0">
                <a:solidFill>
                  <a:srgbClr val="974707"/>
                </a:solidFill>
                <a:latin typeface="Microsoft Sans Serif"/>
                <a:cs typeface="Microsoft Sans Serif"/>
              </a:rPr>
              <a:t> </a:t>
            </a:r>
            <a:r>
              <a:rPr sz="2400" spc="580" dirty="0">
                <a:solidFill>
                  <a:srgbClr val="974707"/>
                </a:solidFill>
                <a:latin typeface="Microsoft Sans Serif"/>
                <a:cs typeface="Microsoft Sans Serif"/>
              </a:rPr>
              <a:t>– </a:t>
            </a:r>
            <a:r>
              <a:rPr sz="2400" spc="-30" dirty="0">
                <a:solidFill>
                  <a:srgbClr val="974707"/>
                </a:solidFill>
                <a:latin typeface="Microsoft Sans Serif"/>
                <a:cs typeface="Microsoft Sans Serif"/>
              </a:rPr>
              <a:t>Дипломований</a:t>
            </a:r>
            <a:r>
              <a:rPr sz="2400" spc="-10" dirty="0">
                <a:solidFill>
                  <a:srgbClr val="974707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974707"/>
                </a:solidFill>
                <a:latin typeface="Microsoft Sans Serif"/>
                <a:cs typeface="Microsoft Sans Serif"/>
              </a:rPr>
              <a:t>/</a:t>
            </a:r>
            <a:r>
              <a:rPr sz="2400" spc="-25" dirty="0">
                <a:solidFill>
                  <a:srgbClr val="974707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974707"/>
                </a:solidFill>
                <a:latin typeface="Microsoft Sans Serif"/>
                <a:cs typeface="Microsoft Sans Serif"/>
              </a:rPr>
              <a:t>Визнаний еколог</a:t>
            </a:r>
            <a:r>
              <a:rPr sz="2400" spc="-140" dirty="0">
                <a:solidFill>
                  <a:srgbClr val="974707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974707"/>
                </a:solidFill>
                <a:latin typeface="Microsoft Sans Serif"/>
                <a:cs typeface="Microsoft Sans Serif"/>
              </a:rPr>
              <a:t>(2004)</a:t>
            </a:r>
            <a:endParaRPr sz="2400">
              <a:latin typeface="Microsoft Sans Serif"/>
              <a:cs typeface="Microsoft Sans Serif"/>
            </a:endParaRPr>
          </a:p>
          <a:p>
            <a:pPr marL="12700" marR="310515" indent="189865">
              <a:lnSpc>
                <a:spcPct val="100000"/>
              </a:lnSpc>
              <a:spcBef>
                <a:spcPts val="1200"/>
              </a:spcBef>
              <a:buChar char="•"/>
              <a:tabLst>
                <a:tab pos="202565" algn="l"/>
              </a:tabLst>
            </a:pPr>
            <a:r>
              <a:rPr sz="2400" spc="-40" dirty="0">
                <a:solidFill>
                  <a:srgbClr val="974707"/>
                </a:solidFill>
                <a:latin typeface="Microsoft Sans Serif"/>
                <a:cs typeface="Microsoft Sans Serif"/>
              </a:rPr>
              <a:t>Знак</a:t>
            </a:r>
            <a:r>
              <a:rPr sz="2400" spc="-110" dirty="0">
                <a:solidFill>
                  <a:srgbClr val="974707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974707"/>
                </a:solidFill>
                <a:latin typeface="Microsoft Sans Serif"/>
                <a:cs typeface="Microsoft Sans Serif"/>
              </a:rPr>
              <a:t>якості</a:t>
            </a:r>
            <a:r>
              <a:rPr sz="2400" spc="-90" dirty="0">
                <a:solidFill>
                  <a:srgbClr val="974707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974707"/>
                </a:solidFill>
                <a:latin typeface="Microsoft Sans Serif"/>
                <a:cs typeface="Microsoft Sans Serif"/>
              </a:rPr>
              <a:t>для </a:t>
            </a:r>
            <a:r>
              <a:rPr sz="2400" spc="-10" dirty="0">
                <a:solidFill>
                  <a:srgbClr val="974707"/>
                </a:solidFill>
                <a:latin typeface="Microsoft Sans Serif"/>
                <a:cs typeface="Microsoft Sans Serif"/>
              </a:rPr>
              <a:t>консалтингових</a:t>
            </a:r>
            <a:r>
              <a:rPr sz="2400" spc="-135" dirty="0">
                <a:solidFill>
                  <a:srgbClr val="974707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974707"/>
                </a:solidFill>
                <a:latin typeface="Microsoft Sans Serif"/>
                <a:cs typeface="Microsoft Sans Serif"/>
              </a:rPr>
              <a:t>компаній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8623"/>
            <a:ext cx="47974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КОНТРОЛЬ</a:t>
            </a:r>
            <a:r>
              <a:rPr spc="-135" dirty="0"/>
              <a:t> </a:t>
            </a:r>
            <a:r>
              <a:rPr spc="-10" dirty="0"/>
              <a:t>ЯКОСТІ</a:t>
            </a:r>
          </a:p>
          <a:p>
            <a:pPr marL="12700">
              <a:lnSpc>
                <a:spcPct val="100000"/>
              </a:lnSpc>
            </a:pPr>
            <a:r>
              <a:rPr dirty="0"/>
              <a:t>ТА</a:t>
            </a:r>
            <a:r>
              <a:rPr spc="-120" dirty="0"/>
              <a:t> </a:t>
            </a:r>
            <a:r>
              <a:rPr spc="-20" dirty="0"/>
              <a:t>ЗВОРОТНІЙ</a:t>
            </a:r>
            <a:r>
              <a:rPr spc="-140" dirty="0"/>
              <a:t> </a:t>
            </a:r>
            <a:r>
              <a:rPr spc="-55" dirty="0"/>
              <a:t>ЗВ’ЯЗОК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7489" y="1321457"/>
            <a:ext cx="8336280" cy="49053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6235" indent="-343535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6235" algn="l"/>
              </a:tabLst>
            </a:pPr>
            <a:r>
              <a:rPr sz="2800" dirty="0">
                <a:latin typeface="Microsoft Sans Serif"/>
                <a:cs typeface="Microsoft Sans Serif"/>
              </a:rPr>
              <a:t>Надійна</a:t>
            </a:r>
            <a:r>
              <a:rPr sz="2800" spc="-1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система</a:t>
            </a:r>
            <a:r>
              <a:rPr sz="2800" spc="-1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контролю</a:t>
            </a:r>
            <a:r>
              <a:rPr sz="2800" spc="-1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якості</a:t>
            </a:r>
            <a:endParaRPr sz="2800">
              <a:latin typeface="Microsoft Sans Serif"/>
              <a:cs typeface="Microsoft Sans Serif"/>
            </a:endParaRPr>
          </a:p>
          <a:p>
            <a:pPr marL="356235" indent="-343535" algn="just">
              <a:lnSpc>
                <a:spcPct val="100000"/>
              </a:lnSpc>
              <a:spcBef>
                <a:spcPts val="670"/>
              </a:spcBef>
              <a:buChar char="•"/>
              <a:tabLst>
                <a:tab pos="356235" algn="l"/>
              </a:tabLst>
            </a:pPr>
            <a:r>
              <a:rPr sz="2800" dirty="0">
                <a:latin typeface="Microsoft Sans Serif"/>
                <a:cs typeface="Microsoft Sans Serif"/>
              </a:rPr>
              <a:t>Прихильність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контролю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якості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серед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практиків</a:t>
            </a:r>
            <a:endParaRPr sz="2800">
              <a:latin typeface="Microsoft Sans Serif"/>
              <a:cs typeface="Microsoft Sans Serif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455930" algn="l"/>
              </a:tabLst>
            </a:pPr>
            <a:r>
              <a:rPr sz="2800" dirty="0">
                <a:latin typeface="Microsoft Sans Serif"/>
                <a:cs typeface="Microsoft Sans Serif"/>
              </a:rPr>
              <a:t>	Для</a:t>
            </a:r>
            <a:r>
              <a:rPr sz="2800" spc="28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досягнення</a:t>
            </a:r>
            <a:r>
              <a:rPr sz="2800" spc="30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ефективної</a:t>
            </a:r>
            <a:r>
              <a:rPr sz="2800" spc="30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та</a:t>
            </a:r>
            <a:r>
              <a:rPr sz="2800" spc="28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результативної </a:t>
            </a:r>
            <a:r>
              <a:rPr sz="2800" dirty="0">
                <a:latin typeface="Microsoft Sans Serif"/>
                <a:cs typeface="Microsoft Sans Serif"/>
              </a:rPr>
              <a:t>роботи</a:t>
            </a:r>
            <a:r>
              <a:rPr sz="2800" spc="229" dirty="0">
                <a:latin typeface="Microsoft Sans Serif"/>
                <a:cs typeface="Microsoft Sans Serif"/>
              </a:rPr>
              <a:t>   </a:t>
            </a:r>
            <a:r>
              <a:rPr sz="2800" dirty="0">
                <a:latin typeface="Microsoft Sans Serif"/>
                <a:cs typeface="Microsoft Sans Serif"/>
              </a:rPr>
              <a:t>зазвичай</a:t>
            </a:r>
            <a:r>
              <a:rPr sz="2800" spc="225" dirty="0">
                <a:latin typeface="Microsoft Sans Serif"/>
                <a:cs typeface="Microsoft Sans Serif"/>
              </a:rPr>
              <a:t>   </a:t>
            </a:r>
            <a:r>
              <a:rPr sz="2800" dirty="0">
                <a:latin typeface="Microsoft Sans Serif"/>
                <a:cs typeface="Microsoft Sans Serif"/>
              </a:rPr>
              <a:t>потрібні</a:t>
            </a:r>
            <a:r>
              <a:rPr sz="2800" spc="229" dirty="0">
                <a:latin typeface="Microsoft Sans Serif"/>
                <a:cs typeface="Microsoft Sans Serif"/>
              </a:rPr>
              <a:t>   </a:t>
            </a:r>
            <a:r>
              <a:rPr sz="2800" dirty="0">
                <a:latin typeface="Microsoft Sans Serif"/>
                <a:cs typeface="Microsoft Sans Serif"/>
              </a:rPr>
              <a:t>різні</a:t>
            </a:r>
            <a:r>
              <a:rPr sz="2800" spc="229" dirty="0">
                <a:latin typeface="Microsoft Sans Serif"/>
                <a:cs typeface="Microsoft Sans Serif"/>
              </a:rPr>
              <a:t>   </a:t>
            </a:r>
            <a:r>
              <a:rPr sz="2800" dirty="0">
                <a:latin typeface="Microsoft Sans Serif"/>
                <a:cs typeface="Microsoft Sans Serif"/>
              </a:rPr>
              <a:t>заходи</a:t>
            </a:r>
            <a:r>
              <a:rPr sz="2800" spc="229" dirty="0">
                <a:latin typeface="Microsoft Sans Serif"/>
                <a:cs typeface="Microsoft Sans Serif"/>
              </a:rPr>
              <a:t>   </a:t>
            </a:r>
            <a:r>
              <a:rPr sz="2800" spc="-50" dirty="0">
                <a:latin typeface="Microsoft Sans Serif"/>
                <a:cs typeface="Microsoft Sans Serif"/>
              </a:rPr>
              <a:t>з </a:t>
            </a:r>
            <a:r>
              <a:rPr sz="2800" spc="-10" dirty="0">
                <a:latin typeface="Microsoft Sans Serif"/>
                <a:cs typeface="Microsoft Sans Serif"/>
              </a:rPr>
              <a:t>контролю</a:t>
            </a:r>
            <a:r>
              <a:rPr sz="2800" spc="-1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якості:</a:t>
            </a:r>
            <a:r>
              <a:rPr sz="2800" spc="-15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наприклад</a:t>
            </a:r>
            <a:endParaRPr sz="2800">
              <a:latin typeface="Microsoft Sans Serif"/>
              <a:cs typeface="Microsoft Sans Serif"/>
            </a:endParaRPr>
          </a:p>
          <a:p>
            <a:pPr marL="755015" lvl="1" indent="-285750">
              <a:lnSpc>
                <a:spcPct val="100000"/>
              </a:lnSpc>
              <a:spcBef>
                <a:spcPts val="595"/>
              </a:spcBef>
              <a:buChar char="–"/>
              <a:tabLst>
                <a:tab pos="755015" algn="l"/>
              </a:tabLst>
            </a:pPr>
            <a:r>
              <a:rPr sz="2400" spc="-35" dirty="0">
                <a:latin typeface="Microsoft Sans Serif"/>
                <a:cs typeface="Microsoft Sans Serif"/>
              </a:rPr>
              <a:t>Дотримання</a:t>
            </a:r>
            <a:r>
              <a:rPr sz="2400" spc="-10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заходів</a:t>
            </a:r>
            <a:r>
              <a:rPr sz="2400" spc="-10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із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забезпечення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процедур,</a:t>
            </a:r>
            <a:endParaRPr sz="2400">
              <a:latin typeface="Microsoft Sans Serif"/>
              <a:cs typeface="Microsoft Sans Serif"/>
            </a:endParaRPr>
          </a:p>
          <a:p>
            <a:pPr marL="755015" lvl="1" indent="-285750">
              <a:lnSpc>
                <a:spcPct val="100000"/>
              </a:lnSpc>
              <a:spcBef>
                <a:spcPts val="575"/>
              </a:spcBef>
              <a:buChar char="–"/>
              <a:tabLst>
                <a:tab pos="755015" algn="l"/>
              </a:tabLst>
            </a:pPr>
            <a:r>
              <a:rPr sz="2400" spc="-25" dirty="0">
                <a:latin typeface="Microsoft Sans Serif"/>
                <a:cs typeface="Microsoft Sans Serif"/>
              </a:rPr>
              <a:t>Ретельний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аналіз,</a:t>
            </a:r>
            <a:endParaRPr sz="2400">
              <a:latin typeface="Microsoft Sans Serif"/>
              <a:cs typeface="Microsoft Sans Serif"/>
            </a:endParaRPr>
          </a:p>
          <a:p>
            <a:pPr marL="755015" lvl="1" indent="-285750">
              <a:lnSpc>
                <a:spcPct val="100000"/>
              </a:lnSpc>
              <a:spcBef>
                <a:spcPts val="575"/>
              </a:spcBef>
              <a:buChar char="–"/>
              <a:tabLst>
                <a:tab pos="755015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Ефективна</a:t>
            </a:r>
            <a:r>
              <a:rPr sz="2400" spc="-13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організація</a:t>
            </a:r>
            <a:r>
              <a:rPr sz="2400" spc="-10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консультацій,</a:t>
            </a:r>
            <a:endParaRPr sz="2400">
              <a:latin typeface="Microsoft Sans Serif"/>
              <a:cs typeface="Microsoft Sans Serif"/>
            </a:endParaRPr>
          </a:p>
          <a:p>
            <a:pPr marL="755015" marR="5080" lvl="1" indent="-285750" algn="just">
              <a:lnSpc>
                <a:spcPct val="100000"/>
              </a:lnSpc>
              <a:spcBef>
                <a:spcPts val="580"/>
              </a:spcBef>
              <a:buChar char="–"/>
              <a:tabLst>
                <a:tab pos="756285" algn="l"/>
              </a:tabLst>
            </a:pPr>
            <a:r>
              <a:rPr sz="2400" dirty="0">
                <a:latin typeface="Microsoft Sans Serif"/>
                <a:cs typeface="Microsoft Sans Serif"/>
              </a:rPr>
              <a:t>Виконання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зобов’язань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(наприклад,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запропонований 	</a:t>
            </a:r>
            <a:r>
              <a:rPr sz="2400" dirty="0">
                <a:latin typeface="Microsoft Sans Serif"/>
                <a:cs typeface="Microsoft Sans Serif"/>
              </a:rPr>
              <a:t>моніторинг</a:t>
            </a:r>
            <a:r>
              <a:rPr sz="2400" spc="10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або</a:t>
            </a:r>
            <a:r>
              <a:rPr sz="2400" spc="10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заходи</a:t>
            </a:r>
            <a:r>
              <a:rPr sz="2400" spc="10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з</a:t>
            </a:r>
            <a:r>
              <a:rPr sz="2400" spc="10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пом’якшеня</a:t>
            </a:r>
            <a:r>
              <a:rPr sz="2400" spc="9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впливу),</a:t>
            </a:r>
            <a:r>
              <a:rPr sz="2400" spc="100" dirty="0">
                <a:latin typeface="Microsoft Sans Serif"/>
                <a:cs typeface="Microsoft Sans Serif"/>
              </a:rPr>
              <a:t>  </a:t>
            </a:r>
            <a:r>
              <a:rPr sz="2400" spc="-25" dirty="0">
                <a:latin typeface="Microsoft Sans Serif"/>
                <a:cs typeface="Microsoft Sans Serif"/>
              </a:rPr>
              <a:t>та 	</a:t>
            </a:r>
            <a:r>
              <a:rPr sz="2400" spc="-10" dirty="0">
                <a:latin typeface="Microsoft Sans Serif"/>
                <a:cs typeface="Microsoft Sans Serif"/>
              </a:rPr>
              <a:t>інше.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6367" y="81229"/>
            <a:ext cx="4055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5" dirty="0"/>
              <a:t>ПРИКЛАД</a:t>
            </a:r>
            <a:r>
              <a:rPr sz="2800" spc="-65" dirty="0"/>
              <a:t> </a:t>
            </a:r>
            <a:r>
              <a:rPr sz="2800" dirty="0"/>
              <a:t>З</a:t>
            </a:r>
            <a:r>
              <a:rPr sz="2800" spc="-75" dirty="0"/>
              <a:t> ПРАКТИКИ: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47471" y="676148"/>
            <a:ext cx="743330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Microsoft Sans Serif"/>
                <a:cs typeface="Microsoft Sans Serif"/>
              </a:rPr>
              <a:t>СЕО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ГЕНПЛАНУ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МІСТА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ОРХЕЙ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(2014-</a:t>
            </a:r>
            <a:r>
              <a:rPr sz="2800" spc="-10" dirty="0">
                <a:latin typeface="Microsoft Sans Serif"/>
                <a:cs typeface="Microsoft Sans Serif"/>
              </a:rPr>
              <a:t>2015),</a:t>
            </a:r>
            <a:endParaRPr sz="2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800" spc="-10" dirty="0">
                <a:latin typeface="Microsoft Sans Serif"/>
                <a:cs typeface="Microsoft Sans Serif"/>
              </a:rPr>
              <a:t>Молдова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27547"/>
            <a:ext cx="4860036" cy="8763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9011" y="5689091"/>
            <a:ext cx="4094988" cy="55321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3372" y="6426200"/>
            <a:ext cx="79825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Microsoft Sans Serif"/>
                <a:cs typeface="Microsoft Sans Serif"/>
              </a:rPr>
              <a:t>Для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отримання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детальної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інформації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див.</a:t>
            </a:r>
            <a:r>
              <a:rPr sz="1200" spc="4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  <a:hlinkClick r:id="rId4"/>
              </a:rPr>
              <a:t>http://www.unece.org/environmental-policy/treaties/environmental-impact-</a:t>
            </a:r>
            <a:r>
              <a:rPr sz="1200" spc="-10" dirty="0">
                <a:latin typeface="Microsoft Sans Serif"/>
                <a:cs typeface="Microsoft Sans Serif"/>
              </a:rPr>
              <a:t> assessment/about-us/protocol-on-sea/envseaeapgreen/sea-pilot-projects.html</a:t>
            </a: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61744" y="1629215"/>
            <a:ext cx="5611744" cy="35995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1863" y="165353"/>
            <a:ext cx="5024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ЕТАПИ</a:t>
            </a:r>
            <a:r>
              <a:rPr sz="3600" spc="-190" dirty="0"/>
              <a:t> </a:t>
            </a:r>
            <a:r>
              <a:rPr sz="3600" spc="-25" dirty="0"/>
              <a:t>ПРОЦЕСУ</a:t>
            </a:r>
            <a:r>
              <a:rPr sz="3600" spc="-190" dirty="0"/>
              <a:t> </a:t>
            </a:r>
            <a:r>
              <a:rPr sz="3600" spc="-25" dirty="0"/>
              <a:t>СЕО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4038" y="6431686"/>
            <a:ext cx="789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Microsoft Sans Serif"/>
                <a:cs typeface="Microsoft Sans Serif"/>
              </a:rPr>
              <a:t>19.06.2018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1718" y="643168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Microsoft Sans Serif"/>
                <a:cs typeface="Microsoft Sans Serif"/>
              </a:rPr>
              <a:t>15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565" y="951357"/>
            <a:ext cx="8784590" cy="5010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indent="160655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173355" algn="l"/>
              </a:tabLst>
            </a:pPr>
            <a:r>
              <a:rPr sz="1800" b="1" dirty="0">
                <a:latin typeface="Arial"/>
                <a:cs typeface="Arial"/>
              </a:rPr>
              <a:t>Створення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групи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розробників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СЕО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(національна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група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експертів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по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СЕО,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що </a:t>
            </a:r>
            <a:r>
              <a:rPr sz="1800" dirty="0">
                <a:latin typeface="Microsoft Sans Serif"/>
                <a:cs typeface="Microsoft Sans Serif"/>
              </a:rPr>
              <a:t>працює</a:t>
            </a:r>
            <a:r>
              <a:rPr sz="1800" spc="2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під</a:t>
            </a:r>
            <a:r>
              <a:rPr sz="1800" spc="2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керівництвом</a:t>
            </a:r>
            <a:r>
              <a:rPr sz="1800" spc="2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експертів</a:t>
            </a:r>
            <a:r>
              <a:rPr sz="1800" spc="2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ЄЕК</a:t>
            </a:r>
            <a:r>
              <a:rPr sz="1800" spc="2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ООН),</a:t>
            </a:r>
            <a:r>
              <a:rPr sz="1800" spc="2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попередні</a:t>
            </a:r>
            <a:r>
              <a:rPr sz="1800" spc="2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консультації</a:t>
            </a:r>
            <a:r>
              <a:rPr sz="1800" spc="295" dirty="0">
                <a:latin typeface="Microsoft Sans Serif"/>
                <a:cs typeface="Microsoft Sans Serif"/>
              </a:rPr>
              <a:t>  </a:t>
            </a:r>
            <a:r>
              <a:rPr sz="1800" spc="-50" dirty="0">
                <a:latin typeface="Microsoft Sans Serif"/>
                <a:cs typeface="Microsoft Sans Serif"/>
              </a:rPr>
              <a:t>і </a:t>
            </a:r>
            <a:r>
              <a:rPr sz="1800" spc="-10" dirty="0">
                <a:latin typeface="Microsoft Sans Serif"/>
                <a:cs typeface="Microsoft Sans Serif"/>
              </a:rPr>
              <a:t>ідентифікація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зацікавлених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сторін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(липень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серпень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2014р.).</a:t>
            </a:r>
            <a:endParaRPr sz="1800">
              <a:latin typeface="Microsoft Sans Serif"/>
              <a:cs typeface="Microsoft Sans Serif"/>
            </a:endParaRPr>
          </a:p>
          <a:p>
            <a:pPr marL="12700" marR="6350" indent="285115" algn="just">
              <a:lnSpc>
                <a:spcPct val="100000"/>
              </a:lnSpc>
              <a:spcBef>
                <a:spcPts val="1260"/>
              </a:spcBef>
              <a:buFont typeface="Microsoft Sans Serif"/>
              <a:buChar char="•"/>
              <a:tabLst>
                <a:tab pos="297815" algn="l"/>
              </a:tabLst>
            </a:pPr>
            <a:r>
              <a:rPr sz="1800" b="1" dirty="0">
                <a:latin typeface="Arial"/>
                <a:cs typeface="Arial"/>
              </a:rPr>
              <a:t>Визначення</a:t>
            </a:r>
            <a:r>
              <a:rPr sz="1800" b="1" spc="26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сфери</a:t>
            </a:r>
            <a:r>
              <a:rPr sz="1800" b="1" spc="254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охоплення</a:t>
            </a:r>
            <a:r>
              <a:rPr sz="1800" b="1" spc="26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СЕО:</a:t>
            </a:r>
            <a:r>
              <a:rPr sz="1800" b="1" spc="254" dirty="0">
                <a:latin typeface="Arial"/>
                <a:cs typeface="Arial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виявлення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ключових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екологічних </a:t>
            </a:r>
            <a:r>
              <a:rPr sz="1800" dirty="0">
                <a:latin typeface="Microsoft Sans Serif"/>
                <a:cs typeface="Microsoft Sans Serif"/>
              </a:rPr>
              <a:t>проблем,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які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викликають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особливе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занепокоєння,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вкл.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проведення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відкритого </a:t>
            </a:r>
            <a:r>
              <a:rPr sz="1800" dirty="0">
                <a:latin typeface="Microsoft Sans Serif"/>
                <a:cs typeface="Microsoft Sans Serif"/>
              </a:rPr>
              <a:t>семінару</a:t>
            </a:r>
            <a:r>
              <a:rPr sz="1800" spc="195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з</a:t>
            </a:r>
            <a:r>
              <a:rPr sz="1800" spc="210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визначення</a:t>
            </a:r>
            <a:r>
              <a:rPr sz="1800" spc="204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сфери</a:t>
            </a:r>
            <a:r>
              <a:rPr sz="1800" spc="204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охоплення</a:t>
            </a:r>
            <a:r>
              <a:rPr sz="1800" spc="200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СЕО,</a:t>
            </a:r>
            <a:r>
              <a:rPr sz="1800" spc="204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ряд</a:t>
            </a:r>
            <a:r>
              <a:rPr sz="1800" spc="200" dirty="0">
                <a:latin typeface="Microsoft Sans Serif"/>
                <a:cs typeface="Microsoft Sans Serif"/>
              </a:rPr>
              <a:t>   </a:t>
            </a:r>
            <a:r>
              <a:rPr sz="1800" spc="-10" dirty="0">
                <a:latin typeface="Microsoft Sans Serif"/>
                <a:cs typeface="Microsoft Sans Serif"/>
              </a:rPr>
              <a:t>цілеспрямованих </a:t>
            </a:r>
            <a:r>
              <a:rPr sz="1800" dirty="0">
                <a:latin typeface="Microsoft Sans Serif"/>
                <a:cs typeface="Microsoft Sans Serif"/>
              </a:rPr>
              <a:t>консультацій,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підготовку</a:t>
            </a:r>
            <a:r>
              <a:rPr sz="1800" spc="3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Звіту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з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визначення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сфери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охоплення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СЕО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(липень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- </a:t>
            </a:r>
            <a:r>
              <a:rPr sz="1800" spc="-10" dirty="0">
                <a:latin typeface="Microsoft Sans Serif"/>
                <a:cs typeface="Microsoft Sans Serif"/>
              </a:rPr>
              <a:t>жовтень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2014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р.)</a:t>
            </a:r>
            <a:endParaRPr sz="1800">
              <a:latin typeface="Microsoft Sans Serif"/>
              <a:cs typeface="Microsoft Sans Serif"/>
            </a:endParaRPr>
          </a:p>
          <a:p>
            <a:pPr marL="155575" indent="-142875">
              <a:lnSpc>
                <a:spcPct val="100000"/>
              </a:lnSpc>
              <a:spcBef>
                <a:spcPts val="1265"/>
              </a:spcBef>
              <a:buChar char="•"/>
              <a:tabLst>
                <a:tab pos="155575" algn="l"/>
              </a:tabLst>
            </a:pPr>
            <a:r>
              <a:rPr sz="1800" b="1" dirty="0">
                <a:latin typeface="Arial"/>
                <a:cs typeface="Arial"/>
              </a:rPr>
              <a:t>Аналіз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первинних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екологічних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умов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(жовтень-</a:t>
            </a:r>
            <a:r>
              <a:rPr sz="1800" dirty="0">
                <a:latin typeface="Microsoft Sans Serif"/>
                <a:cs typeface="Microsoft Sans Serif"/>
              </a:rPr>
              <a:t>грудень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2014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р).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indent="149860" algn="just">
              <a:lnSpc>
                <a:spcPct val="100000"/>
              </a:lnSpc>
              <a:spcBef>
                <a:spcPts val="1440"/>
              </a:spcBef>
              <a:buFont typeface="Microsoft Sans Serif"/>
              <a:buChar char="•"/>
              <a:tabLst>
                <a:tab pos="162560" algn="l"/>
              </a:tabLst>
            </a:pPr>
            <a:r>
              <a:rPr sz="1800" b="1" dirty="0">
                <a:latin typeface="Arial"/>
                <a:cs typeface="Arial"/>
              </a:rPr>
              <a:t>Оцінка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ризиків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та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потенціалу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виникнення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кумулятивних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екологічних</a:t>
            </a:r>
            <a:r>
              <a:rPr sz="1800" dirty="0">
                <a:latin typeface="Microsoft Sans Serif"/>
                <a:cs typeface="Microsoft Sans Serif"/>
              </a:rPr>
              <a:t> впливів,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а </a:t>
            </a:r>
            <a:r>
              <a:rPr sz="1800" spc="-25" dirty="0">
                <a:latin typeface="Microsoft Sans Serif"/>
                <a:cs typeface="Microsoft Sans Serif"/>
              </a:rPr>
              <a:t>також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розгляд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альтернативних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варіантів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(Грудень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2014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лютий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2015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р.).</a:t>
            </a:r>
            <a:endParaRPr sz="1800">
              <a:latin typeface="Microsoft Sans Serif"/>
              <a:cs typeface="Microsoft Sans Serif"/>
            </a:endParaRPr>
          </a:p>
          <a:p>
            <a:pPr marL="215900" indent="-203200">
              <a:lnSpc>
                <a:spcPct val="100000"/>
              </a:lnSpc>
              <a:spcBef>
                <a:spcPts val="1440"/>
              </a:spcBef>
              <a:buFont typeface="Microsoft Sans Serif"/>
              <a:buChar char="•"/>
              <a:tabLst>
                <a:tab pos="215900" algn="l"/>
              </a:tabLst>
            </a:pPr>
            <a:r>
              <a:rPr sz="1800" b="1" dirty="0">
                <a:latin typeface="Arial"/>
                <a:cs typeface="Arial"/>
              </a:rPr>
              <a:t>Розробка</a:t>
            </a:r>
            <a:r>
              <a:rPr sz="1800" b="1" spc="3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рекомендацій</a:t>
            </a:r>
            <a:r>
              <a:rPr sz="1800" b="1" spc="3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стосовно</a:t>
            </a:r>
            <a:r>
              <a:rPr sz="1800" b="1" spc="3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заходів</a:t>
            </a:r>
            <a:r>
              <a:rPr sz="1800" b="1" spc="3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щодо</a:t>
            </a:r>
            <a:r>
              <a:rPr sz="1800" b="1" spc="3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пом’якшення</a:t>
            </a:r>
            <a:r>
              <a:rPr sz="1800" b="1" spc="3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впливу</a:t>
            </a:r>
            <a:r>
              <a:rPr sz="1800" b="1" spc="37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та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екологічного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моніторингу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(лютий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березень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2015</a:t>
            </a:r>
            <a:r>
              <a:rPr sz="1800" spc="-25" dirty="0">
                <a:latin typeface="Microsoft Sans Serif"/>
                <a:cs typeface="Microsoft Sans Serif"/>
              </a:rPr>
              <a:t> р).</a:t>
            </a:r>
            <a:endParaRPr sz="1800">
              <a:latin typeface="Microsoft Sans Serif"/>
              <a:cs typeface="Microsoft Sans Serif"/>
            </a:endParaRPr>
          </a:p>
          <a:p>
            <a:pPr marL="12700" marR="8890" indent="237490">
              <a:lnSpc>
                <a:spcPct val="100000"/>
              </a:lnSpc>
              <a:spcBef>
                <a:spcPts val="1440"/>
              </a:spcBef>
              <a:buFont typeface="Microsoft Sans Serif"/>
              <a:buChar char="•"/>
              <a:tabLst>
                <a:tab pos="250190" algn="l"/>
                <a:tab pos="1638935" algn="l"/>
                <a:tab pos="3277235" algn="l"/>
                <a:tab pos="3996690" algn="l"/>
                <a:tab pos="4432300" algn="l"/>
                <a:tab pos="5088255" algn="l"/>
                <a:tab pos="5482590" algn="l"/>
                <a:tab pos="7005320" algn="l"/>
                <a:tab pos="8653145" algn="l"/>
              </a:tabLst>
            </a:pPr>
            <a:r>
              <a:rPr sz="1800" b="1" spc="-10" dirty="0">
                <a:latin typeface="Arial"/>
                <a:cs typeface="Arial"/>
              </a:rPr>
              <a:t>Підготовка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Екологічного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звіту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по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СЕО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та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проведення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консультацій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50" dirty="0">
                <a:latin typeface="Arial"/>
                <a:cs typeface="Arial"/>
              </a:rPr>
              <a:t>з </a:t>
            </a:r>
            <a:r>
              <a:rPr sz="1800" b="1" spc="-10" dirty="0">
                <a:latin typeface="Arial"/>
                <a:cs typeface="Arial"/>
              </a:rPr>
              <a:t>громадськістю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(січень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червень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2015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р.).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9704" y="222504"/>
              <a:ext cx="359663" cy="944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5028" y="367284"/>
              <a:ext cx="225551" cy="1021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67343" y="397763"/>
              <a:ext cx="114298" cy="640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8407" y="381000"/>
              <a:ext cx="118872" cy="822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30995" y="373379"/>
              <a:ext cx="248411" cy="9448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999219" y="371856"/>
              <a:ext cx="30480" cy="91440"/>
            </a:xfrm>
            <a:custGeom>
              <a:avLst/>
              <a:gdLst/>
              <a:ahLst/>
              <a:cxnLst/>
              <a:rect l="l" t="t" r="r" b="b"/>
              <a:pathLst>
                <a:path w="30479" h="91440">
                  <a:moveTo>
                    <a:pt x="13080" y="0"/>
                  </a:moveTo>
                  <a:lnTo>
                    <a:pt x="0" y="0"/>
                  </a:lnTo>
                  <a:lnTo>
                    <a:pt x="0" y="80264"/>
                  </a:lnTo>
                  <a:lnTo>
                    <a:pt x="1397" y="84074"/>
                  </a:lnTo>
                  <a:lnTo>
                    <a:pt x="7493" y="89662"/>
                  </a:lnTo>
                  <a:lnTo>
                    <a:pt x="11683" y="91440"/>
                  </a:lnTo>
                  <a:lnTo>
                    <a:pt x="19176" y="91440"/>
                  </a:lnTo>
                  <a:lnTo>
                    <a:pt x="21589" y="91059"/>
                  </a:lnTo>
                  <a:lnTo>
                    <a:pt x="26670" y="90551"/>
                  </a:lnTo>
                  <a:lnTo>
                    <a:pt x="28575" y="90170"/>
                  </a:lnTo>
                  <a:lnTo>
                    <a:pt x="29972" y="89281"/>
                  </a:lnTo>
                  <a:lnTo>
                    <a:pt x="28575" y="79756"/>
                  </a:lnTo>
                  <a:lnTo>
                    <a:pt x="16382" y="79756"/>
                  </a:lnTo>
                  <a:lnTo>
                    <a:pt x="13080" y="77216"/>
                  </a:lnTo>
                  <a:lnTo>
                    <a:pt x="13080" y="0"/>
                  </a:lnTo>
                  <a:close/>
                </a:path>
              </a:pathLst>
            </a:custGeom>
            <a:solidFill>
              <a:srgbClr val="0A4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52943" y="91693"/>
              <a:ext cx="530860" cy="504190"/>
            </a:xfrm>
            <a:custGeom>
              <a:avLst/>
              <a:gdLst/>
              <a:ahLst/>
              <a:cxnLst/>
              <a:rect l="l" t="t" r="r" b="b"/>
              <a:pathLst>
                <a:path w="530859" h="504190">
                  <a:moveTo>
                    <a:pt x="383794" y="466089"/>
                  </a:moveTo>
                  <a:lnTo>
                    <a:pt x="328040" y="466089"/>
                  </a:lnTo>
                  <a:lnTo>
                    <a:pt x="356234" y="467360"/>
                  </a:lnTo>
                  <a:lnTo>
                    <a:pt x="374141" y="483869"/>
                  </a:lnTo>
                  <a:lnTo>
                    <a:pt x="392556" y="495300"/>
                  </a:lnTo>
                  <a:lnTo>
                    <a:pt x="411987" y="502919"/>
                  </a:lnTo>
                  <a:lnTo>
                    <a:pt x="431800" y="504189"/>
                  </a:lnTo>
                  <a:lnTo>
                    <a:pt x="455675" y="501650"/>
                  </a:lnTo>
                  <a:lnTo>
                    <a:pt x="474599" y="494029"/>
                  </a:lnTo>
                  <a:lnTo>
                    <a:pt x="486536" y="486410"/>
                  </a:lnTo>
                  <a:lnTo>
                    <a:pt x="431800" y="486410"/>
                  </a:lnTo>
                  <a:lnTo>
                    <a:pt x="416940" y="483869"/>
                  </a:lnTo>
                  <a:lnTo>
                    <a:pt x="402716" y="478789"/>
                  </a:lnTo>
                  <a:lnTo>
                    <a:pt x="388492" y="471169"/>
                  </a:lnTo>
                  <a:lnTo>
                    <a:pt x="383794" y="466089"/>
                  </a:lnTo>
                  <a:close/>
                </a:path>
                <a:path w="530859" h="504190">
                  <a:moveTo>
                    <a:pt x="468629" y="448310"/>
                  </a:moveTo>
                  <a:lnTo>
                    <a:pt x="468629" y="474979"/>
                  </a:lnTo>
                  <a:lnTo>
                    <a:pt x="453389" y="482600"/>
                  </a:lnTo>
                  <a:lnTo>
                    <a:pt x="443229" y="485139"/>
                  </a:lnTo>
                  <a:lnTo>
                    <a:pt x="431800" y="486410"/>
                  </a:lnTo>
                  <a:lnTo>
                    <a:pt x="487552" y="486410"/>
                  </a:lnTo>
                  <a:lnTo>
                    <a:pt x="490727" y="482600"/>
                  </a:lnTo>
                  <a:lnTo>
                    <a:pt x="497585" y="476250"/>
                  </a:lnTo>
                  <a:lnTo>
                    <a:pt x="491616" y="469900"/>
                  </a:lnTo>
                  <a:lnTo>
                    <a:pt x="468629" y="448310"/>
                  </a:lnTo>
                  <a:close/>
                </a:path>
                <a:path w="530859" h="504190">
                  <a:moveTo>
                    <a:pt x="259460" y="0"/>
                  </a:moveTo>
                  <a:lnTo>
                    <a:pt x="191261" y="10159"/>
                  </a:lnTo>
                  <a:lnTo>
                    <a:pt x="128142" y="36829"/>
                  </a:lnTo>
                  <a:lnTo>
                    <a:pt x="73786" y="76200"/>
                  </a:lnTo>
                  <a:lnTo>
                    <a:pt x="32765" y="128270"/>
                  </a:lnTo>
                  <a:lnTo>
                    <a:pt x="7874" y="187959"/>
                  </a:lnTo>
                  <a:lnTo>
                    <a:pt x="76" y="251459"/>
                  </a:lnTo>
                  <a:lnTo>
                    <a:pt x="0" y="252729"/>
                  </a:lnTo>
                  <a:lnTo>
                    <a:pt x="3175" y="284479"/>
                  </a:lnTo>
                  <a:lnTo>
                    <a:pt x="22098" y="346710"/>
                  </a:lnTo>
                  <a:lnTo>
                    <a:pt x="58547" y="401319"/>
                  </a:lnTo>
                  <a:lnTo>
                    <a:pt x="89788" y="431800"/>
                  </a:lnTo>
                  <a:lnTo>
                    <a:pt x="127126" y="457200"/>
                  </a:lnTo>
                  <a:lnTo>
                    <a:pt x="135000" y="462279"/>
                  </a:lnTo>
                  <a:lnTo>
                    <a:pt x="154812" y="471169"/>
                  </a:lnTo>
                  <a:lnTo>
                    <a:pt x="184276" y="478789"/>
                  </a:lnTo>
                  <a:lnTo>
                    <a:pt x="220725" y="482600"/>
                  </a:lnTo>
                  <a:lnTo>
                    <a:pt x="232282" y="482600"/>
                  </a:lnTo>
                  <a:lnTo>
                    <a:pt x="244221" y="481329"/>
                  </a:lnTo>
                  <a:lnTo>
                    <a:pt x="256666" y="478789"/>
                  </a:lnTo>
                  <a:lnTo>
                    <a:pt x="268604" y="474979"/>
                  </a:lnTo>
                  <a:lnTo>
                    <a:pt x="271906" y="474979"/>
                  </a:lnTo>
                  <a:lnTo>
                    <a:pt x="277875" y="472439"/>
                  </a:lnTo>
                  <a:lnTo>
                    <a:pt x="299974" y="468629"/>
                  </a:lnTo>
                  <a:lnTo>
                    <a:pt x="328040" y="466089"/>
                  </a:lnTo>
                  <a:lnTo>
                    <a:pt x="383794" y="466089"/>
                  </a:lnTo>
                  <a:lnTo>
                    <a:pt x="380619" y="463550"/>
                  </a:lnTo>
                  <a:lnTo>
                    <a:pt x="207772" y="463550"/>
                  </a:lnTo>
                  <a:lnTo>
                    <a:pt x="181101" y="458469"/>
                  </a:lnTo>
                  <a:lnTo>
                    <a:pt x="159892" y="452119"/>
                  </a:lnTo>
                  <a:lnTo>
                    <a:pt x="145160" y="444500"/>
                  </a:lnTo>
                  <a:lnTo>
                    <a:pt x="138175" y="441960"/>
                  </a:lnTo>
                  <a:lnTo>
                    <a:pt x="103631" y="417829"/>
                  </a:lnTo>
                  <a:lnTo>
                    <a:pt x="74675" y="388619"/>
                  </a:lnTo>
                  <a:lnTo>
                    <a:pt x="36449" y="327660"/>
                  </a:lnTo>
                  <a:lnTo>
                    <a:pt x="21208" y="257809"/>
                  </a:lnTo>
                  <a:lnTo>
                    <a:pt x="21526" y="245109"/>
                  </a:lnTo>
                  <a:lnTo>
                    <a:pt x="21653" y="240029"/>
                  </a:lnTo>
                  <a:lnTo>
                    <a:pt x="21748" y="236220"/>
                  </a:lnTo>
                  <a:lnTo>
                    <a:pt x="21812" y="233679"/>
                  </a:lnTo>
                  <a:lnTo>
                    <a:pt x="21939" y="228600"/>
                  </a:lnTo>
                  <a:lnTo>
                    <a:pt x="22066" y="223520"/>
                  </a:lnTo>
                  <a:lnTo>
                    <a:pt x="22098" y="222250"/>
                  </a:lnTo>
                  <a:lnTo>
                    <a:pt x="42417" y="153670"/>
                  </a:lnTo>
                  <a:lnTo>
                    <a:pt x="84327" y="93979"/>
                  </a:lnTo>
                  <a:lnTo>
                    <a:pt x="144652" y="49529"/>
                  </a:lnTo>
                  <a:lnTo>
                    <a:pt x="215646" y="24129"/>
                  </a:lnTo>
                  <a:lnTo>
                    <a:pt x="253364" y="20320"/>
                  </a:lnTo>
                  <a:lnTo>
                    <a:pt x="368173" y="20320"/>
                  </a:lnTo>
                  <a:lnTo>
                    <a:pt x="362203" y="17779"/>
                  </a:lnTo>
                  <a:lnTo>
                    <a:pt x="328929" y="7620"/>
                  </a:lnTo>
                  <a:lnTo>
                    <a:pt x="294385" y="2540"/>
                  </a:lnTo>
                  <a:lnTo>
                    <a:pt x="259460" y="0"/>
                  </a:lnTo>
                  <a:close/>
                </a:path>
                <a:path w="530859" h="504190">
                  <a:moveTo>
                    <a:pt x="271906" y="474979"/>
                  </a:moveTo>
                  <a:lnTo>
                    <a:pt x="268604" y="474979"/>
                  </a:lnTo>
                  <a:lnTo>
                    <a:pt x="269112" y="476250"/>
                  </a:lnTo>
                  <a:lnTo>
                    <a:pt x="271906" y="474979"/>
                  </a:lnTo>
                  <a:close/>
                </a:path>
                <a:path w="530859" h="504190">
                  <a:moveTo>
                    <a:pt x="466344" y="447039"/>
                  </a:moveTo>
                  <a:lnTo>
                    <a:pt x="411479" y="447039"/>
                  </a:lnTo>
                  <a:lnTo>
                    <a:pt x="426211" y="449579"/>
                  </a:lnTo>
                  <a:lnTo>
                    <a:pt x="440562" y="454660"/>
                  </a:lnTo>
                  <a:lnTo>
                    <a:pt x="454786" y="462279"/>
                  </a:lnTo>
                  <a:lnTo>
                    <a:pt x="468629" y="474979"/>
                  </a:lnTo>
                  <a:lnTo>
                    <a:pt x="468629" y="448310"/>
                  </a:lnTo>
                  <a:lnTo>
                    <a:pt x="466344" y="447039"/>
                  </a:lnTo>
                  <a:close/>
                </a:path>
                <a:path w="530859" h="504190">
                  <a:moveTo>
                    <a:pt x="366775" y="80009"/>
                  </a:moveTo>
                  <a:lnTo>
                    <a:pt x="337311" y="105409"/>
                  </a:lnTo>
                  <a:lnTo>
                    <a:pt x="301371" y="153670"/>
                  </a:lnTo>
                  <a:lnTo>
                    <a:pt x="281939" y="213359"/>
                  </a:lnTo>
                  <a:lnTo>
                    <a:pt x="278764" y="245109"/>
                  </a:lnTo>
                  <a:lnTo>
                    <a:pt x="282224" y="284479"/>
                  </a:lnTo>
                  <a:lnTo>
                    <a:pt x="282336" y="285750"/>
                  </a:lnTo>
                  <a:lnTo>
                    <a:pt x="309625" y="347979"/>
                  </a:lnTo>
                  <a:lnTo>
                    <a:pt x="344170" y="381000"/>
                  </a:lnTo>
                  <a:lnTo>
                    <a:pt x="341375" y="386079"/>
                  </a:lnTo>
                  <a:lnTo>
                    <a:pt x="335025" y="396239"/>
                  </a:lnTo>
                  <a:lnTo>
                    <a:pt x="331724" y="402589"/>
                  </a:lnTo>
                  <a:lnTo>
                    <a:pt x="301371" y="434339"/>
                  </a:lnTo>
                  <a:lnTo>
                    <a:pt x="269112" y="454660"/>
                  </a:lnTo>
                  <a:lnTo>
                    <a:pt x="237744" y="462279"/>
                  </a:lnTo>
                  <a:lnTo>
                    <a:pt x="207772" y="463550"/>
                  </a:lnTo>
                  <a:lnTo>
                    <a:pt x="380619" y="463550"/>
                  </a:lnTo>
                  <a:lnTo>
                    <a:pt x="374650" y="458469"/>
                  </a:lnTo>
                  <a:lnTo>
                    <a:pt x="381507" y="454660"/>
                  </a:lnTo>
                  <a:lnTo>
                    <a:pt x="389762" y="450850"/>
                  </a:lnTo>
                  <a:lnTo>
                    <a:pt x="399923" y="448310"/>
                  </a:lnTo>
                  <a:lnTo>
                    <a:pt x="354837" y="448310"/>
                  </a:lnTo>
                  <a:lnTo>
                    <a:pt x="345566" y="447039"/>
                  </a:lnTo>
                  <a:lnTo>
                    <a:pt x="316991" y="447039"/>
                  </a:lnTo>
                  <a:lnTo>
                    <a:pt x="325247" y="439419"/>
                  </a:lnTo>
                  <a:lnTo>
                    <a:pt x="352551" y="407669"/>
                  </a:lnTo>
                  <a:lnTo>
                    <a:pt x="356234" y="401319"/>
                  </a:lnTo>
                  <a:lnTo>
                    <a:pt x="359409" y="396239"/>
                  </a:lnTo>
                  <a:lnTo>
                    <a:pt x="362584" y="389889"/>
                  </a:lnTo>
                  <a:lnTo>
                    <a:pt x="364871" y="388619"/>
                  </a:lnTo>
                  <a:lnTo>
                    <a:pt x="394461" y="377189"/>
                  </a:lnTo>
                  <a:lnTo>
                    <a:pt x="408685" y="365760"/>
                  </a:lnTo>
                  <a:lnTo>
                    <a:pt x="373252" y="365760"/>
                  </a:lnTo>
                  <a:lnTo>
                    <a:pt x="374650" y="363219"/>
                  </a:lnTo>
                  <a:lnTo>
                    <a:pt x="352551" y="363219"/>
                  </a:lnTo>
                  <a:lnTo>
                    <a:pt x="340105" y="351789"/>
                  </a:lnTo>
                  <a:lnTo>
                    <a:pt x="326262" y="336550"/>
                  </a:lnTo>
                  <a:lnTo>
                    <a:pt x="313816" y="314960"/>
                  </a:lnTo>
                  <a:lnTo>
                    <a:pt x="304164" y="289560"/>
                  </a:lnTo>
                  <a:lnTo>
                    <a:pt x="334009" y="289560"/>
                  </a:lnTo>
                  <a:lnTo>
                    <a:pt x="316991" y="273050"/>
                  </a:lnTo>
                  <a:lnTo>
                    <a:pt x="299465" y="251459"/>
                  </a:lnTo>
                  <a:lnTo>
                    <a:pt x="299578" y="242570"/>
                  </a:lnTo>
                  <a:lnTo>
                    <a:pt x="299691" y="240029"/>
                  </a:lnTo>
                  <a:lnTo>
                    <a:pt x="299748" y="238759"/>
                  </a:lnTo>
                  <a:lnTo>
                    <a:pt x="299861" y="236220"/>
                  </a:lnTo>
                  <a:lnTo>
                    <a:pt x="299974" y="233679"/>
                  </a:lnTo>
                  <a:lnTo>
                    <a:pt x="301371" y="223520"/>
                  </a:lnTo>
                  <a:lnTo>
                    <a:pt x="303149" y="212090"/>
                  </a:lnTo>
                  <a:lnTo>
                    <a:pt x="305942" y="200659"/>
                  </a:lnTo>
                  <a:lnTo>
                    <a:pt x="332231" y="200659"/>
                  </a:lnTo>
                  <a:lnTo>
                    <a:pt x="328040" y="196850"/>
                  </a:lnTo>
                  <a:lnTo>
                    <a:pt x="313816" y="175259"/>
                  </a:lnTo>
                  <a:lnTo>
                    <a:pt x="322072" y="158750"/>
                  </a:lnTo>
                  <a:lnTo>
                    <a:pt x="332231" y="142240"/>
                  </a:lnTo>
                  <a:lnTo>
                    <a:pt x="343788" y="127000"/>
                  </a:lnTo>
                  <a:lnTo>
                    <a:pt x="356615" y="113029"/>
                  </a:lnTo>
                  <a:lnTo>
                    <a:pt x="370966" y="113029"/>
                  </a:lnTo>
                  <a:lnTo>
                    <a:pt x="370966" y="82550"/>
                  </a:lnTo>
                  <a:lnTo>
                    <a:pt x="366775" y="80009"/>
                  </a:lnTo>
                  <a:close/>
                </a:path>
                <a:path w="530859" h="504190">
                  <a:moveTo>
                    <a:pt x="411479" y="427989"/>
                  </a:moveTo>
                  <a:lnTo>
                    <a:pt x="391667" y="430529"/>
                  </a:lnTo>
                  <a:lnTo>
                    <a:pt x="375030" y="436879"/>
                  </a:lnTo>
                  <a:lnTo>
                    <a:pt x="362584" y="441960"/>
                  </a:lnTo>
                  <a:lnTo>
                    <a:pt x="354837" y="448310"/>
                  </a:lnTo>
                  <a:lnTo>
                    <a:pt x="399923" y="448310"/>
                  </a:lnTo>
                  <a:lnTo>
                    <a:pt x="411479" y="447039"/>
                  </a:lnTo>
                  <a:lnTo>
                    <a:pt x="466344" y="447039"/>
                  </a:lnTo>
                  <a:lnTo>
                    <a:pt x="452881" y="439419"/>
                  </a:lnTo>
                  <a:lnTo>
                    <a:pt x="432688" y="430529"/>
                  </a:lnTo>
                  <a:lnTo>
                    <a:pt x="411479" y="427989"/>
                  </a:lnTo>
                  <a:close/>
                </a:path>
                <a:path w="530859" h="504190">
                  <a:moveTo>
                    <a:pt x="268224" y="54609"/>
                  </a:moveTo>
                  <a:lnTo>
                    <a:pt x="203707" y="64770"/>
                  </a:lnTo>
                  <a:lnTo>
                    <a:pt x="147954" y="91440"/>
                  </a:lnTo>
                  <a:lnTo>
                    <a:pt x="103631" y="132079"/>
                  </a:lnTo>
                  <a:lnTo>
                    <a:pt x="74675" y="185420"/>
                  </a:lnTo>
                  <a:lnTo>
                    <a:pt x="64007" y="245109"/>
                  </a:lnTo>
                  <a:lnTo>
                    <a:pt x="66801" y="276860"/>
                  </a:lnTo>
                  <a:lnTo>
                    <a:pt x="88519" y="335279"/>
                  </a:lnTo>
                  <a:lnTo>
                    <a:pt x="128524" y="383539"/>
                  </a:lnTo>
                  <a:lnTo>
                    <a:pt x="183387" y="417829"/>
                  </a:lnTo>
                  <a:lnTo>
                    <a:pt x="225805" y="430529"/>
                  </a:lnTo>
                  <a:lnTo>
                    <a:pt x="230885" y="430529"/>
                  </a:lnTo>
                  <a:lnTo>
                    <a:pt x="234569" y="412750"/>
                  </a:lnTo>
                  <a:lnTo>
                    <a:pt x="220725" y="408939"/>
                  </a:lnTo>
                  <a:lnTo>
                    <a:pt x="187959" y="397510"/>
                  </a:lnTo>
                  <a:lnTo>
                    <a:pt x="133603" y="360679"/>
                  </a:lnTo>
                  <a:lnTo>
                    <a:pt x="97662" y="307339"/>
                  </a:lnTo>
                  <a:lnTo>
                    <a:pt x="84835" y="245109"/>
                  </a:lnTo>
                  <a:lnTo>
                    <a:pt x="88010" y="214629"/>
                  </a:lnTo>
                  <a:lnTo>
                    <a:pt x="110108" y="158750"/>
                  </a:lnTo>
                  <a:lnTo>
                    <a:pt x="150240" y="114300"/>
                  </a:lnTo>
                  <a:lnTo>
                    <a:pt x="204088" y="85090"/>
                  </a:lnTo>
                  <a:lnTo>
                    <a:pt x="268224" y="74929"/>
                  </a:lnTo>
                  <a:lnTo>
                    <a:pt x="317880" y="74929"/>
                  </a:lnTo>
                  <a:lnTo>
                    <a:pt x="321563" y="60959"/>
                  </a:lnTo>
                  <a:lnTo>
                    <a:pt x="308228" y="59690"/>
                  </a:lnTo>
                  <a:lnTo>
                    <a:pt x="295401" y="57150"/>
                  </a:lnTo>
                  <a:lnTo>
                    <a:pt x="268224" y="54609"/>
                  </a:lnTo>
                  <a:close/>
                </a:path>
                <a:path w="530859" h="504190">
                  <a:moveTo>
                    <a:pt x="368173" y="20320"/>
                  </a:moveTo>
                  <a:lnTo>
                    <a:pt x="253364" y="20320"/>
                  </a:lnTo>
                  <a:lnTo>
                    <a:pt x="292100" y="21590"/>
                  </a:lnTo>
                  <a:lnTo>
                    <a:pt x="330326" y="27940"/>
                  </a:lnTo>
                  <a:lnTo>
                    <a:pt x="399923" y="57150"/>
                  </a:lnTo>
                  <a:lnTo>
                    <a:pt x="456564" y="105409"/>
                  </a:lnTo>
                  <a:lnTo>
                    <a:pt x="492125" y="162559"/>
                  </a:lnTo>
                  <a:lnTo>
                    <a:pt x="508634" y="223520"/>
                  </a:lnTo>
                  <a:lnTo>
                    <a:pt x="509494" y="251459"/>
                  </a:lnTo>
                  <a:lnTo>
                    <a:pt x="509533" y="252729"/>
                  </a:lnTo>
                  <a:lnTo>
                    <a:pt x="497585" y="318769"/>
                  </a:lnTo>
                  <a:lnTo>
                    <a:pt x="466725" y="375919"/>
                  </a:lnTo>
                  <a:lnTo>
                    <a:pt x="444246" y="402589"/>
                  </a:lnTo>
                  <a:lnTo>
                    <a:pt x="463550" y="411479"/>
                  </a:lnTo>
                  <a:lnTo>
                    <a:pt x="502284" y="358139"/>
                  </a:lnTo>
                  <a:lnTo>
                    <a:pt x="524382" y="299719"/>
                  </a:lnTo>
                  <a:lnTo>
                    <a:pt x="530166" y="245109"/>
                  </a:lnTo>
                  <a:lnTo>
                    <a:pt x="530240" y="242570"/>
                  </a:lnTo>
                  <a:lnTo>
                    <a:pt x="519810" y="177800"/>
                  </a:lnTo>
                  <a:lnTo>
                    <a:pt x="492505" y="119379"/>
                  </a:lnTo>
                  <a:lnTo>
                    <a:pt x="448817" y="68579"/>
                  </a:lnTo>
                  <a:lnTo>
                    <a:pt x="393446" y="31750"/>
                  </a:lnTo>
                  <a:lnTo>
                    <a:pt x="368173" y="20320"/>
                  </a:lnTo>
                  <a:close/>
                </a:path>
                <a:path w="530859" h="504190">
                  <a:moveTo>
                    <a:pt x="268224" y="113029"/>
                  </a:moveTo>
                  <a:lnTo>
                    <a:pt x="205994" y="127000"/>
                  </a:lnTo>
                  <a:lnTo>
                    <a:pt x="157987" y="162559"/>
                  </a:lnTo>
                  <a:lnTo>
                    <a:pt x="130428" y="214629"/>
                  </a:lnTo>
                  <a:lnTo>
                    <a:pt x="126746" y="245109"/>
                  </a:lnTo>
                  <a:lnTo>
                    <a:pt x="130428" y="274319"/>
                  </a:lnTo>
                  <a:lnTo>
                    <a:pt x="157987" y="327660"/>
                  </a:lnTo>
                  <a:lnTo>
                    <a:pt x="205994" y="363219"/>
                  </a:lnTo>
                  <a:lnTo>
                    <a:pt x="268224" y="375919"/>
                  </a:lnTo>
                  <a:lnTo>
                    <a:pt x="268224" y="356869"/>
                  </a:lnTo>
                  <a:lnTo>
                    <a:pt x="236347" y="353060"/>
                  </a:lnTo>
                  <a:lnTo>
                    <a:pt x="207390" y="341629"/>
                  </a:lnTo>
                  <a:lnTo>
                    <a:pt x="182879" y="323850"/>
                  </a:lnTo>
                  <a:lnTo>
                    <a:pt x="164083" y="300989"/>
                  </a:lnTo>
                  <a:lnTo>
                    <a:pt x="151637" y="274319"/>
                  </a:lnTo>
                  <a:lnTo>
                    <a:pt x="147447" y="245109"/>
                  </a:lnTo>
                  <a:lnTo>
                    <a:pt x="151637" y="214629"/>
                  </a:lnTo>
                  <a:lnTo>
                    <a:pt x="182879" y="166370"/>
                  </a:lnTo>
                  <a:lnTo>
                    <a:pt x="236347" y="135890"/>
                  </a:lnTo>
                  <a:lnTo>
                    <a:pt x="268224" y="132079"/>
                  </a:lnTo>
                  <a:lnTo>
                    <a:pt x="268224" y="113029"/>
                  </a:lnTo>
                  <a:close/>
                </a:path>
                <a:path w="530859" h="504190">
                  <a:moveTo>
                    <a:pt x="446024" y="162559"/>
                  </a:moveTo>
                  <a:lnTo>
                    <a:pt x="445916" y="238759"/>
                  </a:lnTo>
                  <a:lnTo>
                    <a:pt x="444680" y="267969"/>
                  </a:lnTo>
                  <a:lnTo>
                    <a:pt x="444626" y="269239"/>
                  </a:lnTo>
                  <a:lnTo>
                    <a:pt x="435482" y="299719"/>
                  </a:lnTo>
                  <a:lnTo>
                    <a:pt x="419734" y="327660"/>
                  </a:lnTo>
                  <a:lnTo>
                    <a:pt x="399033" y="349250"/>
                  </a:lnTo>
                  <a:lnTo>
                    <a:pt x="373252" y="365760"/>
                  </a:lnTo>
                  <a:lnTo>
                    <a:pt x="408685" y="365760"/>
                  </a:lnTo>
                  <a:lnTo>
                    <a:pt x="441832" y="331469"/>
                  </a:lnTo>
                  <a:lnTo>
                    <a:pt x="465835" y="267969"/>
                  </a:lnTo>
                  <a:lnTo>
                    <a:pt x="466547" y="242570"/>
                  </a:lnTo>
                  <a:lnTo>
                    <a:pt x="466653" y="238759"/>
                  </a:lnTo>
                  <a:lnTo>
                    <a:pt x="466725" y="233679"/>
                  </a:lnTo>
                  <a:lnTo>
                    <a:pt x="460375" y="198120"/>
                  </a:lnTo>
                  <a:lnTo>
                    <a:pt x="447928" y="166370"/>
                  </a:lnTo>
                  <a:lnTo>
                    <a:pt x="446024" y="162559"/>
                  </a:lnTo>
                  <a:close/>
                </a:path>
                <a:path w="530859" h="504190">
                  <a:moveTo>
                    <a:pt x="362584" y="307339"/>
                  </a:moveTo>
                  <a:lnTo>
                    <a:pt x="362584" y="328929"/>
                  </a:lnTo>
                  <a:lnTo>
                    <a:pt x="358012" y="346710"/>
                  </a:lnTo>
                  <a:lnTo>
                    <a:pt x="355219" y="354329"/>
                  </a:lnTo>
                  <a:lnTo>
                    <a:pt x="352551" y="363219"/>
                  </a:lnTo>
                  <a:lnTo>
                    <a:pt x="374650" y="363219"/>
                  </a:lnTo>
                  <a:lnTo>
                    <a:pt x="378332" y="349250"/>
                  </a:lnTo>
                  <a:lnTo>
                    <a:pt x="382904" y="334010"/>
                  </a:lnTo>
                  <a:lnTo>
                    <a:pt x="386079" y="318769"/>
                  </a:lnTo>
                  <a:lnTo>
                    <a:pt x="387476" y="309879"/>
                  </a:lnTo>
                  <a:lnTo>
                    <a:pt x="366267" y="309879"/>
                  </a:lnTo>
                  <a:lnTo>
                    <a:pt x="362584" y="307339"/>
                  </a:lnTo>
                  <a:close/>
                </a:path>
                <a:path w="530859" h="504190">
                  <a:moveTo>
                    <a:pt x="334009" y="289560"/>
                  </a:moveTo>
                  <a:lnTo>
                    <a:pt x="304164" y="289560"/>
                  </a:lnTo>
                  <a:lnTo>
                    <a:pt x="322960" y="306069"/>
                  </a:lnTo>
                  <a:lnTo>
                    <a:pt x="340105" y="318769"/>
                  </a:lnTo>
                  <a:lnTo>
                    <a:pt x="354329" y="326389"/>
                  </a:lnTo>
                  <a:lnTo>
                    <a:pt x="362584" y="328929"/>
                  </a:lnTo>
                  <a:lnTo>
                    <a:pt x="362584" y="307339"/>
                  </a:lnTo>
                  <a:lnTo>
                    <a:pt x="353440" y="302260"/>
                  </a:lnTo>
                  <a:lnTo>
                    <a:pt x="336423" y="290829"/>
                  </a:lnTo>
                  <a:lnTo>
                    <a:pt x="334009" y="289560"/>
                  </a:lnTo>
                  <a:close/>
                </a:path>
                <a:path w="530859" h="504190">
                  <a:moveTo>
                    <a:pt x="370966" y="82550"/>
                  </a:moveTo>
                  <a:lnTo>
                    <a:pt x="370966" y="260350"/>
                  </a:lnTo>
                  <a:lnTo>
                    <a:pt x="369950" y="273050"/>
                  </a:lnTo>
                  <a:lnTo>
                    <a:pt x="369150" y="284479"/>
                  </a:lnTo>
                  <a:lnTo>
                    <a:pt x="368173" y="297179"/>
                  </a:lnTo>
                  <a:lnTo>
                    <a:pt x="366267" y="309879"/>
                  </a:lnTo>
                  <a:lnTo>
                    <a:pt x="387476" y="309879"/>
                  </a:lnTo>
                  <a:lnTo>
                    <a:pt x="388492" y="300989"/>
                  </a:lnTo>
                  <a:lnTo>
                    <a:pt x="398525" y="292100"/>
                  </a:lnTo>
                  <a:lnTo>
                    <a:pt x="413257" y="276860"/>
                  </a:lnTo>
                  <a:lnTo>
                    <a:pt x="418337" y="270510"/>
                  </a:lnTo>
                  <a:lnTo>
                    <a:pt x="391159" y="270510"/>
                  </a:lnTo>
                  <a:lnTo>
                    <a:pt x="391566" y="260350"/>
                  </a:lnTo>
                  <a:lnTo>
                    <a:pt x="391667" y="257809"/>
                  </a:lnTo>
                  <a:lnTo>
                    <a:pt x="392175" y="252729"/>
                  </a:lnTo>
                  <a:lnTo>
                    <a:pt x="392175" y="236220"/>
                  </a:lnTo>
                  <a:lnTo>
                    <a:pt x="391667" y="228600"/>
                  </a:lnTo>
                  <a:lnTo>
                    <a:pt x="391159" y="215900"/>
                  </a:lnTo>
                  <a:lnTo>
                    <a:pt x="399541" y="207009"/>
                  </a:lnTo>
                  <a:lnTo>
                    <a:pt x="408685" y="194309"/>
                  </a:lnTo>
                  <a:lnTo>
                    <a:pt x="414654" y="186690"/>
                  </a:lnTo>
                  <a:lnTo>
                    <a:pt x="388874" y="186690"/>
                  </a:lnTo>
                  <a:lnTo>
                    <a:pt x="386587" y="165100"/>
                  </a:lnTo>
                  <a:lnTo>
                    <a:pt x="380619" y="125729"/>
                  </a:lnTo>
                  <a:lnTo>
                    <a:pt x="377825" y="113029"/>
                  </a:lnTo>
                  <a:lnTo>
                    <a:pt x="408050" y="113029"/>
                  </a:lnTo>
                  <a:lnTo>
                    <a:pt x="404622" y="109220"/>
                  </a:lnTo>
                  <a:lnTo>
                    <a:pt x="373252" y="83820"/>
                  </a:lnTo>
                  <a:lnTo>
                    <a:pt x="370966" y="82550"/>
                  </a:lnTo>
                  <a:close/>
                </a:path>
                <a:path w="530859" h="504190">
                  <a:moveTo>
                    <a:pt x="440562" y="153670"/>
                  </a:moveTo>
                  <a:lnTo>
                    <a:pt x="440562" y="204470"/>
                  </a:lnTo>
                  <a:lnTo>
                    <a:pt x="431291" y="222250"/>
                  </a:lnTo>
                  <a:lnTo>
                    <a:pt x="418846" y="240029"/>
                  </a:lnTo>
                  <a:lnTo>
                    <a:pt x="405002" y="256540"/>
                  </a:lnTo>
                  <a:lnTo>
                    <a:pt x="391159" y="270510"/>
                  </a:lnTo>
                  <a:lnTo>
                    <a:pt x="418337" y="270510"/>
                  </a:lnTo>
                  <a:lnTo>
                    <a:pt x="429895" y="257809"/>
                  </a:lnTo>
                  <a:lnTo>
                    <a:pt x="446024" y="236220"/>
                  </a:lnTo>
                  <a:lnTo>
                    <a:pt x="446024" y="162559"/>
                  </a:lnTo>
                  <a:lnTo>
                    <a:pt x="440562" y="153670"/>
                  </a:lnTo>
                  <a:close/>
                </a:path>
                <a:path w="530859" h="504190">
                  <a:moveTo>
                    <a:pt x="332231" y="200659"/>
                  </a:moveTo>
                  <a:lnTo>
                    <a:pt x="305942" y="200659"/>
                  </a:lnTo>
                  <a:lnTo>
                    <a:pt x="325754" y="223520"/>
                  </a:lnTo>
                  <a:lnTo>
                    <a:pt x="345566" y="242570"/>
                  </a:lnTo>
                  <a:lnTo>
                    <a:pt x="361187" y="255270"/>
                  </a:lnTo>
                  <a:lnTo>
                    <a:pt x="370966" y="260350"/>
                  </a:lnTo>
                  <a:lnTo>
                    <a:pt x="370966" y="236220"/>
                  </a:lnTo>
                  <a:lnTo>
                    <a:pt x="358012" y="226059"/>
                  </a:lnTo>
                  <a:lnTo>
                    <a:pt x="343280" y="212090"/>
                  </a:lnTo>
                  <a:lnTo>
                    <a:pt x="332231" y="200659"/>
                  </a:lnTo>
                  <a:close/>
                </a:path>
                <a:path w="530859" h="504190">
                  <a:moveTo>
                    <a:pt x="370966" y="113029"/>
                  </a:moveTo>
                  <a:lnTo>
                    <a:pt x="356615" y="113029"/>
                  </a:lnTo>
                  <a:lnTo>
                    <a:pt x="360806" y="134620"/>
                  </a:lnTo>
                  <a:lnTo>
                    <a:pt x="365378" y="163829"/>
                  </a:lnTo>
                  <a:lnTo>
                    <a:pt x="369061" y="198120"/>
                  </a:lnTo>
                  <a:lnTo>
                    <a:pt x="370839" y="233679"/>
                  </a:lnTo>
                  <a:lnTo>
                    <a:pt x="370966" y="113029"/>
                  </a:lnTo>
                  <a:close/>
                </a:path>
                <a:path w="530859" h="504190">
                  <a:moveTo>
                    <a:pt x="440562" y="168909"/>
                  </a:moveTo>
                  <a:lnTo>
                    <a:pt x="426720" y="168909"/>
                  </a:lnTo>
                  <a:lnTo>
                    <a:pt x="430783" y="177800"/>
                  </a:lnTo>
                  <a:lnTo>
                    <a:pt x="434466" y="186690"/>
                  </a:lnTo>
                  <a:lnTo>
                    <a:pt x="437769" y="194309"/>
                  </a:lnTo>
                  <a:lnTo>
                    <a:pt x="440562" y="204470"/>
                  </a:lnTo>
                  <a:lnTo>
                    <a:pt x="440562" y="168909"/>
                  </a:lnTo>
                  <a:close/>
                </a:path>
                <a:path w="530859" h="504190">
                  <a:moveTo>
                    <a:pt x="413765" y="119379"/>
                  </a:moveTo>
                  <a:lnTo>
                    <a:pt x="413765" y="148590"/>
                  </a:lnTo>
                  <a:lnTo>
                    <a:pt x="411479" y="154940"/>
                  </a:lnTo>
                  <a:lnTo>
                    <a:pt x="405891" y="163829"/>
                  </a:lnTo>
                  <a:lnTo>
                    <a:pt x="398145" y="175259"/>
                  </a:lnTo>
                  <a:lnTo>
                    <a:pt x="388874" y="186690"/>
                  </a:lnTo>
                  <a:lnTo>
                    <a:pt x="414654" y="186690"/>
                  </a:lnTo>
                  <a:lnTo>
                    <a:pt x="418337" y="181609"/>
                  </a:lnTo>
                  <a:lnTo>
                    <a:pt x="426720" y="168909"/>
                  </a:lnTo>
                  <a:lnTo>
                    <a:pt x="440562" y="168909"/>
                  </a:lnTo>
                  <a:lnTo>
                    <a:pt x="440562" y="153670"/>
                  </a:lnTo>
                  <a:lnTo>
                    <a:pt x="429386" y="135890"/>
                  </a:lnTo>
                  <a:lnTo>
                    <a:pt x="413765" y="119379"/>
                  </a:lnTo>
                  <a:close/>
                </a:path>
                <a:path w="530859" h="504190">
                  <a:moveTo>
                    <a:pt x="408050" y="113029"/>
                  </a:moveTo>
                  <a:lnTo>
                    <a:pt x="377825" y="113029"/>
                  </a:lnTo>
                  <a:lnTo>
                    <a:pt x="387984" y="120650"/>
                  </a:lnTo>
                  <a:lnTo>
                    <a:pt x="397128" y="129540"/>
                  </a:lnTo>
                  <a:lnTo>
                    <a:pt x="405891" y="138429"/>
                  </a:lnTo>
                  <a:lnTo>
                    <a:pt x="413765" y="148590"/>
                  </a:lnTo>
                  <a:lnTo>
                    <a:pt x="413765" y="119379"/>
                  </a:lnTo>
                  <a:lnTo>
                    <a:pt x="408050" y="113029"/>
                  </a:lnTo>
                  <a:close/>
                </a:path>
                <a:path w="530859" h="504190">
                  <a:moveTo>
                    <a:pt x="317880" y="74929"/>
                  </a:moveTo>
                  <a:lnTo>
                    <a:pt x="280670" y="74929"/>
                  </a:lnTo>
                  <a:lnTo>
                    <a:pt x="304546" y="77470"/>
                  </a:lnTo>
                  <a:lnTo>
                    <a:pt x="316102" y="80009"/>
                  </a:lnTo>
                  <a:lnTo>
                    <a:pt x="317880" y="74929"/>
                  </a:lnTo>
                  <a:close/>
                </a:path>
              </a:pathLst>
            </a:custGeom>
            <a:solidFill>
              <a:srgbClr val="1AA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047" y="0"/>
            <a:ext cx="9141460" cy="6858000"/>
            <a:chOff x="3047" y="0"/>
            <a:chExt cx="9141460" cy="685800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7" y="0"/>
              <a:ext cx="5029200" cy="68580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6724" y="0"/>
              <a:ext cx="5637276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095" y="864870"/>
            <a:ext cx="8807450" cy="5184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060" marR="6985" indent="-34099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1800" dirty="0">
                <a:latin typeface="Microsoft Sans Serif"/>
                <a:cs typeface="Microsoft Sans Serif"/>
              </a:rPr>
              <a:t>У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результаті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проведення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СЕО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розробники</a:t>
            </a:r>
            <a:r>
              <a:rPr sz="1800" b="1" spc="1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Генплану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отримали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допомогу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в 	</a:t>
            </a:r>
            <a:r>
              <a:rPr sz="1800" dirty="0">
                <a:latin typeface="Microsoft Sans Serif"/>
                <a:cs typeface="Microsoft Sans Serif"/>
              </a:rPr>
              <a:t>ідентифікації</a:t>
            </a:r>
            <a:r>
              <a:rPr sz="1800" spc="2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ключових</a:t>
            </a:r>
            <a:r>
              <a:rPr sz="1800" spc="2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екологічних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проблем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і</a:t>
            </a:r>
            <a:r>
              <a:rPr sz="1800" spc="2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отриманні</a:t>
            </a:r>
            <a:r>
              <a:rPr sz="1800" spc="2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нових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даних, 	</a:t>
            </a:r>
            <a:r>
              <a:rPr sz="1800" dirty="0">
                <a:latin typeface="Microsoft Sans Serif"/>
                <a:cs typeface="Microsoft Sans Serif"/>
              </a:rPr>
              <a:t>необхідних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для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підготовки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екологічного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розділу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і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екологічних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карт,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що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входять 	</a:t>
            </a:r>
            <a:r>
              <a:rPr sz="1800" dirty="0">
                <a:latin typeface="Microsoft Sans Serif"/>
                <a:cs typeface="Microsoft Sans Serif"/>
              </a:rPr>
              <a:t>до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складу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Генплану.</a:t>
            </a:r>
            <a:endParaRPr sz="1800">
              <a:latin typeface="Microsoft Sans Serif"/>
              <a:cs typeface="Microsoft Sans Serif"/>
            </a:endParaRPr>
          </a:p>
          <a:p>
            <a:pPr marL="353060" marR="5080" indent="-340995" algn="just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</a:tabLst>
            </a:pPr>
            <a:r>
              <a:rPr sz="1800" dirty="0">
                <a:latin typeface="Microsoft Sans Serif"/>
                <a:cs typeface="Microsoft Sans Serif"/>
              </a:rPr>
              <a:t>Процес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СЕО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забезпечив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можливість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діалогу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між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місцевими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органами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влади 	</a:t>
            </a:r>
            <a:r>
              <a:rPr sz="1800" dirty="0">
                <a:latin typeface="Microsoft Sans Serif"/>
                <a:cs typeface="Microsoft Sans Serif"/>
              </a:rPr>
              <a:t>та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комунальними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службами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міста;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природоохоронні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органи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і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служби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охорони 	</a:t>
            </a:r>
            <a:r>
              <a:rPr sz="1800" dirty="0">
                <a:latin typeface="Microsoft Sans Serif"/>
                <a:cs typeface="Microsoft Sans Serif"/>
              </a:rPr>
              <a:t>здоров'я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взяли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участь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у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розробці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Генплана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і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оцінці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екологічних</a:t>
            </a:r>
            <a:r>
              <a:rPr sz="1800" dirty="0">
                <a:latin typeface="Microsoft Sans Serif"/>
                <a:cs typeface="Microsoft Sans Serif"/>
              </a:rPr>
              <a:t> проблем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ході 	</a:t>
            </a:r>
            <a:r>
              <a:rPr sz="1800" dirty="0">
                <a:latin typeface="Microsoft Sans Serif"/>
                <a:cs typeface="Microsoft Sans Serif"/>
              </a:rPr>
              <a:t>проведення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консультацій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по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СЕО;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цьому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процесі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активну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участь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брала 	громадськість.</a:t>
            </a:r>
            <a:endParaRPr sz="1800">
              <a:latin typeface="Microsoft Sans Serif"/>
              <a:cs typeface="Microsoft Sans Serif"/>
            </a:endParaRPr>
          </a:p>
          <a:p>
            <a:pPr marL="354965" marR="17780" indent="-342900">
              <a:lnSpc>
                <a:spcPct val="100000"/>
              </a:lnSpc>
              <a:spcBef>
                <a:spcPts val="434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На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місцевому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рівні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були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чітко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визначені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пріоритетні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екологічні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проблеми</a:t>
            </a:r>
            <a:r>
              <a:rPr sz="1800" spc="-10" dirty="0">
                <a:latin typeface="Microsoft Sans Serif"/>
                <a:cs typeface="Microsoft Sans Serif"/>
              </a:rPr>
              <a:t>, інформація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про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які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може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бути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представлена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відповідним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органам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влади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на </a:t>
            </a:r>
            <a:r>
              <a:rPr sz="1800" dirty="0">
                <a:latin typeface="Microsoft Sans Serif"/>
                <a:cs typeface="Microsoft Sans Serif"/>
              </a:rPr>
              <a:t>національному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рівні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тому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випадку,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якщо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їх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допомога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(включаючи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фінансову) потрібна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для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вирішення цих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проблем.</a:t>
            </a:r>
            <a:endParaRPr sz="1800">
              <a:latin typeface="Microsoft Sans Serif"/>
              <a:cs typeface="Microsoft Sans Serif"/>
            </a:endParaRPr>
          </a:p>
          <a:p>
            <a:pPr marL="354965" marR="423545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Прогалини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даних,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виявлені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процесі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оцінки,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latin typeface="Arial"/>
                <a:cs typeface="Arial"/>
              </a:rPr>
              <a:t>допомогли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сформулювати потреби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зміні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удосконаленні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схем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збору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даних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для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подання</a:t>
            </a:r>
            <a:endParaRPr sz="1800">
              <a:latin typeface="Microsoft Sans Serif"/>
              <a:cs typeface="Microsoft Sans Serif"/>
            </a:endParaRPr>
          </a:p>
          <a:p>
            <a:pPr marL="354965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статистичної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звітності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регіональному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та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національному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рівні.</a:t>
            </a: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</a:tabLst>
            </a:pP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рамках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СЕО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були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розроблені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заходи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і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показники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моніторингу</a:t>
            </a:r>
            <a:endParaRPr sz="1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ефективності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реалізації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Генплану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з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екологічної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точки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зору.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1533" y="90296"/>
            <a:ext cx="5006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/>
              <a:t>Результати</a:t>
            </a:r>
            <a:r>
              <a:rPr sz="3600" spc="-50" dirty="0"/>
              <a:t> </a:t>
            </a:r>
            <a:r>
              <a:rPr sz="3600" dirty="0"/>
              <a:t>та</a:t>
            </a:r>
            <a:r>
              <a:rPr sz="3600" spc="-45" dirty="0"/>
              <a:t> </a:t>
            </a:r>
            <a:r>
              <a:rPr sz="3600" spc="-10" dirty="0"/>
              <a:t>висновки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04038" y="6431686"/>
            <a:ext cx="789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Microsoft Sans Serif"/>
                <a:cs typeface="Microsoft Sans Serif"/>
              </a:rPr>
              <a:t>19.06.2018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1718" y="643168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Microsoft Sans Serif"/>
                <a:cs typeface="Microsoft Sans Serif"/>
              </a:rPr>
              <a:t>17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spc="-85" dirty="0"/>
              <a:t>ПРОТОКОЛ </a:t>
            </a:r>
            <a:r>
              <a:rPr sz="2900" dirty="0"/>
              <a:t>ПРО</a:t>
            </a:r>
            <a:r>
              <a:rPr sz="2900" spc="-70" dirty="0"/>
              <a:t> </a:t>
            </a:r>
            <a:r>
              <a:rPr sz="2900" spc="-60" dirty="0"/>
              <a:t>СТРАТЕГІЧНУ </a:t>
            </a:r>
            <a:r>
              <a:rPr sz="2900" spc="-55" dirty="0"/>
              <a:t>ЕКОЛОГІЧНУ</a:t>
            </a:r>
            <a:r>
              <a:rPr sz="2900" spc="-120" dirty="0"/>
              <a:t> </a:t>
            </a:r>
            <a:r>
              <a:rPr sz="2900" spc="-10" dirty="0"/>
              <a:t>ОЦІНКУ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329590" y="1427226"/>
            <a:ext cx="87090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До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Конвенції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оцінку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впливу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навколишнє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середовище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транскордонному контексті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(Конвенція</a:t>
            </a:r>
            <a:r>
              <a:rPr sz="2000" spc="-20" dirty="0">
                <a:latin typeface="Calibri"/>
                <a:cs typeface="Calibri"/>
              </a:rPr>
              <a:t> Еспо)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" y="2186939"/>
            <a:ext cx="9098280" cy="39959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9590" y="6443573"/>
            <a:ext cx="7822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Джерело:</a:t>
            </a:r>
            <a:r>
              <a:rPr sz="1200" i="1" spc="27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ЄЕК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ООН.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2016.</a:t>
            </a:r>
            <a:r>
              <a:rPr sz="1200" i="1" spc="-5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Протокол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про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стратегічну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екологічну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оцінку: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Факти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та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переваги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застосування (</a:t>
            </a:r>
            <a:r>
              <a:rPr sz="1200" i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https://www.unece.org/index.php?id=42853</a:t>
            </a:r>
            <a:r>
              <a:rPr sz="1200" i="1" spc="1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i="1" spc="-5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038" y="6431686"/>
            <a:ext cx="789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Microsoft Sans Serif"/>
                <a:cs typeface="Microsoft Sans Serif"/>
              </a:rPr>
              <a:t>19.06.2018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7316" y="643168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Microsoft Sans Serif"/>
                <a:cs typeface="Microsoft Sans Serif"/>
              </a:rPr>
              <a:t>3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985" y="1287907"/>
            <a:ext cx="35147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Microsoft Sans Serif"/>
                <a:cs typeface="Microsoft Sans Serif"/>
              </a:rPr>
              <a:t>СЕО</a:t>
            </a:r>
            <a:r>
              <a:rPr sz="2000" spc="19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не</a:t>
            </a:r>
            <a:r>
              <a:rPr sz="2000" spc="1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є</a:t>
            </a:r>
            <a:r>
              <a:rPr sz="2000" spc="19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мега-</a:t>
            </a:r>
            <a:r>
              <a:rPr sz="2000" dirty="0">
                <a:latin typeface="Microsoft Sans Serif"/>
                <a:cs typeface="Microsoft Sans Serif"/>
              </a:rPr>
              <a:t>ОВД,</a:t>
            </a:r>
            <a:r>
              <a:rPr sz="2000" spc="18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вона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985" y="1592707"/>
            <a:ext cx="3515995" cy="1154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>
              <a:lnSpc>
                <a:spcPct val="100000"/>
              </a:lnSpc>
              <a:spcBef>
                <a:spcPts val="105"/>
              </a:spcBef>
              <a:tabLst>
                <a:tab pos="943610" algn="l"/>
                <a:tab pos="2225675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не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повинна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20" dirty="0">
                <a:latin typeface="Microsoft Sans Serif"/>
                <a:cs typeface="Microsoft Sans Serif"/>
              </a:rPr>
              <a:t>дублювати </a:t>
            </a:r>
            <a:r>
              <a:rPr sz="2000" spc="-25" dirty="0">
                <a:latin typeface="Microsoft Sans Serif"/>
                <a:cs typeface="Microsoft Sans Serif"/>
              </a:rPr>
              <a:t>ОВД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har char="•"/>
              <a:tabLst>
                <a:tab pos="355600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СЕО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8077" y="2415920"/>
            <a:ext cx="10737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Microsoft Sans Serif"/>
                <a:cs typeface="Microsoft Sans Serif"/>
              </a:rPr>
              <a:t>ідеально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190" y="2720720"/>
            <a:ext cx="1278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Microsoft Sans Serif"/>
                <a:cs typeface="Microsoft Sans Serif"/>
              </a:rPr>
              <a:t>стратегічні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7929" y="2415920"/>
            <a:ext cx="12426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0574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Microsoft Sans Serif"/>
                <a:cs typeface="Microsoft Sans Serif"/>
              </a:rPr>
              <a:t>охоплює </a:t>
            </a:r>
            <a:r>
              <a:rPr sz="2000" spc="-30" dirty="0">
                <a:latin typeface="Microsoft Sans Serif"/>
                <a:cs typeface="Microsoft Sans Serif"/>
              </a:rPr>
              <a:t>проблемні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4985" y="3025520"/>
            <a:ext cx="3515360" cy="237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Sans Serif"/>
                <a:cs typeface="Microsoft Sans Serif"/>
              </a:rPr>
              <a:t>питання,</a:t>
            </a:r>
            <a:r>
              <a:rPr sz="2000" spc="30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які</a:t>
            </a:r>
            <a:r>
              <a:rPr sz="2000" spc="31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не</a:t>
            </a:r>
            <a:r>
              <a:rPr sz="2000" spc="310" dirty="0">
                <a:latin typeface="Microsoft Sans Serif"/>
                <a:cs typeface="Microsoft Sans Serif"/>
              </a:rPr>
              <a:t>  </a:t>
            </a:r>
            <a:r>
              <a:rPr sz="2000" spc="-30" dirty="0">
                <a:latin typeface="Microsoft Sans Serif"/>
                <a:cs typeface="Microsoft Sans Serif"/>
              </a:rPr>
              <a:t>можуть </a:t>
            </a:r>
            <a:r>
              <a:rPr sz="2000" dirty="0">
                <a:latin typeface="Microsoft Sans Serif"/>
                <a:cs typeface="Microsoft Sans Serif"/>
              </a:rPr>
              <a:t>бути</a:t>
            </a:r>
            <a:r>
              <a:rPr sz="2000" spc="4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ефективно</a:t>
            </a:r>
            <a:r>
              <a:rPr sz="2000" spc="40" dirty="0">
                <a:latin typeface="Microsoft Sans Serif"/>
                <a:cs typeface="Microsoft Sans Serif"/>
              </a:rPr>
              <a:t>  </a:t>
            </a:r>
            <a:r>
              <a:rPr sz="2000" spc="-10" dirty="0">
                <a:latin typeface="Microsoft Sans Serif"/>
                <a:cs typeface="Microsoft Sans Serif"/>
              </a:rPr>
              <a:t>вирішені </a:t>
            </a:r>
            <a:r>
              <a:rPr sz="2000" dirty="0">
                <a:latin typeface="Microsoft Sans Serif"/>
                <a:cs typeface="Microsoft Sans Serif"/>
              </a:rPr>
              <a:t>під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час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процесу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прийняття </a:t>
            </a:r>
            <a:r>
              <a:rPr sz="2000" dirty="0">
                <a:latin typeface="Microsoft Sans Serif"/>
                <a:cs typeface="Microsoft Sans Serif"/>
              </a:rPr>
              <a:t>рішень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на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рівні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проекту</a:t>
            </a:r>
            <a:endParaRPr sz="2000">
              <a:latin typeface="Microsoft Sans Serif"/>
              <a:cs typeface="Microsoft Sans Serif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680"/>
              </a:spcBef>
              <a:buChar char="•"/>
              <a:tabLst>
                <a:tab pos="355600" algn="l"/>
                <a:tab pos="358140" algn="l"/>
              </a:tabLst>
            </a:pPr>
            <a:r>
              <a:rPr sz="2000" dirty="0">
                <a:latin typeface="Microsoft Sans Serif"/>
                <a:cs typeface="Microsoft Sans Serif"/>
              </a:rPr>
              <a:t>	СЕО</a:t>
            </a:r>
            <a:r>
              <a:rPr sz="2000" spc="-2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може</a:t>
            </a:r>
            <a:r>
              <a:rPr sz="2000" spc="-1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сприяти</a:t>
            </a:r>
            <a:r>
              <a:rPr sz="2000" spc="495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ОВД, </a:t>
            </a:r>
            <a:r>
              <a:rPr sz="2000" dirty="0">
                <a:latin typeface="Microsoft Sans Serif"/>
                <a:cs typeface="Microsoft Sans Serif"/>
              </a:rPr>
              <a:t>надаючи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‘керівництво’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для розробки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на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рівні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проекту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2355" y="1168908"/>
            <a:ext cx="3855720" cy="23042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7888" y="3549396"/>
            <a:ext cx="3724656" cy="226771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08502" y="413384"/>
            <a:ext cx="23399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СЕО</a:t>
            </a:r>
            <a:r>
              <a:rPr sz="3000" spc="-40" dirty="0"/>
              <a:t> </a:t>
            </a:r>
            <a:r>
              <a:rPr sz="3000" dirty="0"/>
              <a:t>ТА</a:t>
            </a:r>
            <a:r>
              <a:rPr sz="3000" spc="-20" dirty="0"/>
              <a:t> </a:t>
            </a:r>
            <a:r>
              <a:rPr sz="3000" spc="-95" dirty="0"/>
              <a:t>ОВД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330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СЕРЕДНЯ</a:t>
            </a:r>
            <a:r>
              <a:rPr spc="-65" dirty="0"/>
              <a:t> </a:t>
            </a:r>
            <a:r>
              <a:rPr spc="-90" dirty="0"/>
              <a:t>КІЛЬКІСТЬ</a:t>
            </a:r>
            <a:r>
              <a:rPr spc="-75" dirty="0"/>
              <a:t> </a:t>
            </a:r>
            <a:r>
              <a:rPr dirty="0"/>
              <a:t>СЕО,</a:t>
            </a:r>
            <a:r>
              <a:rPr spc="-65" dirty="0"/>
              <a:t> </a:t>
            </a:r>
            <a:r>
              <a:rPr spc="-25" dirty="0"/>
              <a:t>ЯКІ</a:t>
            </a:r>
          </a:p>
          <a:p>
            <a:pPr marL="187960">
              <a:lnSpc>
                <a:spcPct val="100000"/>
              </a:lnSpc>
            </a:pPr>
            <a:r>
              <a:rPr spc="-70" dirty="0"/>
              <a:t>ПРОВОДИЛИСЯ</a:t>
            </a:r>
            <a:r>
              <a:rPr spc="-45" dirty="0"/>
              <a:t> </a:t>
            </a:r>
            <a:r>
              <a:rPr dirty="0"/>
              <a:t>ЩОРІЧНО</a:t>
            </a:r>
            <a:r>
              <a:rPr spc="-25" dirty="0"/>
              <a:t> </a:t>
            </a:r>
            <a:r>
              <a:rPr dirty="0"/>
              <a:t>У</a:t>
            </a:r>
            <a:r>
              <a:rPr spc="-10" dirty="0"/>
              <a:t> 2007-</a:t>
            </a:r>
            <a:r>
              <a:rPr spc="-20" dirty="0"/>
              <a:t>2014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038" y="6431686"/>
            <a:ext cx="789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19.06.2018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7316" y="643168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Microsoft Sans Serif"/>
                <a:cs typeface="Microsoft Sans Serif"/>
              </a:rPr>
              <a:t>4</a:t>
            </a:r>
            <a:endParaRPr sz="1200">
              <a:latin typeface="Microsoft Sans Serif"/>
              <a:cs typeface="Microsoft Sans Serif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6468" y="1452690"/>
          <a:ext cx="8352790" cy="3026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3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6410">
                <a:tc>
                  <a:txBody>
                    <a:bodyPr/>
                    <a:lstStyle/>
                    <a:p>
                      <a:pPr marL="31750">
                        <a:lnSpc>
                          <a:spcPts val="1989"/>
                        </a:lnSpc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Німеччина: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3000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Фінляндія:</a:t>
                      </a:r>
                      <a:r>
                        <a:rPr sz="1800" spc="-1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1400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Італія: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600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Австрія: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160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1750" marR="441325">
                        <a:lnSpc>
                          <a:spcPts val="41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Ірландія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Латвія: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50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Естонія:</a:t>
                      </a:r>
                      <a:r>
                        <a:rPr sz="18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43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Чехія:</a:t>
                      </a:r>
                      <a:r>
                        <a:rPr sz="1800" spc="-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129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4894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Румунія: 2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657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4894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Швеція:</a:t>
                      </a:r>
                      <a:r>
                        <a:rPr sz="18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100-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140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4894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Португалія: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87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448945" marR="24130">
                        <a:lnSpc>
                          <a:spcPct val="2000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Угорщина:155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СЕО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+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транскордонна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СЕО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Болгарія: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512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скринінгових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досліджень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та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33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СЕО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798701" y="6382003"/>
            <a:ext cx="5606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Microsoft Sans Serif"/>
                <a:cs typeface="Microsoft Sans Serif"/>
              </a:rPr>
              <a:t>Джерело: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Європейський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Союз.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2016.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Дослідження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щодо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підготовки </a:t>
            </a:r>
            <a:r>
              <a:rPr sz="1200" dirty="0">
                <a:latin typeface="Microsoft Sans Serif"/>
                <a:cs typeface="Microsoft Sans Serif"/>
              </a:rPr>
              <a:t>звіту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про </a:t>
            </a:r>
            <a:r>
              <a:rPr sz="1200" spc="-10" dirty="0">
                <a:latin typeface="Microsoft Sans Serif"/>
                <a:cs typeface="Microsoft Sans Serif"/>
              </a:rPr>
              <a:t>застосування </a:t>
            </a:r>
            <a:r>
              <a:rPr sz="1200" dirty="0">
                <a:latin typeface="Microsoft Sans Serif"/>
                <a:cs typeface="Microsoft Sans Serif"/>
              </a:rPr>
              <a:t>та</a:t>
            </a:r>
            <a:r>
              <a:rPr sz="1200" spc="-10" dirty="0">
                <a:latin typeface="Microsoft Sans Serif"/>
                <a:cs typeface="Microsoft Sans Serif"/>
              </a:rPr>
              <a:t> ефективність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Директиви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щодо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СЕО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(Директива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2001/42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/ </a:t>
            </a:r>
            <a:r>
              <a:rPr sz="1200" spc="-20" dirty="0">
                <a:latin typeface="Microsoft Sans Serif"/>
                <a:cs typeface="Microsoft Sans Serif"/>
              </a:rPr>
              <a:t>ЄС).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575310">
              <a:lnSpc>
                <a:spcPct val="100000"/>
              </a:lnSpc>
              <a:spcBef>
                <a:spcPts val="100"/>
              </a:spcBef>
            </a:pPr>
            <a:r>
              <a:rPr spc="-105" dirty="0">
                <a:solidFill>
                  <a:srgbClr val="17375E"/>
                </a:solidFill>
              </a:rPr>
              <a:t>ПРАКТИКА</a:t>
            </a:r>
            <a:r>
              <a:rPr spc="-95" dirty="0">
                <a:solidFill>
                  <a:srgbClr val="17375E"/>
                </a:solidFill>
              </a:rPr>
              <a:t> </a:t>
            </a:r>
            <a:r>
              <a:rPr spc="-50" dirty="0">
                <a:solidFill>
                  <a:srgbClr val="17375E"/>
                </a:solidFill>
              </a:rPr>
              <a:t>ЗАСТОСУВАННЯ</a:t>
            </a:r>
            <a:r>
              <a:rPr spc="-95" dirty="0">
                <a:solidFill>
                  <a:srgbClr val="17375E"/>
                </a:solidFill>
              </a:rPr>
              <a:t> </a:t>
            </a:r>
            <a:r>
              <a:rPr spc="-25" dirty="0">
                <a:solidFill>
                  <a:srgbClr val="17375E"/>
                </a:solidFill>
              </a:rPr>
              <a:t>СЕО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6441744"/>
            <a:ext cx="789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Microsoft Sans Serif"/>
                <a:cs typeface="Microsoft Sans Serif"/>
              </a:rPr>
              <a:t>19.06.2018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528" y="990593"/>
            <a:ext cx="9093835" cy="5023485"/>
            <a:chOff x="33528" y="990593"/>
            <a:chExt cx="9093835" cy="50234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8" y="990593"/>
              <a:ext cx="4680745" cy="39957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3607" y="2324117"/>
              <a:ext cx="4643364" cy="368958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22629" y="6373469"/>
            <a:ext cx="7872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Джерело:</a:t>
            </a:r>
            <a:r>
              <a:rPr sz="1200" i="1" spc="26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ЄЕК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ООН.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2016.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Протокол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про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стратегічну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екологічну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оцінку: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Факти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та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переваги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5" dirty="0">
                <a:latin typeface="Arial"/>
                <a:cs typeface="Arial"/>
              </a:rPr>
              <a:t>з</a:t>
            </a:r>
            <a:r>
              <a:rPr sz="1200" i="1" spc="30" dirty="0">
                <a:latin typeface="Arial"/>
                <a:cs typeface="Arial"/>
              </a:rPr>
              <a:t>ас</a:t>
            </a:r>
            <a:r>
              <a:rPr sz="1200" i="1" spc="-5" dirty="0">
                <a:latin typeface="Arial"/>
                <a:cs typeface="Arial"/>
              </a:rPr>
              <a:t>т</a:t>
            </a:r>
            <a:r>
              <a:rPr sz="1200" i="1" spc="30" dirty="0">
                <a:latin typeface="Arial"/>
                <a:cs typeface="Arial"/>
              </a:rPr>
              <a:t>о</a:t>
            </a:r>
            <a:r>
              <a:rPr sz="1200" i="1" spc="15" dirty="0">
                <a:latin typeface="Arial"/>
                <a:cs typeface="Arial"/>
              </a:rPr>
              <a:t>с</a:t>
            </a:r>
            <a:r>
              <a:rPr sz="1200" i="1" spc="30" dirty="0">
                <a:latin typeface="Arial"/>
                <a:cs typeface="Arial"/>
              </a:rPr>
              <a:t>у</a:t>
            </a:r>
            <a:r>
              <a:rPr sz="1200" i="1" dirty="0">
                <a:latin typeface="Arial"/>
                <a:cs typeface="Arial"/>
              </a:rPr>
              <a:t>в</a:t>
            </a:r>
            <a:r>
              <a:rPr sz="1200" i="1" spc="30" dirty="0">
                <a:latin typeface="Arial"/>
                <a:cs typeface="Arial"/>
              </a:rPr>
              <a:t>а</a:t>
            </a:r>
            <a:r>
              <a:rPr sz="1200" i="1" spc="-625" dirty="0">
                <a:latin typeface="Arial"/>
                <a:cs typeface="Arial"/>
              </a:rPr>
              <a:t>н</a:t>
            </a:r>
            <a:r>
              <a:rPr sz="1800" spc="7" baseline="-20833" dirty="0">
                <a:solidFill>
                  <a:srgbClr val="888888"/>
                </a:solidFill>
                <a:latin typeface="Microsoft Sans Serif"/>
                <a:cs typeface="Microsoft Sans Serif"/>
              </a:rPr>
              <a:t>5</a:t>
            </a:r>
            <a:r>
              <a:rPr sz="1200" i="1" spc="20" dirty="0">
                <a:latin typeface="Arial"/>
                <a:cs typeface="Arial"/>
              </a:rPr>
              <a:t>н</a:t>
            </a:r>
            <a:r>
              <a:rPr sz="1200" i="1" spc="25" dirty="0">
                <a:latin typeface="Arial"/>
                <a:cs typeface="Arial"/>
              </a:rPr>
              <a:t>я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(</a:t>
            </a:r>
            <a:r>
              <a:rPr sz="1200" i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https://www.unece.org/index.php?id=42853</a:t>
            </a:r>
            <a:r>
              <a:rPr sz="1200" i="1" spc="1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i="1" spc="-5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909">
              <a:lnSpc>
                <a:spcPct val="100000"/>
              </a:lnSpc>
              <a:spcBef>
                <a:spcPts val="100"/>
              </a:spcBef>
            </a:pPr>
            <a:r>
              <a:rPr dirty="0"/>
              <a:t>ОСНОВНІ</a:t>
            </a:r>
            <a:r>
              <a:rPr spc="10" dirty="0"/>
              <a:t> </a:t>
            </a:r>
            <a:r>
              <a:rPr spc="-10" dirty="0"/>
              <a:t>КОМПОНЕНТИ</a:t>
            </a:r>
          </a:p>
          <a:p>
            <a:pPr marL="422909">
              <a:lnSpc>
                <a:spcPct val="100000"/>
              </a:lnSpc>
            </a:pPr>
            <a:r>
              <a:rPr spc="-60" dirty="0"/>
              <a:t>ЕФЕКТИВНОЇ</a:t>
            </a:r>
            <a:r>
              <a:rPr spc="-145" dirty="0"/>
              <a:t> </a:t>
            </a:r>
            <a:r>
              <a:rPr spc="-10" dirty="0"/>
              <a:t>СИСТЕМИ</a:t>
            </a:r>
            <a:r>
              <a:rPr spc="-140" dirty="0"/>
              <a:t> </a:t>
            </a:r>
            <a:r>
              <a:rPr spc="-25" dirty="0"/>
              <a:t>СЕО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77988" y="1818068"/>
            <a:ext cx="2193290" cy="2193290"/>
            <a:chOff x="1177988" y="1818068"/>
            <a:chExt cx="2193290" cy="2193290"/>
          </a:xfrm>
        </p:grpSpPr>
        <p:sp>
          <p:nvSpPr>
            <p:cNvPr id="4" name="object 4"/>
            <p:cNvSpPr/>
            <p:nvPr/>
          </p:nvSpPr>
          <p:spPr>
            <a:xfrm>
              <a:off x="1191005" y="1831085"/>
              <a:ext cx="2167255" cy="2167255"/>
            </a:xfrm>
            <a:custGeom>
              <a:avLst/>
              <a:gdLst/>
              <a:ahLst/>
              <a:cxnLst/>
              <a:rect l="l" t="t" r="r" b="b"/>
              <a:pathLst>
                <a:path w="2167254" h="2167254">
                  <a:moveTo>
                    <a:pt x="2167128" y="0"/>
                  </a:moveTo>
                  <a:lnTo>
                    <a:pt x="2118733" y="529"/>
                  </a:lnTo>
                  <a:lnTo>
                    <a:pt x="2070597" y="2111"/>
                  </a:lnTo>
                  <a:lnTo>
                    <a:pt x="2022732" y="4734"/>
                  </a:lnTo>
                  <a:lnTo>
                    <a:pt x="1975147" y="8387"/>
                  </a:lnTo>
                  <a:lnTo>
                    <a:pt x="1927856" y="13059"/>
                  </a:lnTo>
                  <a:lnTo>
                    <a:pt x="1880867" y="18739"/>
                  </a:lnTo>
                  <a:lnTo>
                    <a:pt x="1834193" y="25417"/>
                  </a:lnTo>
                  <a:lnTo>
                    <a:pt x="1787844" y="33080"/>
                  </a:lnTo>
                  <a:lnTo>
                    <a:pt x="1741832" y="41718"/>
                  </a:lnTo>
                  <a:lnTo>
                    <a:pt x="1696167" y="51321"/>
                  </a:lnTo>
                  <a:lnTo>
                    <a:pt x="1650860" y="61876"/>
                  </a:lnTo>
                  <a:lnTo>
                    <a:pt x="1605922" y="73373"/>
                  </a:lnTo>
                  <a:lnTo>
                    <a:pt x="1561365" y="85802"/>
                  </a:lnTo>
                  <a:lnTo>
                    <a:pt x="1517200" y="99150"/>
                  </a:lnTo>
                  <a:lnTo>
                    <a:pt x="1473437" y="113407"/>
                  </a:lnTo>
                  <a:lnTo>
                    <a:pt x="1430087" y="128562"/>
                  </a:lnTo>
                  <a:lnTo>
                    <a:pt x="1387162" y="144604"/>
                  </a:lnTo>
                  <a:lnTo>
                    <a:pt x="1344672" y="161522"/>
                  </a:lnTo>
                  <a:lnTo>
                    <a:pt x="1302628" y="179305"/>
                  </a:lnTo>
                  <a:lnTo>
                    <a:pt x="1261042" y="197942"/>
                  </a:lnTo>
                  <a:lnTo>
                    <a:pt x="1219925" y="217422"/>
                  </a:lnTo>
                  <a:lnTo>
                    <a:pt x="1179287" y="237734"/>
                  </a:lnTo>
                  <a:lnTo>
                    <a:pt x="1139140" y="258866"/>
                  </a:lnTo>
                  <a:lnTo>
                    <a:pt x="1099494" y="280809"/>
                  </a:lnTo>
                  <a:lnTo>
                    <a:pt x="1060360" y="303550"/>
                  </a:lnTo>
                  <a:lnTo>
                    <a:pt x="1021750" y="327079"/>
                  </a:lnTo>
                  <a:lnTo>
                    <a:pt x="983675" y="351385"/>
                  </a:lnTo>
                  <a:lnTo>
                    <a:pt x="946145" y="376456"/>
                  </a:lnTo>
                  <a:lnTo>
                    <a:pt x="909172" y="402283"/>
                  </a:lnTo>
                  <a:lnTo>
                    <a:pt x="872767" y="428853"/>
                  </a:lnTo>
                  <a:lnTo>
                    <a:pt x="836940" y="456156"/>
                  </a:lnTo>
                  <a:lnTo>
                    <a:pt x="801702" y="484181"/>
                  </a:lnTo>
                  <a:lnTo>
                    <a:pt x="767066" y="512916"/>
                  </a:lnTo>
                  <a:lnTo>
                    <a:pt x="733041" y="542351"/>
                  </a:lnTo>
                  <a:lnTo>
                    <a:pt x="699638" y="572475"/>
                  </a:lnTo>
                  <a:lnTo>
                    <a:pt x="666870" y="603277"/>
                  </a:lnTo>
                  <a:lnTo>
                    <a:pt x="634745" y="634745"/>
                  </a:lnTo>
                  <a:lnTo>
                    <a:pt x="603277" y="666870"/>
                  </a:lnTo>
                  <a:lnTo>
                    <a:pt x="572475" y="699638"/>
                  </a:lnTo>
                  <a:lnTo>
                    <a:pt x="542351" y="733041"/>
                  </a:lnTo>
                  <a:lnTo>
                    <a:pt x="512916" y="767066"/>
                  </a:lnTo>
                  <a:lnTo>
                    <a:pt x="484181" y="801702"/>
                  </a:lnTo>
                  <a:lnTo>
                    <a:pt x="456156" y="836940"/>
                  </a:lnTo>
                  <a:lnTo>
                    <a:pt x="428853" y="872767"/>
                  </a:lnTo>
                  <a:lnTo>
                    <a:pt x="402283" y="909172"/>
                  </a:lnTo>
                  <a:lnTo>
                    <a:pt x="376456" y="946145"/>
                  </a:lnTo>
                  <a:lnTo>
                    <a:pt x="351385" y="983675"/>
                  </a:lnTo>
                  <a:lnTo>
                    <a:pt x="327079" y="1021750"/>
                  </a:lnTo>
                  <a:lnTo>
                    <a:pt x="303550" y="1060360"/>
                  </a:lnTo>
                  <a:lnTo>
                    <a:pt x="280809" y="1099494"/>
                  </a:lnTo>
                  <a:lnTo>
                    <a:pt x="258866" y="1139140"/>
                  </a:lnTo>
                  <a:lnTo>
                    <a:pt x="237734" y="1179287"/>
                  </a:lnTo>
                  <a:lnTo>
                    <a:pt x="217422" y="1219925"/>
                  </a:lnTo>
                  <a:lnTo>
                    <a:pt x="197942" y="1261042"/>
                  </a:lnTo>
                  <a:lnTo>
                    <a:pt x="179305" y="1302628"/>
                  </a:lnTo>
                  <a:lnTo>
                    <a:pt x="161522" y="1344672"/>
                  </a:lnTo>
                  <a:lnTo>
                    <a:pt x="144604" y="1387162"/>
                  </a:lnTo>
                  <a:lnTo>
                    <a:pt x="128562" y="1430087"/>
                  </a:lnTo>
                  <a:lnTo>
                    <a:pt x="113407" y="1473437"/>
                  </a:lnTo>
                  <a:lnTo>
                    <a:pt x="99150" y="1517200"/>
                  </a:lnTo>
                  <a:lnTo>
                    <a:pt x="85802" y="1561365"/>
                  </a:lnTo>
                  <a:lnTo>
                    <a:pt x="73373" y="1605922"/>
                  </a:lnTo>
                  <a:lnTo>
                    <a:pt x="61876" y="1650860"/>
                  </a:lnTo>
                  <a:lnTo>
                    <a:pt x="51321" y="1696167"/>
                  </a:lnTo>
                  <a:lnTo>
                    <a:pt x="41718" y="1741832"/>
                  </a:lnTo>
                  <a:lnTo>
                    <a:pt x="33080" y="1787844"/>
                  </a:lnTo>
                  <a:lnTo>
                    <a:pt x="25417" y="1834193"/>
                  </a:lnTo>
                  <a:lnTo>
                    <a:pt x="18739" y="1880867"/>
                  </a:lnTo>
                  <a:lnTo>
                    <a:pt x="13059" y="1927856"/>
                  </a:lnTo>
                  <a:lnTo>
                    <a:pt x="8387" y="1975147"/>
                  </a:lnTo>
                  <a:lnTo>
                    <a:pt x="4734" y="2022732"/>
                  </a:lnTo>
                  <a:lnTo>
                    <a:pt x="2111" y="2070597"/>
                  </a:lnTo>
                  <a:lnTo>
                    <a:pt x="529" y="2118733"/>
                  </a:lnTo>
                  <a:lnTo>
                    <a:pt x="0" y="2167128"/>
                  </a:lnTo>
                  <a:lnTo>
                    <a:pt x="2167128" y="2167128"/>
                  </a:lnTo>
                  <a:lnTo>
                    <a:pt x="216712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1005" y="1831085"/>
              <a:ext cx="2167255" cy="2167255"/>
            </a:xfrm>
            <a:custGeom>
              <a:avLst/>
              <a:gdLst/>
              <a:ahLst/>
              <a:cxnLst/>
              <a:rect l="l" t="t" r="r" b="b"/>
              <a:pathLst>
                <a:path w="2167254" h="2167254">
                  <a:moveTo>
                    <a:pt x="0" y="2167128"/>
                  </a:moveTo>
                  <a:lnTo>
                    <a:pt x="529" y="2118733"/>
                  </a:lnTo>
                  <a:lnTo>
                    <a:pt x="2111" y="2070597"/>
                  </a:lnTo>
                  <a:lnTo>
                    <a:pt x="4734" y="2022732"/>
                  </a:lnTo>
                  <a:lnTo>
                    <a:pt x="8387" y="1975147"/>
                  </a:lnTo>
                  <a:lnTo>
                    <a:pt x="13059" y="1927856"/>
                  </a:lnTo>
                  <a:lnTo>
                    <a:pt x="18739" y="1880867"/>
                  </a:lnTo>
                  <a:lnTo>
                    <a:pt x="25417" y="1834193"/>
                  </a:lnTo>
                  <a:lnTo>
                    <a:pt x="33080" y="1787844"/>
                  </a:lnTo>
                  <a:lnTo>
                    <a:pt x="41718" y="1741832"/>
                  </a:lnTo>
                  <a:lnTo>
                    <a:pt x="51321" y="1696167"/>
                  </a:lnTo>
                  <a:lnTo>
                    <a:pt x="61876" y="1650860"/>
                  </a:lnTo>
                  <a:lnTo>
                    <a:pt x="73373" y="1605922"/>
                  </a:lnTo>
                  <a:lnTo>
                    <a:pt x="85802" y="1561365"/>
                  </a:lnTo>
                  <a:lnTo>
                    <a:pt x="99150" y="1517200"/>
                  </a:lnTo>
                  <a:lnTo>
                    <a:pt x="113407" y="1473437"/>
                  </a:lnTo>
                  <a:lnTo>
                    <a:pt x="128562" y="1430087"/>
                  </a:lnTo>
                  <a:lnTo>
                    <a:pt x="144604" y="1387162"/>
                  </a:lnTo>
                  <a:lnTo>
                    <a:pt x="161522" y="1344672"/>
                  </a:lnTo>
                  <a:lnTo>
                    <a:pt x="179305" y="1302628"/>
                  </a:lnTo>
                  <a:lnTo>
                    <a:pt x="197942" y="1261042"/>
                  </a:lnTo>
                  <a:lnTo>
                    <a:pt x="217422" y="1219925"/>
                  </a:lnTo>
                  <a:lnTo>
                    <a:pt x="237734" y="1179287"/>
                  </a:lnTo>
                  <a:lnTo>
                    <a:pt x="258866" y="1139140"/>
                  </a:lnTo>
                  <a:lnTo>
                    <a:pt x="280809" y="1099494"/>
                  </a:lnTo>
                  <a:lnTo>
                    <a:pt x="303550" y="1060360"/>
                  </a:lnTo>
                  <a:lnTo>
                    <a:pt x="327079" y="1021750"/>
                  </a:lnTo>
                  <a:lnTo>
                    <a:pt x="351385" y="983675"/>
                  </a:lnTo>
                  <a:lnTo>
                    <a:pt x="376456" y="946145"/>
                  </a:lnTo>
                  <a:lnTo>
                    <a:pt x="402283" y="909172"/>
                  </a:lnTo>
                  <a:lnTo>
                    <a:pt x="428853" y="872767"/>
                  </a:lnTo>
                  <a:lnTo>
                    <a:pt x="456156" y="836940"/>
                  </a:lnTo>
                  <a:lnTo>
                    <a:pt x="484181" y="801702"/>
                  </a:lnTo>
                  <a:lnTo>
                    <a:pt x="512916" y="767066"/>
                  </a:lnTo>
                  <a:lnTo>
                    <a:pt x="542351" y="733041"/>
                  </a:lnTo>
                  <a:lnTo>
                    <a:pt x="572475" y="699638"/>
                  </a:lnTo>
                  <a:lnTo>
                    <a:pt x="603277" y="666870"/>
                  </a:lnTo>
                  <a:lnTo>
                    <a:pt x="634745" y="634745"/>
                  </a:lnTo>
                  <a:lnTo>
                    <a:pt x="666870" y="603277"/>
                  </a:lnTo>
                  <a:lnTo>
                    <a:pt x="699638" y="572475"/>
                  </a:lnTo>
                  <a:lnTo>
                    <a:pt x="733041" y="542351"/>
                  </a:lnTo>
                  <a:lnTo>
                    <a:pt x="767066" y="512916"/>
                  </a:lnTo>
                  <a:lnTo>
                    <a:pt x="801702" y="484181"/>
                  </a:lnTo>
                  <a:lnTo>
                    <a:pt x="836940" y="456156"/>
                  </a:lnTo>
                  <a:lnTo>
                    <a:pt x="872767" y="428853"/>
                  </a:lnTo>
                  <a:lnTo>
                    <a:pt x="909172" y="402283"/>
                  </a:lnTo>
                  <a:lnTo>
                    <a:pt x="946145" y="376456"/>
                  </a:lnTo>
                  <a:lnTo>
                    <a:pt x="983675" y="351385"/>
                  </a:lnTo>
                  <a:lnTo>
                    <a:pt x="1021750" y="327079"/>
                  </a:lnTo>
                  <a:lnTo>
                    <a:pt x="1060360" y="303550"/>
                  </a:lnTo>
                  <a:lnTo>
                    <a:pt x="1099494" y="280809"/>
                  </a:lnTo>
                  <a:lnTo>
                    <a:pt x="1139140" y="258866"/>
                  </a:lnTo>
                  <a:lnTo>
                    <a:pt x="1179287" y="237734"/>
                  </a:lnTo>
                  <a:lnTo>
                    <a:pt x="1219925" y="217422"/>
                  </a:lnTo>
                  <a:lnTo>
                    <a:pt x="1261042" y="197942"/>
                  </a:lnTo>
                  <a:lnTo>
                    <a:pt x="1302628" y="179305"/>
                  </a:lnTo>
                  <a:lnTo>
                    <a:pt x="1344672" y="161522"/>
                  </a:lnTo>
                  <a:lnTo>
                    <a:pt x="1387162" y="144604"/>
                  </a:lnTo>
                  <a:lnTo>
                    <a:pt x="1430087" y="128562"/>
                  </a:lnTo>
                  <a:lnTo>
                    <a:pt x="1473437" y="113407"/>
                  </a:lnTo>
                  <a:lnTo>
                    <a:pt x="1517200" y="99150"/>
                  </a:lnTo>
                  <a:lnTo>
                    <a:pt x="1561365" y="85802"/>
                  </a:lnTo>
                  <a:lnTo>
                    <a:pt x="1605922" y="73373"/>
                  </a:lnTo>
                  <a:lnTo>
                    <a:pt x="1650860" y="61876"/>
                  </a:lnTo>
                  <a:lnTo>
                    <a:pt x="1696167" y="51321"/>
                  </a:lnTo>
                  <a:lnTo>
                    <a:pt x="1741832" y="41718"/>
                  </a:lnTo>
                  <a:lnTo>
                    <a:pt x="1787844" y="33080"/>
                  </a:lnTo>
                  <a:lnTo>
                    <a:pt x="1834193" y="25417"/>
                  </a:lnTo>
                  <a:lnTo>
                    <a:pt x="1880867" y="18739"/>
                  </a:lnTo>
                  <a:lnTo>
                    <a:pt x="1927856" y="13059"/>
                  </a:lnTo>
                  <a:lnTo>
                    <a:pt x="1975147" y="8387"/>
                  </a:lnTo>
                  <a:lnTo>
                    <a:pt x="2022732" y="4734"/>
                  </a:lnTo>
                  <a:lnTo>
                    <a:pt x="2070597" y="2111"/>
                  </a:lnTo>
                  <a:lnTo>
                    <a:pt x="2118733" y="529"/>
                  </a:lnTo>
                  <a:lnTo>
                    <a:pt x="2167128" y="0"/>
                  </a:lnTo>
                  <a:lnTo>
                    <a:pt x="2167128" y="2167128"/>
                  </a:lnTo>
                  <a:lnTo>
                    <a:pt x="0" y="216712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96770" y="2868294"/>
            <a:ext cx="988060" cy="6896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ts val="1660"/>
              </a:lnSpc>
              <a:spcBef>
                <a:spcPts val="365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Політико-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правова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база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13696" y="1818068"/>
            <a:ext cx="2256155" cy="2193290"/>
            <a:chOff x="3413696" y="1818068"/>
            <a:chExt cx="2256155" cy="2193290"/>
          </a:xfrm>
        </p:grpSpPr>
        <p:sp>
          <p:nvSpPr>
            <p:cNvPr id="8" name="object 8"/>
            <p:cNvSpPr/>
            <p:nvPr/>
          </p:nvSpPr>
          <p:spPr>
            <a:xfrm>
              <a:off x="3426714" y="1831085"/>
              <a:ext cx="2230120" cy="2167255"/>
            </a:xfrm>
            <a:custGeom>
              <a:avLst/>
              <a:gdLst/>
              <a:ahLst/>
              <a:cxnLst/>
              <a:rect l="l" t="t" r="r" b="b"/>
              <a:pathLst>
                <a:path w="2230120" h="2167254">
                  <a:moveTo>
                    <a:pt x="0" y="0"/>
                  </a:moveTo>
                  <a:lnTo>
                    <a:pt x="0" y="2167128"/>
                  </a:lnTo>
                  <a:lnTo>
                    <a:pt x="2229612" y="2167128"/>
                  </a:lnTo>
                  <a:lnTo>
                    <a:pt x="2229081" y="2119376"/>
                  </a:lnTo>
                  <a:lnTo>
                    <a:pt x="2227496" y="2071877"/>
                  </a:lnTo>
                  <a:lnTo>
                    <a:pt x="2224869" y="2024641"/>
                  </a:lnTo>
                  <a:lnTo>
                    <a:pt x="2221209" y="1977678"/>
                  </a:lnTo>
                  <a:lnTo>
                    <a:pt x="2216529" y="1930999"/>
                  </a:lnTo>
                  <a:lnTo>
                    <a:pt x="2210837" y="1884615"/>
                  </a:lnTo>
                  <a:lnTo>
                    <a:pt x="2204147" y="1838536"/>
                  </a:lnTo>
                  <a:lnTo>
                    <a:pt x="2196467" y="1792772"/>
                  </a:lnTo>
                  <a:lnTo>
                    <a:pt x="2187810" y="1747335"/>
                  </a:lnTo>
                  <a:lnTo>
                    <a:pt x="2178187" y="1702235"/>
                  </a:lnTo>
                  <a:lnTo>
                    <a:pt x="2167607" y="1657482"/>
                  </a:lnTo>
                  <a:lnTo>
                    <a:pt x="2156082" y="1613087"/>
                  </a:lnTo>
                  <a:lnTo>
                    <a:pt x="2143623" y="1569061"/>
                  </a:lnTo>
                  <a:lnTo>
                    <a:pt x="2130240" y="1525414"/>
                  </a:lnTo>
                  <a:lnTo>
                    <a:pt x="2115945" y="1482157"/>
                  </a:lnTo>
                  <a:lnTo>
                    <a:pt x="2100749" y="1439300"/>
                  </a:lnTo>
                  <a:lnTo>
                    <a:pt x="2084662" y="1396854"/>
                  </a:lnTo>
                  <a:lnTo>
                    <a:pt x="2067695" y="1354829"/>
                  </a:lnTo>
                  <a:lnTo>
                    <a:pt x="2049859" y="1313236"/>
                  </a:lnTo>
                  <a:lnTo>
                    <a:pt x="2031165" y="1272087"/>
                  </a:lnTo>
                  <a:lnTo>
                    <a:pt x="2011624" y="1231390"/>
                  </a:lnTo>
                  <a:lnTo>
                    <a:pt x="1991247" y="1191157"/>
                  </a:lnTo>
                  <a:lnTo>
                    <a:pt x="1970045" y="1151399"/>
                  </a:lnTo>
                  <a:lnTo>
                    <a:pt x="1948027" y="1112125"/>
                  </a:lnTo>
                  <a:lnTo>
                    <a:pt x="1925207" y="1073347"/>
                  </a:lnTo>
                  <a:lnTo>
                    <a:pt x="1901593" y="1035075"/>
                  </a:lnTo>
                  <a:lnTo>
                    <a:pt x="1877198" y="997320"/>
                  </a:lnTo>
                  <a:lnTo>
                    <a:pt x="1852031" y="960092"/>
                  </a:lnTo>
                  <a:lnTo>
                    <a:pt x="1826105" y="923402"/>
                  </a:lnTo>
                  <a:lnTo>
                    <a:pt x="1799429" y="887260"/>
                  </a:lnTo>
                  <a:lnTo>
                    <a:pt x="1772015" y="851677"/>
                  </a:lnTo>
                  <a:lnTo>
                    <a:pt x="1743873" y="816664"/>
                  </a:lnTo>
                  <a:lnTo>
                    <a:pt x="1715015" y="782231"/>
                  </a:lnTo>
                  <a:lnTo>
                    <a:pt x="1685451" y="748389"/>
                  </a:lnTo>
                  <a:lnTo>
                    <a:pt x="1655193" y="715148"/>
                  </a:lnTo>
                  <a:lnTo>
                    <a:pt x="1624250" y="682519"/>
                  </a:lnTo>
                  <a:lnTo>
                    <a:pt x="1592634" y="650512"/>
                  </a:lnTo>
                  <a:lnTo>
                    <a:pt x="1560356" y="619138"/>
                  </a:lnTo>
                  <a:lnTo>
                    <a:pt x="1527427" y="588408"/>
                  </a:lnTo>
                  <a:lnTo>
                    <a:pt x="1493858" y="558333"/>
                  </a:lnTo>
                  <a:lnTo>
                    <a:pt x="1459659" y="528922"/>
                  </a:lnTo>
                  <a:lnTo>
                    <a:pt x="1424841" y="500186"/>
                  </a:lnTo>
                  <a:lnTo>
                    <a:pt x="1389415" y="472136"/>
                  </a:lnTo>
                  <a:lnTo>
                    <a:pt x="1353393" y="444783"/>
                  </a:lnTo>
                  <a:lnTo>
                    <a:pt x="1316784" y="418136"/>
                  </a:lnTo>
                  <a:lnTo>
                    <a:pt x="1279601" y="392208"/>
                  </a:lnTo>
                  <a:lnTo>
                    <a:pt x="1241853" y="367007"/>
                  </a:lnTo>
                  <a:lnTo>
                    <a:pt x="1203552" y="342546"/>
                  </a:lnTo>
                  <a:lnTo>
                    <a:pt x="1164708" y="318834"/>
                  </a:lnTo>
                  <a:lnTo>
                    <a:pt x="1125332" y="295881"/>
                  </a:lnTo>
                  <a:lnTo>
                    <a:pt x="1085436" y="273700"/>
                  </a:lnTo>
                  <a:lnTo>
                    <a:pt x="1045030" y="252299"/>
                  </a:lnTo>
                  <a:lnTo>
                    <a:pt x="1004125" y="231690"/>
                  </a:lnTo>
                  <a:lnTo>
                    <a:pt x="962732" y="211883"/>
                  </a:lnTo>
                  <a:lnTo>
                    <a:pt x="920862" y="192890"/>
                  </a:lnTo>
                  <a:lnTo>
                    <a:pt x="878526" y="174719"/>
                  </a:lnTo>
                  <a:lnTo>
                    <a:pt x="835734" y="157383"/>
                  </a:lnTo>
                  <a:lnTo>
                    <a:pt x="792497" y="140891"/>
                  </a:lnTo>
                  <a:lnTo>
                    <a:pt x="748827" y="125254"/>
                  </a:lnTo>
                  <a:lnTo>
                    <a:pt x="704734" y="110483"/>
                  </a:lnTo>
                  <a:lnTo>
                    <a:pt x="660229" y="96589"/>
                  </a:lnTo>
                  <a:lnTo>
                    <a:pt x="615323" y="83581"/>
                  </a:lnTo>
                  <a:lnTo>
                    <a:pt x="570026" y="71471"/>
                  </a:lnTo>
                  <a:lnTo>
                    <a:pt x="524351" y="60269"/>
                  </a:lnTo>
                  <a:lnTo>
                    <a:pt x="478307" y="49985"/>
                  </a:lnTo>
                  <a:lnTo>
                    <a:pt x="431906" y="40630"/>
                  </a:lnTo>
                  <a:lnTo>
                    <a:pt x="385158" y="32216"/>
                  </a:lnTo>
                  <a:lnTo>
                    <a:pt x="338074" y="24751"/>
                  </a:lnTo>
                  <a:lnTo>
                    <a:pt x="290665" y="18248"/>
                  </a:lnTo>
                  <a:lnTo>
                    <a:pt x="242942" y="12716"/>
                  </a:lnTo>
                  <a:lnTo>
                    <a:pt x="194916" y="8166"/>
                  </a:lnTo>
                  <a:lnTo>
                    <a:pt x="146598" y="4609"/>
                  </a:lnTo>
                  <a:lnTo>
                    <a:pt x="97999" y="2055"/>
                  </a:lnTo>
                  <a:lnTo>
                    <a:pt x="49129" y="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D7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26714" y="1831085"/>
              <a:ext cx="2230120" cy="2167255"/>
            </a:xfrm>
            <a:custGeom>
              <a:avLst/>
              <a:gdLst/>
              <a:ahLst/>
              <a:cxnLst/>
              <a:rect l="l" t="t" r="r" b="b"/>
              <a:pathLst>
                <a:path w="2230120" h="2167254">
                  <a:moveTo>
                    <a:pt x="0" y="0"/>
                  </a:moveTo>
                  <a:lnTo>
                    <a:pt x="49129" y="515"/>
                  </a:lnTo>
                  <a:lnTo>
                    <a:pt x="97999" y="2055"/>
                  </a:lnTo>
                  <a:lnTo>
                    <a:pt x="146598" y="4609"/>
                  </a:lnTo>
                  <a:lnTo>
                    <a:pt x="194916" y="8166"/>
                  </a:lnTo>
                  <a:lnTo>
                    <a:pt x="242942" y="12716"/>
                  </a:lnTo>
                  <a:lnTo>
                    <a:pt x="290665" y="18248"/>
                  </a:lnTo>
                  <a:lnTo>
                    <a:pt x="338074" y="24751"/>
                  </a:lnTo>
                  <a:lnTo>
                    <a:pt x="385158" y="32216"/>
                  </a:lnTo>
                  <a:lnTo>
                    <a:pt x="431906" y="40630"/>
                  </a:lnTo>
                  <a:lnTo>
                    <a:pt x="478307" y="49985"/>
                  </a:lnTo>
                  <a:lnTo>
                    <a:pt x="524351" y="60269"/>
                  </a:lnTo>
                  <a:lnTo>
                    <a:pt x="570026" y="71471"/>
                  </a:lnTo>
                  <a:lnTo>
                    <a:pt x="615323" y="83581"/>
                  </a:lnTo>
                  <a:lnTo>
                    <a:pt x="660229" y="96589"/>
                  </a:lnTo>
                  <a:lnTo>
                    <a:pt x="704734" y="110483"/>
                  </a:lnTo>
                  <a:lnTo>
                    <a:pt x="748827" y="125254"/>
                  </a:lnTo>
                  <a:lnTo>
                    <a:pt x="792497" y="140891"/>
                  </a:lnTo>
                  <a:lnTo>
                    <a:pt x="835734" y="157383"/>
                  </a:lnTo>
                  <a:lnTo>
                    <a:pt x="878526" y="174719"/>
                  </a:lnTo>
                  <a:lnTo>
                    <a:pt x="920862" y="192890"/>
                  </a:lnTo>
                  <a:lnTo>
                    <a:pt x="962732" y="211883"/>
                  </a:lnTo>
                  <a:lnTo>
                    <a:pt x="1004125" y="231690"/>
                  </a:lnTo>
                  <a:lnTo>
                    <a:pt x="1045030" y="252299"/>
                  </a:lnTo>
                  <a:lnTo>
                    <a:pt x="1085436" y="273700"/>
                  </a:lnTo>
                  <a:lnTo>
                    <a:pt x="1125332" y="295881"/>
                  </a:lnTo>
                  <a:lnTo>
                    <a:pt x="1164708" y="318834"/>
                  </a:lnTo>
                  <a:lnTo>
                    <a:pt x="1203552" y="342546"/>
                  </a:lnTo>
                  <a:lnTo>
                    <a:pt x="1241853" y="367007"/>
                  </a:lnTo>
                  <a:lnTo>
                    <a:pt x="1279601" y="392208"/>
                  </a:lnTo>
                  <a:lnTo>
                    <a:pt x="1316784" y="418136"/>
                  </a:lnTo>
                  <a:lnTo>
                    <a:pt x="1353393" y="444783"/>
                  </a:lnTo>
                  <a:lnTo>
                    <a:pt x="1389415" y="472136"/>
                  </a:lnTo>
                  <a:lnTo>
                    <a:pt x="1424841" y="500186"/>
                  </a:lnTo>
                  <a:lnTo>
                    <a:pt x="1459659" y="528922"/>
                  </a:lnTo>
                  <a:lnTo>
                    <a:pt x="1493858" y="558333"/>
                  </a:lnTo>
                  <a:lnTo>
                    <a:pt x="1527427" y="588408"/>
                  </a:lnTo>
                  <a:lnTo>
                    <a:pt x="1560356" y="619138"/>
                  </a:lnTo>
                  <a:lnTo>
                    <a:pt x="1592634" y="650512"/>
                  </a:lnTo>
                  <a:lnTo>
                    <a:pt x="1624250" y="682519"/>
                  </a:lnTo>
                  <a:lnTo>
                    <a:pt x="1655193" y="715148"/>
                  </a:lnTo>
                  <a:lnTo>
                    <a:pt x="1685451" y="748389"/>
                  </a:lnTo>
                  <a:lnTo>
                    <a:pt x="1715015" y="782231"/>
                  </a:lnTo>
                  <a:lnTo>
                    <a:pt x="1743873" y="816664"/>
                  </a:lnTo>
                  <a:lnTo>
                    <a:pt x="1772015" y="851677"/>
                  </a:lnTo>
                  <a:lnTo>
                    <a:pt x="1799429" y="887260"/>
                  </a:lnTo>
                  <a:lnTo>
                    <a:pt x="1826105" y="923402"/>
                  </a:lnTo>
                  <a:lnTo>
                    <a:pt x="1852031" y="960092"/>
                  </a:lnTo>
                  <a:lnTo>
                    <a:pt x="1877198" y="997320"/>
                  </a:lnTo>
                  <a:lnTo>
                    <a:pt x="1901593" y="1035075"/>
                  </a:lnTo>
                  <a:lnTo>
                    <a:pt x="1925207" y="1073347"/>
                  </a:lnTo>
                  <a:lnTo>
                    <a:pt x="1948027" y="1112125"/>
                  </a:lnTo>
                  <a:lnTo>
                    <a:pt x="1970045" y="1151399"/>
                  </a:lnTo>
                  <a:lnTo>
                    <a:pt x="1991247" y="1191157"/>
                  </a:lnTo>
                  <a:lnTo>
                    <a:pt x="2011624" y="1231390"/>
                  </a:lnTo>
                  <a:lnTo>
                    <a:pt x="2031165" y="1272087"/>
                  </a:lnTo>
                  <a:lnTo>
                    <a:pt x="2049859" y="1313236"/>
                  </a:lnTo>
                  <a:lnTo>
                    <a:pt x="2067695" y="1354829"/>
                  </a:lnTo>
                  <a:lnTo>
                    <a:pt x="2084662" y="1396854"/>
                  </a:lnTo>
                  <a:lnTo>
                    <a:pt x="2100749" y="1439300"/>
                  </a:lnTo>
                  <a:lnTo>
                    <a:pt x="2115945" y="1482157"/>
                  </a:lnTo>
                  <a:lnTo>
                    <a:pt x="2130240" y="1525414"/>
                  </a:lnTo>
                  <a:lnTo>
                    <a:pt x="2143623" y="1569061"/>
                  </a:lnTo>
                  <a:lnTo>
                    <a:pt x="2156082" y="1613087"/>
                  </a:lnTo>
                  <a:lnTo>
                    <a:pt x="2167607" y="1657482"/>
                  </a:lnTo>
                  <a:lnTo>
                    <a:pt x="2178187" y="1702235"/>
                  </a:lnTo>
                  <a:lnTo>
                    <a:pt x="2187810" y="1747335"/>
                  </a:lnTo>
                  <a:lnTo>
                    <a:pt x="2196467" y="1792772"/>
                  </a:lnTo>
                  <a:lnTo>
                    <a:pt x="2204147" y="1838536"/>
                  </a:lnTo>
                  <a:lnTo>
                    <a:pt x="2210837" y="1884615"/>
                  </a:lnTo>
                  <a:lnTo>
                    <a:pt x="2216529" y="1930999"/>
                  </a:lnTo>
                  <a:lnTo>
                    <a:pt x="2221209" y="1977678"/>
                  </a:lnTo>
                  <a:lnTo>
                    <a:pt x="2224869" y="2024641"/>
                  </a:lnTo>
                  <a:lnTo>
                    <a:pt x="2227496" y="2071877"/>
                  </a:lnTo>
                  <a:lnTo>
                    <a:pt x="2229081" y="2119376"/>
                  </a:lnTo>
                  <a:lnTo>
                    <a:pt x="2229612" y="2167128"/>
                  </a:lnTo>
                  <a:lnTo>
                    <a:pt x="0" y="2167128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32961" y="2924911"/>
            <a:ext cx="125984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2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Інституційна спроможність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44176" y="4084256"/>
            <a:ext cx="2193290" cy="2193290"/>
            <a:chOff x="3444176" y="4084256"/>
            <a:chExt cx="2193290" cy="2193290"/>
          </a:xfrm>
        </p:grpSpPr>
        <p:sp>
          <p:nvSpPr>
            <p:cNvPr id="12" name="object 12"/>
            <p:cNvSpPr/>
            <p:nvPr/>
          </p:nvSpPr>
          <p:spPr>
            <a:xfrm>
              <a:off x="3457194" y="4097274"/>
              <a:ext cx="2167255" cy="2167255"/>
            </a:xfrm>
            <a:custGeom>
              <a:avLst/>
              <a:gdLst/>
              <a:ahLst/>
              <a:cxnLst/>
              <a:rect l="l" t="t" r="r" b="b"/>
              <a:pathLst>
                <a:path w="2167254" h="2167254">
                  <a:moveTo>
                    <a:pt x="2167128" y="0"/>
                  </a:moveTo>
                  <a:lnTo>
                    <a:pt x="0" y="0"/>
                  </a:lnTo>
                  <a:lnTo>
                    <a:pt x="0" y="2167128"/>
                  </a:lnTo>
                  <a:lnTo>
                    <a:pt x="48394" y="2166598"/>
                  </a:lnTo>
                  <a:lnTo>
                    <a:pt x="96530" y="2165016"/>
                  </a:lnTo>
                  <a:lnTo>
                    <a:pt x="144395" y="2162393"/>
                  </a:lnTo>
                  <a:lnTo>
                    <a:pt x="191980" y="2158740"/>
                  </a:lnTo>
                  <a:lnTo>
                    <a:pt x="239271" y="2154068"/>
                  </a:lnTo>
                  <a:lnTo>
                    <a:pt x="286260" y="2148388"/>
                  </a:lnTo>
                  <a:lnTo>
                    <a:pt x="332934" y="2141710"/>
                  </a:lnTo>
                  <a:lnTo>
                    <a:pt x="379283" y="2134047"/>
                  </a:lnTo>
                  <a:lnTo>
                    <a:pt x="425295" y="2125409"/>
                  </a:lnTo>
                  <a:lnTo>
                    <a:pt x="470960" y="2115806"/>
                  </a:lnTo>
                  <a:lnTo>
                    <a:pt x="516267" y="2105251"/>
                  </a:lnTo>
                  <a:lnTo>
                    <a:pt x="561205" y="2093754"/>
                  </a:lnTo>
                  <a:lnTo>
                    <a:pt x="605762" y="2081325"/>
                  </a:lnTo>
                  <a:lnTo>
                    <a:pt x="649927" y="2067977"/>
                  </a:lnTo>
                  <a:lnTo>
                    <a:pt x="693690" y="2053720"/>
                  </a:lnTo>
                  <a:lnTo>
                    <a:pt x="737040" y="2038565"/>
                  </a:lnTo>
                  <a:lnTo>
                    <a:pt x="779965" y="2022523"/>
                  </a:lnTo>
                  <a:lnTo>
                    <a:pt x="822455" y="2005605"/>
                  </a:lnTo>
                  <a:lnTo>
                    <a:pt x="864499" y="1987822"/>
                  </a:lnTo>
                  <a:lnTo>
                    <a:pt x="906085" y="1969185"/>
                  </a:lnTo>
                  <a:lnTo>
                    <a:pt x="947202" y="1949705"/>
                  </a:lnTo>
                  <a:lnTo>
                    <a:pt x="987840" y="1929393"/>
                  </a:lnTo>
                  <a:lnTo>
                    <a:pt x="1027987" y="1908261"/>
                  </a:lnTo>
                  <a:lnTo>
                    <a:pt x="1067633" y="1886318"/>
                  </a:lnTo>
                  <a:lnTo>
                    <a:pt x="1106767" y="1863577"/>
                  </a:lnTo>
                  <a:lnTo>
                    <a:pt x="1145377" y="1840048"/>
                  </a:lnTo>
                  <a:lnTo>
                    <a:pt x="1183452" y="1815742"/>
                  </a:lnTo>
                  <a:lnTo>
                    <a:pt x="1220982" y="1790671"/>
                  </a:lnTo>
                  <a:lnTo>
                    <a:pt x="1257955" y="1764844"/>
                  </a:lnTo>
                  <a:lnTo>
                    <a:pt x="1294360" y="1738274"/>
                  </a:lnTo>
                  <a:lnTo>
                    <a:pt x="1330187" y="1710971"/>
                  </a:lnTo>
                  <a:lnTo>
                    <a:pt x="1365425" y="1682946"/>
                  </a:lnTo>
                  <a:lnTo>
                    <a:pt x="1400061" y="1654211"/>
                  </a:lnTo>
                  <a:lnTo>
                    <a:pt x="1434086" y="1624776"/>
                  </a:lnTo>
                  <a:lnTo>
                    <a:pt x="1467489" y="1594652"/>
                  </a:lnTo>
                  <a:lnTo>
                    <a:pt x="1500257" y="1563850"/>
                  </a:lnTo>
                  <a:lnTo>
                    <a:pt x="1532381" y="1532382"/>
                  </a:lnTo>
                  <a:lnTo>
                    <a:pt x="1563850" y="1500257"/>
                  </a:lnTo>
                  <a:lnTo>
                    <a:pt x="1594652" y="1467489"/>
                  </a:lnTo>
                  <a:lnTo>
                    <a:pt x="1624776" y="1434086"/>
                  </a:lnTo>
                  <a:lnTo>
                    <a:pt x="1654211" y="1400061"/>
                  </a:lnTo>
                  <a:lnTo>
                    <a:pt x="1682946" y="1365425"/>
                  </a:lnTo>
                  <a:lnTo>
                    <a:pt x="1710971" y="1330187"/>
                  </a:lnTo>
                  <a:lnTo>
                    <a:pt x="1738274" y="1294360"/>
                  </a:lnTo>
                  <a:lnTo>
                    <a:pt x="1764844" y="1257955"/>
                  </a:lnTo>
                  <a:lnTo>
                    <a:pt x="1790671" y="1220982"/>
                  </a:lnTo>
                  <a:lnTo>
                    <a:pt x="1815742" y="1183452"/>
                  </a:lnTo>
                  <a:lnTo>
                    <a:pt x="1840048" y="1145377"/>
                  </a:lnTo>
                  <a:lnTo>
                    <a:pt x="1863577" y="1106767"/>
                  </a:lnTo>
                  <a:lnTo>
                    <a:pt x="1886318" y="1067633"/>
                  </a:lnTo>
                  <a:lnTo>
                    <a:pt x="1908261" y="1027987"/>
                  </a:lnTo>
                  <a:lnTo>
                    <a:pt x="1929393" y="987840"/>
                  </a:lnTo>
                  <a:lnTo>
                    <a:pt x="1949705" y="947202"/>
                  </a:lnTo>
                  <a:lnTo>
                    <a:pt x="1969185" y="906085"/>
                  </a:lnTo>
                  <a:lnTo>
                    <a:pt x="1987822" y="864499"/>
                  </a:lnTo>
                  <a:lnTo>
                    <a:pt x="2005605" y="822455"/>
                  </a:lnTo>
                  <a:lnTo>
                    <a:pt x="2022523" y="779965"/>
                  </a:lnTo>
                  <a:lnTo>
                    <a:pt x="2038565" y="737040"/>
                  </a:lnTo>
                  <a:lnTo>
                    <a:pt x="2053720" y="693690"/>
                  </a:lnTo>
                  <a:lnTo>
                    <a:pt x="2067977" y="649927"/>
                  </a:lnTo>
                  <a:lnTo>
                    <a:pt x="2081325" y="605762"/>
                  </a:lnTo>
                  <a:lnTo>
                    <a:pt x="2093754" y="561205"/>
                  </a:lnTo>
                  <a:lnTo>
                    <a:pt x="2105251" y="516267"/>
                  </a:lnTo>
                  <a:lnTo>
                    <a:pt x="2115806" y="470960"/>
                  </a:lnTo>
                  <a:lnTo>
                    <a:pt x="2125409" y="425295"/>
                  </a:lnTo>
                  <a:lnTo>
                    <a:pt x="2134047" y="379283"/>
                  </a:lnTo>
                  <a:lnTo>
                    <a:pt x="2141710" y="332934"/>
                  </a:lnTo>
                  <a:lnTo>
                    <a:pt x="2148388" y="286260"/>
                  </a:lnTo>
                  <a:lnTo>
                    <a:pt x="2154068" y="239271"/>
                  </a:lnTo>
                  <a:lnTo>
                    <a:pt x="2158740" y="191980"/>
                  </a:lnTo>
                  <a:lnTo>
                    <a:pt x="2162393" y="144395"/>
                  </a:lnTo>
                  <a:lnTo>
                    <a:pt x="2165016" y="96530"/>
                  </a:lnTo>
                  <a:lnTo>
                    <a:pt x="2166598" y="48394"/>
                  </a:lnTo>
                  <a:lnTo>
                    <a:pt x="2167128" y="0"/>
                  </a:lnTo>
                  <a:close/>
                </a:path>
              </a:pathLst>
            </a:custGeom>
            <a:solidFill>
              <a:srgbClr val="ACE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57194" y="4097274"/>
              <a:ext cx="2167255" cy="2167255"/>
            </a:xfrm>
            <a:custGeom>
              <a:avLst/>
              <a:gdLst/>
              <a:ahLst/>
              <a:cxnLst/>
              <a:rect l="l" t="t" r="r" b="b"/>
              <a:pathLst>
                <a:path w="2167254" h="2167254">
                  <a:moveTo>
                    <a:pt x="2167128" y="0"/>
                  </a:moveTo>
                  <a:lnTo>
                    <a:pt x="2166598" y="48394"/>
                  </a:lnTo>
                  <a:lnTo>
                    <a:pt x="2165016" y="96530"/>
                  </a:lnTo>
                  <a:lnTo>
                    <a:pt x="2162393" y="144395"/>
                  </a:lnTo>
                  <a:lnTo>
                    <a:pt x="2158740" y="191980"/>
                  </a:lnTo>
                  <a:lnTo>
                    <a:pt x="2154068" y="239271"/>
                  </a:lnTo>
                  <a:lnTo>
                    <a:pt x="2148388" y="286260"/>
                  </a:lnTo>
                  <a:lnTo>
                    <a:pt x="2141710" y="332934"/>
                  </a:lnTo>
                  <a:lnTo>
                    <a:pt x="2134047" y="379283"/>
                  </a:lnTo>
                  <a:lnTo>
                    <a:pt x="2125409" y="425295"/>
                  </a:lnTo>
                  <a:lnTo>
                    <a:pt x="2115806" y="470960"/>
                  </a:lnTo>
                  <a:lnTo>
                    <a:pt x="2105251" y="516267"/>
                  </a:lnTo>
                  <a:lnTo>
                    <a:pt x="2093754" y="561205"/>
                  </a:lnTo>
                  <a:lnTo>
                    <a:pt x="2081325" y="605762"/>
                  </a:lnTo>
                  <a:lnTo>
                    <a:pt x="2067977" y="649927"/>
                  </a:lnTo>
                  <a:lnTo>
                    <a:pt x="2053720" y="693690"/>
                  </a:lnTo>
                  <a:lnTo>
                    <a:pt x="2038565" y="737040"/>
                  </a:lnTo>
                  <a:lnTo>
                    <a:pt x="2022523" y="779965"/>
                  </a:lnTo>
                  <a:lnTo>
                    <a:pt x="2005605" y="822455"/>
                  </a:lnTo>
                  <a:lnTo>
                    <a:pt x="1987822" y="864499"/>
                  </a:lnTo>
                  <a:lnTo>
                    <a:pt x="1969185" y="906085"/>
                  </a:lnTo>
                  <a:lnTo>
                    <a:pt x="1949705" y="947202"/>
                  </a:lnTo>
                  <a:lnTo>
                    <a:pt x="1929393" y="987840"/>
                  </a:lnTo>
                  <a:lnTo>
                    <a:pt x="1908261" y="1027987"/>
                  </a:lnTo>
                  <a:lnTo>
                    <a:pt x="1886318" y="1067633"/>
                  </a:lnTo>
                  <a:lnTo>
                    <a:pt x="1863577" y="1106767"/>
                  </a:lnTo>
                  <a:lnTo>
                    <a:pt x="1840048" y="1145377"/>
                  </a:lnTo>
                  <a:lnTo>
                    <a:pt x="1815742" y="1183452"/>
                  </a:lnTo>
                  <a:lnTo>
                    <a:pt x="1790671" y="1220982"/>
                  </a:lnTo>
                  <a:lnTo>
                    <a:pt x="1764844" y="1257955"/>
                  </a:lnTo>
                  <a:lnTo>
                    <a:pt x="1738274" y="1294360"/>
                  </a:lnTo>
                  <a:lnTo>
                    <a:pt x="1710971" y="1330187"/>
                  </a:lnTo>
                  <a:lnTo>
                    <a:pt x="1682946" y="1365425"/>
                  </a:lnTo>
                  <a:lnTo>
                    <a:pt x="1654211" y="1400061"/>
                  </a:lnTo>
                  <a:lnTo>
                    <a:pt x="1624776" y="1434086"/>
                  </a:lnTo>
                  <a:lnTo>
                    <a:pt x="1594652" y="1467489"/>
                  </a:lnTo>
                  <a:lnTo>
                    <a:pt x="1563850" y="1500257"/>
                  </a:lnTo>
                  <a:lnTo>
                    <a:pt x="1532381" y="1532382"/>
                  </a:lnTo>
                  <a:lnTo>
                    <a:pt x="1500257" y="1563850"/>
                  </a:lnTo>
                  <a:lnTo>
                    <a:pt x="1467489" y="1594652"/>
                  </a:lnTo>
                  <a:lnTo>
                    <a:pt x="1434086" y="1624776"/>
                  </a:lnTo>
                  <a:lnTo>
                    <a:pt x="1400061" y="1654211"/>
                  </a:lnTo>
                  <a:lnTo>
                    <a:pt x="1365425" y="1682946"/>
                  </a:lnTo>
                  <a:lnTo>
                    <a:pt x="1330187" y="1710971"/>
                  </a:lnTo>
                  <a:lnTo>
                    <a:pt x="1294360" y="1738274"/>
                  </a:lnTo>
                  <a:lnTo>
                    <a:pt x="1257955" y="1764844"/>
                  </a:lnTo>
                  <a:lnTo>
                    <a:pt x="1220982" y="1790671"/>
                  </a:lnTo>
                  <a:lnTo>
                    <a:pt x="1183452" y="1815742"/>
                  </a:lnTo>
                  <a:lnTo>
                    <a:pt x="1145377" y="1840048"/>
                  </a:lnTo>
                  <a:lnTo>
                    <a:pt x="1106767" y="1863577"/>
                  </a:lnTo>
                  <a:lnTo>
                    <a:pt x="1067633" y="1886318"/>
                  </a:lnTo>
                  <a:lnTo>
                    <a:pt x="1027987" y="1908261"/>
                  </a:lnTo>
                  <a:lnTo>
                    <a:pt x="987840" y="1929393"/>
                  </a:lnTo>
                  <a:lnTo>
                    <a:pt x="947202" y="1949705"/>
                  </a:lnTo>
                  <a:lnTo>
                    <a:pt x="906085" y="1969185"/>
                  </a:lnTo>
                  <a:lnTo>
                    <a:pt x="864499" y="1987822"/>
                  </a:lnTo>
                  <a:lnTo>
                    <a:pt x="822455" y="2005605"/>
                  </a:lnTo>
                  <a:lnTo>
                    <a:pt x="779965" y="2022523"/>
                  </a:lnTo>
                  <a:lnTo>
                    <a:pt x="737040" y="2038565"/>
                  </a:lnTo>
                  <a:lnTo>
                    <a:pt x="693690" y="2053720"/>
                  </a:lnTo>
                  <a:lnTo>
                    <a:pt x="649927" y="2067977"/>
                  </a:lnTo>
                  <a:lnTo>
                    <a:pt x="605762" y="2081325"/>
                  </a:lnTo>
                  <a:lnTo>
                    <a:pt x="561205" y="2093754"/>
                  </a:lnTo>
                  <a:lnTo>
                    <a:pt x="516267" y="2105251"/>
                  </a:lnTo>
                  <a:lnTo>
                    <a:pt x="470960" y="2115806"/>
                  </a:lnTo>
                  <a:lnTo>
                    <a:pt x="425295" y="2125409"/>
                  </a:lnTo>
                  <a:lnTo>
                    <a:pt x="379283" y="2134047"/>
                  </a:lnTo>
                  <a:lnTo>
                    <a:pt x="332934" y="2141710"/>
                  </a:lnTo>
                  <a:lnTo>
                    <a:pt x="286260" y="2148388"/>
                  </a:lnTo>
                  <a:lnTo>
                    <a:pt x="239271" y="2154068"/>
                  </a:lnTo>
                  <a:lnTo>
                    <a:pt x="191980" y="2158740"/>
                  </a:lnTo>
                  <a:lnTo>
                    <a:pt x="144395" y="2162393"/>
                  </a:lnTo>
                  <a:lnTo>
                    <a:pt x="96530" y="2165016"/>
                  </a:lnTo>
                  <a:lnTo>
                    <a:pt x="48394" y="2166598"/>
                  </a:lnTo>
                  <a:lnTo>
                    <a:pt x="0" y="2167128"/>
                  </a:lnTo>
                  <a:lnTo>
                    <a:pt x="0" y="0"/>
                  </a:lnTo>
                  <a:lnTo>
                    <a:pt x="2167128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95878" y="4573904"/>
            <a:ext cx="1254125" cy="537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06680" marR="5080" indent="-94615">
              <a:lnSpc>
                <a:spcPts val="1870"/>
              </a:lnSpc>
              <a:spcBef>
                <a:spcPts val="400"/>
              </a:spcBef>
            </a:pP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Експертний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потенціал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77988" y="4084256"/>
            <a:ext cx="2193290" cy="2193290"/>
            <a:chOff x="1177988" y="4084256"/>
            <a:chExt cx="2193290" cy="2193290"/>
          </a:xfrm>
        </p:grpSpPr>
        <p:sp>
          <p:nvSpPr>
            <p:cNvPr id="16" name="object 16"/>
            <p:cNvSpPr/>
            <p:nvPr/>
          </p:nvSpPr>
          <p:spPr>
            <a:xfrm>
              <a:off x="1191005" y="4097274"/>
              <a:ext cx="2167255" cy="2167255"/>
            </a:xfrm>
            <a:custGeom>
              <a:avLst/>
              <a:gdLst/>
              <a:ahLst/>
              <a:cxnLst/>
              <a:rect l="l" t="t" r="r" b="b"/>
              <a:pathLst>
                <a:path w="2167254" h="2167254">
                  <a:moveTo>
                    <a:pt x="2167128" y="0"/>
                  </a:moveTo>
                  <a:lnTo>
                    <a:pt x="0" y="0"/>
                  </a:lnTo>
                  <a:lnTo>
                    <a:pt x="529" y="48394"/>
                  </a:lnTo>
                  <a:lnTo>
                    <a:pt x="2111" y="96530"/>
                  </a:lnTo>
                  <a:lnTo>
                    <a:pt x="4734" y="144395"/>
                  </a:lnTo>
                  <a:lnTo>
                    <a:pt x="8387" y="191980"/>
                  </a:lnTo>
                  <a:lnTo>
                    <a:pt x="13059" y="239271"/>
                  </a:lnTo>
                  <a:lnTo>
                    <a:pt x="18739" y="286260"/>
                  </a:lnTo>
                  <a:lnTo>
                    <a:pt x="25417" y="332934"/>
                  </a:lnTo>
                  <a:lnTo>
                    <a:pt x="33080" y="379283"/>
                  </a:lnTo>
                  <a:lnTo>
                    <a:pt x="41718" y="425295"/>
                  </a:lnTo>
                  <a:lnTo>
                    <a:pt x="51321" y="470960"/>
                  </a:lnTo>
                  <a:lnTo>
                    <a:pt x="61876" y="516267"/>
                  </a:lnTo>
                  <a:lnTo>
                    <a:pt x="73373" y="561205"/>
                  </a:lnTo>
                  <a:lnTo>
                    <a:pt x="85802" y="605762"/>
                  </a:lnTo>
                  <a:lnTo>
                    <a:pt x="99150" y="649927"/>
                  </a:lnTo>
                  <a:lnTo>
                    <a:pt x="113407" y="693690"/>
                  </a:lnTo>
                  <a:lnTo>
                    <a:pt x="128562" y="737040"/>
                  </a:lnTo>
                  <a:lnTo>
                    <a:pt x="144604" y="779965"/>
                  </a:lnTo>
                  <a:lnTo>
                    <a:pt x="161522" y="822455"/>
                  </a:lnTo>
                  <a:lnTo>
                    <a:pt x="179305" y="864499"/>
                  </a:lnTo>
                  <a:lnTo>
                    <a:pt x="197942" y="906085"/>
                  </a:lnTo>
                  <a:lnTo>
                    <a:pt x="217422" y="947202"/>
                  </a:lnTo>
                  <a:lnTo>
                    <a:pt x="237734" y="987840"/>
                  </a:lnTo>
                  <a:lnTo>
                    <a:pt x="258866" y="1027987"/>
                  </a:lnTo>
                  <a:lnTo>
                    <a:pt x="280809" y="1067633"/>
                  </a:lnTo>
                  <a:lnTo>
                    <a:pt x="303550" y="1106767"/>
                  </a:lnTo>
                  <a:lnTo>
                    <a:pt x="327079" y="1145377"/>
                  </a:lnTo>
                  <a:lnTo>
                    <a:pt x="351385" y="1183452"/>
                  </a:lnTo>
                  <a:lnTo>
                    <a:pt x="376456" y="1220982"/>
                  </a:lnTo>
                  <a:lnTo>
                    <a:pt x="402283" y="1257955"/>
                  </a:lnTo>
                  <a:lnTo>
                    <a:pt x="428853" y="1294360"/>
                  </a:lnTo>
                  <a:lnTo>
                    <a:pt x="456156" y="1330187"/>
                  </a:lnTo>
                  <a:lnTo>
                    <a:pt x="484181" y="1365425"/>
                  </a:lnTo>
                  <a:lnTo>
                    <a:pt x="512916" y="1400061"/>
                  </a:lnTo>
                  <a:lnTo>
                    <a:pt x="542351" y="1434086"/>
                  </a:lnTo>
                  <a:lnTo>
                    <a:pt x="572475" y="1467489"/>
                  </a:lnTo>
                  <a:lnTo>
                    <a:pt x="603277" y="1500257"/>
                  </a:lnTo>
                  <a:lnTo>
                    <a:pt x="634745" y="1532382"/>
                  </a:lnTo>
                  <a:lnTo>
                    <a:pt x="666870" y="1563850"/>
                  </a:lnTo>
                  <a:lnTo>
                    <a:pt x="699638" y="1594652"/>
                  </a:lnTo>
                  <a:lnTo>
                    <a:pt x="733041" y="1624776"/>
                  </a:lnTo>
                  <a:lnTo>
                    <a:pt x="767066" y="1654211"/>
                  </a:lnTo>
                  <a:lnTo>
                    <a:pt x="801702" y="1682946"/>
                  </a:lnTo>
                  <a:lnTo>
                    <a:pt x="836940" y="1710971"/>
                  </a:lnTo>
                  <a:lnTo>
                    <a:pt x="872767" y="1738274"/>
                  </a:lnTo>
                  <a:lnTo>
                    <a:pt x="909172" y="1764844"/>
                  </a:lnTo>
                  <a:lnTo>
                    <a:pt x="946145" y="1790671"/>
                  </a:lnTo>
                  <a:lnTo>
                    <a:pt x="983675" y="1815742"/>
                  </a:lnTo>
                  <a:lnTo>
                    <a:pt x="1021750" y="1840048"/>
                  </a:lnTo>
                  <a:lnTo>
                    <a:pt x="1060360" y="1863577"/>
                  </a:lnTo>
                  <a:lnTo>
                    <a:pt x="1099494" y="1886318"/>
                  </a:lnTo>
                  <a:lnTo>
                    <a:pt x="1139140" y="1908261"/>
                  </a:lnTo>
                  <a:lnTo>
                    <a:pt x="1179287" y="1929393"/>
                  </a:lnTo>
                  <a:lnTo>
                    <a:pt x="1219925" y="1949705"/>
                  </a:lnTo>
                  <a:lnTo>
                    <a:pt x="1261042" y="1969185"/>
                  </a:lnTo>
                  <a:lnTo>
                    <a:pt x="1302628" y="1987822"/>
                  </a:lnTo>
                  <a:lnTo>
                    <a:pt x="1344672" y="2005605"/>
                  </a:lnTo>
                  <a:lnTo>
                    <a:pt x="1387162" y="2022523"/>
                  </a:lnTo>
                  <a:lnTo>
                    <a:pt x="1430087" y="2038565"/>
                  </a:lnTo>
                  <a:lnTo>
                    <a:pt x="1473437" y="2053720"/>
                  </a:lnTo>
                  <a:lnTo>
                    <a:pt x="1517200" y="2067977"/>
                  </a:lnTo>
                  <a:lnTo>
                    <a:pt x="1561365" y="2081325"/>
                  </a:lnTo>
                  <a:lnTo>
                    <a:pt x="1605922" y="2093754"/>
                  </a:lnTo>
                  <a:lnTo>
                    <a:pt x="1650860" y="2105251"/>
                  </a:lnTo>
                  <a:lnTo>
                    <a:pt x="1696167" y="2115806"/>
                  </a:lnTo>
                  <a:lnTo>
                    <a:pt x="1741832" y="2125409"/>
                  </a:lnTo>
                  <a:lnTo>
                    <a:pt x="1787844" y="2134047"/>
                  </a:lnTo>
                  <a:lnTo>
                    <a:pt x="1834193" y="2141710"/>
                  </a:lnTo>
                  <a:lnTo>
                    <a:pt x="1880867" y="2148388"/>
                  </a:lnTo>
                  <a:lnTo>
                    <a:pt x="1927856" y="2154068"/>
                  </a:lnTo>
                  <a:lnTo>
                    <a:pt x="1975147" y="2158740"/>
                  </a:lnTo>
                  <a:lnTo>
                    <a:pt x="2022732" y="2162393"/>
                  </a:lnTo>
                  <a:lnTo>
                    <a:pt x="2070597" y="2165016"/>
                  </a:lnTo>
                  <a:lnTo>
                    <a:pt x="2118733" y="2166598"/>
                  </a:lnTo>
                  <a:lnTo>
                    <a:pt x="2167128" y="2167128"/>
                  </a:lnTo>
                  <a:lnTo>
                    <a:pt x="216712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1005" y="4097274"/>
              <a:ext cx="2167255" cy="2167255"/>
            </a:xfrm>
            <a:custGeom>
              <a:avLst/>
              <a:gdLst/>
              <a:ahLst/>
              <a:cxnLst/>
              <a:rect l="l" t="t" r="r" b="b"/>
              <a:pathLst>
                <a:path w="2167254" h="2167254">
                  <a:moveTo>
                    <a:pt x="2167128" y="2167128"/>
                  </a:moveTo>
                  <a:lnTo>
                    <a:pt x="2118733" y="2166598"/>
                  </a:lnTo>
                  <a:lnTo>
                    <a:pt x="2070597" y="2165016"/>
                  </a:lnTo>
                  <a:lnTo>
                    <a:pt x="2022732" y="2162393"/>
                  </a:lnTo>
                  <a:lnTo>
                    <a:pt x="1975147" y="2158740"/>
                  </a:lnTo>
                  <a:lnTo>
                    <a:pt x="1927856" y="2154068"/>
                  </a:lnTo>
                  <a:lnTo>
                    <a:pt x="1880867" y="2148388"/>
                  </a:lnTo>
                  <a:lnTo>
                    <a:pt x="1834193" y="2141710"/>
                  </a:lnTo>
                  <a:lnTo>
                    <a:pt x="1787844" y="2134047"/>
                  </a:lnTo>
                  <a:lnTo>
                    <a:pt x="1741832" y="2125409"/>
                  </a:lnTo>
                  <a:lnTo>
                    <a:pt x="1696167" y="2115806"/>
                  </a:lnTo>
                  <a:lnTo>
                    <a:pt x="1650860" y="2105251"/>
                  </a:lnTo>
                  <a:lnTo>
                    <a:pt x="1605922" y="2093754"/>
                  </a:lnTo>
                  <a:lnTo>
                    <a:pt x="1561365" y="2081325"/>
                  </a:lnTo>
                  <a:lnTo>
                    <a:pt x="1517200" y="2067977"/>
                  </a:lnTo>
                  <a:lnTo>
                    <a:pt x="1473437" y="2053720"/>
                  </a:lnTo>
                  <a:lnTo>
                    <a:pt x="1430087" y="2038565"/>
                  </a:lnTo>
                  <a:lnTo>
                    <a:pt x="1387162" y="2022523"/>
                  </a:lnTo>
                  <a:lnTo>
                    <a:pt x="1344672" y="2005605"/>
                  </a:lnTo>
                  <a:lnTo>
                    <a:pt x="1302628" y="1987822"/>
                  </a:lnTo>
                  <a:lnTo>
                    <a:pt x="1261042" y="1969185"/>
                  </a:lnTo>
                  <a:lnTo>
                    <a:pt x="1219925" y="1949705"/>
                  </a:lnTo>
                  <a:lnTo>
                    <a:pt x="1179287" y="1929393"/>
                  </a:lnTo>
                  <a:lnTo>
                    <a:pt x="1139140" y="1908261"/>
                  </a:lnTo>
                  <a:lnTo>
                    <a:pt x="1099494" y="1886318"/>
                  </a:lnTo>
                  <a:lnTo>
                    <a:pt x="1060360" y="1863577"/>
                  </a:lnTo>
                  <a:lnTo>
                    <a:pt x="1021750" y="1840048"/>
                  </a:lnTo>
                  <a:lnTo>
                    <a:pt x="983675" y="1815742"/>
                  </a:lnTo>
                  <a:lnTo>
                    <a:pt x="946145" y="1790671"/>
                  </a:lnTo>
                  <a:lnTo>
                    <a:pt x="909172" y="1764844"/>
                  </a:lnTo>
                  <a:lnTo>
                    <a:pt x="872767" y="1738274"/>
                  </a:lnTo>
                  <a:lnTo>
                    <a:pt x="836940" y="1710971"/>
                  </a:lnTo>
                  <a:lnTo>
                    <a:pt x="801702" y="1682946"/>
                  </a:lnTo>
                  <a:lnTo>
                    <a:pt x="767066" y="1654211"/>
                  </a:lnTo>
                  <a:lnTo>
                    <a:pt x="733041" y="1624776"/>
                  </a:lnTo>
                  <a:lnTo>
                    <a:pt x="699638" y="1594652"/>
                  </a:lnTo>
                  <a:lnTo>
                    <a:pt x="666870" y="1563850"/>
                  </a:lnTo>
                  <a:lnTo>
                    <a:pt x="634745" y="1532382"/>
                  </a:lnTo>
                  <a:lnTo>
                    <a:pt x="603277" y="1500257"/>
                  </a:lnTo>
                  <a:lnTo>
                    <a:pt x="572475" y="1467489"/>
                  </a:lnTo>
                  <a:lnTo>
                    <a:pt x="542351" y="1434086"/>
                  </a:lnTo>
                  <a:lnTo>
                    <a:pt x="512916" y="1400061"/>
                  </a:lnTo>
                  <a:lnTo>
                    <a:pt x="484181" y="1365425"/>
                  </a:lnTo>
                  <a:lnTo>
                    <a:pt x="456156" y="1330187"/>
                  </a:lnTo>
                  <a:lnTo>
                    <a:pt x="428853" y="1294360"/>
                  </a:lnTo>
                  <a:lnTo>
                    <a:pt x="402283" y="1257955"/>
                  </a:lnTo>
                  <a:lnTo>
                    <a:pt x="376456" y="1220982"/>
                  </a:lnTo>
                  <a:lnTo>
                    <a:pt x="351385" y="1183452"/>
                  </a:lnTo>
                  <a:lnTo>
                    <a:pt x="327079" y="1145377"/>
                  </a:lnTo>
                  <a:lnTo>
                    <a:pt x="303550" y="1106767"/>
                  </a:lnTo>
                  <a:lnTo>
                    <a:pt x="280809" y="1067633"/>
                  </a:lnTo>
                  <a:lnTo>
                    <a:pt x="258866" y="1027987"/>
                  </a:lnTo>
                  <a:lnTo>
                    <a:pt x="237734" y="987840"/>
                  </a:lnTo>
                  <a:lnTo>
                    <a:pt x="217422" y="947202"/>
                  </a:lnTo>
                  <a:lnTo>
                    <a:pt x="197942" y="906085"/>
                  </a:lnTo>
                  <a:lnTo>
                    <a:pt x="179305" y="864499"/>
                  </a:lnTo>
                  <a:lnTo>
                    <a:pt x="161522" y="822455"/>
                  </a:lnTo>
                  <a:lnTo>
                    <a:pt x="144604" y="779965"/>
                  </a:lnTo>
                  <a:lnTo>
                    <a:pt x="128562" y="737040"/>
                  </a:lnTo>
                  <a:lnTo>
                    <a:pt x="113407" y="693690"/>
                  </a:lnTo>
                  <a:lnTo>
                    <a:pt x="99150" y="649927"/>
                  </a:lnTo>
                  <a:lnTo>
                    <a:pt x="85802" y="605762"/>
                  </a:lnTo>
                  <a:lnTo>
                    <a:pt x="73373" y="561205"/>
                  </a:lnTo>
                  <a:lnTo>
                    <a:pt x="61876" y="516267"/>
                  </a:lnTo>
                  <a:lnTo>
                    <a:pt x="51321" y="470960"/>
                  </a:lnTo>
                  <a:lnTo>
                    <a:pt x="41718" y="425295"/>
                  </a:lnTo>
                  <a:lnTo>
                    <a:pt x="33080" y="379283"/>
                  </a:lnTo>
                  <a:lnTo>
                    <a:pt x="25417" y="332934"/>
                  </a:lnTo>
                  <a:lnTo>
                    <a:pt x="18739" y="286260"/>
                  </a:lnTo>
                  <a:lnTo>
                    <a:pt x="13059" y="239271"/>
                  </a:lnTo>
                  <a:lnTo>
                    <a:pt x="8387" y="191980"/>
                  </a:lnTo>
                  <a:lnTo>
                    <a:pt x="4734" y="144395"/>
                  </a:lnTo>
                  <a:lnTo>
                    <a:pt x="2111" y="96530"/>
                  </a:lnTo>
                  <a:lnTo>
                    <a:pt x="529" y="48394"/>
                  </a:lnTo>
                  <a:lnTo>
                    <a:pt x="0" y="0"/>
                  </a:lnTo>
                  <a:lnTo>
                    <a:pt x="2167128" y="0"/>
                  </a:lnTo>
                  <a:lnTo>
                    <a:pt x="2167128" y="216712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074545" y="4337050"/>
            <a:ext cx="1034415" cy="10102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-1905" algn="ctr">
              <a:lnSpc>
                <a:spcPct val="86300"/>
              </a:lnSpc>
              <a:spcBef>
                <a:spcPts val="395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 якості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зворотній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зв'язок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042729" y="3625024"/>
            <a:ext cx="730250" cy="845819"/>
            <a:chOff x="3042729" y="3625024"/>
            <a:chExt cx="730250" cy="845819"/>
          </a:xfrm>
        </p:grpSpPr>
        <p:sp>
          <p:nvSpPr>
            <p:cNvPr id="20" name="object 20"/>
            <p:cNvSpPr/>
            <p:nvPr/>
          </p:nvSpPr>
          <p:spPr>
            <a:xfrm>
              <a:off x="3074162" y="3638041"/>
              <a:ext cx="685800" cy="285115"/>
            </a:xfrm>
            <a:custGeom>
              <a:avLst/>
              <a:gdLst/>
              <a:ahLst/>
              <a:cxnLst/>
              <a:rect l="l" t="t" r="r" b="b"/>
              <a:pathLst>
                <a:path w="685800" h="285114">
                  <a:moveTo>
                    <a:pt x="333501" y="0"/>
                  </a:moveTo>
                  <a:lnTo>
                    <a:pt x="284228" y="3087"/>
                  </a:lnTo>
                  <a:lnTo>
                    <a:pt x="237196" y="12057"/>
                  </a:lnTo>
                  <a:lnTo>
                    <a:pt x="192922" y="26468"/>
                  </a:lnTo>
                  <a:lnTo>
                    <a:pt x="151923" y="45879"/>
                  </a:lnTo>
                  <a:lnTo>
                    <a:pt x="114715" y="69849"/>
                  </a:lnTo>
                  <a:lnTo>
                    <a:pt x="81815" y="97939"/>
                  </a:lnTo>
                  <a:lnTo>
                    <a:pt x="53738" y="129705"/>
                  </a:lnTo>
                  <a:lnTo>
                    <a:pt x="31002" y="164709"/>
                  </a:lnTo>
                  <a:lnTo>
                    <a:pt x="14123" y="202509"/>
                  </a:lnTo>
                  <a:lnTo>
                    <a:pt x="3616" y="242664"/>
                  </a:lnTo>
                  <a:lnTo>
                    <a:pt x="0" y="284733"/>
                  </a:lnTo>
                  <a:lnTo>
                    <a:pt x="81406" y="284733"/>
                  </a:lnTo>
                  <a:lnTo>
                    <a:pt x="87545" y="240079"/>
                  </a:lnTo>
                  <a:lnTo>
                    <a:pt x="105278" y="198315"/>
                  </a:lnTo>
                  <a:lnTo>
                    <a:pt x="133582" y="160805"/>
                  </a:lnTo>
                  <a:lnTo>
                    <a:pt x="171432" y="128916"/>
                  </a:lnTo>
                  <a:lnTo>
                    <a:pt x="217804" y="104012"/>
                  </a:lnTo>
                  <a:lnTo>
                    <a:pt x="265292" y="88869"/>
                  </a:lnTo>
                  <a:lnTo>
                    <a:pt x="314071" y="81875"/>
                  </a:lnTo>
                  <a:lnTo>
                    <a:pt x="362778" y="82679"/>
                  </a:lnTo>
                  <a:lnTo>
                    <a:pt x="410051" y="90931"/>
                  </a:lnTo>
                  <a:lnTo>
                    <a:pt x="454526" y="106280"/>
                  </a:lnTo>
                  <a:lnTo>
                    <a:pt x="494839" y="128373"/>
                  </a:lnTo>
                  <a:lnTo>
                    <a:pt x="529628" y="156859"/>
                  </a:lnTo>
                  <a:lnTo>
                    <a:pt x="557529" y="191388"/>
                  </a:lnTo>
                  <a:lnTo>
                    <a:pt x="522732" y="191388"/>
                  </a:lnTo>
                  <a:lnTo>
                    <a:pt x="626363" y="284733"/>
                  </a:lnTo>
                  <a:lnTo>
                    <a:pt x="685418" y="191388"/>
                  </a:lnTo>
                  <a:lnTo>
                    <a:pt x="648588" y="191388"/>
                  </a:lnTo>
                  <a:lnTo>
                    <a:pt x="627491" y="150275"/>
                  </a:lnTo>
                  <a:lnTo>
                    <a:pt x="599660" y="113156"/>
                  </a:lnTo>
                  <a:lnTo>
                    <a:pt x="565848" y="80491"/>
                  </a:lnTo>
                  <a:lnTo>
                    <a:pt x="526811" y="52736"/>
                  </a:lnTo>
                  <a:lnTo>
                    <a:pt x="483304" y="30352"/>
                  </a:lnTo>
                  <a:lnTo>
                    <a:pt x="436080" y="13795"/>
                  </a:lnTo>
                  <a:lnTo>
                    <a:pt x="385894" y="3525"/>
                  </a:lnTo>
                  <a:lnTo>
                    <a:pt x="333501" y="0"/>
                  </a:lnTo>
                  <a:close/>
                </a:path>
              </a:pathLst>
            </a:custGeom>
            <a:solidFill>
              <a:srgbClr val="D0E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74162" y="3638041"/>
              <a:ext cx="685800" cy="285115"/>
            </a:xfrm>
            <a:custGeom>
              <a:avLst/>
              <a:gdLst/>
              <a:ahLst/>
              <a:cxnLst/>
              <a:rect l="l" t="t" r="r" b="b"/>
              <a:pathLst>
                <a:path w="685800" h="285114">
                  <a:moveTo>
                    <a:pt x="0" y="284733"/>
                  </a:moveTo>
                  <a:lnTo>
                    <a:pt x="3616" y="242664"/>
                  </a:lnTo>
                  <a:lnTo>
                    <a:pt x="14123" y="202509"/>
                  </a:lnTo>
                  <a:lnTo>
                    <a:pt x="31002" y="164709"/>
                  </a:lnTo>
                  <a:lnTo>
                    <a:pt x="53738" y="129705"/>
                  </a:lnTo>
                  <a:lnTo>
                    <a:pt x="81815" y="97939"/>
                  </a:lnTo>
                  <a:lnTo>
                    <a:pt x="114715" y="69849"/>
                  </a:lnTo>
                  <a:lnTo>
                    <a:pt x="151923" y="45879"/>
                  </a:lnTo>
                  <a:lnTo>
                    <a:pt x="192922" y="26468"/>
                  </a:lnTo>
                  <a:lnTo>
                    <a:pt x="237196" y="12057"/>
                  </a:lnTo>
                  <a:lnTo>
                    <a:pt x="284228" y="3087"/>
                  </a:lnTo>
                  <a:lnTo>
                    <a:pt x="333501" y="0"/>
                  </a:lnTo>
                  <a:lnTo>
                    <a:pt x="385894" y="3525"/>
                  </a:lnTo>
                  <a:lnTo>
                    <a:pt x="436080" y="13795"/>
                  </a:lnTo>
                  <a:lnTo>
                    <a:pt x="483304" y="30352"/>
                  </a:lnTo>
                  <a:lnTo>
                    <a:pt x="526811" y="52736"/>
                  </a:lnTo>
                  <a:lnTo>
                    <a:pt x="565848" y="80491"/>
                  </a:lnTo>
                  <a:lnTo>
                    <a:pt x="599660" y="113156"/>
                  </a:lnTo>
                  <a:lnTo>
                    <a:pt x="627491" y="150275"/>
                  </a:lnTo>
                  <a:lnTo>
                    <a:pt x="648588" y="191388"/>
                  </a:lnTo>
                  <a:lnTo>
                    <a:pt x="685418" y="191388"/>
                  </a:lnTo>
                  <a:lnTo>
                    <a:pt x="626363" y="284733"/>
                  </a:lnTo>
                  <a:lnTo>
                    <a:pt x="522732" y="191388"/>
                  </a:lnTo>
                  <a:lnTo>
                    <a:pt x="557529" y="191388"/>
                  </a:lnTo>
                  <a:lnTo>
                    <a:pt x="529628" y="156859"/>
                  </a:lnTo>
                  <a:lnTo>
                    <a:pt x="494839" y="128373"/>
                  </a:lnTo>
                  <a:lnTo>
                    <a:pt x="454526" y="106280"/>
                  </a:lnTo>
                  <a:lnTo>
                    <a:pt x="410051" y="90931"/>
                  </a:lnTo>
                  <a:lnTo>
                    <a:pt x="362778" y="82679"/>
                  </a:lnTo>
                  <a:lnTo>
                    <a:pt x="314071" y="81875"/>
                  </a:lnTo>
                  <a:lnTo>
                    <a:pt x="265292" y="88869"/>
                  </a:lnTo>
                  <a:lnTo>
                    <a:pt x="217804" y="104012"/>
                  </a:lnTo>
                  <a:lnTo>
                    <a:pt x="171432" y="128916"/>
                  </a:lnTo>
                  <a:lnTo>
                    <a:pt x="133582" y="160805"/>
                  </a:lnTo>
                  <a:lnTo>
                    <a:pt x="105278" y="198315"/>
                  </a:lnTo>
                  <a:lnTo>
                    <a:pt x="87545" y="240079"/>
                  </a:lnTo>
                  <a:lnTo>
                    <a:pt x="81406" y="284733"/>
                  </a:lnTo>
                  <a:lnTo>
                    <a:pt x="0" y="28473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55747" y="4172711"/>
              <a:ext cx="685800" cy="285115"/>
            </a:xfrm>
            <a:custGeom>
              <a:avLst/>
              <a:gdLst/>
              <a:ahLst/>
              <a:cxnLst/>
              <a:rect l="l" t="t" r="r" b="b"/>
              <a:pathLst>
                <a:path w="685800" h="285114">
                  <a:moveTo>
                    <a:pt x="685418" y="0"/>
                  </a:moveTo>
                  <a:lnTo>
                    <a:pt x="604012" y="0"/>
                  </a:lnTo>
                  <a:lnTo>
                    <a:pt x="597873" y="44654"/>
                  </a:lnTo>
                  <a:lnTo>
                    <a:pt x="580140" y="86418"/>
                  </a:lnTo>
                  <a:lnTo>
                    <a:pt x="551836" y="123928"/>
                  </a:lnTo>
                  <a:lnTo>
                    <a:pt x="513986" y="155817"/>
                  </a:lnTo>
                  <a:lnTo>
                    <a:pt x="467613" y="180720"/>
                  </a:lnTo>
                  <a:lnTo>
                    <a:pt x="420126" y="195864"/>
                  </a:lnTo>
                  <a:lnTo>
                    <a:pt x="371347" y="202858"/>
                  </a:lnTo>
                  <a:lnTo>
                    <a:pt x="322640" y="202054"/>
                  </a:lnTo>
                  <a:lnTo>
                    <a:pt x="275367" y="193801"/>
                  </a:lnTo>
                  <a:lnTo>
                    <a:pt x="230892" y="178453"/>
                  </a:lnTo>
                  <a:lnTo>
                    <a:pt x="190579" y="156360"/>
                  </a:lnTo>
                  <a:lnTo>
                    <a:pt x="155790" y="127874"/>
                  </a:lnTo>
                  <a:lnTo>
                    <a:pt x="127888" y="93344"/>
                  </a:lnTo>
                  <a:lnTo>
                    <a:pt x="162686" y="93344"/>
                  </a:lnTo>
                  <a:lnTo>
                    <a:pt x="59054" y="0"/>
                  </a:lnTo>
                  <a:lnTo>
                    <a:pt x="0" y="93344"/>
                  </a:lnTo>
                  <a:lnTo>
                    <a:pt x="36829" y="93344"/>
                  </a:lnTo>
                  <a:lnTo>
                    <a:pt x="57927" y="134458"/>
                  </a:lnTo>
                  <a:lnTo>
                    <a:pt x="85758" y="171577"/>
                  </a:lnTo>
                  <a:lnTo>
                    <a:pt x="119570" y="204242"/>
                  </a:lnTo>
                  <a:lnTo>
                    <a:pt x="158607" y="231997"/>
                  </a:lnTo>
                  <a:lnTo>
                    <a:pt x="202114" y="254381"/>
                  </a:lnTo>
                  <a:lnTo>
                    <a:pt x="249338" y="270938"/>
                  </a:lnTo>
                  <a:lnTo>
                    <a:pt x="299524" y="281208"/>
                  </a:lnTo>
                  <a:lnTo>
                    <a:pt x="351916" y="284733"/>
                  </a:lnTo>
                  <a:lnTo>
                    <a:pt x="401190" y="281646"/>
                  </a:lnTo>
                  <a:lnTo>
                    <a:pt x="448222" y="272676"/>
                  </a:lnTo>
                  <a:lnTo>
                    <a:pt x="492496" y="258265"/>
                  </a:lnTo>
                  <a:lnTo>
                    <a:pt x="533495" y="238854"/>
                  </a:lnTo>
                  <a:lnTo>
                    <a:pt x="570703" y="214884"/>
                  </a:lnTo>
                  <a:lnTo>
                    <a:pt x="603603" y="186794"/>
                  </a:lnTo>
                  <a:lnTo>
                    <a:pt x="631680" y="155028"/>
                  </a:lnTo>
                  <a:lnTo>
                    <a:pt x="654416" y="120024"/>
                  </a:lnTo>
                  <a:lnTo>
                    <a:pt x="671295" y="82224"/>
                  </a:lnTo>
                  <a:lnTo>
                    <a:pt x="681802" y="42069"/>
                  </a:lnTo>
                  <a:lnTo>
                    <a:pt x="685418" y="0"/>
                  </a:lnTo>
                  <a:close/>
                </a:path>
              </a:pathLst>
            </a:custGeom>
            <a:solidFill>
              <a:srgbClr val="D0E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55747" y="4172711"/>
              <a:ext cx="685800" cy="285115"/>
            </a:xfrm>
            <a:custGeom>
              <a:avLst/>
              <a:gdLst/>
              <a:ahLst/>
              <a:cxnLst/>
              <a:rect l="l" t="t" r="r" b="b"/>
              <a:pathLst>
                <a:path w="685800" h="285114">
                  <a:moveTo>
                    <a:pt x="685418" y="0"/>
                  </a:moveTo>
                  <a:lnTo>
                    <a:pt x="681802" y="42069"/>
                  </a:lnTo>
                  <a:lnTo>
                    <a:pt x="671295" y="82224"/>
                  </a:lnTo>
                  <a:lnTo>
                    <a:pt x="654416" y="120024"/>
                  </a:lnTo>
                  <a:lnTo>
                    <a:pt x="631680" y="155028"/>
                  </a:lnTo>
                  <a:lnTo>
                    <a:pt x="603603" y="186794"/>
                  </a:lnTo>
                  <a:lnTo>
                    <a:pt x="570703" y="214884"/>
                  </a:lnTo>
                  <a:lnTo>
                    <a:pt x="533495" y="238854"/>
                  </a:lnTo>
                  <a:lnTo>
                    <a:pt x="492496" y="258265"/>
                  </a:lnTo>
                  <a:lnTo>
                    <a:pt x="448222" y="272676"/>
                  </a:lnTo>
                  <a:lnTo>
                    <a:pt x="401190" y="281646"/>
                  </a:lnTo>
                  <a:lnTo>
                    <a:pt x="351916" y="284733"/>
                  </a:lnTo>
                  <a:lnTo>
                    <a:pt x="299524" y="281208"/>
                  </a:lnTo>
                  <a:lnTo>
                    <a:pt x="249338" y="270938"/>
                  </a:lnTo>
                  <a:lnTo>
                    <a:pt x="202114" y="254381"/>
                  </a:lnTo>
                  <a:lnTo>
                    <a:pt x="158607" y="231997"/>
                  </a:lnTo>
                  <a:lnTo>
                    <a:pt x="119570" y="204242"/>
                  </a:lnTo>
                  <a:lnTo>
                    <a:pt x="85758" y="171577"/>
                  </a:lnTo>
                  <a:lnTo>
                    <a:pt x="57927" y="134458"/>
                  </a:lnTo>
                  <a:lnTo>
                    <a:pt x="36829" y="93344"/>
                  </a:lnTo>
                  <a:lnTo>
                    <a:pt x="0" y="93344"/>
                  </a:lnTo>
                  <a:lnTo>
                    <a:pt x="59054" y="0"/>
                  </a:lnTo>
                  <a:lnTo>
                    <a:pt x="162686" y="93344"/>
                  </a:lnTo>
                  <a:lnTo>
                    <a:pt x="127888" y="93344"/>
                  </a:lnTo>
                  <a:lnTo>
                    <a:pt x="155790" y="127874"/>
                  </a:lnTo>
                  <a:lnTo>
                    <a:pt x="190579" y="156360"/>
                  </a:lnTo>
                  <a:lnTo>
                    <a:pt x="230892" y="178453"/>
                  </a:lnTo>
                  <a:lnTo>
                    <a:pt x="275367" y="193801"/>
                  </a:lnTo>
                  <a:lnTo>
                    <a:pt x="322640" y="202054"/>
                  </a:lnTo>
                  <a:lnTo>
                    <a:pt x="371347" y="202858"/>
                  </a:lnTo>
                  <a:lnTo>
                    <a:pt x="420126" y="195864"/>
                  </a:lnTo>
                  <a:lnTo>
                    <a:pt x="467613" y="180720"/>
                  </a:lnTo>
                  <a:lnTo>
                    <a:pt x="513986" y="155817"/>
                  </a:lnTo>
                  <a:lnTo>
                    <a:pt x="551836" y="123928"/>
                  </a:lnTo>
                  <a:lnTo>
                    <a:pt x="580140" y="86418"/>
                  </a:lnTo>
                  <a:lnTo>
                    <a:pt x="597873" y="44654"/>
                  </a:lnTo>
                  <a:lnTo>
                    <a:pt x="604012" y="0"/>
                  </a:lnTo>
                  <a:lnTo>
                    <a:pt x="685418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804659" y="2738627"/>
            <a:ext cx="1943100" cy="2771140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2000" b="1" spc="-10" dirty="0">
                <a:solidFill>
                  <a:srgbClr val="403052"/>
                </a:solidFill>
                <a:latin typeface="Arial"/>
                <a:cs typeface="Arial"/>
              </a:rPr>
              <a:t>Контекст: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2000">
              <a:latin typeface="Arial"/>
              <a:cs typeface="Arial"/>
            </a:endParaRPr>
          </a:p>
          <a:p>
            <a:pPr marL="378460" marR="391795" indent="-287020">
              <a:lnSpc>
                <a:spcPct val="100000"/>
              </a:lnSpc>
              <a:buChar char="•"/>
              <a:tabLst>
                <a:tab pos="378460" algn="l"/>
              </a:tabLst>
            </a:pPr>
            <a:r>
              <a:rPr sz="1800" spc="-10" dirty="0">
                <a:solidFill>
                  <a:srgbClr val="403052"/>
                </a:solidFill>
                <a:latin typeface="Microsoft Sans Serif"/>
                <a:cs typeface="Microsoft Sans Serif"/>
              </a:rPr>
              <a:t>Історичний контекст</a:t>
            </a:r>
            <a:endParaRPr sz="1800">
              <a:latin typeface="Microsoft Sans Serif"/>
              <a:cs typeface="Microsoft Sans Serif"/>
            </a:endParaRPr>
          </a:p>
          <a:p>
            <a:pPr marL="378460" marR="326390">
              <a:lnSpc>
                <a:spcPct val="100000"/>
              </a:lnSpc>
            </a:pPr>
            <a:r>
              <a:rPr sz="1800" dirty="0">
                <a:solidFill>
                  <a:srgbClr val="403052"/>
                </a:solidFill>
                <a:latin typeface="Microsoft Sans Serif"/>
                <a:cs typeface="Microsoft Sans Serif"/>
              </a:rPr>
              <a:t>і </a:t>
            </a:r>
            <a:r>
              <a:rPr sz="1800" spc="-20" dirty="0">
                <a:solidFill>
                  <a:srgbClr val="403052"/>
                </a:solidFill>
                <a:latin typeface="Microsoft Sans Serif"/>
                <a:cs typeface="Microsoft Sans Serif"/>
              </a:rPr>
              <a:t>стан </a:t>
            </a:r>
            <a:r>
              <a:rPr sz="1800" spc="-10" dirty="0">
                <a:solidFill>
                  <a:srgbClr val="403052"/>
                </a:solidFill>
                <a:latin typeface="Microsoft Sans Serif"/>
                <a:cs typeface="Microsoft Sans Serif"/>
              </a:rPr>
              <a:t>суспільства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378460" marR="478790" indent="-287020">
              <a:lnSpc>
                <a:spcPct val="100000"/>
              </a:lnSpc>
              <a:buChar char="•"/>
              <a:tabLst>
                <a:tab pos="378460" algn="l"/>
              </a:tabLst>
            </a:pPr>
            <a:r>
              <a:rPr sz="1800" spc="-10" dirty="0">
                <a:solidFill>
                  <a:srgbClr val="403052"/>
                </a:solidFill>
                <a:latin typeface="Microsoft Sans Serif"/>
                <a:cs typeface="Microsoft Sans Serif"/>
              </a:rPr>
              <a:t>Політична </a:t>
            </a:r>
            <a:r>
              <a:rPr sz="1800" spc="-20" dirty="0">
                <a:solidFill>
                  <a:srgbClr val="403052"/>
                </a:solidFill>
                <a:latin typeface="Microsoft Sans Serif"/>
                <a:cs typeface="Microsoft Sans Serif"/>
              </a:rPr>
              <a:t>воля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532120" y="3945635"/>
            <a:ext cx="1249680" cy="242570"/>
            <a:chOff x="5532120" y="3945635"/>
            <a:chExt cx="1249680" cy="242570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2120" y="3945635"/>
              <a:ext cx="1249679" cy="24231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653278" y="4008119"/>
              <a:ext cx="1008380" cy="78105"/>
            </a:xfrm>
            <a:custGeom>
              <a:avLst/>
              <a:gdLst/>
              <a:ahLst/>
              <a:cxnLst/>
              <a:rect l="l" t="t" r="r" b="b"/>
              <a:pathLst>
                <a:path w="1008379" h="78104">
                  <a:moveTo>
                    <a:pt x="77724" y="0"/>
                  </a:moveTo>
                  <a:lnTo>
                    <a:pt x="0" y="38861"/>
                  </a:lnTo>
                  <a:lnTo>
                    <a:pt x="77724" y="77723"/>
                  </a:lnTo>
                  <a:lnTo>
                    <a:pt x="77724" y="51815"/>
                  </a:lnTo>
                  <a:lnTo>
                    <a:pt x="64770" y="51815"/>
                  </a:lnTo>
                  <a:lnTo>
                    <a:pt x="64770" y="25907"/>
                  </a:lnTo>
                  <a:lnTo>
                    <a:pt x="77724" y="25907"/>
                  </a:lnTo>
                  <a:lnTo>
                    <a:pt x="77724" y="0"/>
                  </a:lnTo>
                  <a:close/>
                </a:path>
                <a:path w="1008379" h="78104">
                  <a:moveTo>
                    <a:pt x="930401" y="0"/>
                  </a:moveTo>
                  <a:lnTo>
                    <a:pt x="930401" y="77723"/>
                  </a:lnTo>
                  <a:lnTo>
                    <a:pt x="982218" y="51815"/>
                  </a:lnTo>
                  <a:lnTo>
                    <a:pt x="943355" y="51815"/>
                  </a:lnTo>
                  <a:lnTo>
                    <a:pt x="943355" y="25907"/>
                  </a:lnTo>
                  <a:lnTo>
                    <a:pt x="982218" y="25907"/>
                  </a:lnTo>
                  <a:lnTo>
                    <a:pt x="930401" y="0"/>
                  </a:lnTo>
                  <a:close/>
                </a:path>
                <a:path w="1008379" h="78104">
                  <a:moveTo>
                    <a:pt x="77724" y="25907"/>
                  </a:moveTo>
                  <a:lnTo>
                    <a:pt x="64770" y="25907"/>
                  </a:lnTo>
                  <a:lnTo>
                    <a:pt x="64770" y="51815"/>
                  </a:lnTo>
                  <a:lnTo>
                    <a:pt x="77724" y="51815"/>
                  </a:lnTo>
                  <a:lnTo>
                    <a:pt x="77724" y="25907"/>
                  </a:lnTo>
                  <a:close/>
                </a:path>
                <a:path w="1008379" h="78104">
                  <a:moveTo>
                    <a:pt x="930401" y="25907"/>
                  </a:moveTo>
                  <a:lnTo>
                    <a:pt x="77724" y="25907"/>
                  </a:lnTo>
                  <a:lnTo>
                    <a:pt x="77724" y="51815"/>
                  </a:lnTo>
                  <a:lnTo>
                    <a:pt x="930401" y="51815"/>
                  </a:lnTo>
                  <a:lnTo>
                    <a:pt x="930401" y="25907"/>
                  </a:lnTo>
                  <a:close/>
                </a:path>
                <a:path w="1008379" h="78104">
                  <a:moveTo>
                    <a:pt x="982218" y="25907"/>
                  </a:moveTo>
                  <a:lnTo>
                    <a:pt x="943355" y="25907"/>
                  </a:lnTo>
                  <a:lnTo>
                    <a:pt x="943355" y="51815"/>
                  </a:lnTo>
                  <a:lnTo>
                    <a:pt x="982218" y="51815"/>
                  </a:lnTo>
                  <a:lnTo>
                    <a:pt x="1008126" y="38861"/>
                  </a:lnTo>
                  <a:lnTo>
                    <a:pt x="982218" y="25907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009" y="102565"/>
            <a:ext cx="479869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ПОЛІТИЧНІ,</a:t>
            </a:r>
            <a:r>
              <a:rPr spc="-135" dirty="0"/>
              <a:t> </a:t>
            </a:r>
            <a:r>
              <a:rPr spc="-10" dirty="0"/>
              <a:t>ПРАВОВІ </a:t>
            </a:r>
            <a:r>
              <a:rPr dirty="0"/>
              <a:t>ТА</a:t>
            </a:r>
            <a:r>
              <a:rPr spc="-110" dirty="0"/>
              <a:t> </a:t>
            </a:r>
            <a:r>
              <a:rPr spc="-40" dirty="0"/>
              <a:t>ПРОЦЕДУРНІ</a:t>
            </a:r>
            <a:r>
              <a:rPr spc="-130" dirty="0"/>
              <a:t> </a:t>
            </a:r>
            <a:r>
              <a:rPr spc="-75" dirty="0"/>
              <a:t>РАМКИ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7009" y="1422019"/>
            <a:ext cx="8074659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695" marR="5080" indent="-340995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2600" dirty="0">
                <a:latin typeface="Microsoft Sans Serif"/>
                <a:cs typeface="Microsoft Sans Serif"/>
              </a:rPr>
              <a:t>Законодавча</a:t>
            </a:r>
            <a:r>
              <a:rPr sz="2600" spc="37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політика</a:t>
            </a:r>
            <a:r>
              <a:rPr sz="2600" spc="37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та</a:t>
            </a:r>
            <a:r>
              <a:rPr sz="2600" spc="38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нормативні</a:t>
            </a:r>
            <a:r>
              <a:rPr sz="2600" spc="38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документи, 	</a:t>
            </a:r>
            <a:r>
              <a:rPr sz="2600" dirty="0">
                <a:latin typeface="Microsoft Sans Serif"/>
                <a:cs typeface="Microsoft Sans Serif"/>
              </a:rPr>
              <a:t>які</a:t>
            </a:r>
            <a:r>
              <a:rPr sz="2600" spc="10" dirty="0">
                <a:latin typeface="Microsoft Sans Serif"/>
                <a:cs typeface="Microsoft Sans Serif"/>
              </a:rPr>
              <a:t>  </a:t>
            </a:r>
            <a:r>
              <a:rPr sz="2600" dirty="0">
                <a:latin typeface="Microsoft Sans Serif"/>
                <a:cs typeface="Microsoft Sans Serif"/>
              </a:rPr>
              <a:t>забезпечують</a:t>
            </a:r>
            <a:r>
              <a:rPr sz="2600" spc="15" dirty="0">
                <a:latin typeface="Microsoft Sans Serif"/>
                <a:cs typeface="Microsoft Sans Serif"/>
              </a:rPr>
              <a:t>  </a:t>
            </a:r>
            <a:r>
              <a:rPr sz="2600" dirty="0">
                <a:latin typeface="Microsoft Sans Serif"/>
                <a:cs typeface="Microsoft Sans Serif"/>
              </a:rPr>
              <a:t>основні</a:t>
            </a:r>
            <a:r>
              <a:rPr sz="2600" spc="10" dirty="0">
                <a:latin typeface="Microsoft Sans Serif"/>
                <a:cs typeface="Microsoft Sans Serif"/>
              </a:rPr>
              <a:t>  </a:t>
            </a:r>
            <a:r>
              <a:rPr sz="2600" dirty="0">
                <a:latin typeface="Microsoft Sans Serif"/>
                <a:cs typeface="Microsoft Sans Serif"/>
              </a:rPr>
              <a:t>процедурні</a:t>
            </a:r>
            <a:r>
              <a:rPr sz="2600" spc="10" dirty="0">
                <a:latin typeface="Microsoft Sans Serif"/>
                <a:cs typeface="Microsoft Sans Serif"/>
              </a:rPr>
              <a:t>  </a:t>
            </a:r>
            <a:r>
              <a:rPr sz="2600" spc="-10" dirty="0">
                <a:latin typeface="Microsoft Sans Serif"/>
                <a:cs typeface="Microsoft Sans Serif"/>
              </a:rPr>
              <a:t>елементи 	</a:t>
            </a:r>
            <a:r>
              <a:rPr sz="2600" dirty="0">
                <a:latin typeface="Microsoft Sans Serif"/>
                <a:cs typeface="Microsoft Sans Serif"/>
              </a:rPr>
              <a:t>практики</a:t>
            </a:r>
            <a:r>
              <a:rPr sz="2600" spc="450" dirty="0">
                <a:latin typeface="Microsoft Sans Serif"/>
                <a:cs typeface="Microsoft Sans Serif"/>
              </a:rPr>
              <a:t>   </a:t>
            </a:r>
            <a:r>
              <a:rPr sz="2600" dirty="0">
                <a:latin typeface="Microsoft Sans Serif"/>
                <a:cs typeface="Microsoft Sans Serif"/>
              </a:rPr>
              <a:t>ЕО,</a:t>
            </a:r>
            <a:r>
              <a:rPr sz="2600" spc="450" dirty="0">
                <a:latin typeface="Microsoft Sans Serif"/>
                <a:cs typeface="Microsoft Sans Serif"/>
              </a:rPr>
              <a:t>   </a:t>
            </a:r>
            <a:r>
              <a:rPr sz="2600" dirty="0">
                <a:latin typeface="Microsoft Sans Serif"/>
                <a:cs typeface="Microsoft Sans Serif"/>
              </a:rPr>
              <a:t>базуються</a:t>
            </a:r>
            <a:r>
              <a:rPr sz="2600" spc="455" dirty="0">
                <a:latin typeface="Microsoft Sans Serif"/>
                <a:cs typeface="Microsoft Sans Serif"/>
              </a:rPr>
              <a:t>   </a:t>
            </a:r>
            <a:r>
              <a:rPr sz="2600" dirty="0">
                <a:latin typeface="Microsoft Sans Serif"/>
                <a:cs typeface="Microsoft Sans Serif"/>
              </a:rPr>
              <a:t>на</a:t>
            </a:r>
            <a:r>
              <a:rPr sz="2600" spc="450" dirty="0">
                <a:latin typeface="Microsoft Sans Serif"/>
                <a:cs typeface="Microsoft Sans Serif"/>
              </a:rPr>
              <a:t>   </a:t>
            </a:r>
            <a:r>
              <a:rPr sz="2600" spc="-10" dirty="0">
                <a:latin typeface="Microsoft Sans Serif"/>
                <a:cs typeface="Microsoft Sans Serif"/>
              </a:rPr>
              <a:t>міжнародних 	</a:t>
            </a:r>
            <a:r>
              <a:rPr sz="2600" dirty="0">
                <a:latin typeface="Microsoft Sans Serif"/>
                <a:cs typeface="Microsoft Sans Serif"/>
              </a:rPr>
              <a:t>принципах</a:t>
            </a:r>
            <a:r>
              <a:rPr sz="2600" spc="-7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належної</a:t>
            </a:r>
            <a:r>
              <a:rPr sz="2600" spc="-7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практики: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1026" y="3483102"/>
            <a:ext cx="34778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96820" algn="l"/>
              </a:tabLst>
            </a:pPr>
            <a:r>
              <a:rPr sz="2600" spc="-10" dirty="0">
                <a:latin typeface="Microsoft Sans Serif"/>
                <a:cs typeface="Microsoft Sans Serif"/>
              </a:rPr>
              <a:t>дослідження,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10" dirty="0">
                <a:latin typeface="Microsoft Sans Serif"/>
                <a:cs typeface="Microsoft Sans Serif"/>
              </a:rPr>
              <a:t>аналіз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4209" y="3086481"/>
            <a:ext cx="620776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7465" algn="r">
              <a:lnSpc>
                <a:spcPct val="100000"/>
              </a:lnSpc>
              <a:spcBef>
                <a:spcPts val="105"/>
              </a:spcBef>
              <a:tabLst>
                <a:tab pos="2072639" algn="l"/>
                <a:tab pos="4107815" algn="l"/>
              </a:tabLst>
            </a:pPr>
            <a:r>
              <a:rPr sz="2600" spc="675" dirty="0">
                <a:latin typeface="Microsoft Sans Serif"/>
                <a:cs typeface="Microsoft Sans Serif"/>
              </a:rPr>
              <a:t>–</a:t>
            </a:r>
            <a:r>
              <a:rPr sz="2600" spc="114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скринінг,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10" dirty="0">
                <a:latin typeface="Microsoft Sans Serif"/>
                <a:cs typeface="Microsoft Sans Serif"/>
              </a:rPr>
              <a:t>попередні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10" dirty="0">
                <a:latin typeface="Microsoft Sans Serif"/>
                <a:cs typeface="Microsoft Sans Serif"/>
              </a:rPr>
              <a:t>дослідження,</a:t>
            </a:r>
            <a:endParaRPr sz="26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2600" spc="-10" dirty="0">
                <a:latin typeface="Microsoft Sans Serif"/>
                <a:cs typeface="Microsoft Sans Serif"/>
              </a:rPr>
              <a:t>альтернатив,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8681" y="3086481"/>
            <a:ext cx="991869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105"/>
              </a:spcBef>
            </a:pPr>
            <a:r>
              <a:rPr sz="2600" spc="-50" dirty="0">
                <a:latin typeface="Microsoft Sans Serif"/>
                <a:cs typeface="Microsoft Sans Serif"/>
              </a:rPr>
              <a:t>базові </a:t>
            </a:r>
            <a:r>
              <a:rPr sz="2600" spc="-35" dirty="0">
                <a:latin typeface="Microsoft Sans Serif"/>
                <a:cs typeface="Microsoft Sans Serif"/>
              </a:rPr>
              <a:t>оцінка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009" y="3879341"/>
            <a:ext cx="8073390" cy="2084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6985" algn="just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Microsoft Sans Serif"/>
                <a:cs typeface="Microsoft Sans Serif"/>
              </a:rPr>
              <a:t>впливу</a:t>
            </a:r>
            <a:r>
              <a:rPr sz="2600" spc="405" dirty="0">
                <a:latin typeface="Microsoft Sans Serif"/>
                <a:cs typeface="Microsoft Sans Serif"/>
              </a:rPr>
              <a:t>  </a:t>
            </a:r>
            <a:r>
              <a:rPr sz="2600" dirty="0">
                <a:latin typeface="Microsoft Sans Serif"/>
                <a:cs typeface="Microsoft Sans Serif"/>
              </a:rPr>
              <a:t>та</a:t>
            </a:r>
            <a:r>
              <a:rPr sz="2600" spc="409" dirty="0">
                <a:latin typeface="Microsoft Sans Serif"/>
                <a:cs typeface="Microsoft Sans Serif"/>
              </a:rPr>
              <a:t>  </a:t>
            </a:r>
            <a:r>
              <a:rPr sz="2600" dirty="0">
                <a:latin typeface="Microsoft Sans Serif"/>
                <a:cs typeface="Microsoft Sans Serif"/>
              </a:rPr>
              <a:t>оцінка</a:t>
            </a:r>
            <a:r>
              <a:rPr sz="2600" spc="400" dirty="0">
                <a:latin typeface="Microsoft Sans Serif"/>
                <a:cs typeface="Microsoft Sans Serif"/>
              </a:rPr>
              <a:t>  </a:t>
            </a:r>
            <a:r>
              <a:rPr sz="2600" dirty="0">
                <a:latin typeface="Microsoft Sans Serif"/>
                <a:cs typeface="Microsoft Sans Serif"/>
              </a:rPr>
              <a:t>важливості,</a:t>
            </a:r>
            <a:r>
              <a:rPr sz="2600" spc="405" dirty="0">
                <a:latin typeface="Microsoft Sans Serif"/>
                <a:cs typeface="Microsoft Sans Serif"/>
              </a:rPr>
              <a:t>  </a:t>
            </a:r>
            <a:r>
              <a:rPr sz="2600" spc="-20" dirty="0">
                <a:latin typeface="Microsoft Sans Serif"/>
                <a:cs typeface="Microsoft Sans Serif"/>
              </a:rPr>
              <a:t>пом'якшення </a:t>
            </a:r>
            <a:r>
              <a:rPr sz="2600" dirty="0">
                <a:latin typeface="Microsoft Sans Serif"/>
                <a:cs typeface="Microsoft Sans Serif"/>
              </a:rPr>
              <a:t>наслідків,</a:t>
            </a:r>
            <a:r>
              <a:rPr sz="2600" spc="14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моніторинг</a:t>
            </a:r>
            <a:r>
              <a:rPr sz="2600" spc="16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та</a:t>
            </a:r>
            <a:r>
              <a:rPr sz="2600" spc="16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аудит,</a:t>
            </a:r>
            <a:r>
              <a:rPr sz="2600" spc="15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консультації</a:t>
            </a:r>
            <a:r>
              <a:rPr sz="2600" spc="145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Microsoft Sans Serif"/>
                <a:cs typeface="Microsoft Sans Serif"/>
              </a:rPr>
              <a:t>та </a:t>
            </a:r>
            <a:r>
              <a:rPr sz="2600" dirty="0">
                <a:latin typeface="Microsoft Sans Serif"/>
                <a:cs typeface="Microsoft Sans Serif"/>
              </a:rPr>
              <a:t>участь</a:t>
            </a:r>
            <a:r>
              <a:rPr sz="2600" spc="-5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громадськості</a:t>
            </a:r>
            <a:endParaRPr sz="2600">
              <a:latin typeface="Microsoft Sans Serif"/>
              <a:cs typeface="Microsoft Sans Serif"/>
            </a:endParaRPr>
          </a:p>
          <a:p>
            <a:pPr marL="353695" marR="5080" indent="-340995" algn="just">
              <a:lnSpc>
                <a:spcPct val="100000"/>
              </a:lnSpc>
              <a:spcBef>
                <a:spcPts val="605"/>
              </a:spcBef>
              <a:buChar char="•"/>
              <a:tabLst>
                <a:tab pos="355600" algn="l"/>
              </a:tabLst>
            </a:pPr>
            <a:r>
              <a:rPr sz="2600" spc="-20" dirty="0">
                <a:latin typeface="Microsoft Sans Serif"/>
                <a:cs typeface="Microsoft Sans Serif"/>
              </a:rPr>
              <a:t>Практичні</a:t>
            </a:r>
            <a:r>
              <a:rPr sz="2600" spc="-125" dirty="0">
                <a:latin typeface="Microsoft Sans Serif"/>
                <a:cs typeface="Microsoft Sans Serif"/>
              </a:rPr>
              <a:t> </a:t>
            </a:r>
            <a:r>
              <a:rPr sz="2600" spc="-40" dirty="0">
                <a:latin typeface="Microsoft Sans Serif"/>
                <a:cs typeface="Microsoft Sans Serif"/>
              </a:rPr>
              <a:t>вказівки</a:t>
            </a:r>
            <a:r>
              <a:rPr sz="2600" spc="-10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щодо</a:t>
            </a:r>
            <a:r>
              <a:rPr sz="2600" spc="-1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взаємодії</a:t>
            </a:r>
            <a:r>
              <a:rPr sz="2600" spc="-1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між</a:t>
            </a:r>
            <a:r>
              <a:rPr sz="2600" spc="-12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ключовими 	</a:t>
            </a:r>
            <a:r>
              <a:rPr sz="2600" dirty="0">
                <a:latin typeface="Microsoft Sans Serif"/>
                <a:cs typeface="Microsoft Sans Serif"/>
              </a:rPr>
              <a:t>гравцями</a:t>
            </a:r>
            <a:r>
              <a:rPr sz="2600" spc="-5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у</a:t>
            </a:r>
            <a:r>
              <a:rPr sz="2600" spc="-4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процесі</a:t>
            </a:r>
            <a:r>
              <a:rPr sz="2600" spc="-45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Microsoft Sans Serif"/>
                <a:cs typeface="Microsoft Sans Serif"/>
              </a:rPr>
              <a:t>СЕО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613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ІНСТИТУЦІЙНА</a:t>
            </a:r>
            <a:r>
              <a:rPr sz="3600" spc="-190" dirty="0"/>
              <a:t> </a:t>
            </a:r>
            <a:r>
              <a:rPr sz="3600" spc="-10" dirty="0"/>
              <a:t>СПРОМОЖНІСТЬ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293113"/>
            <a:ext cx="8073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1460500" algn="l"/>
                <a:tab pos="3329304" algn="l"/>
                <a:tab pos="4272915" algn="l"/>
                <a:tab pos="5150485" algn="l"/>
                <a:tab pos="7981315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Чітко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визначені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0" dirty="0">
                <a:latin typeface="Microsoft Sans Serif"/>
                <a:cs typeface="Microsoft Sans Serif"/>
              </a:rPr>
              <a:t>ролі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5" dirty="0">
                <a:latin typeface="Microsoft Sans Serif"/>
                <a:cs typeface="Microsoft Sans Serif"/>
              </a:rPr>
              <a:t>для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адміністраторів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0" dirty="0">
                <a:latin typeface="Microsoft Sans Serif"/>
                <a:cs typeface="Microsoft Sans Serif"/>
              </a:rPr>
              <a:t>і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6707" y="2232151"/>
            <a:ext cx="5490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40305" algn="l"/>
                <a:tab pos="3408045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координація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5" dirty="0">
                <a:latin typeface="Microsoft Sans Serif"/>
                <a:cs typeface="Microsoft Sans Serif"/>
              </a:rPr>
              <a:t>між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0" dirty="0">
                <a:latin typeface="Microsoft Sans Serif"/>
                <a:cs typeface="Microsoft Sans Serif"/>
              </a:rPr>
              <a:t>державними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33626"/>
            <a:ext cx="2296160" cy="14770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75"/>
              </a:spcBef>
            </a:pPr>
            <a:r>
              <a:rPr sz="2800" spc="-10" dirty="0">
                <a:latin typeface="Microsoft Sans Serif"/>
                <a:cs typeface="Microsoft Sans Serif"/>
              </a:rPr>
              <a:t>практиків</a:t>
            </a:r>
            <a:endParaRPr sz="2800">
              <a:latin typeface="Microsoft Sans Serif"/>
              <a:cs typeface="Microsoft Sans Serif"/>
            </a:endParaRPr>
          </a:p>
          <a:p>
            <a:pPr marL="355600" marR="5080" indent="-343535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Ефективна </a:t>
            </a:r>
            <a:r>
              <a:rPr sz="2800" spc="-30" dirty="0">
                <a:latin typeface="Microsoft Sans Serif"/>
                <a:cs typeface="Microsoft Sans Serif"/>
              </a:rPr>
              <a:t>установами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170631"/>
            <a:ext cx="8073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2010410" algn="l"/>
                <a:tab pos="4437380" algn="l"/>
                <a:tab pos="6405245" algn="l"/>
                <a:tab pos="7861934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Належне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забезпечення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державних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установ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675" dirty="0">
                <a:latin typeface="Microsoft Sans Serif"/>
                <a:cs typeface="Microsoft Sans Serif"/>
              </a:rPr>
              <a:t>–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3833" y="3597909"/>
            <a:ext cx="2317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8810" algn="l"/>
                <a:tab pos="1823085" algn="l"/>
              </a:tabLst>
            </a:pPr>
            <a:r>
              <a:rPr sz="2800" spc="-50" dirty="0">
                <a:latin typeface="Microsoft Sans Serif"/>
                <a:cs typeface="Microsoft Sans Serif"/>
              </a:rPr>
              <a:t>і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0" dirty="0">
                <a:latin typeface="Microsoft Sans Serif"/>
                <a:cs typeface="Microsoft Sans Serif"/>
              </a:rPr>
              <a:t>тих,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5" dirty="0">
                <a:latin typeface="Microsoft Sans Serif"/>
                <a:cs typeface="Microsoft Sans Serif"/>
              </a:rPr>
              <a:t>що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3597909"/>
            <a:ext cx="5224780" cy="1903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>
              <a:lnSpc>
                <a:spcPct val="100000"/>
              </a:lnSpc>
              <a:spcBef>
                <a:spcPts val="95"/>
              </a:spcBef>
              <a:tabLst>
                <a:tab pos="350901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відповідальних,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5" dirty="0">
                <a:latin typeface="Microsoft Sans Serif"/>
                <a:cs typeface="Microsoft Sans Serif"/>
              </a:rPr>
              <a:t>залучених </a:t>
            </a:r>
            <a:r>
              <a:rPr sz="2800" spc="-10" dirty="0">
                <a:latin typeface="Microsoft Sans Serif"/>
                <a:cs typeface="Microsoft Sans Serif"/>
              </a:rPr>
              <a:t>розвиваються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Прозорі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та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підзвітні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установи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Microsoft Sans Serif"/>
                <a:cs typeface="Microsoft Sans Serif"/>
              </a:rPr>
              <a:t>Прихильність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до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навчання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5461" y="119253"/>
            <a:ext cx="2513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/>
              <a:t>ПРИКЛАДИ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0" y="986027"/>
            <a:ext cx="9144000" cy="2898775"/>
            <a:chOff x="0" y="986027"/>
            <a:chExt cx="9144000" cy="28987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86027"/>
              <a:ext cx="9144000" cy="28986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" y="1653540"/>
              <a:ext cx="1924812" cy="160934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956303"/>
            <a:ext cx="9144000" cy="28514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001392" y="1057478"/>
            <a:ext cx="7145655" cy="54324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1300" marR="5080" indent="-228600" algn="just">
              <a:lnSpc>
                <a:spcPct val="86200"/>
              </a:lnSpc>
              <a:spcBef>
                <a:spcPts val="459"/>
              </a:spcBef>
              <a:buChar char="•"/>
              <a:tabLst>
                <a:tab pos="241300" algn="l"/>
              </a:tabLst>
            </a:pP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Мінприроди</a:t>
            </a:r>
            <a:r>
              <a:rPr sz="2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2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Національне</a:t>
            </a:r>
            <a:r>
              <a:rPr sz="2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Екологічне</a:t>
            </a:r>
            <a:r>
              <a:rPr sz="2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Агентство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(при</a:t>
            </a:r>
            <a:r>
              <a:rPr sz="2200" spc="495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делегуванні</a:t>
            </a:r>
            <a:r>
              <a:rPr sz="2200" spc="500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Міністерством)</a:t>
            </a:r>
            <a:r>
              <a:rPr sz="2200" spc="500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займаються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національними</a:t>
            </a:r>
            <a:r>
              <a:rPr sz="2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планами</a:t>
            </a:r>
            <a:r>
              <a:rPr sz="2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2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програмами,</a:t>
            </a:r>
            <a:endParaRPr sz="2200">
              <a:latin typeface="Microsoft Sans Serif"/>
              <a:cs typeface="Microsoft Sans Serif"/>
            </a:endParaRPr>
          </a:p>
          <a:p>
            <a:pPr marL="241300" marR="5715" indent="-228600" algn="just">
              <a:lnSpc>
                <a:spcPct val="86200"/>
              </a:lnSpc>
              <a:spcBef>
                <a:spcPts val="390"/>
              </a:spcBef>
              <a:buChar char="•"/>
              <a:tabLst>
                <a:tab pos="241300" algn="l"/>
              </a:tabLst>
            </a:pP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Регіональні</a:t>
            </a:r>
            <a:r>
              <a:rPr sz="22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Екологічні</a:t>
            </a:r>
            <a:r>
              <a:rPr sz="2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Агенції</a:t>
            </a:r>
            <a:r>
              <a:rPr sz="22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проводять</a:t>
            </a:r>
            <a:r>
              <a:rPr sz="2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процедуру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СЕО</a:t>
            </a:r>
            <a:r>
              <a:rPr sz="22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22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більшості</a:t>
            </a:r>
            <a:r>
              <a:rPr sz="2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планів</a:t>
            </a:r>
            <a:r>
              <a:rPr sz="22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22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програм,</a:t>
            </a:r>
            <a:r>
              <a:rPr sz="2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розроблених</a:t>
            </a:r>
            <a:r>
              <a:rPr sz="2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їх</a:t>
            </a:r>
            <a:r>
              <a:rPr sz="2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регіонах,</a:t>
            </a:r>
            <a:endParaRPr sz="2200">
              <a:latin typeface="Microsoft Sans Serif"/>
              <a:cs typeface="Microsoft Sans Serif"/>
            </a:endParaRPr>
          </a:p>
          <a:p>
            <a:pPr marL="241300" marR="6350" indent="-228600" algn="just">
              <a:lnSpc>
                <a:spcPts val="2280"/>
              </a:lnSpc>
              <a:spcBef>
                <a:spcPts val="390"/>
              </a:spcBef>
              <a:buChar char="•"/>
              <a:tabLst>
                <a:tab pos="241300" algn="l"/>
              </a:tabLst>
            </a:pP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Місцеві</a:t>
            </a:r>
            <a:r>
              <a:rPr sz="2200" spc="39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екологічні</a:t>
            </a:r>
            <a:r>
              <a:rPr sz="2200" spc="39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агенції</a:t>
            </a:r>
            <a:r>
              <a:rPr sz="22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&gt;</a:t>
            </a:r>
            <a:r>
              <a:rPr sz="2200" spc="39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місцеві</a:t>
            </a:r>
            <a:r>
              <a:rPr sz="2200" spc="39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плани</a:t>
            </a:r>
            <a:r>
              <a:rPr sz="2200" spc="38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програми</a:t>
            </a:r>
            <a:r>
              <a:rPr sz="2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(наприклад,</a:t>
            </a:r>
            <a:r>
              <a:rPr sz="2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міські</a:t>
            </a:r>
            <a:r>
              <a:rPr sz="2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плани).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14"/>
              </a:spcBef>
              <a:buClr>
                <a:srgbClr val="FFFFFF"/>
              </a:buClr>
              <a:buFont typeface="Microsoft Sans Serif"/>
              <a:buChar char="•"/>
            </a:pPr>
            <a:endParaRPr sz="2200">
              <a:latin typeface="Microsoft Sans Serif"/>
              <a:cs typeface="Microsoft Sans Serif"/>
            </a:endParaRPr>
          </a:p>
          <a:p>
            <a:pPr marL="241300" marR="126364" indent="-228600">
              <a:lnSpc>
                <a:spcPct val="86200"/>
              </a:lnSpc>
              <a:buChar char="•"/>
              <a:tabLst>
                <a:tab pos="241300" algn="l"/>
              </a:tabLst>
            </a:pP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національному</a:t>
            </a:r>
            <a:r>
              <a:rPr sz="2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рівні</a:t>
            </a: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Технічна</a:t>
            </a: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комісія</a:t>
            </a:r>
            <a:r>
              <a:rPr sz="2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ОВД-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СЕО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надає</a:t>
            </a: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технічну</a:t>
            </a: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наукову</a:t>
            </a:r>
            <a:r>
              <a:rPr sz="2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підтримку</a:t>
            </a: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Міністерству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охорони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навколишнього</a:t>
            </a:r>
            <a:r>
              <a:rPr sz="2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середовища,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суші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2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моря</a:t>
            </a:r>
            <a:endParaRPr sz="2200">
              <a:latin typeface="Microsoft Sans Serif"/>
              <a:cs typeface="Microsoft Sans Serif"/>
            </a:endParaRPr>
          </a:p>
          <a:p>
            <a:pPr marL="241300" marR="8255" indent="-228600">
              <a:lnSpc>
                <a:spcPts val="2280"/>
              </a:lnSpc>
              <a:spcBef>
                <a:spcPts val="615"/>
              </a:spcBef>
              <a:buChar char="•"/>
              <a:tabLst>
                <a:tab pos="241300" algn="l"/>
              </a:tabLst>
            </a:pP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Вищий</a:t>
            </a:r>
            <a:r>
              <a:rPr sz="2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інститут</a:t>
            </a:r>
            <a:r>
              <a:rPr sz="2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охорони</a:t>
            </a:r>
            <a:r>
              <a:rPr sz="2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навколишнього</a:t>
            </a:r>
            <a:r>
              <a:rPr sz="2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середовища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досліджень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автономне</a:t>
            </a: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державне</a:t>
            </a:r>
            <a:r>
              <a:rPr sz="2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агентство,</a:t>
            </a:r>
            <a:endParaRPr sz="2200">
              <a:latin typeface="Microsoft Sans Serif"/>
              <a:cs typeface="Microsoft Sans Serif"/>
            </a:endParaRPr>
          </a:p>
          <a:p>
            <a:pPr marL="241300">
              <a:lnSpc>
                <a:spcPts val="2070"/>
              </a:lnSpc>
            </a:pP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яке</a:t>
            </a:r>
            <a:r>
              <a:rPr sz="2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підтримує</a:t>
            </a:r>
            <a:r>
              <a:rPr sz="2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Міністерство</a:t>
            </a:r>
            <a:r>
              <a:rPr sz="2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охорони</a:t>
            </a:r>
            <a:r>
              <a:rPr sz="2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навколишнього</a:t>
            </a:r>
            <a:endParaRPr sz="2200">
              <a:latin typeface="Microsoft Sans Serif"/>
              <a:cs typeface="Microsoft Sans Serif"/>
            </a:endParaRPr>
          </a:p>
          <a:p>
            <a:pPr marL="241300">
              <a:lnSpc>
                <a:spcPts val="2280"/>
              </a:lnSpc>
            </a:pP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середовища</a:t>
            </a:r>
            <a:r>
              <a:rPr sz="2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2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національну</a:t>
            </a:r>
            <a:r>
              <a:rPr sz="2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технічну</a:t>
            </a:r>
            <a:r>
              <a:rPr sz="2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комісію</a:t>
            </a:r>
            <a:r>
              <a:rPr sz="2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ОВД-</a:t>
            </a:r>
            <a:endParaRPr sz="2200">
              <a:latin typeface="Microsoft Sans Serif"/>
              <a:cs typeface="Microsoft Sans Serif"/>
            </a:endParaRPr>
          </a:p>
          <a:p>
            <a:pPr marL="241300">
              <a:lnSpc>
                <a:spcPts val="2460"/>
              </a:lnSpc>
            </a:pP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СЕО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кількох</a:t>
            </a: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етапах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процедури</a:t>
            </a:r>
            <a:r>
              <a:rPr sz="2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СЕО</a:t>
            </a:r>
            <a:endParaRPr sz="22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6304" y="4770120"/>
            <a:ext cx="1876044" cy="12649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1094</Words>
  <Application>Microsoft Office PowerPoint</Application>
  <PresentationFormat>Екран (4:3)</PresentationFormat>
  <Paragraphs>135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Microsoft Sans Serif</vt:lpstr>
      <vt:lpstr>Times New Roman</vt:lpstr>
      <vt:lpstr>Office Theme</vt:lpstr>
      <vt:lpstr>Презентація PowerPoint</vt:lpstr>
      <vt:lpstr>ПРОТОКОЛ ПРО СТРАТЕГІЧНУ ЕКОЛОГІЧНУ ОЦІНКУ</vt:lpstr>
      <vt:lpstr>СЕО ТА ОВД</vt:lpstr>
      <vt:lpstr>СЕРЕДНЯ КІЛЬКІСТЬ СЕО, ЯКІ ПРОВОДИЛИСЯ ЩОРІЧНО У 2007-2014</vt:lpstr>
      <vt:lpstr>ПРАКТИКА ЗАСТОСУВАННЯ СЕО</vt:lpstr>
      <vt:lpstr>ОСНОВНІ КОМПОНЕНТИ ЕФЕКТИВНОЇ СИСТЕМИ СЕО</vt:lpstr>
      <vt:lpstr>ПОЛІТИЧНІ, ПРАВОВІ ТА ПРОЦЕДУРНІ РАМКИ</vt:lpstr>
      <vt:lpstr>ІНСТИТУЦІЙНА СПРОМОЖНІСТЬ</vt:lpstr>
      <vt:lpstr>ПРИКЛАДИ</vt:lpstr>
      <vt:lpstr>ПРИКЛАДИ</vt:lpstr>
      <vt:lpstr>ЕКСПЕРТНИЙ та ЛЮДСЬКИЙ ПОТЕНЦІАЛ</vt:lpstr>
      <vt:lpstr>ПРИКЛАДИ</vt:lpstr>
      <vt:lpstr>КОНТРОЛЬ ЯКОСТІ ТА ЗВОРОТНІЙ ЗВ’ЯЗОК</vt:lpstr>
      <vt:lpstr>ПРИКЛАД З ПРАКТИКИ:</vt:lpstr>
      <vt:lpstr>ЕТАПИ ПРОЦЕСУ СЕО</vt:lpstr>
      <vt:lpstr>Презентація PowerPoint</vt:lpstr>
      <vt:lpstr>Результати та висновки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 Зубрицкая</dc:creator>
  <cp:lastModifiedBy>Анна Кирейцева</cp:lastModifiedBy>
  <cp:revision>1</cp:revision>
  <dcterms:created xsi:type="dcterms:W3CDTF">2025-04-15T08:46:14Z</dcterms:created>
  <dcterms:modified xsi:type="dcterms:W3CDTF">2025-04-15T09:18:36Z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2025-04-15T00:00:00Z</vt:filetime>
  </property>
  <property fmtid="{D5CDD505-2E9C-101B-9397-08002B2CF9AE}" pid="5" name="Producer">
    <vt:lpwstr>Microsoft® PowerPoint® 2013</vt:lpwstr>
  </property>
</Properties>
</file>