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9" r:id="rId9"/>
    <p:sldId id="261" r:id="rId10"/>
    <p:sldId id="272" r:id="rId11"/>
    <p:sldId id="262" r:id="rId12"/>
    <p:sldId id="263" r:id="rId13"/>
    <p:sldId id="273" r:id="rId14"/>
    <p:sldId id="275" r:id="rId15"/>
    <p:sldId id="264" r:id="rId16"/>
    <p:sldId id="268" r:id="rId17"/>
    <p:sldId id="27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9FC58-DC25-4111-A363-9996788F38E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6E560-23BA-4019-BD21-6717FAF9C9E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9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3F30-3032-4458-8614-C107B4ABDB80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A52-6E83-49D0-9A34-7D3AEF78E004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F7F6-D28F-4A3C-BE90-D3C5FE4227B8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65FF-9EAB-4BE0-9088-AD56ADDB86B1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31B-C880-41BB-94C8-325C7B659895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BB6-0D37-4435-937A-BCD5E00A555B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3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F4DC-C7CB-4F2E-AACC-AD2E8BA02920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6FD-43B2-456B-8025-47217A9FECE9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4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1885-32D2-431E-B36E-950A81E67829}" type="datetime1">
              <a:rPr lang="en-US" smtClean="0"/>
              <a:t>1/10/2026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0C46-5C49-4834-A768-814A77D942FD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3D3A-5937-402A-B365-673A07587A6B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64EC-2AD5-4595-9C28-A07BBBA1B2ED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7199"/>
            <a:ext cx="7674429" cy="17704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7" y="401216"/>
            <a:ext cx="6596743" cy="10356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2360645" y="6356351"/>
            <a:ext cx="3754405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6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гідропонного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975" y="1222310"/>
            <a:ext cx="8854751" cy="56356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  <a:endParaRPr lang="en-US" dirty="0"/>
          </a:p>
          <a:p>
            <a:pPr marL="0" indent="0" algn="just"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субстрату та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замкненого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</a:t>
            </a:r>
            <a:r>
              <a:rPr lang="ru-RU" sz="3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</a:p>
          <a:p>
            <a:pPr marL="0" indent="0" algn="just">
              <a:buNone/>
            </a:pP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	Принцип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NFT (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Nutrient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Тонкий шар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пожив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перебоїв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контролю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DWC (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аерацією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Простота,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гниття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поганій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аерації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Субстратна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(кокос,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перліт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вата)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субстратів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в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утилізації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Аеропоніка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розпилюється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туману.Максимальна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аерація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води.Висока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Аквапоніка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переробляють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добрива.Замкнене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екологічність.Складна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біобалансна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гідропонних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12613"/>
              </p:ext>
            </p:extLst>
          </p:nvPr>
        </p:nvGraphicFramePr>
        <p:xfrm>
          <a:off x="457200" y="1371600"/>
          <a:ext cx="8229600" cy="523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202">
                <a:tc>
                  <a:txBody>
                    <a:bodyPr/>
                    <a:lstStyle/>
                    <a:p>
                      <a:r>
                        <a:t>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Субстрат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Переваги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Недоліки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462">
                <a:tc>
                  <a:txBody>
                    <a:bodyPr/>
                    <a:lstStyle/>
                    <a:p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води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Залежність від насоса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02"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Швидкий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ріст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 гниття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202"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Субстратна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Стабільність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202"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Аеропоніка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аерація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Складність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02"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Аквапоніка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Екологічність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Біобаланс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1231641"/>
            <a:ext cx="8836089" cy="524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Вертикальні</a:t>
            </a:r>
            <a:r>
              <a:rPr dirty="0"/>
              <a:t> </a:t>
            </a:r>
            <a:r>
              <a:rPr dirty="0" err="1"/>
              <a:t>ферми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188" y="2155370"/>
            <a:ext cx="6074228" cy="371358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dirty="0" err="1" smtClean="0"/>
              <a:t>Багатоярусні</a:t>
            </a:r>
            <a:r>
              <a:rPr dirty="0" smtClean="0"/>
              <a:t> </a:t>
            </a:r>
            <a:r>
              <a:rPr dirty="0" err="1"/>
              <a:t>системи</a:t>
            </a:r>
            <a:r>
              <a:rPr dirty="0"/>
              <a:t> </a:t>
            </a:r>
            <a:r>
              <a:rPr dirty="0" err="1"/>
              <a:t>вирощування</a:t>
            </a:r>
            <a:r>
              <a:rPr dirty="0"/>
              <a:t> </a:t>
            </a:r>
            <a:r>
              <a:rPr dirty="0" err="1"/>
              <a:t>рослин</a:t>
            </a:r>
            <a:endParaRPr dirty="0"/>
          </a:p>
          <a:p>
            <a:pPr marL="0" indent="0" algn="just">
              <a:buNone/>
            </a:pPr>
            <a:r>
              <a:rPr dirty="0"/>
              <a:t>у </a:t>
            </a:r>
            <a:r>
              <a:rPr dirty="0" err="1"/>
              <a:t>контрольованому</a:t>
            </a:r>
            <a:r>
              <a:rPr dirty="0"/>
              <a:t> </a:t>
            </a:r>
            <a:r>
              <a:rPr dirty="0" err="1"/>
              <a:t>середовищі</a:t>
            </a:r>
            <a:r>
              <a:rPr dirty="0"/>
              <a:t> з LED-</a:t>
            </a:r>
            <a:r>
              <a:rPr dirty="0" err="1"/>
              <a:t>освітленням</a:t>
            </a:r>
            <a:r>
              <a:rPr dirty="0" smtClean="0"/>
              <a:t>.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Вертикальні</a:t>
            </a:r>
            <a:r>
              <a:rPr lang="ru-RU" b="1" dirty="0" smtClean="0"/>
              <a:t> </a:t>
            </a:r>
            <a:r>
              <a:rPr lang="ru-RU" b="1" dirty="0"/>
              <a:t>ферми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агровиробничі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вирощуються</a:t>
            </a:r>
            <a:r>
              <a:rPr lang="ru-RU" dirty="0"/>
              <a:t> у </a:t>
            </a:r>
            <a:r>
              <a:rPr lang="ru-RU" dirty="0" err="1"/>
              <a:t>багатоярусних</a:t>
            </a:r>
            <a:r>
              <a:rPr lang="ru-RU" dirty="0"/>
              <a:t> </a:t>
            </a:r>
            <a:r>
              <a:rPr lang="ru-RU" dirty="0" err="1"/>
              <a:t>конструкціях</a:t>
            </a:r>
            <a:r>
              <a:rPr lang="ru-RU" dirty="0"/>
              <a:t> (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стелажах</a:t>
            </a:r>
            <a:r>
              <a:rPr lang="ru-RU" dirty="0"/>
              <a:t>) у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напівзакритих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контрольованими</a:t>
            </a:r>
            <a:r>
              <a:rPr lang="ru-RU" dirty="0"/>
              <a:t> параметрами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Як </a:t>
            </a:r>
            <a:r>
              <a:rPr lang="ru-RU" dirty="0"/>
              <a:t>правило, у таких системах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b="1" dirty="0" err="1"/>
              <a:t>гідропоніка</a:t>
            </a:r>
            <a:r>
              <a:rPr lang="ru-RU" b="1" dirty="0"/>
              <a:t>, </a:t>
            </a:r>
            <a:r>
              <a:rPr lang="ru-RU" b="1" dirty="0" err="1"/>
              <a:t>аеропоніка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аквапоніка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освітленням</a:t>
            </a:r>
            <a:r>
              <a:rPr lang="ru-RU" dirty="0"/>
              <a:t> (</a:t>
            </a:r>
            <a:r>
              <a:rPr lang="en-US" dirty="0"/>
              <a:t>LED</a:t>
            </a:r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73020"/>
            <a:ext cx="8229600" cy="50531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lvl="0" indent="0" fontAlgn="auto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цілорічного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контролю.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</a:t>
            </a:r>
          </a:p>
          <a:p>
            <a:pPr marL="0" indent="0" fontAlgn="auto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агроекосистеми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оптимізованим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газовий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CO₂;</a:t>
            </a:r>
          </a:p>
          <a:p>
            <a:pPr marL="0" lvl="0" indent="0" fontAlgn="auto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мікроклімат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auto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230016" y="6356351"/>
            <a:ext cx="3885034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45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1866122" y="6356351"/>
            <a:ext cx="4248928" cy="365125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Місце для вмісту 4" descr="https://m.media-amazon.com/images/I/81ZVbJKcNV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" y="1825625"/>
            <a:ext cx="794035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81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12027"/>
              </p:ext>
            </p:extLst>
          </p:nvPr>
        </p:nvGraphicFramePr>
        <p:xfrm>
          <a:off x="457200" y="1371598"/>
          <a:ext cx="8229600" cy="51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384"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Гідропоніка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Вертикальні ферми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384"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Розміщення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Теплиці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Закриті</a:t>
                      </a:r>
                      <a:r>
                        <a:rPr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приміщення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384">
                <a:tc>
                  <a:txBody>
                    <a:bodyPr/>
                    <a:lstStyle/>
                    <a:p>
                      <a:r>
                        <a:rPr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1884784" y="6260841"/>
            <a:ext cx="5281126" cy="460635"/>
          </a:xfrm>
          <a:solidFill>
            <a:schemeClr val="bg2"/>
          </a:solidFill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фітоферми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pic>
        <p:nvPicPr>
          <p:cNvPr id="7" name="Місце для вмісту 6" descr="F:\Акредитація Полтава, біо,\hydroponic2-977w-1080x675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930" y="1825625"/>
            <a:ext cx="696214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Місце для вмісту 7" descr="C:\Users\Natalya\AppData\Local\Temp\{57EFB793-29F5-4D71-9CB5-C3F3A4188167}.tmp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00013"/>
            <a:ext cx="4422775" cy="270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ow Does Aeroponics Work? - Modern Farm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185"/>
            <a:ext cx="3718560" cy="2894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>
          <a:xfrm>
            <a:off x="2248678" y="6356351"/>
            <a:ext cx="3866372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0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2956782"/>
          <a:ext cx="8229600" cy="2058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873913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3649413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53243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Тип вертикальної ферми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Технологія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Коротка характеристика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6774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Гідропонні багатоярусні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NFT, DWC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Найпоширеніші, прості в масштабуванні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602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Аеропонні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Аеропоніка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Максимальна аерація, висока швидкість росту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623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Аквапонні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Гідро + аквакультура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Біологічна замкнена система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781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Контейнерні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Модульні ферми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Мобільність, швидке впровадження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4453508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23247"/>
              </p:ext>
            </p:extLst>
          </p:nvPr>
        </p:nvGraphicFramePr>
        <p:xfrm>
          <a:off x="457200" y="867749"/>
          <a:ext cx="8229600" cy="5290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6400148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01789960"/>
                    </a:ext>
                  </a:extLst>
                </a:gridCol>
              </a:tblGrid>
              <a:tr h="876324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Обмеження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26769"/>
                  </a:ext>
                </a:extLst>
              </a:tr>
              <a:tr h="87632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Цілорічне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Високі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початкові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59791"/>
                  </a:ext>
                </a:extLst>
              </a:tr>
              <a:tr h="87632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води (до 90–95 %)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Значні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енергозатрати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66480"/>
                  </a:ext>
                </a:extLst>
              </a:tr>
              <a:tr h="908835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щільність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Обмежений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асортимент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7480"/>
                  </a:ext>
                </a:extLst>
              </a:tr>
              <a:tr h="87632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пестицидів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кваліфікованому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персоналі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00886"/>
                  </a:ext>
                </a:extLst>
              </a:tr>
              <a:tr h="87632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Урбаністичне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розміщення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Залежність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електропостачання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2705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63787"/>
            <a:ext cx="8584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kumimoji="0" lang="ru-R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kumimoji="0" lang="ru-R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kumimoji="0" lang="ru-R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ферм</a:t>
            </a:r>
            <a:endParaRPr kumimoji="0" lang="ru-R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1651518" y="6356351"/>
            <a:ext cx="4463532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280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3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706238"/>
              </p:ext>
            </p:extLst>
          </p:nvPr>
        </p:nvGraphicFramePr>
        <p:xfrm>
          <a:off x="457200" y="1073020"/>
          <a:ext cx="8313576" cy="551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192">
                  <a:extLst>
                    <a:ext uri="{9D8B030D-6E8A-4147-A177-3AD203B41FA5}">
                      <a16:colId xmlns:a16="http://schemas.microsoft.com/office/drawing/2014/main" val="1485680733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221726299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332365987"/>
                    </a:ext>
                  </a:extLst>
                </a:gridCol>
              </a:tblGrid>
              <a:tr h="68356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77012962"/>
                  </a:ext>
                </a:extLst>
              </a:tr>
              <a:tr h="135753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Гідропонні багатоярусні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NFT, DWC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Найпоширеніші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прості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масштабуванні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1651511"/>
                  </a:ext>
                </a:extLst>
              </a:tr>
              <a:tr h="135753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Аеропонні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Аеропоніка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аерація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3017399"/>
                  </a:ext>
                </a:extLst>
              </a:tr>
              <a:tr h="68356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Аквапонні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 + аквакультура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замкнена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5648851"/>
                  </a:ext>
                </a:extLst>
              </a:tr>
              <a:tr h="135753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Контейнерні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Модульні ферми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Мобільність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4102812"/>
                  </a:ext>
                </a:extLst>
              </a:tr>
            </a:tbl>
          </a:graphicData>
        </a:graphic>
      </p:graphicFrame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fontAlgn="auto"/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агровиробництва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агровиробництва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перспективною у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 </a:t>
            </a:r>
            <a:endParaRPr lang="en-US" dirty="0"/>
          </a:p>
          <a:p>
            <a:endParaRPr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323321" y="6356351"/>
            <a:ext cx="4851919" cy="365125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8294"/>
            <a:ext cx="7886700" cy="48986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ферми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20" y="3974840"/>
            <a:ext cx="3041779" cy="2500969"/>
          </a:xfrm>
          <a:prstGeom prst="rect">
            <a:avLst/>
          </a:prstGeom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202024" y="6356351"/>
            <a:ext cx="3913026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 Hydroponic Food Production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Jones J.B. Hydroponics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FAO. Soilless Culture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211355" y="6356351"/>
            <a:ext cx="3903695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Кнопа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9" y="2780522"/>
            <a:ext cx="3209730" cy="3695288"/>
          </a:xfrm>
          <a:prstGeom prst="rect">
            <a:avLst/>
          </a:prstGeom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127380" y="6356351"/>
            <a:ext cx="3987670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02229"/>
            <a:ext cx="4191000" cy="4749281"/>
          </a:xfrm>
          <a:prstGeom prst="rect">
            <a:avLst/>
          </a:prstGeom>
        </p:spPr>
      </p:pic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2537927" y="6356351"/>
            <a:ext cx="3577123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dirty="0"/>
              <a:t>XIX </a:t>
            </a:r>
            <a:r>
              <a:rPr dirty="0" err="1"/>
              <a:t>ст</a:t>
            </a:r>
            <a:r>
              <a:rPr dirty="0"/>
              <a:t>. — </a:t>
            </a:r>
            <a:r>
              <a:rPr dirty="0" err="1"/>
              <a:t>експерименти</a:t>
            </a:r>
            <a:r>
              <a:rPr dirty="0"/>
              <a:t> </a:t>
            </a:r>
            <a:r>
              <a:rPr dirty="0" err="1"/>
              <a:t>Сакса</a:t>
            </a:r>
            <a:r>
              <a:rPr dirty="0"/>
              <a:t> і </a:t>
            </a:r>
            <a:r>
              <a:rPr dirty="0" err="1" smtClean="0"/>
              <a:t>Кнопа</a:t>
            </a:r>
            <a:endParaRPr lang="ru-RU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XX </a:t>
            </a:r>
            <a:r>
              <a:rPr dirty="0" err="1"/>
              <a:t>ст</a:t>
            </a:r>
            <a:r>
              <a:rPr dirty="0"/>
              <a:t>. — </a:t>
            </a:r>
            <a:r>
              <a:rPr dirty="0" err="1"/>
              <a:t>промислове</a:t>
            </a:r>
            <a:r>
              <a:rPr dirty="0"/>
              <a:t> </a:t>
            </a:r>
            <a:r>
              <a:rPr dirty="0" err="1" smtClean="0"/>
              <a:t>впровадження</a:t>
            </a:r>
            <a:endParaRPr lang="ru-RU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XXI </a:t>
            </a:r>
            <a:r>
              <a:rPr dirty="0" err="1"/>
              <a:t>ст</a:t>
            </a:r>
            <a:r>
              <a:rPr dirty="0"/>
              <a:t>. — </a:t>
            </a:r>
            <a:r>
              <a:rPr dirty="0" err="1"/>
              <a:t>автоматизація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вертикальні</a:t>
            </a:r>
            <a:r>
              <a:rPr dirty="0"/>
              <a:t> </a:t>
            </a:r>
            <a:r>
              <a:rPr dirty="0" err="1" smtClean="0"/>
              <a:t>ферми</a:t>
            </a:r>
            <a:endParaRPr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69" y="1600200"/>
            <a:ext cx="4124131" cy="4525963"/>
          </a:xfrm>
          <a:prstGeom prst="rect">
            <a:avLst/>
          </a:prstGeom>
        </p:spPr>
      </p:pic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2547257" y="6356351"/>
            <a:ext cx="3567793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5902"/>
            <a:ext cx="8229600" cy="57902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XIX </a:t>
            </a:r>
            <a:r>
              <a:rPr lang="ru-RU" b="1" dirty="0"/>
              <a:t>ст.             </a:t>
            </a:r>
            <a:r>
              <a:rPr lang="ru-RU" b="1" dirty="0" smtClean="0"/>
              <a:t>- </a:t>
            </a:r>
            <a:r>
              <a:rPr lang="ru-RU" dirty="0" err="1" smtClean="0"/>
              <a:t>Експерименти</a:t>
            </a:r>
            <a:r>
              <a:rPr lang="ru-RU" dirty="0" smtClean="0"/>
              <a:t> </a:t>
            </a:r>
            <a:r>
              <a:rPr lang="ru-RU" dirty="0"/>
              <a:t>Сакса і Кнопа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1920–30-т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/>
              <a:t>Винайдення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"</a:t>
            </a:r>
            <a:r>
              <a:rPr lang="ru-RU" dirty="0" err="1"/>
              <a:t>гідропоніка</a:t>
            </a:r>
            <a:r>
              <a:rPr lang="ru-RU" dirty="0"/>
              <a:t>" (W.F. </a:t>
            </a:r>
            <a:r>
              <a:rPr lang="ru-RU" dirty="0" err="1"/>
              <a:t>Gericke</a:t>
            </a:r>
            <a:r>
              <a:rPr lang="ru-RU" dirty="0"/>
              <a:t>, США);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пілотні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Друга </a:t>
            </a:r>
            <a:r>
              <a:rPr lang="ru-RU" b="1" dirty="0" err="1"/>
              <a:t>світова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dirty="0"/>
              <a:t>  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для </a:t>
            </a:r>
            <a:r>
              <a:rPr lang="ru-RU" dirty="0" err="1"/>
              <a:t>військових</a:t>
            </a:r>
            <a:r>
              <a:rPr lang="ru-RU" dirty="0"/>
              <a:t> баз США у Тихому </a:t>
            </a:r>
            <a:r>
              <a:rPr lang="ru-RU" dirty="0" err="1"/>
              <a:t>океані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1960–80-ті  </a:t>
            </a:r>
            <a:r>
              <a:rPr lang="ru-RU" dirty="0" smtClean="0"/>
              <a:t>-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/>
              <a:t>в тепличному </a:t>
            </a:r>
            <a:r>
              <a:rPr lang="ru-RU" dirty="0" err="1"/>
              <a:t>господарстві</a:t>
            </a:r>
            <a:r>
              <a:rPr lang="ru-RU" dirty="0"/>
              <a:t>;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капілярного</a:t>
            </a:r>
            <a:r>
              <a:rPr lang="ru-RU" dirty="0"/>
              <a:t> поливу та </a:t>
            </a:r>
            <a:r>
              <a:rPr lang="ru-RU" dirty="0" err="1"/>
              <a:t>мінеральної</a:t>
            </a:r>
            <a:r>
              <a:rPr lang="ru-RU" dirty="0"/>
              <a:t> </a:t>
            </a:r>
            <a:r>
              <a:rPr lang="ru-RU" dirty="0" err="1"/>
              <a:t>вати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XXI ст. </a:t>
            </a:r>
            <a:r>
              <a:rPr lang="ru-RU" dirty="0" smtClean="0"/>
              <a:t>-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автоматизованих</a:t>
            </a:r>
            <a:r>
              <a:rPr lang="ru-RU" dirty="0"/>
              <a:t> систем, </a:t>
            </a:r>
            <a:r>
              <a:rPr lang="ru-RU" dirty="0" err="1"/>
              <a:t>вертикальних</a:t>
            </a:r>
            <a:r>
              <a:rPr lang="ru-RU" dirty="0"/>
              <a:t> ферм, </a:t>
            </a:r>
            <a:r>
              <a:rPr lang="ru-RU" dirty="0" err="1"/>
              <a:t>аеропоніки</a:t>
            </a:r>
            <a:r>
              <a:rPr lang="ru-RU" dirty="0"/>
              <a:t> та </a:t>
            </a:r>
            <a:r>
              <a:rPr lang="ru-RU" dirty="0" err="1"/>
              <a:t>аквапоніки</a:t>
            </a:r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164702" y="6356351"/>
            <a:ext cx="3950348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7159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підґрунття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46449"/>
            <a:ext cx="8229600" cy="58596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водному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висячі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Семіраміди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ацтеків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чіна́мпи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води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Юліус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 Сакс (1860-ті) першим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 (1865)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Кнопа".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заклали фундамент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штучного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276669" y="6074229"/>
            <a:ext cx="3838381" cy="531843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4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Акредитація Полтава, біо,\ChatGPT Image 9 янв. 2026 г., 23_24_3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" y="121298"/>
            <a:ext cx="9032033" cy="6643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44008" y="6356351"/>
            <a:ext cx="3834882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04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гідропонні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NFT, </a:t>
            </a:r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DWC</a:t>
            </a:r>
            <a:r>
              <a:rPr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субстратна</a:t>
            </a:r>
            <a:r>
              <a:rPr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гідропоніка</a:t>
            </a:r>
            <a:r>
              <a:rPr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аеропоніка</a:t>
            </a:r>
            <a:r>
              <a:rPr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аквапоніка</a:t>
            </a:r>
            <a:endParaRPr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2276669" y="6176963"/>
            <a:ext cx="3838381" cy="544513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-г. н,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Н.В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881</Words>
  <Application>Microsoft Office PowerPoint</Application>
  <PresentationFormat>Екран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       Тема: Гідропоніка та вертикальні фітоферми </vt:lpstr>
      <vt:lpstr>Мета і завдання лекції</vt:lpstr>
      <vt:lpstr>План</vt:lpstr>
      <vt:lpstr>Гідропоніка: суть</vt:lpstr>
      <vt:lpstr>Історичні етапи</vt:lpstr>
      <vt:lpstr>Презентація PowerPoint</vt:lpstr>
      <vt:lpstr>Наукове підґрунття </vt:lpstr>
      <vt:lpstr>Презентація PowerPoint</vt:lpstr>
      <vt:lpstr>Основні гідропонні системи</vt:lpstr>
      <vt:lpstr> Основні системи гідропонного вирощування </vt:lpstr>
      <vt:lpstr>Порівняння гідропонних систем</vt:lpstr>
      <vt:lpstr>Вертикальні ферми</vt:lpstr>
      <vt:lpstr>Передумовами розвитку вертикальних ферм: </vt:lpstr>
      <vt:lpstr>Основні типи вертикальних ферм</vt:lpstr>
      <vt:lpstr>Гідропоніка vs Вертикальні ферми</vt:lpstr>
      <vt:lpstr>Вертикальні фітоферми </vt:lpstr>
      <vt:lpstr>Презентація PowerPoint</vt:lpstr>
      <vt:lpstr>Переваги та обмеження</vt:lpstr>
      <vt:lpstr>Висновки:</vt:lpstr>
      <vt:lpstr>Рекомендована література: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Гідропоніка та вертикальні фітоферми</dc:title>
  <dc:subject/>
  <dc:creator>Natalya</dc:creator>
  <cp:keywords/>
  <dc:description>generated using python-pptx</dc:description>
  <cp:lastModifiedBy>Natalya</cp:lastModifiedBy>
  <cp:revision>9</cp:revision>
  <dcterms:created xsi:type="dcterms:W3CDTF">2013-01-27T09:14:16Z</dcterms:created>
  <dcterms:modified xsi:type="dcterms:W3CDTF">2026-01-10T19:11:01Z</dcterms:modified>
  <cp:category/>
</cp:coreProperties>
</file>