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71" r:id="rId7"/>
    <p:sldId id="270" r:id="rId8"/>
    <p:sldId id="269" r:id="rId9"/>
    <p:sldId id="261" r:id="rId10"/>
    <p:sldId id="272" r:id="rId11"/>
    <p:sldId id="262" r:id="rId12"/>
    <p:sldId id="263" r:id="rId13"/>
    <p:sldId id="273" r:id="rId14"/>
    <p:sldId id="275" r:id="rId15"/>
    <p:sldId id="264" r:id="rId16"/>
    <p:sldId id="268" r:id="rId17"/>
    <p:sldId id="274" r:id="rId18"/>
    <p:sldId id="265" r:id="rId19"/>
    <p:sldId id="266" r:id="rId20"/>
    <p:sldId id="26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47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9FC58-DC25-4111-A363-9996788F38E3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6E560-23BA-4019-BD21-6717FAF9C9E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095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B3F30-3032-4458-8614-C107B4ABDB80}" type="datetime1">
              <a:rPr lang="en-US" smtClean="0"/>
              <a:t>1/10/2026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331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4A52-6E83-49D0-9A34-7D3AEF78E004}" type="datetime1">
              <a:rPr lang="en-US" smtClean="0"/>
              <a:t>1/10/2026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3F7F6-D28F-4A3C-BE90-D3C5FE4227B8}" type="datetime1">
              <a:rPr lang="en-US" smtClean="0"/>
              <a:t>1/10/2026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42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65FF-9EAB-4BE0-9088-AD56ADDB86B1}" type="datetime1">
              <a:rPr lang="en-US" smtClean="0"/>
              <a:t>1/10/2026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515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A631B-C880-41BB-94C8-325C7B659895}" type="datetime1">
              <a:rPr lang="en-US" smtClean="0"/>
              <a:t>1/10/2026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404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6EBB6-0D37-4435-937A-BCD5E00A555B}" type="datetime1">
              <a:rPr lang="en-US" smtClean="0"/>
              <a:t>1/10/2026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30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F4DC-C7CB-4F2E-AACC-AD2E8BA02920}" type="datetime1">
              <a:rPr lang="en-US" smtClean="0"/>
              <a:t>1/10/2026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89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86FD-43B2-456B-8025-47217A9FECE9}" type="datetime1">
              <a:rPr lang="en-US" smtClean="0"/>
              <a:t>1/10/2026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46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51885-32D2-431E-B36E-950A81E67829}" type="datetime1">
              <a:rPr lang="en-US" smtClean="0"/>
              <a:t>1/10/2026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202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0C46-5C49-4834-A768-814A77D942FD}" type="datetime1">
              <a:rPr lang="en-US" smtClean="0"/>
              <a:t>1/10/2026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4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3D3A-5937-402A-B365-673A07587A6B}" type="datetime1">
              <a:rPr lang="en-US" smtClean="0"/>
              <a:t>1/10/2026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402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864EC-2AD5-4595-9C28-A07BBBA1B2ED}" type="datetime1">
              <a:rPr lang="en-US" smtClean="0"/>
              <a:t>1/10/2026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7199"/>
            <a:ext cx="7674429" cy="177048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Гідропоніка</a:t>
            </a:r>
            <a:r>
              <a:rPr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фіто</a:t>
            </a:r>
            <a:r>
              <a:rPr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5657" y="401216"/>
            <a:ext cx="6596743" cy="103569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Житомирська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політехніка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2360645" y="6356351"/>
            <a:ext cx="3754405" cy="365125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767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гідропонного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en-US" sz="3100" dirty="0"/>
              <a:t/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975" y="1222310"/>
            <a:ext cx="8854751" cy="563569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r>
              <a:rPr lang="ru-RU" dirty="0"/>
              <a:t> </a:t>
            </a:r>
            <a:endParaRPr lang="en-US" dirty="0"/>
          </a:p>
          <a:p>
            <a:pPr marL="0" indent="0" algn="just">
              <a:buNone/>
            </a:pP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Гідропонні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класифікувати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принципом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подачі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поживних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субстрату та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замкненого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циклу. 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b="1" cap="all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Порівняльна</a:t>
            </a:r>
            <a:r>
              <a:rPr lang="ru-RU" sz="3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</a:t>
            </a:r>
            <a:r>
              <a:rPr lang="ru-RU" sz="3800" b="1" cap="all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</a:t>
            </a:r>
          </a:p>
          <a:p>
            <a:pPr marL="0" indent="0" algn="just">
              <a:buNone/>
            </a:pP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	Принцип 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NFT (</a:t>
            </a:r>
            <a:r>
              <a:rPr lang="ru-RU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Nutrient</a:t>
            </a:r>
            <a:r>
              <a:rPr lang="ru-RU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Film</a:t>
            </a:r>
            <a:r>
              <a:rPr lang="ru-RU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Technique</a:t>
            </a:r>
            <a:r>
              <a:rPr lang="ru-RU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Тонкий шар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тече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корінню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забезпечуючи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до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кисню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пожив	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	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Вразливість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перебоїв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точного контролю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DWC (</a:t>
            </a:r>
            <a:r>
              <a:rPr lang="ru-RU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Deep</a:t>
            </a:r>
            <a:r>
              <a:rPr lang="ru-RU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ru-RU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ru-RU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занурені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живильний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аерацією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Простота,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гниття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коріння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поганій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аерації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Субстратна</a:t>
            </a:r>
            <a:r>
              <a:rPr lang="ru-RU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гідропоніка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субстраті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(кокос,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перліт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вата)	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контроль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вологості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субстратів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потреба в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утилізації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Аеропоніка</a:t>
            </a:r>
            <a:r>
              <a:rPr lang="ru-RU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розпилюється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туману.Максимальна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аерація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води.Висока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збоїв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Аквапоніка</a:t>
            </a:r>
            <a:r>
              <a:rPr lang="ru-RU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аквакультури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гідропоніки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бактерії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переробляють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відходи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добрива.Замкнене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коло,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екологічність.Складна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біобалансна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налаштування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800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60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гідропонних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012613"/>
              </p:ext>
            </p:extLst>
          </p:nvPr>
        </p:nvGraphicFramePr>
        <p:xfrm>
          <a:off x="457200" y="1371600"/>
          <a:ext cx="8229600" cy="5234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5202">
                <a:tc>
                  <a:txBody>
                    <a:bodyPr/>
                    <a:lstStyle/>
                    <a:p>
                      <a:r>
                        <a:t>Система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Субстрат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 err="1"/>
                        <a:t>Переваги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Недоліки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8462">
                <a:tc>
                  <a:txBody>
                    <a:bodyPr/>
                    <a:lstStyle/>
                    <a:p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Економія води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Залежність від насоса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5202">
                <a:tc>
                  <a:txBody>
                    <a:bodyPr/>
                    <a:lstStyle/>
                    <a:p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DWC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Швидкий</a:t>
                      </a: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ріст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Ризик гниття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5202">
                <a:tc>
                  <a:txBody>
                    <a:bodyPr/>
                    <a:lstStyle/>
                    <a:p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Субстратна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Стабільність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5202">
                <a:tc>
                  <a:txBody>
                    <a:bodyPr/>
                    <a:lstStyle/>
                    <a:p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Аеропоніка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аерація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Складність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5202">
                <a:tc>
                  <a:txBody>
                    <a:bodyPr/>
                    <a:lstStyle/>
                    <a:p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Аквапоніка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Частково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Екологічність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Біобаланс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10" y="1231641"/>
            <a:ext cx="8836089" cy="52441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 err="1"/>
              <a:t>Вертикальні</a:t>
            </a:r>
            <a:r>
              <a:rPr dirty="0"/>
              <a:t> </a:t>
            </a:r>
            <a:r>
              <a:rPr dirty="0" err="1"/>
              <a:t>ферми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2188" y="2155370"/>
            <a:ext cx="6074228" cy="3713585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dirty="0" err="1" smtClean="0"/>
              <a:t>Багатоярусні</a:t>
            </a:r>
            <a:r>
              <a:rPr dirty="0" smtClean="0"/>
              <a:t> </a:t>
            </a:r>
            <a:r>
              <a:rPr dirty="0" err="1"/>
              <a:t>системи</a:t>
            </a:r>
            <a:r>
              <a:rPr dirty="0"/>
              <a:t> </a:t>
            </a:r>
            <a:r>
              <a:rPr dirty="0" err="1"/>
              <a:t>вирощування</a:t>
            </a:r>
            <a:r>
              <a:rPr dirty="0"/>
              <a:t> </a:t>
            </a:r>
            <a:r>
              <a:rPr dirty="0" err="1"/>
              <a:t>рослин</a:t>
            </a:r>
            <a:endParaRPr dirty="0"/>
          </a:p>
          <a:p>
            <a:pPr marL="0" indent="0" algn="just">
              <a:buNone/>
            </a:pPr>
            <a:r>
              <a:rPr dirty="0"/>
              <a:t>у </a:t>
            </a:r>
            <a:r>
              <a:rPr dirty="0" err="1"/>
              <a:t>контрольованому</a:t>
            </a:r>
            <a:r>
              <a:rPr dirty="0"/>
              <a:t> </a:t>
            </a:r>
            <a:r>
              <a:rPr dirty="0" err="1"/>
              <a:t>середовищі</a:t>
            </a:r>
            <a:r>
              <a:rPr dirty="0"/>
              <a:t> з LED-</a:t>
            </a:r>
            <a:r>
              <a:rPr dirty="0" err="1"/>
              <a:t>освітленням</a:t>
            </a:r>
            <a:r>
              <a:rPr dirty="0" smtClean="0"/>
              <a:t>.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Вертикальні</a:t>
            </a:r>
            <a:r>
              <a:rPr lang="ru-RU" b="1" dirty="0" smtClean="0"/>
              <a:t> </a:t>
            </a:r>
            <a:r>
              <a:rPr lang="ru-RU" b="1" dirty="0"/>
              <a:t>ферми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інноваційні</a:t>
            </a:r>
            <a:r>
              <a:rPr lang="ru-RU" dirty="0"/>
              <a:t> </a:t>
            </a:r>
            <a:r>
              <a:rPr lang="ru-RU" dirty="0" err="1"/>
              <a:t>агровиробничі</a:t>
            </a:r>
            <a:r>
              <a:rPr lang="ru-RU" dirty="0"/>
              <a:t> </a:t>
            </a:r>
            <a:r>
              <a:rPr lang="ru-RU" dirty="0" err="1"/>
              <a:t>комплекси</a:t>
            </a:r>
            <a:r>
              <a:rPr lang="ru-RU" dirty="0"/>
              <a:t>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рослини</a:t>
            </a:r>
            <a:r>
              <a:rPr lang="ru-RU" dirty="0"/>
              <a:t> </a:t>
            </a:r>
            <a:r>
              <a:rPr lang="ru-RU" dirty="0" err="1"/>
              <a:t>вирощуються</a:t>
            </a:r>
            <a:r>
              <a:rPr lang="ru-RU" dirty="0"/>
              <a:t> у </a:t>
            </a:r>
            <a:r>
              <a:rPr lang="ru-RU" dirty="0" err="1"/>
              <a:t>багатоярусних</a:t>
            </a:r>
            <a:r>
              <a:rPr lang="ru-RU" dirty="0"/>
              <a:t> </a:t>
            </a:r>
            <a:r>
              <a:rPr lang="ru-RU" dirty="0" err="1"/>
              <a:t>конструкціях</a:t>
            </a:r>
            <a:r>
              <a:rPr lang="ru-RU" dirty="0"/>
              <a:t> (</a:t>
            </a:r>
            <a:r>
              <a:rPr lang="ru-RU" dirty="0" err="1"/>
              <a:t>вертикальних</a:t>
            </a:r>
            <a:r>
              <a:rPr lang="ru-RU" dirty="0"/>
              <a:t> </a:t>
            </a:r>
            <a:r>
              <a:rPr lang="ru-RU" dirty="0" err="1"/>
              <a:t>стелажах</a:t>
            </a:r>
            <a:r>
              <a:rPr lang="ru-RU" dirty="0"/>
              <a:t>) у </a:t>
            </a:r>
            <a:r>
              <a:rPr lang="ru-RU" dirty="0" err="1"/>
              <a:t>закритих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напівзакритих</a:t>
            </a:r>
            <a:r>
              <a:rPr lang="ru-RU" dirty="0"/>
              <a:t> </a:t>
            </a:r>
            <a:r>
              <a:rPr lang="ru-RU" dirty="0" err="1"/>
              <a:t>приміщеннях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контрольованими</a:t>
            </a:r>
            <a:r>
              <a:rPr lang="ru-RU" dirty="0"/>
              <a:t> параметрами </a:t>
            </a:r>
            <a:r>
              <a:rPr lang="ru-RU" dirty="0" err="1"/>
              <a:t>середовища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Як </a:t>
            </a:r>
            <a:r>
              <a:rPr lang="ru-RU" dirty="0"/>
              <a:t>правило, у таких системах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b="1" dirty="0" err="1"/>
              <a:t>гідропоніка</a:t>
            </a:r>
            <a:r>
              <a:rPr lang="ru-RU" b="1" dirty="0"/>
              <a:t>, </a:t>
            </a:r>
            <a:r>
              <a:rPr lang="ru-RU" b="1" dirty="0" err="1"/>
              <a:t>аеропоніка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аквапоніка</a:t>
            </a:r>
            <a:r>
              <a:rPr lang="ru-RU" dirty="0"/>
              <a:t> у </a:t>
            </a:r>
            <a:r>
              <a:rPr lang="ru-RU" dirty="0" err="1"/>
              <a:t>поєднанні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штучним</a:t>
            </a:r>
            <a:r>
              <a:rPr lang="ru-RU" dirty="0"/>
              <a:t> </a:t>
            </a:r>
            <a:r>
              <a:rPr lang="ru-RU" dirty="0" err="1"/>
              <a:t>освітленням</a:t>
            </a:r>
            <a:r>
              <a:rPr lang="ru-RU" dirty="0"/>
              <a:t> (</a:t>
            </a:r>
            <a:r>
              <a:rPr lang="en-US" dirty="0"/>
              <a:t>LED</a:t>
            </a:r>
            <a:endParaRPr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Передумовами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ферм: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073020"/>
            <a:ext cx="8229600" cy="505314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lvl="0" indent="0" fontAlgn="auto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рбанізація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погодних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цілорічного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світлодіодних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контролю.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buNone/>
            </a:pP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Технологічна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вертикальних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ферм</a:t>
            </a:r>
          </a:p>
          <a:p>
            <a:pPr marL="0" indent="0" fontAlgn="auto">
              <a:buNone/>
            </a:pP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агроекосистеми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штучно: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аеропоніка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світлодіодні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оптимізованим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спектром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газовий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CO₂;</a:t>
            </a:r>
          </a:p>
          <a:p>
            <a:pPr marL="0" lvl="0" indent="0" fontAlgn="auto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мікроклімат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вологість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вентиляція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 fontAlgn="auto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>
          <a:xfrm>
            <a:off x="2230016" y="6356351"/>
            <a:ext cx="3885034" cy="365125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1455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вертикальних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>
          <a:xfrm>
            <a:off x="1866122" y="6356351"/>
            <a:ext cx="4248928" cy="365125"/>
          </a:xfrm>
        </p:spPr>
        <p:txBody>
          <a:bodyPr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6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Місце для вмісту 4" descr="https://m.media-amazon.com/images/I/81ZVbJKcNVL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96" y="1825625"/>
            <a:ext cx="7940351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5813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Гідропоніка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912027"/>
              </p:ext>
            </p:extLst>
          </p:nvPr>
        </p:nvGraphicFramePr>
        <p:xfrm>
          <a:off x="457200" y="1371598"/>
          <a:ext cx="8229600" cy="5197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32384">
                <a:tc>
                  <a:txBody>
                    <a:bodyPr/>
                    <a:lstStyle/>
                    <a:p>
                      <a:r>
                        <a:rPr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Критерій</a:t>
                      </a:r>
                      <a:endParaRPr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Гідропоніка</a:t>
                      </a:r>
                      <a:endParaRPr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Вертикальні ферми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2384">
                <a:tc>
                  <a:txBody>
                    <a:bodyPr/>
                    <a:lstStyle/>
                    <a:p>
                      <a:r>
                        <a:rPr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Розміщення</a:t>
                      </a:r>
                      <a:endParaRPr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Теплиці</a:t>
                      </a:r>
                      <a:endParaRPr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Закриті</a:t>
                      </a:r>
                      <a:r>
                        <a:rPr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приміщення</a:t>
                      </a:r>
                      <a:endParaRPr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2384">
                <a:tc>
                  <a:txBody>
                    <a:bodyPr/>
                    <a:lstStyle/>
                    <a:p>
                      <a:r>
                        <a:rPr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Щільність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Середня</a:t>
                      </a:r>
                      <a:endParaRPr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Висока</a:t>
                      </a:r>
                      <a:endParaRPr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>
          <a:xfrm>
            <a:off x="1884784" y="6260841"/>
            <a:ext cx="5281126" cy="460635"/>
          </a:xfrm>
          <a:solidFill>
            <a:schemeClr val="bg2"/>
          </a:solidFill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400" dirty="0"/>
          </a:p>
          <a:p>
            <a:endParaRPr lang="en-US" sz="14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фітоферми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en-US" sz="2800" dirty="0"/>
          </a:p>
        </p:txBody>
      </p:sp>
      <p:pic>
        <p:nvPicPr>
          <p:cNvPr id="7" name="Місце для вмісту 6" descr="F:\Акредитація Полтава, біо,\hydroponic2-977w-1080x675_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0930" y="1825625"/>
            <a:ext cx="6962140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Місце для вмісту 7" descr="C:\Users\Natalya\AppData\Local\Temp\{57EFB793-29F5-4D71-9CB5-C3F3A4188167}.tmp"/>
          <p:cNvPicPr>
            <a:picLocks noGrp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225" y="100013"/>
            <a:ext cx="4422775" cy="2700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ow Does Aeroponics Work? - Modern Farmer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3185"/>
            <a:ext cx="3718560" cy="289433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Місце для нижнього колонтитула 10"/>
          <p:cNvSpPr>
            <a:spLocks noGrp="1"/>
          </p:cNvSpPr>
          <p:nvPr>
            <p:ph type="ftr" sz="quarter" idx="11"/>
          </p:nvPr>
        </p:nvSpPr>
        <p:spPr>
          <a:xfrm>
            <a:off x="2248678" y="6356351"/>
            <a:ext cx="3866372" cy="365125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008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457200" y="2956782"/>
          <a:ext cx="8229600" cy="20581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98739133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23649413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532431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Тип вертикальної ферми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Технологія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Коротка характеристика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46774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Гідропонні багатоярусні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NFT, DWC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Найпоширеніші, прості в масштабуванні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560263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Аеропонні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Аеропоніка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Максимальна аерація, висока швидкість росту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262373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Аквапонні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Гідро + аквакультура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Біологічна замкнена система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17814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Контейнерні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Модульні ферми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Мобільність, швидке впровадження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64453508"/>
                  </a:ext>
                </a:extLst>
              </a:tr>
            </a:tbl>
          </a:graphicData>
        </a:graphic>
      </p:graphicFrame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623247"/>
              </p:ext>
            </p:extLst>
          </p:nvPr>
        </p:nvGraphicFramePr>
        <p:xfrm>
          <a:off x="457200" y="867749"/>
          <a:ext cx="8229600" cy="5290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56400148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4101789960"/>
                    </a:ext>
                  </a:extLst>
                </a:gridCol>
              </a:tblGrid>
              <a:tr h="876324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Переваги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u="sng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Обмеження</a:t>
                      </a:r>
                      <a:endParaRPr lang="en-US" sz="2000" u="sng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526769"/>
                  </a:ext>
                </a:extLst>
              </a:tr>
              <a:tr h="876324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Цілорічне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виробництво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Високі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початкові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інвестиції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159791"/>
                  </a:ext>
                </a:extLst>
              </a:tr>
              <a:tr h="876324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Економія води (до 90–95 %)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Значні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енергозатрати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866480"/>
                  </a:ext>
                </a:extLst>
              </a:tr>
              <a:tr h="908835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щільність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рослин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Обмежений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асортимент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717480"/>
                  </a:ext>
                </a:extLst>
              </a:tr>
              <a:tr h="876324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Відсутність пестицидів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Потреба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кваліфікованому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персоналі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400886"/>
                  </a:ext>
                </a:extLst>
              </a:tr>
              <a:tr h="876324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Урбаністичне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розміщення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Залежність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електропостачання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827053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-63787"/>
            <a:ext cx="8584017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kumimoji="0" lang="ru-RU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kumimoji="0" lang="ru-RU" alt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kumimoji="0" lang="ru-RU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вертикальних</a:t>
            </a:r>
            <a:r>
              <a:rPr kumimoji="0" lang="ru-RU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ферм</a:t>
            </a:r>
            <a:endParaRPr kumimoji="0" lang="ru-RU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Місце для нижнього колонтитула 6"/>
          <p:cNvSpPr>
            <a:spLocks noGrp="1"/>
          </p:cNvSpPr>
          <p:nvPr>
            <p:ph type="ftr" sz="quarter" idx="11"/>
          </p:nvPr>
        </p:nvSpPr>
        <p:spPr>
          <a:xfrm>
            <a:off x="1651518" y="6356351"/>
            <a:ext cx="4463532" cy="365125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82808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838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8706238"/>
              </p:ext>
            </p:extLst>
          </p:nvPr>
        </p:nvGraphicFramePr>
        <p:xfrm>
          <a:off x="457200" y="1073020"/>
          <a:ext cx="8313576" cy="5512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1192">
                  <a:extLst>
                    <a:ext uri="{9D8B030D-6E8A-4147-A177-3AD203B41FA5}">
                      <a16:colId xmlns:a16="http://schemas.microsoft.com/office/drawing/2014/main" val="1485680733"/>
                    </a:ext>
                  </a:extLst>
                </a:gridCol>
                <a:gridCol w="2771192">
                  <a:extLst>
                    <a:ext uri="{9D8B030D-6E8A-4147-A177-3AD203B41FA5}">
                      <a16:colId xmlns:a16="http://schemas.microsoft.com/office/drawing/2014/main" val="2221726299"/>
                    </a:ext>
                  </a:extLst>
                </a:gridCol>
                <a:gridCol w="2771192">
                  <a:extLst>
                    <a:ext uri="{9D8B030D-6E8A-4147-A177-3AD203B41FA5}">
                      <a16:colId xmlns:a16="http://schemas.microsoft.com/office/drawing/2014/main" val="332365987"/>
                    </a:ext>
                  </a:extLst>
                </a:gridCol>
              </a:tblGrid>
              <a:tr h="683566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вертикальної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ферми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Технологія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Коротка характеристика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77012962"/>
                  </a:ext>
                </a:extLst>
              </a:tr>
              <a:tr h="1357538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Гідропонні багатоярусні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NFT, DWC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Найпоширеніші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прості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масштабуванні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11651511"/>
                  </a:ext>
                </a:extLst>
              </a:tr>
              <a:tr h="1357538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Аеропонні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Аеропоніка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аерація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швидкість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росту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63017399"/>
                  </a:ext>
                </a:extLst>
              </a:tr>
              <a:tr h="683566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Аквапонні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Гідро + аквакультура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Біологічна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замкнена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35648851"/>
                  </a:ext>
                </a:extLst>
              </a:tr>
              <a:tr h="1357538"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Контейнерні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Модульні ферми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Мобільність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швидке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впровадження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94102812"/>
                  </a:ext>
                </a:extLst>
              </a:tr>
            </a:tbl>
          </a:graphicData>
        </a:graphic>
      </p:graphicFrame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 fontAlgn="auto"/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Гідропоніка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ферми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технологіями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сталого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агровиробництва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міського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агровиробництва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продовольчу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перспективною у великих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auto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ферми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агрономію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біотехнологію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рослинництва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 </a:t>
            </a:r>
            <a:endParaRPr lang="en-US" dirty="0"/>
          </a:p>
          <a:p>
            <a:endParaRPr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>
          <a:xfrm>
            <a:off x="2323321" y="6356351"/>
            <a:ext cx="4851919" cy="365125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лекції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8294"/>
            <a:ext cx="7886700" cy="489866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системне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гідропоніку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ферми</a:t>
            </a: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розкрити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історію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охарактеризувати</a:t>
            </a: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220" y="3974840"/>
            <a:ext cx="3041779" cy="2500969"/>
          </a:xfrm>
          <a:prstGeom prst="rect">
            <a:avLst/>
          </a:prstGeom>
        </p:spPr>
      </p:pic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202024" y="6356351"/>
            <a:ext cx="3913026" cy="365125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Рекомендована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література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Resh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H.M. Hydroponic Food Production</a:t>
            </a:r>
          </a:p>
          <a:p>
            <a:pPr marL="457200" indent="-457200">
              <a:buFont typeface="+mj-lt"/>
              <a:buAutoNum type="arabicPeriod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Jones J.B. Hydroponics</a:t>
            </a:r>
          </a:p>
          <a:p>
            <a:pPr marL="457200" indent="-457200">
              <a:buFont typeface="+mj-lt"/>
              <a:buAutoNum type="arabicPeriod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FAO. Soilless Culture</a:t>
            </a: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>
          <a:xfrm>
            <a:off x="2211355" y="6356351"/>
            <a:ext cx="3903695" cy="365125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Кравченко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Н.В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434816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становлення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гідропоніки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Класичні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експерименти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Сакса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Кнопа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гідропонні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269" y="2780522"/>
            <a:ext cx="3209730" cy="3695288"/>
          </a:xfrm>
          <a:prstGeom prst="rect">
            <a:avLst/>
          </a:prstGeom>
        </p:spPr>
      </p:pic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127380" y="6356351"/>
            <a:ext cx="3987670" cy="365125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4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Гідропоніка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Гідропоніка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поживних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розчинів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фізіологія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502229"/>
            <a:ext cx="4191000" cy="4749281"/>
          </a:xfrm>
          <a:prstGeom prst="rect">
            <a:avLst/>
          </a:prstGeom>
        </p:spPr>
      </p:pic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2537927" y="6356351"/>
            <a:ext cx="3577123" cy="365125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4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Історичні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dirty="0"/>
              <a:t>XIX </a:t>
            </a:r>
            <a:r>
              <a:rPr dirty="0" err="1"/>
              <a:t>ст</a:t>
            </a:r>
            <a:r>
              <a:rPr dirty="0"/>
              <a:t>. — </a:t>
            </a:r>
            <a:r>
              <a:rPr dirty="0" err="1"/>
              <a:t>експерименти</a:t>
            </a:r>
            <a:r>
              <a:rPr dirty="0"/>
              <a:t> </a:t>
            </a:r>
            <a:r>
              <a:rPr dirty="0" err="1"/>
              <a:t>Сакса</a:t>
            </a:r>
            <a:r>
              <a:rPr dirty="0"/>
              <a:t> і </a:t>
            </a:r>
            <a:r>
              <a:rPr dirty="0" err="1" smtClean="0"/>
              <a:t>Кнопа</a:t>
            </a:r>
            <a:endParaRPr lang="ru-RU" dirty="0" smtClean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XX </a:t>
            </a:r>
            <a:r>
              <a:rPr dirty="0" err="1"/>
              <a:t>ст</a:t>
            </a:r>
            <a:r>
              <a:rPr dirty="0"/>
              <a:t>. — </a:t>
            </a:r>
            <a:r>
              <a:rPr dirty="0" err="1"/>
              <a:t>промислове</a:t>
            </a:r>
            <a:r>
              <a:rPr dirty="0"/>
              <a:t> </a:t>
            </a:r>
            <a:r>
              <a:rPr dirty="0" err="1" smtClean="0"/>
              <a:t>впровадження</a:t>
            </a:r>
            <a:endParaRPr lang="ru-RU" dirty="0" smtClean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XXI </a:t>
            </a:r>
            <a:r>
              <a:rPr dirty="0" err="1"/>
              <a:t>ст</a:t>
            </a:r>
            <a:r>
              <a:rPr dirty="0"/>
              <a:t>. — </a:t>
            </a:r>
            <a:r>
              <a:rPr dirty="0" err="1"/>
              <a:t>автоматизація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вертикальні</a:t>
            </a:r>
            <a:r>
              <a:rPr dirty="0"/>
              <a:t> </a:t>
            </a:r>
            <a:r>
              <a:rPr dirty="0" err="1" smtClean="0"/>
              <a:t>ферми</a:t>
            </a:r>
            <a:endParaRPr dirty="0"/>
          </a:p>
        </p:txBody>
      </p:sp>
      <p:sp>
        <p:nvSpPr>
          <p:cNvPr id="5" name="Місце для вмісту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669" y="1600200"/>
            <a:ext cx="4124131" cy="4525963"/>
          </a:xfrm>
          <a:prstGeom prst="rect">
            <a:avLst/>
          </a:prstGeom>
        </p:spPr>
      </p:pic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2547257" y="6356351"/>
            <a:ext cx="3567793" cy="365125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4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335902"/>
            <a:ext cx="8229600" cy="579026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XIX </a:t>
            </a:r>
            <a:r>
              <a:rPr lang="ru-RU" b="1" dirty="0"/>
              <a:t>ст.             </a:t>
            </a:r>
            <a:r>
              <a:rPr lang="ru-RU" b="1" dirty="0" smtClean="0"/>
              <a:t>- </a:t>
            </a:r>
            <a:r>
              <a:rPr lang="ru-RU" dirty="0" err="1" smtClean="0"/>
              <a:t>Експерименти</a:t>
            </a:r>
            <a:r>
              <a:rPr lang="ru-RU" dirty="0" smtClean="0"/>
              <a:t> </a:t>
            </a:r>
            <a:r>
              <a:rPr lang="ru-RU" dirty="0"/>
              <a:t>Сакса і Кнопа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/>
              <a:t>1920–30-т</a:t>
            </a: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 err="1"/>
              <a:t>Винайдення</a:t>
            </a:r>
            <a:r>
              <a:rPr lang="ru-RU" dirty="0"/>
              <a:t> </a:t>
            </a:r>
            <a:r>
              <a:rPr lang="ru-RU" dirty="0" err="1"/>
              <a:t>терміна</a:t>
            </a:r>
            <a:r>
              <a:rPr lang="ru-RU" dirty="0"/>
              <a:t> "</a:t>
            </a:r>
            <a:r>
              <a:rPr lang="ru-RU" dirty="0" err="1"/>
              <a:t>гідропоніка</a:t>
            </a:r>
            <a:r>
              <a:rPr lang="ru-RU" dirty="0"/>
              <a:t>" (W.F. </a:t>
            </a:r>
            <a:r>
              <a:rPr lang="ru-RU" dirty="0" err="1"/>
              <a:t>Gericke</a:t>
            </a:r>
            <a:r>
              <a:rPr lang="ru-RU" dirty="0"/>
              <a:t>, США); </a:t>
            </a:r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пілотні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/>
              <a:t>Друга </a:t>
            </a:r>
            <a:r>
              <a:rPr lang="ru-RU" b="1" dirty="0" err="1"/>
              <a:t>світова</a:t>
            </a:r>
            <a:r>
              <a:rPr lang="ru-RU" b="1" dirty="0"/>
              <a:t> </a:t>
            </a:r>
            <a:r>
              <a:rPr lang="ru-RU" b="1" dirty="0" err="1"/>
              <a:t>війна</a:t>
            </a:r>
            <a:r>
              <a:rPr lang="ru-RU" dirty="0"/>
              <a:t>   </a:t>
            </a:r>
            <a:r>
              <a:rPr lang="ru-RU" dirty="0" err="1"/>
              <a:t>Вирощування</a:t>
            </a:r>
            <a:r>
              <a:rPr lang="ru-RU" dirty="0"/>
              <a:t> </a:t>
            </a:r>
            <a:r>
              <a:rPr lang="ru-RU" dirty="0" err="1"/>
              <a:t>овочів</a:t>
            </a:r>
            <a:r>
              <a:rPr lang="ru-RU" dirty="0"/>
              <a:t> для </a:t>
            </a:r>
            <a:r>
              <a:rPr lang="ru-RU" dirty="0" err="1"/>
              <a:t>військових</a:t>
            </a:r>
            <a:r>
              <a:rPr lang="ru-RU" dirty="0"/>
              <a:t> баз США у Тихому </a:t>
            </a:r>
            <a:r>
              <a:rPr lang="ru-RU" dirty="0" err="1"/>
              <a:t>океані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1960–80-ті  </a:t>
            </a:r>
            <a:r>
              <a:rPr lang="ru-RU" dirty="0" smtClean="0"/>
              <a:t>- </a:t>
            </a:r>
            <a:r>
              <a:rPr lang="ru-RU" dirty="0" err="1" smtClean="0"/>
              <a:t>Поширення</a:t>
            </a:r>
            <a:r>
              <a:rPr lang="ru-RU" dirty="0" smtClean="0"/>
              <a:t> </a:t>
            </a:r>
            <a:r>
              <a:rPr lang="ru-RU" dirty="0"/>
              <a:t>в тепличному </a:t>
            </a:r>
            <a:r>
              <a:rPr lang="ru-RU" dirty="0" err="1"/>
              <a:t>господарстві</a:t>
            </a:r>
            <a:r>
              <a:rPr lang="ru-RU" dirty="0"/>
              <a:t>;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 </a:t>
            </a:r>
            <a:r>
              <a:rPr lang="ru-RU" dirty="0" err="1"/>
              <a:t>капілярного</a:t>
            </a:r>
            <a:r>
              <a:rPr lang="ru-RU" dirty="0"/>
              <a:t> поливу та </a:t>
            </a:r>
            <a:r>
              <a:rPr lang="ru-RU" dirty="0" err="1"/>
              <a:t>мінеральної</a:t>
            </a:r>
            <a:r>
              <a:rPr lang="ru-RU" dirty="0"/>
              <a:t> </a:t>
            </a:r>
            <a:r>
              <a:rPr lang="ru-RU" dirty="0" err="1"/>
              <a:t>вати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XXI ст. </a:t>
            </a:r>
            <a:r>
              <a:rPr lang="ru-RU" dirty="0" smtClean="0"/>
              <a:t>- </a:t>
            </a:r>
            <a:r>
              <a:rPr lang="ru-RU" dirty="0" err="1" smtClean="0"/>
              <a:t>Розвиток</a:t>
            </a:r>
            <a:r>
              <a:rPr lang="ru-RU" dirty="0" smtClean="0"/>
              <a:t> </a:t>
            </a:r>
            <a:r>
              <a:rPr lang="ru-RU" dirty="0" err="1"/>
              <a:t>автоматизованих</a:t>
            </a:r>
            <a:r>
              <a:rPr lang="ru-RU" dirty="0"/>
              <a:t> систем, </a:t>
            </a:r>
            <a:r>
              <a:rPr lang="ru-RU" dirty="0" err="1"/>
              <a:t>вертикальних</a:t>
            </a:r>
            <a:r>
              <a:rPr lang="ru-RU" dirty="0"/>
              <a:t> ферм, </a:t>
            </a:r>
            <a:r>
              <a:rPr lang="ru-RU" dirty="0" err="1"/>
              <a:t>аеропоніки</a:t>
            </a:r>
            <a:r>
              <a:rPr lang="ru-RU" dirty="0"/>
              <a:t> та </a:t>
            </a:r>
            <a:r>
              <a:rPr lang="ru-RU" dirty="0" err="1"/>
              <a:t>аквапоніки</a:t>
            </a:r>
            <a:endParaRPr lang="en-US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>
          <a:xfrm>
            <a:off x="2164702" y="6356351"/>
            <a:ext cx="3950348" cy="365125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923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7159"/>
          </a:xfrm>
        </p:spPr>
        <p:txBody>
          <a:bodyPr>
            <a:normAutofit fontScale="90000"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підґрунття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746449"/>
            <a:ext cx="8229600" cy="585962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Гідропоніка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водному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сягають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корінням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цивілізації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прикладом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висячі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Семіраміди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Вавилоні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плаваючі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ацтеків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чіна́мпи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води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ХІХ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мінеційної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Особливо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Юліус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 Сакс (1860-ті) першим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Вільгельм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Кноп (1865)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живильних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Кнопа".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заклали фундамент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агрономії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 до штучного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>
          <a:xfrm>
            <a:off x="2276669" y="6074229"/>
            <a:ext cx="3838381" cy="531843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049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Акредитація Полтава, біо,\ChatGPT Image 9 янв. 2026 г., 23_24_39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7" y="121298"/>
            <a:ext cx="9032033" cy="66433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>
          <a:xfrm>
            <a:off x="4544008" y="6356351"/>
            <a:ext cx="3834882" cy="365125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50425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гідропонні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NFT, </a:t>
            </a:r>
            <a:endParaRPr lang="ru-RU" sz="4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DWC</a:t>
            </a:r>
            <a:r>
              <a:rPr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4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sz="4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субстратна</a:t>
            </a:r>
            <a:r>
              <a:rPr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гідропоніка</a:t>
            </a:r>
            <a:r>
              <a:rPr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аеропоніка</a:t>
            </a:r>
            <a:r>
              <a:rPr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аквапоніка</a:t>
            </a:r>
            <a:endParaRPr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>
          <a:xfrm>
            <a:off x="2276669" y="6176963"/>
            <a:ext cx="3838381" cy="544513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-г. н,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Кравченко Н.В</a:t>
            </a:r>
            <a:endParaRPr lang="en-US" sz="1400" dirty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</TotalTime>
  <Words>881</Words>
  <Application>Microsoft Office PowerPoint</Application>
  <PresentationFormat>Екран (4:3)</PresentationFormat>
  <Paragraphs>186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7" baseType="lpstr">
      <vt:lpstr>SimSun</vt:lpstr>
      <vt:lpstr>Arial</vt:lpstr>
      <vt:lpstr>Calibri</vt:lpstr>
      <vt:lpstr>Calibri Light</vt:lpstr>
      <vt:lpstr>Times New Roman</vt:lpstr>
      <vt:lpstr>Wingdings</vt:lpstr>
      <vt:lpstr>Тема Office</vt:lpstr>
      <vt:lpstr>       Тема: Гідропоніка та вертикальні фітоферми </vt:lpstr>
      <vt:lpstr>Мета і завдання лекції</vt:lpstr>
      <vt:lpstr>План</vt:lpstr>
      <vt:lpstr>Гідропоніка: суть</vt:lpstr>
      <vt:lpstr>Історичні етапи</vt:lpstr>
      <vt:lpstr>Презентація PowerPoint</vt:lpstr>
      <vt:lpstr>Наукове підґрунття </vt:lpstr>
      <vt:lpstr>Презентація PowerPoint</vt:lpstr>
      <vt:lpstr>Основні гідропонні системи</vt:lpstr>
      <vt:lpstr> Основні системи гідропонного вирощування </vt:lpstr>
      <vt:lpstr>Порівняння гідропонних систем</vt:lpstr>
      <vt:lpstr>Вертикальні ферми</vt:lpstr>
      <vt:lpstr>Передумовами розвитку вертикальних ферм: </vt:lpstr>
      <vt:lpstr>Основні типи вертикальних ферм</vt:lpstr>
      <vt:lpstr>Гідропоніка vs Вертикальні ферми</vt:lpstr>
      <vt:lpstr>Вертикальні фітоферми </vt:lpstr>
      <vt:lpstr>Презентація PowerPoint</vt:lpstr>
      <vt:lpstr>Переваги та обмеження</vt:lpstr>
      <vt:lpstr>Висновки:</vt:lpstr>
      <vt:lpstr>Рекомендована література: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Гідропоніка та вертикальні фітоферми</dc:title>
  <dc:subject/>
  <dc:creator>Natalya</dc:creator>
  <cp:keywords/>
  <dc:description>generated using python-pptx</dc:description>
  <cp:lastModifiedBy>Natalya</cp:lastModifiedBy>
  <cp:revision>9</cp:revision>
  <dcterms:created xsi:type="dcterms:W3CDTF">2013-01-27T09:14:16Z</dcterms:created>
  <dcterms:modified xsi:type="dcterms:W3CDTF">2026-01-10T19:11:01Z</dcterms:modified>
  <cp:category/>
</cp:coreProperties>
</file>