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8" r:id="rId5"/>
    <p:sldId id="259" r:id="rId6"/>
    <p:sldId id="262" r:id="rId7"/>
    <p:sldId id="263" r:id="rId8"/>
    <p:sldId id="266" r:id="rId9"/>
    <p:sldId id="264" r:id="rId10"/>
    <p:sldId id="265" r:id="rId11"/>
    <p:sldId id="261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7" r:id="rId21"/>
    <p:sldId id="276" r:id="rId22"/>
    <p:sldId id="278" r:id="rId23"/>
    <p:sldId id="279" r:id="rId24"/>
    <p:sldId id="260" r:id="rId25"/>
    <p:sldId id="280" r:id="rId26"/>
    <p:sldId id="282" r:id="rId27"/>
    <p:sldId id="283" r:id="rId28"/>
    <p:sldId id="281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00" autoAdjust="0"/>
  </p:normalViewPr>
  <p:slideViewPr>
    <p:cSldViewPr>
      <p:cViewPr varScale="1">
        <p:scale>
          <a:sx n="89" d="100"/>
          <a:sy n="89" d="100"/>
        </p:scale>
        <p:origin x="1286" y="1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/index.php?title=%D0%A2%D0%B5%D1%80%D0%BC%D0%BE%D0%B4%D0%B8%D0%BD%D0%B0%D0%BC%D1%96%D1%87%D0%BD%D0%B0_%D1%88%D0%BA%D0%B0%D0%BB%D0%B0&amp;action=edit&amp;redlink=1" TargetMode="External"/><Relationship Id="rId2" Type="http://schemas.openxmlformats.org/officeDocument/2006/relationships/hyperlink" Target="https://uk.wikipedia.org/wiki/%D0%90%D0%B1%D1%81%D0%BE%D0%BB%D1%8E%D1%82%D0%BD%D0%B0_%D1%82%D0%B5%D0%BC%D0%BF%D0%B5%D1%80%D0%B0%D1%82%D1%83%D1%80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uk.wikipedia.org/wiki/%D0%93%D1%80%D0%B0%D0%B4%D1%83%D1%81_%D0%A6%D0%B5%D0%BB%D1%8C%D1%81%D1%96%D1%8F" TargetMode="External"/><Relationship Id="rId4" Type="http://schemas.openxmlformats.org/officeDocument/2006/relationships/hyperlink" Target="https://uk.wikipedia.org/wiki/%D0%9A%D0%B5%D0%BB%D1%8C%D0%B2%D1%96%D0%BD%D0%B0_%D1%88%D0%BA%D0%B0%D0%BB%D0%B0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96752"/>
            <a:ext cx="7772400" cy="1470025"/>
          </a:xfrm>
        </p:spPr>
        <p:txBody>
          <a:bodyPr/>
          <a:lstStyle/>
          <a:p>
            <a:r>
              <a:rPr lang="ru-RU" b="1" dirty="0" err="1"/>
              <a:t>Вим</a:t>
            </a:r>
            <a:r>
              <a:rPr lang="uk-UA" b="1" dirty="0"/>
              <a:t>і</a:t>
            </a:r>
            <a:r>
              <a:rPr lang="ru-RU" b="1" dirty="0" err="1"/>
              <a:t>рювання</a:t>
            </a:r>
            <a:r>
              <a:rPr lang="ru-RU" b="1" dirty="0"/>
              <a:t> </a:t>
            </a:r>
            <a:r>
              <a:rPr lang="ru-RU" b="1" dirty="0" err="1"/>
              <a:t>температури</a:t>
            </a:r>
            <a:endParaRPr lang="uk-UA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170" y="2492896"/>
            <a:ext cx="6096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773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Рене</a:t>
            </a:r>
            <a:r>
              <a:rPr lang="uk-UA" dirty="0"/>
              <a:t> Антуан Реомюр, 1756 р.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65204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Використовував </a:t>
            </a:r>
          </a:p>
          <a:p>
            <a:pPr marL="0" indent="0">
              <a:buNone/>
            </a:pPr>
            <a:r>
              <a:rPr lang="uk-UA" dirty="0"/>
              <a:t>спирт,</a:t>
            </a:r>
          </a:p>
          <a:p>
            <a:r>
              <a:rPr lang="uk-UA" dirty="0"/>
              <a:t>Не запаював </a:t>
            </a:r>
          </a:p>
          <a:p>
            <a:pPr marL="0" indent="0">
              <a:buNone/>
            </a:pPr>
            <a:r>
              <a:rPr lang="uk-UA" dirty="0"/>
              <a:t>термометр,</a:t>
            </a:r>
          </a:p>
          <a:p>
            <a:r>
              <a:rPr lang="uk-UA" dirty="0"/>
              <a:t>Закривав замазкою </a:t>
            </a:r>
          </a:p>
          <a:p>
            <a:pPr marL="0" indent="0">
              <a:buNone/>
            </a:pPr>
            <a:r>
              <a:rPr lang="uk-UA" dirty="0"/>
              <a:t>на основі </a:t>
            </a:r>
            <a:r>
              <a:rPr lang="uk-UA" dirty="0" err="1"/>
              <a:t>скипідару</a:t>
            </a:r>
            <a:r>
              <a:rPr lang="uk-UA" dirty="0"/>
              <a:t>.</a:t>
            </a:r>
          </a:p>
          <a:p>
            <a:r>
              <a:rPr lang="uk-UA" dirty="0"/>
              <a:t>Одна точка відліку.</a:t>
            </a:r>
          </a:p>
          <a:p>
            <a:r>
              <a:rPr lang="uk-UA" dirty="0"/>
              <a:t>Шкала на 80 </a:t>
            </a:r>
          </a:p>
          <a:p>
            <a:pPr marL="0" indent="0">
              <a:buNone/>
            </a:pPr>
            <a:r>
              <a:rPr lang="uk-UA" dirty="0"/>
              <a:t>градусів.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12776"/>
            <a:ext cx="4367466" cy="515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477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Термометр Реомюра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40" y="1556792"/>
            <a:ext cx="9164940" cy="530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959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5" t="23657" r="30298" b="13358"/>
          <a:stretch/>
        </p:blipFill>
        <p:spPr bwMode="auto">
          <a:xfrm>
            <a:off x="251520" y="188640"/>
            <a:ext cx="4603733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2839" r="12815" b="4334"/>
          <a:stretch/>
        </p:blipFill>
        <p:spPr bwMode="auto">
          <a:xfrm>
            <a:off x="4855253" y="529092"/>
            <a:ext cx="4032448" cy="608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227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b="1" dirty="0"/>
              <a:t>Вільям </a:t>
            </a:r>
            <a:r>
              <a:rPr lang="uk-UA" b="1" dirty="0" err="1"/>
              <a:t>Томпсон</a:t>
            </a:r>
            <a:r>
              <a:rPr lang="uk-UA" b="1" dirty="0"/>
              <a:t>, 1848 р.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4114800" cy="547260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Абсолю́тний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ну́ль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температу́ри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— початок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відліку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2" tooltip="Абсолютна температура"/>
              </a:rPr>
              <a:t>абсолютної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hlinkClick r:id="rId2" tooltip="Абсолютна температура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2" tooltip="Абсолютна температура"/>
              </a:rPr>
              <a:t>температури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за </a:t>
            </a: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3" tooltip="Термодинамічна шкала (ще не написана)"/>
              </a:rPr>
              <a:t>термодинамічною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hlinkClick r:id="rId3" tooltip="Термодинамічна шкала (ще не написана)"/>
              </a:rPr>
              <a:t> шкалою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(0 «нуль» за 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hlinkClick r:id="rId4" tooltip="Кельвіна шкала"/>
              </a:rPr>
              <a:t>шкалою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4" tooltip="Кельвіна шкала"/>
              </a:rPr>
              <a:t>Кельвіна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). </a:t>
            </a:r>
          </a:p>
          <a:p>
            <a:pPr marL="0" indent="0">
              <a:buNone/>
            </a:pP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Абсолютний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нуль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температури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на 273,1 K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нижчий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за температуру за 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hlinkClick r:id="rId5" tooltip="Градус Цельсія"/>
              </a:rPr>
              <a:t>шкалою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5" tooltip="Градус Цельсія"/>
              </a:rPr>
              <a:t>Цельсія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Температура, при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якій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значна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молекулярна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діяльність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припиняється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uk-UA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4422344" cy="553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919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/>
              <a:t>Ренкін</a:t>
            </a:r>
            <a:r>
              <a:rPr lang="uk-UA" b="1" dirty="0"/>
              <a:t>, 1848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Прив'язав шкалу </a:t>
            </a:r>
          </a:p>
          <a:p>
            <a:pPr marL="0" indent="0">
              <a:buNone/>
            </a:pPr>
            <a:r>
              <a:rPr lang="uk-UA" dirty="0"/>
              <a:t>Реомюра до </a:t>
            </a:r>
          </a:p>
          <a:p>
            <a:pPr marL="0" indent="0">
              <a:buNone/>
            </a:pPr>
            <a:r>
              <a:rPr lang="uk-UA" dirty="0"/>
              <a:t>абсолютного нуля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62869"/>
            <a:ext cx="4278982" cy="520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800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12974"/>
          </a:xfrm>
        </p:spPr>
        <p:txBody>
          <a:bodyPr/>
          <a:lstStyle/>
          <a:p>
            <a:r>
              <a:rPr lang="uk-UA" b="1" dirty="0"/>
              <a:t>Види термометрів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" t="20100" r="27015" b="6866"/>
          <a:stretch/>
        </p:blipFill>
        <p:spPr bwMode="auto">
          <a:xfrm>
            <a:off x="899592" y="1052736"/>
            <a:ext cx="7215110" cy="561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8322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/>
          <a:lstStyle/>
          <a:p>
            <a:r>
              <a:rPr lang="uk-UA" b="1" dirty="0"/>
              <a:t>Рідинні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75" y="3501008"/>
            <a:ext cx="486054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701591" cy="352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712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/>
              <a:t>Диформаційні</a:t>
            </a:r>
            <a:r>
              <a:rPr lang="uk-UA" b="1" dirty="0"/>
              <a:t> - біметалеві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554" y="3501008"/>
            <a:ext cx="5264314" cy="316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512601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117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4259"/>
            <a:ext cx="8229600" cy="1143000"/>
          </a:xfrm>
        </p:spPr>
        <p:txBody>
          <a:bodyPr/>
          <a:lstStyle/>
          <a:p>
            <a:r>
              <a:rPr lang="uk-UA" b="1" dirty="0"/>
              <a:t>Термоелектричні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02271"/>
            <a:ext cx="7467786" cy="552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24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Термометри опору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4818112" cy="481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40750"/>
            <a:ext cx="5118298" cy="511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521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Історія</a:t>
            </a:r>
          </a:p>
        </p:txBody>
      </p:sp>
      <p:pic>
        <p:nvPicPr>
          <p:cNvPr id="15364" name="Picture 4" descr="Картинки по запросу Істор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92" y="1916832"/>
            <a:ext cx="8640358" cy="457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308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Акустичні термометри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70261"/>
            <a:ext cx="5298942" cy="5298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554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Оптичні термометри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525658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845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56" y="165825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Визначення температури повітря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8730"/>
            <a:ext cx="8532440" cy="568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75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39"/>
            <a:ext cx="2952328" cy="6364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255" y="1169870"/>
            <a:ext cx="5567610" cy="220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3" r="-2965" b="36885"/>
          <a:stretch/>
        </p:blipFill>
        <p:spPr bwMode="auto">
          <a:xfrm>
            <a:off x="3619499" y="3645024"/>
            <a:ext cx="4910351" cy="152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060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030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 rot="16200000">
            <a:off x="2286000" y="-1070993"/>
            <a:ext cx="4572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444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60648"/>
            <a:ext cx="8229600" cy="1143000"/>
          </a:xfrm>
        </p:spPr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0" r="4602" b="23542"/>
          <a:stretch/>
        </p:blipFill>
        <p:spPr bwMode="auto">
          <a:xfrm rot="16200000">
            <a:off x="1141487" y="-1144513"/>
            <a:ext cx="6834758" cy="917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015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Що робити вчителеві, якщо учні не виконують домашні завдання">
            <a:extLst>
              <a:ext uri="{FF2B5EF4-FFF2-40B4-BE49-F238E27FC236}">
                <a16:creationId xmlns:a16="http://schemas.microsoft.com/office/drawing/2014/main" id="{E23F2C6C-2D4B-3EDF-99D6-12F84BAC3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138"/>
            <a:ext cx="9108504" cy="521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479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7" t="2495" r="22390" b="3390"/>
          <a:stretch/>
        </p:blipFill>
        <p:spPr bwMode="auto">
          <a:xfrm rot="10800000">
            <a:off x="168844" y="476672"/>
            <a:ext cx="8782599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466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FAFF6CC-5B41-65C9-F0E1-89DE59063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44" y="271779"/>
            <a:ext cx="4176464" cy="626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83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799" y="40466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Галілео Галілей, 1597 р., термоскоп</a:t>
            </a:r>
            <a:br>
              <a:rPr lang="uk-UA" b="1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</p:spPr>
        <p:txBody>
          <a:bodyPr/>
          <a:lstStyle/>
          <a:p>
            <a:pPr marL="0" indent="0">
              <a:buNone/>
            </a:pPr>
            <a:endParaRPr lang="uk-UA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984" y="839606"/>
            <a:ext cx="4809448" cy="59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3"/>
          <a:stretch/>
        </p:blipFill>
        <p:spPr bwMode="auto">
          <a:xfrm>
            <a:off x="539552" y="866151"/>
            <a:ext cx="2808312" cy="57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195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uk-UA" dirty="0"/>
              <a:t>Флорентійські вчені, 1657 р.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r>
              <a:rPr lang="uk-UA" dirty="0"/>
              <a:t> Перевернули,</a:t>
            </a:r>
          </a:p>
          <a:p>
            <a:r>
              <a:rPr lang="uk-UA" dirty="0"/>
              <a:t>Відкачали повітря,</a:t>
            </a:r>
          </a:p>
          <a:p>
            <a:r>
              <a:rPr lang="uk-UA" dirty="0"/>
              <a:t>Закрили сургучем,</a:t>
            </a:r>
          </a:p>
          <a:p>
            <a:r>
              <a:rPr lang="uk-UA" dirty="0"/>
              <a:t>Почали використовувати спирт,</a:t>
            </a:r>
          </a:p>
          <a:p>
            <a:r>
              <a:rPr lang="uk-UA" dirty="0"/>
              <a:t>Зробили шкалу із намистинок на 50 поділок (танення снігу – -10, жаркий день – 40).</a:t>
            </a:r>
          </a:p>
          <a:p>
            <a:r>
              <a:rPr lang="uk-UA" dirty="0"/>
              <a:t>Виготовлення – мистецтво. </a:t>
            </a:r>
          </a:p>
        </p:txBody>
      </p:sp>
    </p:spTree>
    <p:extLst>
      <p:ext uri="{BB962C8B-B14F-4D97-AF65-F5344CB8AC3E}">
        <p14:creationId xmlns:p14="http://schemas.microsoft.com/office/powerpoint/2010/main" val="2268519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5" y="692696"/>
            <a:ext cx="899606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74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Гійом </a:t>
            </a:r>
            <a:r>
              <a:rPr lang="uk-UA" dirty="0" err="1"/>
              <a:t>Амонтон</a:t>
            </a:r>
            <a:r>
              <a:rPr lang="uk-UA" dirty="0"/>
              <a:t>, 1703 р.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Почав вимірювати </a:t>
            </a:r>
          </a:p>
          <a:p>
            <a:pPr marL="0" indent="0">
              <a:buNone/>
            </a:pPr>
            <a:r>
              <a:rPr lang="uk-UA" dirty="0"/>
              <a:t>не розширення, </a:t>
            </a:r>
          </a:p>
          <a:p>
            <a:pPr marL="0" indent="0">
              <a:buNone/>
            </a:pPr>
            <a:r>
              <a:rPr lang="uk-UA" dirty="0"/>
              <a:t>а пружність повітря.</a:t>
            </a:r>
          </a:p>
          <a:p>
            <a:r>
              <a:rPr lang="uk-UA" dirty="0"/>
              <a:t>Розрахував абсолютний </a:t>
            </a:r>
          </a:p>
          <a:p>
            <a:pPr marL="0" indent="0">
              <a:buNone/>
            </a:pPr>
            <a:r>
              <a:rPr lang="uk-UA" dirty="0"/>
              <a:t>нуль – 239,8</a:t>
            </a:r>
            <a:r>
              <a:rPr lang="uk-UA" baseline="30000" dirty="0"/>
              <a:t>0</a:t>
            </a:r>
            <a:r>
              <a:rPr lang="uk-UA" dirty="0"/>
              <a:t>С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855" y="2348880"/>
            <a:ext cx="3743697" cy="419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15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Габріель </a:t>
            </a:r>
            <a:r>
              <a:rPr lang="uk-UA" dirty="0" err="1"/>
              <a:t>Фарингейт</a:t>
            </a:r>
            <a:r>
              <a:rPr lang="uk-UA" dirty="0"/>
              <a:t>, 1723 р.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Сучасний вигляд,</a:t>
            </a:r>
          </a:p>
          <a:p>
            <a:r>
              <a:rPr lang="uk-UA" dirty="0"/>
              <a:t>Спирт, потім ртуть,</a:t>
            </a:r>
          </a:p>
          <a:p>
            <a:r>
              <a:rPr lang="uk-UA" dirty="0"/>
              <a:t>Уніфікована шкала </a:t>
            </a:r>
          </a:p>
          <a:p>
            <a:pPr marL="0" indent="0">
              <a:buNone/>
            </a:pPr>
            <a:r>
              <a:rPr lang="uk-UA" dirty="0"/>
              <a:t>(0 танення суміші снігу</a:t>
            </a:r>
          </a:p>
          <a:p>
            <a:pPr marL="0" indent="0">
              <a:buNone/>
            </a:pPr>
            <a:r>
              <a:rPr lang="uk-UA" dirty="0"/>
              <a:t>і нашатирного спирту, </a:t>
            </a:r>
          </a:p>
          <a:p>
            <a:pPr marL="0" indent="0">
              <a:buNone/>
            </a:pPr>
            <a:r>
              <a:rPr lang="uk-UA" dirty="0"/>
              <a:t>32 – танення льоду)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47234"/>
            <a:ext cx="4029422" cy="551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397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Термометр Фаренгейта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7" y="1718298"/>
            <a:ext cx="9102493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598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7530"/>
          </a:xfrm>
        </p:spPr>
        <p:txBody>
          <a:bodyPr/>
          <a:lstStyle/>
          <a:p>
            <a:r>
              <a:rPr lang="uk-UA" b="1" dirty="0" err="1"/>
              <a:t>Андрес</a:t>
            </a:r>
            <a:r>
              <a:rPr lang="uk-UA" b="1" dirty="0"/>
              <a:t> Цельсій, 1742 р.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Шкала</a:t>
            </a:r>
          </a:p>
          <a:p>
            <a:pPr marL="0" indent="0">
              <a:buNone/>
            </a:pPr>
            <a:r>
              <a:rPr lang="uk-UA" dirty="0"/>
              <a:t>0 – кипіння води,</a:t>
            </a:r>
          </a:p>
          <a:p>
            <a:pPr marL="0" indent="0">
              <a:buNone/>
            </a:pPr>
            <a:r>
              <a:rPr lang="uk-UA" dirty="0"/>
              <a:t>100 – замерзання,</a:t>
            </a:r>
          </a:p>
          <a:p>
            <a:r>
              <a:rPr lang="uk-UA" dirty="0" err="1"/>
              <a:t>Торговля</a:t>
            </a:r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32168"/>
            <a:ext cx="4896544" cy="550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4097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228</Words>
  <Application>Microsoft Office PowerPoint</Application>
  <PresentationFormat>Экран (4:3)</PresentationFormat>
  <Paragraphs>57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Calibri</vt:lpstr>
      <vt:lpstr>Тема Office</vt:lpstr>
      <vt:lpstr>Вимірювання температури</vt:lpstr>
      <vt:lpstr>Історія</vt:lpstr>
      <vt:lpstr>Галілео Галілей, 1597 р., термоскоп </vt:lpstr>
      <vt:lpstr>Флорентійські вчені, 1657 р.</vt:lpstr>
      <vt:lpstr>Презентация PowerPoint</vt:lpstr>
      <vt:lpstr>Гійом Амонтон, 1703 р.</vt:lpstr>
      <vt:lpstr>Габріель Фарингейт, 1723 р.</vt:lpstr>
      <vt:lpstr>Термометр Фаренгейта</vt:lpstr>
      <vt:lpstr>Андрес Цельсій, 1742 р.</vt:lpstr>
      <vt:lpstr>Рене Антуан Реомюр, 1756 р.</vt:lpstr>
      <vt:lpstr>Термометр Реомюра</vt:lpstr>
      <vt:lpstr>Презентация PowerPoint</vt:lpstr>
      <vt:lpstr>Вільям Томпсон, 1848 р.</vt:lpstr>
      <vt:lpstr>Ренкін, 1848</vt:lpstr>
      <vt:lpstr>Види термометрів</vt:lpstr>
      <vt:lpstr>Рідинні </vt:lpstr>
      <vt:lpstr>Диформаційні - біметалеві</vt:lpstr>
      <vt:lpstr>Термоелектричні</vt:lpstr>
      <vt:lpstr>Термометри опору</vt:lpstr>
      <vt:lpstr>Акустичні термометри</vt:lpstr>
      <vt:lpstr>Оптичні термометри</vt:lpstr>
      <vt:lpstr>Визначення температури повітря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Вимірювання температури</dc:title>
  <dc:creator>Давидова Ірина Володимирівна</dc:creator>
  <cp:lastModifiedBy>Iryna Davydova</cp:lastModifiedBy>
  <cp:revision>10</cp:revision>
  <dcterms:created xsi:type="dcterms:W3CDTF">2019-10-18T07:18:21Z</dcterms:created>
  <dcterms:modified xsi:type="dcterms:W3CDTF">2025-09-15T10:12:45Z</dcterms:modified>
</cp:coreProperties>
</file>