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0" d="100"/>
          <a:sy n="90" d="100"/>
        </p:scale>
        <p:origin x="-370" y="19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ysa Sergiienko" userId="e6ee1ebd2127b032" providerId="LiveId" clId="{D2B85352-53C2-414E-8243-3EC5499C5168}"/>
    <pc:docChg chg="custSel modSld">
      <pc:chgData name="Larysa Sergiienko" userId="e6ee1ebd2127b032" providerId="LiveId" clId="{D2B85352-53C2-414E-8243-3EC5499C5168}" dt="2023-09-06T08:46:06.535" v="150" actId="1076"/>
      <pc:docMkLst>
        <pc:docMk/>
      </pc:docMkLst>
      <pc:sldChg chg="modSp mod">
        <pc:chgData name="Larysa Sergiienko" userId="e6ee1ebd2127b032" providerId="LiveId" clId="{D2B85352-53C2-414E-8243-3EC5499C5168}" dt="2023-09-06T08:46:06.535" v="150" actId="1076"/>
        <pc:sldMkLst>
          <pc:docMk/>
          <pc:sldMk cId="3888783591" sldId="256"/>
        </pc:sldMkLst>
        <pc:spChg chg="mod">
          <ac:chgData name="Larysa Sergiienko" userId="e6ee1ebd2127b032" providerId="LiveId" clId="{D2B85352-53C2-414E-8243-3EC5499C5168}" dt="2023-09-06T08:46:06.535" v="150" actId="1076"/>
          <ac:spMkLst>
            <pc:docMk/>
            <pc:sldMk cId="3888783591" sldId="256"/>
            <ac:spMk id="2" creationId="{6922891A-BDD8-3996-E15C-F0A021C7113F}"/>
          </ac:spMkLst>
        </pc:spChg>
        <pc:spChg chg="mod">
          <ac:chgData name="Larysa Sergiienko" userId="e6ee1ebd2127b032" providerId="LiveId" clId="{D2B85352-53C2-414E-8243-3EC5499C5168}" dt="2023-09-06T08:44:47.163" v="36" actId="20577"/>
          <ac:spMkLst>
            <pc:docMk/>
            <pc:sldMk cId="3888783591" sldId="256"/>
            <ac:spMk id="3" creationId="{39F26C30-9404-6602-8E95-9BB8AEDFA0B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602722-FACD-431B-915F-B531A04DF4F0}" type="datetimeFigureOut">
              <a:rPr lang="uk-UA" smtClean="0"/>
              <a:t>22.04.2024</a:t>
            </a:fld>
            <a:endParaRPr lang="uk-UA"/>
          </a:p>
        </p:txBody>
      </p:sp>
      <p:sp>
        <p:nvSpPr>
          <p:cNvPr id="4" name="Місце для зображення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58B79A-AF36-4DFD-AC52-62E4DC6212B1}" type="slidenum">
              <a:rPr lang="uk-UA" smtClean="0"/>
              <a:t>‹№›</a:t>
            </a:fld>
            <a:endParaRPr lang="uk-UA"/>
          </a:p>
        </p:txBody>
      </p:sp>
    </p:spTree>
    <p:extLst>
      <p:ext uri="{BB962C8B-B14F-4D97-AF65-F5344CB8AC3E}">
        <p14:creationId xmlns:p14="http://schemas.microsoft.com/office/powerpoint/2010/main" val="215758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1F58B79A-AF36-4DFD-AC52-62E4DC6212B1}" type="slidenum">
              <a:rPr lang="uk-UA" smtClean="0"/>
              <a:t>1</a:t>
            </a:fld>
            <a:endParaRPr lang="uk-UA"/>
          </a:p>
        </p:txBody>
      </p:sp>
    </p:spTree>
    <p:extLst>
      <p:ext uri="{BB962C8B-B14F-4D97-AF65-F5344CB8AC3E}">
        <p14:creationId xmlns:p14="http://schemas.microsoft.com/office/powerpoint/2010/main" val="3387538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a:t>Зразок заголовка</a:t>
            </a:r>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a:t>Зразок заголовка</a:t>
            </a:r>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zakon.rada.gov.ua/laws/show/2709-15#Text" TargetMode="External"/><Relationship Id="rId2" Type="http://schemas.openxmlformats.org/officeDocument/2006/relationships/hyperlink" Target="https://zakon.rada.gov.ua/laws/show/959-12#Tex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922891A-BDD8-3996-E15C-F0A021C7113F}"/>
              </a:ext>
            </a:extLst>
          </p:cNvPr>
          <p:cNvSpPr>
            <a:spLocks noGrp="1"/>
          </p:cNvSpPr>
          <p:nvPr>
            <p:ph type="title"/>
          </p:nvPr>
        </p:nvSpPr>
        <p:spPr>
          <a:xfrm>
            <a:off x="0" y="1253067"/>
            <a:ext cx="12279086" cy="4986866"/>
          </a:xfrm>
        </p:spPr>
        <p:txBody>
          <a:bodyPr>
            <a:normAutofit fontScale="90000"/>
          </a:bodyPr>
          <a:lstStyle/>
          <a:p>
            <a:r>
              <a:rPr lang="uk-UA" sz="3000" b="1" dirty="0">
                <a:solidFill>
                  <a:srgbClr val="00B0F0"/>
                </a:solidFill>
                <a:latin typeface="Times New Roman" pitchFamily="18" charset="0"/>
                <a:cs typeface="Times New Roman" pitchFamily="18" charset="0"/>
              </a:rPr>
              <a:t/>
            </a:r>
            <a:br>
              <a:rPr lang="uk-UA" sz="3000" b="1" dirty="0">
                <a:solidFill>
                  <a:srgbClr val="00B0F0"/>
                </a:solidFill>
                <a:latin typeface="Times New Roman" pitchFamily="18" charset="0"/>
                <a:cs typeface="Times New Roman" pitchFamily="18" charset="0"/>
              </a:rPr>
            </a:br>
            <a:r>
              <a:rPr lang="uk-UA" sz="3000" b="1" dirty="0">
                <a:solidFill>
                  <a:schemeClr val="accent1">
                    <a:lumMod val="60000"/>
                    <a:lumOff val="40000"/>
                  </a:schemeClr>
                </a:solidFill>
                <a:latin typeface="Times New Roman" pitchFamily="18" charset="0"/>
                <a:cs typeface="Times New Roman" pitchFamily="18" charset="0"/>
              </a:rPr>
              <a:t/>
            </a:r>
            <a:br>
              <a:rPr lang="uk-UA" sz="3000" b="1" dirty="0">
                <a:solidFill>
                  <a:schemeClr val="accent1">
                    <a:lumMod val="60000"/>
                    <a:lumOff val="40000"/>
                  </a:schemeClr>
                </a:solidFill>
                <a:latin typeface="Times New Roman" pitchFamily="18" charset="0"/>
                <a:cs typeface="Times New Roman" pitchFamily="18" charset="0"/>
              </a:rPr>
            </a:br>
            <a:r>
              <a:rPr lang="uk-UA" sz="3000" b="1" dirty="0">
                <a:solidFill>
                  <a:srgbClr val="92D050"/>
                </a:solidFill>
                <a:latin typeface="Times New Roman" pitchFamily="18" charset="0"/>
                <a:cs typeface="Times New Roman" pitchFamily="18" charset="0"/>
              </a:rPr>
              <a:t>Тема 2.2. Структура і зміст зовнішньоекономічних контрактів.</a:t>
            </a:r>
            <a:r>
              <a:rPr lang="uk-UA" sz="3000" b="1" dirty="0">
                <a:solidFill>
                  <a:schemeClr val="accent1">
                    <a:lumMod val="60000"/>
                    <a:lumOff val="40000"/>
                  </a:schemeClr>
                </a:solidFill>
                <a:latin typeface="Times New Roman" pitchFamily="18" charset="0"/>
                <a:cs typeface="Times New Roman" pitchFamily="18" charset="0"/>
              </a:rPr>
              <a:t/>
            </a:r>
            <a:br>
              <a:rPr lang="uk-UA" sz="3000" b="1" dirty="0">
                <a:solidFill>
                  <a:schemeClr val="accent1">
                    <a:lumMod val="60000"/>
                    <a:lumOff val="40000"/>
                  </a:schemeClr>
                </a:solidFill>
                <a:latin typeface="Times New Roman" pitchFamily="18" charset="0"/>
                <a:cs typeface="Times New Roman" pitchFamily="18" charset="0"/>
              </a:rPr>
            </a:br>
            <a:r>
              <a:rPr lang="uk-UA" sz="3000" b="1" dirty="0" smtClean="0">
                <a:solidFill>
                  <a:schemeClr val="accent1">
                    <a:lumMod val="60000"/>
                    <a:lumOff val="40000"/>
                  </a:schemeClr>
                </a:solidFill>
                <a:latin typeface="Times New Roman" pitchFamily="18" charset="0"/>
                <a:cs typeface="Times New Roman" pitchFamily="18" charset="0"/>
              </a:rPr>
              <a:t/>
            </a:r>
            <a:br>
              <a:rPr lang="uk-UA" sz="3000" b="1" dirty="0" smtClean="0">
                <a:solidFill>
                  <a:schemeClr val="accent1">
                    <a:lumMod val="60000"/>
                    <a:lumOff val="40000"/>
                  </a:schemeClr>
                </a:solidFill>
                <a:latin typeface="Times New Roman" pitchFamily="18" charset="0"/>
                <a:cs typeface="Times New Roman" pitchFamily="18" charset="0"/>
              </a:rPr>
            </a:br>
            <a:r>
              <a:rPr lang="uk-UA" sz="3000" b="1" dirty="0" smtClean="0">
                <a:solidFill>
                  <a:schemeClr val="accent1">
                    <a:lumMod val="60000"/>
                    <a:lumOff val="40000"/>
                  </a:schemeClr>
                </a:solidFill>
                <a:latin typeface="Times New Roman" pitchFamily="18" charset="0"/>
                <a:cs typeface="Times New Roman" pitchFamily="18" charset="0"/>
              </a:rPr>
              <a:t>1</a:t>
            </a:r>
            <a:r>
              <a:rPr lang="uk-UA" sz="3000" b="1" dirty="0">
                <a:solidFill>
                  <a:schemeClr val="accent1">
                    <a:lumMod val="60000"/>
                    <a:lumOff val="40000"/>
                  </a:schemeClr>
                </a:solidFill>
                <a:latin typeface="Times New Roman" pitchFamily="18" charset="0"/>
                <a:cs typeface="Times New Roman" pitchFamily="18" charset="0"/>
              </a:rPr>
              <a:t>. Форма зовнішньоекономічних контрактів.</a:t>
            </a:r>
            <a:br>
              <a:rPr lang="uk-UA" sz="3000" b="1" dirty="0">
                <a:solidFill>
                  <a:schemeClr val="accent1">
                    <a:lumMod val="60000"/>
                    <a:lumOff val="40000"/>
                  </a:schemeClr>
                </a:solidFill>
                <a:latin typeface="Times New Roman" pitchFamily="18" charset="0"/>
                <a:cs typeface="Times New Roman" pitchFamily="18" charset="0"/>
              </a:rPr>
            </a:br>
            <a:r>
              <a:rPr lang="uk-UA" sz="3000" b="1" dirty="0">
                <a:solidFill>
                  <a:schemeClr val="accent1">
                    <a:lumMod val="60000"/>
                    <a:lumOff val="40000"/>
                  </a:schemeClr>
                </a:solidFill>
                <a:latin typeface="Times New Roman" pitchFamily="18" charset="0"/>
                <a:cs typeface="Times New Roman" pitchFamily="18" charset="0"/>
              </a:rPr>
              <a:t>2. Порядок укладання зовнішньоекономічних контрактів. </a:t>
            </a:r>
            <a:br>
              <a:rPr lang="uk-UA" sz="3000" b="1" dirty="0">
                <a:solidFill>
                  <a:schemeClr val="accent1">
                    <a:lumMod val="60000"/>
                    <a:lumOff val="40000"/>
                  </a:schemeClr>
                </a:solidFill>
                <a:latin typeface="Times New Roman" pitchFamily="18" charset="0"/>
                <a:cs typeface="Times New Roman" pitchFamily="18" charset="0"/>
              </a:rPr>
            </a:br>
            <a:r>
              <a:rPr lang="uk-UA" sz="3000" b="1" dirty="0">
                <a:solidFill>
                  <a:schemeClr val="accent1">
                    <a:lumMod val="60000"/>
                    <a:lumOff val="40000"/>
                  </a:schemeClr>
                </a:solidFill>
                <a:latin typeface="Times New Roman" pitchFamily="18" charset="0"/>
                <a:cs typeface="Times New Roman" pitchFamily="18" charset="0"/>
              </a:rPr>
              <a:t>3. Умови зовнішньоекономічних контрактів. </a:t>
            </a:r>
            <a:br>
              <a:rPr lang="uk-UA" sz="3000" b="1" dirty="0">
                <a:solidFill>
                  <a:schemeClr val="accent1">
                    <a:lumMod val="60000"/>
                    <a:lumOff val="40000"/>
                  </a:schemeClr>
                </a:solidFill>
                <a:latin typeface="Times New Roman" pitchFamily="18" charset="0"/>
                <a:cs typeface="Times New Roman" pitchFamily="18" charset="0"/>
              </a:rPr>
            </a:br>
            <a:r>
              <a:rPr lang="uk-UA" sz="3000" b="1" dirty="0">
                <a:solidFill>
                  <a:schemeClr val="accent1">
                    <a:lumMod val="60000"/>
                    <a:lumOff val="40000"/>
                  </a:schemeClr>
                </a:solidFill>
                <a:latin typeface="Times New Roman" pitchFamily="18" charset="0"/>
                <a:cs typeface="Times New Roman" pitchFamily="18" charset="0"/>
              </a:rPr>
              <a:t>4. Арбітражне застереження у зовнішньоекономічному контрактів.</a:t>
            </a:r>
            <a:br>
              <a:rPr lang="uk-UA" sz="3000" b="1" dirty="0">
                <a:solidFill>
                  <a:schemeClr val="accent1">
                    <a:lumMod val="60000"/>
                    <a:lumOff val="40000"/>
                  </a:schemeClr>
                </a:solidFill>
                <a:latin typeface="Times New Roman" pitchFamily="18" charset="0"/>
                <a:cs typeface="Times New Roman" pitchFamily="18" charset="0"/>
              </a:rPr>
            </a:br>
            <a:r>
              <a:rPr lang="uk-UA" sz="3000" b="1" dirty="0">
                <a:solidFill>
                  <a:srgbClr val="00B0F0"/>
                </a:solidFill>
                <a:latin typeface="Times New Roman" pitchFamily="18" charset="0"/>
                <a:cs typeface="Times New Roman" pitchFamily="18" charset="0"/>
              </a:rPr>
              <a:t/>
            </a:r>
            <a:br>
              <a:rPr lang="uk-UA" sz="3000" b="1" dirty="0">
                <a:solidFill>
                  <a:srgbClr val="00B0F0"/>
                </a:solidFill>
                <a:latin typeface="Times New Roman" pitchFamily="18" charset="0"/>
                <a:cs typeface="Times New Roman" pitchFamily="18" charset="0"/>
              </a:rPr>
            </a:br>
            <a:r>
              <a:rPr lang="uk-UA" sz="2500" dirty="0">
                <a:solidFill>
                  <a:schemeClr val="tx2">
                    <a:lumMod val="95000"/>
                  </a:schemeClr>
                </a:solidFill>
                <a:latin typeface="Times New Roman" pitchFamily="18" charset="0"/>
                <a:cs typeface="Times New Roman" pitchFamily="18" charset="0"/>
              </a:rPr>
              <a:t/>
            </a:r>
            <a:br>
              <a:rPr lang="uk-UA" sz="2500" dirty="0">
                <a:solidFill>
                  <a:schemeClr val="tx2">
                    <a:lumMod val="95000"/>
                  </a:schemeClr>
                </a:solidFill>
                <a:latin typeface="Times New Roman" pitchFamily="18" charset="0"/>
                <a:cs typeface="Times New Roman" pitchFamily="18" charset="0"/>
              </a:rPr>
            </a:br>
            <a:r>
              <a:rPr lang="uk-UA" sz="3600" dirty="0"/>
              <a:t/>
            </a:r>
            <a:br>
              <a:rPr lang="uk-UA" sz="3600" dirty="0"/>
            </a:br>
            <a:r>
              <a:rPr lang="uk-UA" sz="2000" dirty="0" smtClean="0">
                <a:latin typeface="Times New Roman" pitchFamily="18" charset="0"/>
                <a:cs typeface="Times New Roman" pitchFamily="18" charset="0"/>
              </a:rPr>
              <a:t/>
            </a:r>
            <a:br>
              <a:rPr lang="uk-UA" sz="2000" dirty="0" smtClean="0">
                <a:latin typeface="Times New Roman" pitchFamily="18" charset="0"/>
                <a:cs typeface="Times New Roman" pitchFamily="18" charset="0"/>
              </a:rPr>
            </a:br>
            <a:endParaRPr lang="uk-UA" sz="2000" dirty="0">
              <a:latin typeface="Times New Roman" pitchFamily="18" charset="0"/>
              <a:cs typeface="Times New Roman" pitchFamily="18" charset="0"/>
            </a:endParaRPr>
          </a:p>
        </p:txBody>
      </p:sp>
      <p:sp>
        <p:nvSpPr>
          <p:cNvPr id="3" name="Заголовок 1">
            <a:extLst>
              <a:ext uri="{FF2B5EF4-FFF2-40B4-BE49-F238E27FC236}">
                <a16:creationId xmlns:a16="http://schemas.microsoft.com/office/drawing/2014/main" xmlns="" id="{39F26C30-9404-6602-8E95-9BB8AEDFA0B4}"/>
              </a:ext>
            </a:extLst>
          </p:cNvPr>
          <p:cNvSpPr txBox="1">
            <a:spLocks/>
          </p:cNvSpPr>
          <p:nvPr/>
        </p:nvSpPr>
        <p:spPr>
          <a:xfrm>
            <a:off x="1839686" y="3657987"/>
            <a:ext cx="10178143" cy="189372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r"/>
            <a:endParaRPr lang="en-US" sz="2600" dirty="0"/>
          </a:p>
        </p:txBody>
      </p:sp>
    </p:spTree>
    <p:extLst>
      <p:ext uri="{BB962C8B-B14F-4D97-AF65-F5344CB8AC3E}">
        <p14:creationId xmlns:p14="http://schemas.microsoft.com/office/powerpoint/2010/main" val="3888783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35467" y="110068"/>
            <a:ext cx="11721571" cy="5660496"/>
          </a:xfrm>
        </p:spPr>
        <p:txBody>
          <a:bodyPr/>
          <a:lstStyle/>
          <a:p>
            <a:pPr marL="0" indent="457200" algn="ctr">
              <a:lnSpc>
                <a:spcPct val="100000"/>
              </a:lnSpc>
              <a:spcBef>
                <a:spcPts val="0"/>
              </a:spcBef>
              <a:buNone/>
            </a:pPr>
            <a:r>
              <a:rPr lang="uk-UA" sz="1800" i="1" u="sng" dirty="0">
                <a:latin typeface="Times New Roman" pitchFamily="18" charset="0"/>
                <a:cs typeface="Times New Roman" pitchFamily="18" charset="0"/>
              </a:rPr>
              <a:t>Права та обов'язки сторін</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Відповідно до статей 627 і 628 Цивільного кодексу України сторони є вільними в укладенні договору, виборі контрагента та визначенні умов договору з урахуванням вимог цього Кодексу, інших актів цивільного законодавства, звичаїв ділового обороту, вимог розумності та справедливості</a:t>
            </a:r>
            <a:r>
              <a:rPr lang="uk-UA" sz="1800" b="0" dirty="0" smtClean="0">
                <a:solidFill>
                  <a:schemeClr val="tx1">
                    <a:lumMod val="50000"/>
                  </a:schemeClr>
                </a:solidFill>
                <a:latin typeface="Times New Roman" pitchFamily="18" charset="0"/>
                <a:cs typeface="Times New Roman" pitchFamily="18" charset="0"/>
              </a:rPr>
              <a:t>.</a:t>
            </a:r>
            <a:endParaRPr lang="uk-UA" sz="18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Суб'єкти зовнішньоекономічної діяльності при складанні тексту зовнішньоекономічного договору (контракту) мають право використовувати відомі міжнародні звичаї, рекомендації, правила міжнародних органів та організацій, якщо це не заборонено прямо та у виключній формі цим та іншими законами України</a:t>
            </a:r>
            <a:r>
              <a:rPr lang="uk-UA" sz="1800" b="0" dirty="0" smtClean="0">
                <a:solidFill>
                  <a:schemeClr val="tx1">
                    <a:lumMod val="50000"/>
                  </a:schemeClr>
                </a:solidFill>
                <a:latin typeface="Times New Roman" pitchFamily="18" charset="0"/>
                <a:cs typeface="Times New Roman" pitchFamily="18" charset="0"/>
              </a:rPr>
              <a:t>.</a:t>
            </a:r>
            <a:endParaRPr lang="uk-UA" sz="1800" b="0" dirty="0">
              <a:solidFill>
                <a:schemeClr val="tx1">
                  <a:lumMod val="50000"/>
                </a:schemeClr>
              </a:solidFill>
              <a:latin typeface="Times New Roman" pitchFamily="18" charset="0"/>
              <a:cs typeface="Times New Roman" pitchFamily="18" charset="0"/>
            </a:endParaRPr>
          </a:p>
          <a:p>
            <a:pPr marL="0" indent="457200" algn="ctr">
              <a:lnSpc>
                <a:spcPct val="100000"/>
              </a:lnSpc>
              <a:spcBef>
                <a:spcPts val="0"/>
              </a:spcBef>
              <a:buNone/>
            </a:pPr>
            <a:r>
              <a:rPr lang="uk-UA" sz="1800" i="1" u="sng" dirty="0">
                <a:solidFill>
                  <a:schemeClr val="tx1">
                    <a:lumMod val="60000"/>
                    <a:lumOff val="40000"/>
                  </a:schemeClr>
                </a:solidFill>
                <a:latin typeface="Times New Roman" pitchFamily="18" charset="0"/>
                <a:cs typeface="Times New Roman" pitchFamily="18" charset="0"/>
              </a:rPr>
              <a:t>Характеристика Міжнародних правил інтерпретації комерційних термінів</a:t>
            </a:r>
          </a:p>
          <a:p>
            <a:pPr marL="0" indent="457200" algn="just">
              <a:lnSpc>
                <a:spcPct val="100000"/>
              </a:lnSpc>
              <a:spcBef>
                <a:spcPts val="0"/>
              </a:spcBef>
              <a:buNone/>
            </a:pPr>
            <a:r>
              <a:rPr lang="uk-UA" sz="1600" b="0" dirty="0">
                <a:solidFill>
                  <a:schemeClr val="tx1">
                    <a:lumMod val="50000"/>
                  </a:schemeClr>
                </a:solidFill>
                <a:latin typeface="Times New Roman" pitchFamily="18" charset="0"/>
                <a:cs typeface="Times New Roman" pitchFamily="18" charset="0"/>
              </a:rPr>
              <a:t>Правила </a:t>
            </a:r>
            <a:r>
              <a:rPr lang="uk-UA" sz="1600" i="1" u="sng" dirty="0">
                <a:solidFill>
                  <a:schemeClr val="tx1">
                    <a:lumMod val="50000"/>
                  </a:schemeClr>
                </a:solidFill>
                <a:latin typeface="Times New Roman" pitchFamily="18" charset="0"/>
                <a:cs typeface="Times New Roman" pitchFamily="18" charset="0"/>
              </a:rPr>
              <a:t>ІНКОТЕРМС</a:t>
            </a:r>
            <a:r>
              <a:rPr lang="uk-UA" sz="1600" b="0" dirty="0">
                <a:solidFill>
                  <a:schemeClr val="tx1">
                    <a:lumMod val="50000"/>
                  </a:schemeClr>
                </a:solidFill>
                <a:latin typeface="Times New Roman" pitchFamily="18" charset="0"/>
                <a:cs typeface="Times New Roman" pitchFamily="18" charset="0"/>
              </a:rPr>
              <a:t> відомі в усьому світі і широко застосовуються в практиці міжнародної торгівлі. Правила видаються Міжнародною торговою палатою. Вони визначають умови </a:t>
            </a:r>
            <a:r>
              <a:rPr lang="uk-UA" sz="1600" b="0" dirty="0" err="1">
                <a:solidFill>
                  <a:schemeClr val="tx1">
                    <a:lumMod val="50000"/>
                  </a:schemeClr>
                </a:solidFill>
                <a:latin typeface="Times New Roman" pitchFamily="18" charset="0"/>
                <a:cs typeface="Times New Roman" pitchFamily="18" charset="0"/>
              </a:rPr>
              <a:t>доставлення</a:t>
            </a:r>
            <a:r>
              <a:rPr lang="uk-UA" sz="1600" b="0" dirty="0">
                <a:solidFill>
                  <a:schemeClr val="tx1">
                    <a:lumMod val="50000"/>
                  </a:schemeClr>
                </a:solidFill>
                <a:latin typeface="Times New Roman" pitchFamily="18" charset="0"/>
                <a:cs typeface="Times New Roman" pitchFamily="18" charset="0"/>
              </a:rPr>
              <a:t> товарів та ділять обов’язки, ризики та витрати, пов’язані з перевезенням та </a:t>
            </a:r>
            <a:r>
              <a:rPr lang="uk-UA" sz="1600" b="0" dirty="0" err="1">
                <a:solidFill>
                  <a:schemeClr val="tx1">
                    <a:lumMod val="50000"/>
                  </a:schemeClr>
                </a:solidFill>
                <a:latin typeface="Times New Roman" pitchFamily="18" charset="0"/>
                <a:cs typeface="Times New Roman" pitchFamily="18" charset="0"/>
              </a:rPr>
              <a:t>доставленням</a:t>
            </a:r>
            <a:r>
              <a:rPr lang="uk-UA" sz="1600" b="0" dirty="0">
                <a:solidFill>
                  <a:schemeClr val="tx1">
                    <a:lumMod val="50000"/>
                  </a:schemeClr>
                </a:solidFill>
                <a:latin typeface="Times New Roman" pitchFamily="18" charset="0"/>
                <a:cs typeface="Times New Roman" pitchFamily="18" charset="0"/>
              </a:rPr>
              <a:t> товарів між продавцем та покупцем. Ці правила стандартизують та уточнюють ключові терміни в міжнародній торгівлі, роблячи процес взаємодії між сторонами угоди більш прозорим та </a:t>
            </a:r>
            <a:r>
              <a:rPr lang="uk-UA" sz="1600" b="0" dirty="0" smtClean="0">
                <a:solidFill>
                  <a:schemeClr val="tx1">
                    <a:lumMod val="50000"/>
                  </a:schemeClr>
                </a:solidFill>
                <a:latin typeface="Times New Roman" pitchFamily="18" charset="0"/>
                <a:cs typeface="Times New Roman" pitchFamily="18" charset="0"/>
              </a:rPr>
              <a:t>передбачуваним. Для </a:t>
            </a:r>
            <a:r>
              <a:rPr lang="uk-UA" sz="1600" b="0" dirty="0">
                <a:solidFill>
                  <a:schemeClr val="tx1">
                    <a:lumMod val="50000"/>
                  </a:schemeClr>
                </a:solidFill>
                <a:latin typeface="Times New Roman" pitchFamily="18" charset="0"/>
                <a:cs typeface="Times New Roman" pitchFamily="18" charset="0"/>
              </a:rPr>
              <a:t>торгівлі </a:t>
            </a:r>
            <a:r>
              <a:rPr lang="en-US" sz="1600" b="0" dirty="0">
                <a:solidFill>
                  <a:schemeClr val="tx1">
                    <a:lumMod val="50000"/>
                  </a:schemeClr>
                </a:solidFill>
                <a:latin typeface="Times New Roman" pitchFamily="18" charset="0"/>
                <a:cs typeface="Times New Roman" pitchFamily="18" charset="0"/>
              </a:rPr>
              <a:t>B2B (</a:t>
            </a:r>
            <a:r>
              <a:rPr lang="uk-UA" sz="1600" b="0" dirty="0">
                <a:solidFill>
                  <a:schemeClr val="tx1">
                    <a:lumMod val="50000"/>
                  </a:schemeClr>
                </a:solidFill>
                <a:latin typeface="Times New Roman" pitchFamily="18" charset="0"/>
                <a:cs typeface="Times New Roman" pitchFamily="18" charset="0"/>
              </a:rPr>
              <a:t>торгівлі між бізнесами) </a:t>
            </a:r>
            <a:r>
              <a:rPr lang="uk-UA" sz="1600" b="0" dirty="0" err="1">
                <a:solidFill>
                  <a:schemeClr val="tx1">
                    <a:lumMod val="50000"/>
                  </a:schemeClr>
                </a:solidFill>
                <a:latin typeface="Times New Roman" pitchFamily="18" charset="0"/>
                <a:cs typeface="Times New Roman" pitchFamily="18" charset="0"/>
              </a:rPr>
              <a:t>Інкотермс</a:t>
            </a:r>
            <a:r>
              <a:rPr lang="uk-UA" sz="1600" b="0" dirty="0">
                <a:solidFill>
                  <a:schemeClr val="tx1">
                    <a:lumMod val="50000"/>
                  </a:schemeClr>
                </a:solidFill>
                <a:latin typeface="Times New Roman" pitchFamily="18" charset="0"/>
                <a:cs typeface="Times New Roman" pitchFamily="18" charset="0"/>
              </a:rPr>
              <a:t> мають особливе значення. Під час укладання міжнародних угод часто виникають різні невизначеності, пов’язані з тим, хто і в який момент відповідає за товар, хто платить за перевезення, страхування, мита та інші витрати. </a:t>
            </a:r>
            <a:r>
              <a:rPr lang="uk-UA" sz="1600" b="0" dirty="0" err="1">
                <a:solidFill>
                  <a:schemeClr val="tx1">
                    <a:lumMod val="50000"/>
                  </a:schemeClr>
                </a:solidFill>
                <a:latin typeface="Times New Roman" pitchFamily="18" charset="0"/>
                <a:cs typeface="Times New Roman" pitchFamily="18" charset="0"/>
              </a:rPr>
              <a:t>Інкотермс</a:t>
            </a:r>
            <a:r>
              <a:rPr lang="uk-UA" sz="1600" b="0" dirty="0">
                <a:solidFill>
                  <a:schemeClr val="tx1">
                    <a:lumMod val="50000"/>
                  </a:schemeClr>
                </a:solidFill>
                <a:latin typeface="Times New Roman" pitchFamily="18" charset="0"/>
                <a:cs typeface="Times New Roman" pitchFamily="18" charset="0"/>
              </a:rPr>
              <a:t> допомагає врегулювати всі ці моменти, надаючи стандартний набір умов, зрозумілих для бізнес-спільноти всього світу.</a:t>
            </a:r>
          </a:p>
          <a:p>
            <a:pPr marL="0" indent="457200" algn="just">
              <a:lnSpc>
                <a:spcPct val="100000"/>
              </a:lnSpc>
              <a:spcBef>
                <a:spcPts val="0"/>
              </a:spcBef>
              <a:buNone/>
            </a:pPr>
            <a:r>
              <a:rPr lang="uk-UA" sz="1600" b="0" dirty="0">
                <a:solidFill>
                  <a:schemeClr val="tx1">
                    <a:lumMod val="50000"/>
                  </a:schemeClr>
                </a:solidFill>
                <a:latin typeface="Times New Roman" pitchFamily="18" charset="0"/>
                <a:cs typeface="Times New Roman" pitchFamily="18" charset="0"/>
              </a:rPr>
              <a:t>Застосування Правил ІНКОТЕРМС спрощує складання і погодження договорів, сприяє однаковому розумінню і тлумаченню контрагентами різних країн умов поставки, оскільки вони застосовуються в зовнішньоекономічній діяльності суб’єктами господарювання більшості країн світу</a:t>
            </a:r>
            <a:r>
              <a:rPr lang="uk-UA" sz="1600" b="0" dirty="0" smtClean="0">
                <a:solidFill>
                  <a:schemeClr val="tx1">
                    <a:lumMod val="50000"/>
                  </a:schemeClr>
                </a:solidFill>
                <a:latin typeface="Times New Roman" pitchFamily="18" charset="0"/>
                <a:cs typeface="Times New Roman" pitchFamily="18" charset="0"/>
              </a:rPr>
              <a:t>.</a:t>
            </a:r>
            <a:endParaRPr lang="uk-UA" sz="16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600" b="0" dirty="0" err="1">
                <a:solidFill>
                  <a:schemeClr val="tx1">
                    <a:lumMod val="50000"/>
                  </a:schemeClr>
                </a:solidFill>
                <a:latin typeface="Times New Roman" pitchFamily="18" charset="0"/>
                <a:cs typeface="Times New Roman" pitchFamily="18" charset="0"/>
              </a:rPr>
              <a:t>Інкотермс</a:t>
            </a:r>
            <a:r>
              <a:rPr lang="uk-UA" sz="1600" b="0" dirty="0">
                <a:solidFill>
                  <a:schemeClr val="tx1">
                    <a:lumMod val="50000"/>
                  </a:schemeClr>
                </a:solidFill>
                <a:latin typeface="Times New Roman" pitchFamily="18" charset="0"/>
                <a:cs typeface="Times New Roman" pitchFamily="18" charset="0"/>
              </a:rPr>
              <a:t> можуть застосовувати лише та виключно для договорів постачання товарів, які мають матеріальну форму і можуть переміщуватись в просторі (</a:t>
            </a:r>
            <a:r>
              <a:rPr lang="uk-UA" sz="1600" b="0" dirty="0" err="1">
                <a:solidFill>
                  <a:schemeClr val="tx1">
                    <a:lumMod val="50000"/>
                  </a:schemeClr>
                </a:solidFill>
                <a:latin typeface="Times New Roman" pitchFamily="18" charset="0"/>
                <a:cs typeface="Times New Roman" pitchFamily="18" charset="0"/>
              </a:rPr>
              <a:t>Інкотермс</a:t>
            </a:r>
            <a:r>
              <a:rPr lang="uk-UA" sz="1600" b="0" dirty="0">
                <a:solidFill>
                  <a:schemeClr val="tx1">
                    <a:lumMod val="50000"/>
                  </a:schemeClr>
                </a:solidFill>
                <a:latin typeface="Times New Roman" pitchFamily="18" charset="0"/>
                <a:cs typeface="Times New Roman" pitchFamily="18" charset="0"/>
              </a:rPr>
              <a:t> Офіційні правила тлумачення торговельних термінів Міжнародної торгової палати).</a:t>
            </a:r>
          </a:p>
        </p:txBody>
      </p:sp>
    </p:spTree>
    <p:extLst>
      <p:ext uri="{BB962C8B-B14F-4D97-AF65-F5344CB8AC3E}">
        <p14:creationId xmlns:p14="http://schemas.microsoft.com/office/powerpoint/2010/main" val="2118207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body" sz="quarter" idx="10"/>
          </p:nvPr>
        </p:nvSpPr>
        <p:spPr>
          <a:xfrm>
            <a:off x="185738" y="270933"/>
            <a:ext cx="7231062" cy="5499630"/>
          </a:xfrm>
        </p:spPr>
        <p:txBody>
          <a:bodyPr/>
          <a:lstStyle/>
          <a:p>
            <a:pPr fontAlgn="base"/>
            <a:endParaRPr lang="uk-UA" sz="1500" b="0" dirty="0" smtClean="0">
              <a:latin typeface="Times New Roman" pitchFamily="18" charset="0"/>
              <a:cs typeface="Times New Roman" pitchFamily="18" charset="0"/>
            </a:endParaRPr>
          </a:p>
          <a:p>
            <a:pPr marL="0" indent="0" algn="ctr" fontAlgn="base">
              <a:buNone/>
            </a:pPr>
            <a:r>
              <a:rPr lang="uk-UA" sz="2500" dirty="0">
                <a:solidFill>
                  <a:schemeClr val="tx1">
                    <a:lumMod val="75000"/>
                  </a:schemeClr>
                </a:solidFill>
                <a:latin typeface="Times New Roman" pitchFamily="18" charset="0"/>
                <a:cs typeface="Times New Roman" pitchFamily="18" charset="0"/>
              </a:rPr>
              <a:t>4. Арбітражне застереження у зовнішньоекономічному контрактів.</a:t>
            </a:r>
            <a:endParaRPr lang="uk-UA" sz="2500" b="0" dirty="0">
              <a:solidFill>
                <a:schemeClr val="tx1">
                  <a:lumMod val="75000"/>
                </a:schemeClr>
              </a:solidFill>
              <a:latin typeface="Times New Roman" pitchFamily="18" charset="0"/>
              <a:cs typeface="Times New Roman" pitchFamily="18" charset="0"/>
            </a:endParaRPr>
          </a:p>
          <a:p>
            <a:pPr marL="0" indent="228600" algn="just" fontAlgn="base">
              <a:lnSpc>
                <a:spcPct val="100000"/>
              </a:lnSpc>
              <a:spcBef>
                <a:spcPts val="0"/>
              </a:spcBef>
            </a:pPr>
            <a:r>
              <a:rPr lang="uk-UA" sz="1600" b="0" dirty="0" smtClean="0">
                <a:solidFill>
                  <a:schemeClr val="tx1">
                    <a:lumMod val="50000"/>
                  </a:schemeClr>
                </a:solidFill>
                <a:latin typeface="Times New Roman" pitchFamily="18" charset="0"/>
                <a:cs typeface="Times New Roman" pitchFamily="18" charset="0"/>
              </a:rPr>
              <a:t>Арбітражна </a:t>
            </a:r>
            <a:r>
              <a:rPr lang="uk-UA" sz="1600" b="0" dirty="0">
                <a:solidFill>
                  <a:schemeClr val="tx1">
                    <a:lumMod val="50000"/>
                  </a:schemeClr>
                </a:solidFill>
                <a:latin typeface="Times New Roman" pitchFamily="18" charset="0"/>
                <a:cs typeface="Times New Roman" pitchFamily="18" charset="0"/>
              </a:rPr>
              <a:t>угода виконує низку важливих функцій. Зокрема, вона є доказом згоди сторін на передачу спорів до арбітражу, встановлює компетенцію арбітражного суду на розгляд певного спору між сторонами та водночас виключає можливість розгляду цього спору державним судом, а також наділяє арбітрів повноваженнями на розгляд та остаточне вирішення спору і визначає обсяг таких повноважень.</a:t>
            </a:r>
          </a:p>
          <a:p>
            <a:pPr marL="0" indent="228600" algn="just" fontAlgn="base">
              <a:lnSpc>
                <a:spcPct val="100000"/>
              </a:lnSpc>
              <a:spcBef>
                <a:spcPts val="0"/>
              </a:spcBef>
            </a:pPr>
            <a:r>
              <a:rPr lang="uk-UA" sz="1600" b="0" dirty="0">
                <a:solidFill>
                  <a:schemeClr val="tx1">
                    <a:lumMod val="50000"/>
                  </a:schemeClr>
                </a:solidFill>
                <a:latin typeface="Times New Roman" pitchFamily="18" charset="0"/>
                <a:cs typeface="Times New Roman" pitchFamily="18" charset="0"/>
              </a:rPr>
              <a:t>Закон України «Про міжнародний комерційний арбітраж» виходить з визнання корисності арбітражу (третейського суду) як методу, що широко застосовується для вирішення спорів, які виникають у сфері міжнародної торгівлі, і необхідності комплексного врегулювання міжнародного комерційного арбітражу в законодавчому порядку; враховує положення про такий арбітраж, які є в міжнародних договорах України, а також в типовому законі, прийнятому в 1985 році Комісією ООН з права міжнародної торгівлі і схваленому Генеральною Асамблеєю ООН для можливого використання державами у своєму законодавстві.</a:t>
            </a:r>
          </a:p>
          <a:p>
            <a:pPr marL="0" indent="228600" algn="just" fontAlgn="base">
              <a:lnSpc>
                <a:spcPct val="100000"/>
              </a:lnSpc>
              <a:spcBef>
                <a:spcPts val="0"/>
              </a:spcBef>
            </a:pPr>
            <a:r>
              <a:rPr lang="uk-UA" sz="1600" b="0" dirty="0">
                <a:solidFill>
                  <a:schemeClr val="tx1">
                    <a:lumMod val="50000"/>
                  </a:schemeClr>
                </a:solidFill>
                <a:latin typeface="Times New Roman" pitchFamily="18" charset="0"/>
                <a:cs typeface="Times New Roman" pitchFamily="18" charset="0"/>
              </a:rPr>
              <a:t>Отже, арбітражна угода в розумінні Закону –  це угода сторін про передачу до арбітражу спорів, які можуть виникнути між ними у зв’язку з договірними та іншими правовідносинами.</a:t>
            </a:r>
          </a:p>
          <a:p>
            <a:pPr marL="0" indent="0">
              <a:buNone/>
            </a:pPr>
            <a:endParaRPr lang="uk-UA" sz="1500" b="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6800" y="457200"/>
            <a:ext cx="4114800" cy="519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0415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9333" y="279400"/>
            <a:ext cx="11687705" cy="5491163"/>
          </a:xfrm>
        </p:spPr>
        <p:txBody>
          <a:bodyPr/>
          <a:lstStyle/>
          <a:p>
            <a:pPr marL="0" indent="457200" algn="just">
              <a:lnSpc>
                <a:spcPct val="100000"/>
              </a:lnSpc>
              <a:spcBef>
                <a:spcPts val="0"/>
              </a:spcBef>
              <a:buNone/>
            </a:pPr>
            <a:r>
              <a:rPr lang="ru-RU" sz="1700" b="0" dirty="0">
                <a:solidFill>
                  <a:schemeClr val="tx1">
                    <a:lumMod val="50000"/>
                  </a:schemeClr>
                </a:solidFill>
                <a:latin typeface="Times New Roman" pitchFamily="18" charset="0"/>
                <a:cs typeface="Times New Roman" pitchFamily="18" charset="0"/>
              </a:rPr>
              <a:t>У свою </a:t>
            </a:r>
            <a:r>
              <a:rPr lang="ru-RU" sz="1700" b="0" dirty="0" err="1">
                <a:solidFill>
                  <a:schemeClr val="tx1">
                    <a:lumMod val="50000"/>
                  </a:schemeClr>
                </a:solidFill>
                <a:latin typeface="Times New Roman" pitchFamily="18" charset="0"/>
                <a:cs typeface="Times New Roman" pitchFamily="18" charset="0"/>
              </a:rPr>
              <a:t>чергу</a:t>
            </a:r>
            <a:r>
              <a:rPr lang="ru-RU" sz="1700" b="0" dirty="0">
                <a:solidFill>
                  <a:schemeClr val="tx1">
                    <a:lumMod val="50000"/>
                  </a:schemeClr>
                </a:solidFill>
                <a:latin typeface="Times New Roman" pitchFamily="18" charset="0"/>
                <a:cs typeface="Times New Roman" pitchFamily="18" charset="0"/>
              </a:rPr>
              <a:t>, </a:t>
            </a:r>
            <a:r>
              <a:rPr lang="ru-RU" sz="1700" dirty="0" err="1">
                <a:solidFill>
                  <a:schemeClr val="tx1">
                    <a:lumMod val="50000"/>
                  </a:schemeClr>
                </a:solidFill>
                <a:latin typeface="Times New Roman" pitchFamily="18" charset="0"/>
                <a:cs typeface="Times New Roman" pitchFamily="18" charset="0"/>
              </a:rPr>
              <a:t>арбітражне</a:t>
            </a:r>
            <a:r>
              <a:rPr lang="ru-RU" sz="1700" dirty="0">
                <a:solidFill>
                  <a:schemeClr val="tx1">
                    <a:lumMod val="50000"/>
                  </a:schemeClr>
                </a:solidFill>
                <a:latin typeface="Times New Roman" pitchFamily="18" charset="0"/>
                <a:cs typeface="Times New Roman" pitchFamily="18" charset="0"/>
              </a:rPr>
              <a:t> </a:t>
            </a:r>
            <a:r>
              <a:rPr lang="ru-RU" sz="1700" dirty="0" err="1">
                <a:solidFill>
                  <a:schemeClr val="tx1">
                    <a:lumMod val="50000"/>
                  </a:schemeClr>
                </a:solidFill>
                <a:latin typeface="Times New Roman" pitchFamily="18" charset="0"/>
                <a:cs typeface="Times New Roman" pitchFamily="18" charset="0"/>
              </a:rPr>
              <a:t>застереження</a:t>
            </a:r>
            <a:r>
              <a:rPr lang="ru-RU" sz="1700" b="0" dirty="0">
                <a:solidFill>
                  <a:schemeClr val="tx1">
                    <a:lumMod val="50000"/>
                  </a:schemeClr>
                </a:solidFill>
                <a:latin typeface="Times New Roman" pitchFamily="18" charset="0"/>
                <a:cs typeface="Times New Roman" pitchFamily="18" charset="0"/>
              </a:rPr>
              <a:t> – </a:t>
            </a:r>
            <a:r>
              <a:rPr lang="ru-RU" sz="1700" b="0" dirty="0" err="1">
                <a:solidFill>
                  <a:schemeClr val="tx1">
                    <a:lumMod val="50000"/>
                  </a:schemeClr>
                </a:solidFill>
                <a:latin typeface="Times New Roman" pitchFamily="18" charset="0"/>
                <a:cs typeface="Times New Roman" pitchFamily="18" charset="0"/>
              </a:rPr>
              <a:t>це</a:t>
            </a:r>
            <a:r>
              <a:rPr lang="ru-RU" sz="1700" b="0" dirty="0">
                <a:solidFill>
                  <a:schemeClr val="tx1">
                    <a:lumMod val="50000"/>
                  </a:schemeClr>
                </a:solidFill>
                <a:latin typeface="Times New Roman" pitchFamily="18" charset="0"/>
                <a:cs typeface="Times New Roman" pitchFamily="18" charset="0"/>
              </a:rPr>
              <a:t> угода </a:t>
            </a:r>
            <a:r>
              <a:rPr lang="ru-RU" sz="1700" b="0" dirty="0" err="1">
                <a:solidFill>
                  <a:schemeClr val="tx1">
                    <a:lumMod val="50000"/>
                  </a:schemeClr>
                </a:solidFill>
                <a:latin typeface="Times New Roman" pitchFamily="18" charset="0"/>
                <a:cs typeface="Times New Roman" pitchFamily="18" charset="0"/>
              </a:rPr>
              <a:t>сторін</a:t>
            </a:r>
            <a:r>
              <a:rPr lang="ru-RU" sz="1700" b="0" dirty="0">
                <a:solidFill>
                  <a:schemeClr val="tx1">
                    <a:lumMod val="50000"/>
                  </a:schemeClr>
                </a:solidFill>
                <a:latin typeface="Times New Roman" pitchFamily="18" charset="0"/>
                <a:cs typeface="Times New Roman" pitchFamily="18" charset="0"/>
              </a:rPr>
              <a:t> про </a:t>
            </a:r>
            <a:r>
              <a:rPr lang="ru-RU" sz="1700" b="0" dirty="0" err="1">
                <a:solidFill>
                  <a:schemeClr val="tx1">
                    <a:lumMod val="50000"/>
                  </a:schemeClr>
                </a:solidFill>
                <a:latin typeface="Times New Roman" pitchFamily="18" charset="0"/>
                <a:cs typeface="Times New Roman" pitchFamily="18" charset="0"/>
              </a:rPr>
              <a:t>арбітражний</a:t>
            </a:r>
            <a:r>
              <a:rPr lang="ru-RU" sz="1700" b="0" dirty="0">
                <a:solidFill>
                  <a:schemeClr val="tx1">
                    <a:lumMod val="50000"/>
                  </a:schemeClr>
                </a:solidFill>
                <a:latin typeface="Times New Roman" pitchFamily="18" charset="0"/>
                <a:cs typeface="Times New Roman" pitchFamily="18" charset="0"/>
              </a:rPr>
              <a:t> порядок </a:t>
            </a:r>
            <a:r>
              <a:rPr lang="ru-RU" sz="1700" b="0" dirty="0" err="1">
                <a:solidFill>
                  <a:schemeClr val="tx1">
                    <a:lumMod val="50000"/>
                  </a:schemeClr>
                </a:solidFill>
                <a:latin typeface="Times New Roman" pitchFamily="18" charset="0"/>
                <a:cs typeface="Times New Roman" pitchFamily="18" charset="0"/>
              </a:rPr>
              <a:t>вирішення</a:t>
            </a:r>
            <a:r>
              <a:rPr lang="ru-RU" sz="1700" b="0" dirty="0">
                <a:solidFill>
                  <a:schemeClr val="tx1">
                    <a:lumMod val="50000"/>
                  </a:schemeClr>
                </a:solidFill>
                <a:latin typeface="Times New Roman" pitchFamily="18" charset="0"/>
                <a:cs typeface="Times New Roman" pitchFamily="18" charset="0"/>
              </a:rPr>
              <a:t> </a:t>
            </a:r>
            <a:r>
              <a:rPr lang="ru-RU" sz="1700" b="0" dirty="0" err="1">
                <a:solidFill>
                  <a:schemeClr val="tx1">
                    <a:lumMod val="50000"/>
                  </a:schemeClr>
                </a:solidFill>
                <a:latin typeface="Times New Roman" pitchFamily="18" charset="0"/>
                <a:cs typeface="Times New Roman" pitchFamily="18" charset="0"/>
              </a:rPr>
              <a:t>спорів</a:t>
            </a:r>
            <a:r>
              <a:rPr lang="ru-RU" sz="1700" b="0" dirty="0">
                <a:solidFill>
                  <a:schemeClr val="tx1">
                    <a:lumMod val="50000"/>
                  </a:schemeClr>
                </a:solidFill>
                <a:latin typeface="Times New Roman" pitchFamily="18" charset="0"/>
                <a:cs typeface="Times New Roman" pitchFamily="18" charset="0"/>
              </a:rPr>
              <a:t>, яка прямо включена в контракт і є </a:t>
            </a:r>
            <a:r>
              <a:rPr lang="ru-RU" sz="1700" b="0" dirty="0" err="1">
                <a:solidFill>
                  <a:schemeClr val="tx1">
                    <a:lumMod val="50000"/>
                  </a:schemeClr>
                </a:solidFill>
                <a:latin typeface="Times New Roman" pitchFamily="18" charset="0"/>
                <a:cs typeface="Times New Roman" pitchFamily="18" charset="0"/>
              </a:rPr>
              <a:t>його</a:t>
            </a:r>
            <a:r>
              <a:rPr lang="ru-RU" sz="1700" b="0" dirty="0">
                <a:solidFill>
                  <a:schemeClr val="tx1">
                    <a:lumMod val="50000"/>
                  </a:schemeClr>
                </a:solidFill>
                <a:latin typeface="Times New Roman" pitchFamily="18" charset="0"/>
                <a:cs typeface="Times New Roman" pitchFamily="18" charset="0"/>
              </a:rPr>
              <a:t> </a:t>
            </a:r>
            <a:r>
              <a:rPr lang="ru-RU" sz="1700" b="0" dirty="0" err="1">
                <a:solidFill>
                  <a:schemeClr val="tx1">
                    <a:lumMod val="50000"/>
                  </a:schemeClr>
                </a:solidFill>
                <a:latin typeface="Times New Roman" pitchFamily="18" charset="0"/>
                <a:cs typeface="Times New Roman" pitchFamily="18" charset="0"/>
              </a:rPr>
              <a:t>складовою</a:t>
            </a:r>
            <a:r>
              <a:rPr lang="ru-RU" sz="1700" b="0" dirty="0">
                <a:solidFill>
                  <a:schemeClr val="tx1">
                    <a:lumMod val="50000"/>
                  </a:schemeClr>
                </a:solidFill>
                <a:latin typeface="Times New Roman" pitchFamily="18" charset="0"/>
                <a:cs typeface="Times New Roman" pitchFamily="18" charset="0"/>
              </a:rPr>
              <a:t>. </a:t>
            </a:r>
            <a:r>
              <a:rPr lang="ru-RU" sz="1700" b="0" dirty="0" err="1">
                <a:solidFill>
                  <a:schemeClr val="tx1">
                    <a:lumMod val="50000"/>
                  </a:schemeClr>
                </a:solidFill>
                <a:latin typeface="Times New Roman" pitchFamily="18" charset="0"/>
                <a:cs typeface="Times New Roman" pitchFamily="18" charset="0"/>
              </a:rPr>
              <a:t>Підписант</a:t>
            </a:r>
            <a:r>
              <a:rPr lang="ru-RU" sz="1700" b="0" dirty="0">
                <a:solidFill>
                  <a:schemeClr val="tx1">
                    <a:lumMod val="50000"/>
                  </a:schemeClr>
                </a:solidFill>
                <a:latin typeface="Times New Roman" pitchFamily="18" charset="0"/>
                <a:cs typeface="Times New Roman" pitchFamily="18" charset="0"/>
              </a:rPr>
              <a:t> </a:t>
            </a:r>
            <a:r>
              <a:rPr lang="ru-RU" sz="1700" b="0" dirty="0" err="1">
                <a:solidFill>
                  <a:schemeClr val="tx1">
                    <a:lumMod val="50000"/>
                  </a:schemeClr>
                </a:solidFill>
                <a:latin typeface="Times New Roman" pitchFamily="18" charset="0"/>
                <a:cs typeface="Times New Roman" pitchFamily="18" charset="0"/>
              </a:rPr>
              <a:t>арбітражного</a:t>
            </a:r>
            <a:r>
              <a:rPr lang="ru-RU" sz="1700" b="0" dirty="0">
                <a:solidFill>
                  <a:schemeClr val="tx1">
                    <a:lumMod val="50000"/>
                  </a:schemeClr>
                </a:solidFill>
                <a:latin typeface="Times New Roman" pitchFamily="18" charset="0"/>
                <a:cs typeface="Times New Roman" pitchFamily="18" charset="0"/>
              </a:rPr>
              <a:t> </a:t>
            </a:r>
            <a:r>
              <a:rPr lang="ru-RU" sz="1700" b="0" dirty="0" err="1">
                <a:solidFill>
                  <a:schemeClr val="tx1">
                    <a:lumMod val="50000"/>
                  </a:schemeClr>
                </a:solidFill>
                <a:latin typeface="Times New Roman" pitchFamily="18" charset="0"/>
                <a:cs typeface="Times New Roman" pitchFamily="18" charset="0"/>
              </a:rPr>
              <a:t>застереження</a:t>
            </a:r>
            <a:r>
              <a:rPr lang="ru-RU" sz="1700" b="0" dirty="0">
                <a:solidFill>
                  <a:schemeClr val="tx1">
                    <a:lumMod val="50000"/>
                  </a:schemeClr>
                </a:solidFill>
                <a:latin typeface="Times New Roman" pitchFamily="18" charset="0"/>
                <a:cs typeface="Times New Roman" pitchFamily="18" charset="0"/>
              </a:rPr>
              <a:t> повинен бути </a:t>
            </a:r>
            <a:r>
              <a:rPr lang="ru-RU" sz="1700" b="0" dirty="0" err="1">
                <a:solidFill>
                  <a:schemeClr val="tx1">
                    <a:lumMod val="50000"/>
                  </a:schemeClr>
                </a:solidFill>
                <a:latin typeface="Times New Roman" pitchFamily="18" charset="0"/>
                <a:cs typeface="Times New Roman" pitchFamily="18" charset="0"/>
              </a:rPr>
              <a:t>уповноважений</a:t>
            </a:r>
            <a:r>
              <a:rPr lang="ru-RU" sz="1700" b="0" dirty="0">
                <a:solidFill>
                  <a:schemeClr val="tx1">
                    <a:lumMod val="50000"/>
                  </a:schemeClr>
                </a:solidFill>
                <a:latin typeface="Times New Roman" pitchFamily="18" charset="0"/>
                <a:cs typeface="Times New Roman" pitchFamily="18" charset="0"/>
              </a:rPr>
              <a:t> на </a:t>
            </a:r>
            <a:r>
              <a:rPr lang="ru-RU" sz="1700" b="0" dirty="0" err="1">
                <a:solidFill>
                  <a:schemeClr val="tx1">
                    <a:lumMod val="50000"/>
                  </a:schemeClr>
                </a:solidFill>
                <a:latin typeface="Times New Roman" pitchFamily="18" charset="0"/>
                <a:cs typeface="Times New Roman" pitchFamily="18" charset="0"/>
              </a:rPr>
              <a:t>вчинення</a:t>
            </a:r>
            <a:r>
              <a:rPr lang="ru-RU" sz="1700" b="0" dirty="0">
                <a:solidFill>
                  <a:schemeClr val="tx1">
                    <a:lumMod val="50000"/>
                  </a:schemeClr>
                </a:solidFill>
                <a:latin typeface="Times New Roman" pitchFamily="18" charset="0"/>
                <a:cs typeface="Times New Roman" pitchFamily="18" charset="0"/>
              </a:rPr>
              <a:t> </a:t>
            </a:r>
            <a:r>
              <a:rPr lang="ru-RU" sz="1700" b="0" dirty="0" err="1">
                <a:solidFill>
                  <a:schemeClr val="tx1">
                    <a:lumMod val="50000"/>
                  </a:schemeClr>
                </a:solidFill>
                <a:latin typeface="Times New Roman" pitchFamily="18" charset="0"/>
                <a:cs typeface="Times New Roman" pitchFamily="18" charset="0"/>
              </a:rPr>
              <a:t>саме</a:t>
            </a:r>
            <a:r>
              <a:rPr lang="ru-RU" sz="1700" b="0" dirty="0">
                <a:solidFill>
                  <a:schemeClr val="tx1">
                    <a:lumMod val="50000"/>
                  </a:schemeClr>
                </a:solidFill>
                <a:latin typeface="Times New Roman" pitchFamily="18" charset="0"/>
                <a:cs typeface="Times New Roman" pitchFamily="18" charset="0"/>
              </a:rPr>
              <a:t> такого </a:t>
            </a:r>
            <a:r>
              <a:rPr lang="ru-RU" sz="1700" b="0" dirty="0" err="1" smtClean="0">
                <a:solidFill>
                  <a:schemeClr val="tx1">
                    <a:lumMod val="50000"/>
                  </a:schemeClr>
                </a:solidFill>
                <a:latin typeface="Times New Roman" pitchFamily="18" charset="0"/>
                <a:cs typeface="Times New Roman" pitchFamily="18" charset="0"/>
              </a:rPr>
              <a:t>правочину</a:t>
            </a:r>
            <a:r>
              <a:rPr lang="ru-RU" sz="17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700" b="0" dirty="0" smtClean="0">
                <a:solidFill>
                  <a:schemeClr val="tx1">
                    <a:lumMod val="50000"/>
                  </a:schemeClr>
                </a:solidFill>
                <a:latin typeface="Times New Roman" pitchFamily="18" charset="0"/>
                <a:cs typeface="Times New Roman" pitchFamily="18" charset="0"/>
              </a:rPr>
              <a:t>Арбітражна </a:t>
            </a:r>
            <a:r>
              <a:rPr lang="uk-UA" sz="1700" b="0" dirty="0">
                <a:solidFill>
                  <a:schemeClr val="tx1">
                    <a:lumMod val="50000"/>
                  </a:schemeClr>
                </a:solidFill>
                <a:latin typeface="Times New Roman" pitchFamily="18" charset="0"/>
                <a:cs typeface="Times New Roman" pitchFamily="18" charset="0"/>
              </a:rPr>
              <a:t>угода укладається в письмовій формі у вигляді арбітражного застереження в договорі або окремої угоди підписаної </a:t>
            </a:r>
            <a:r>
              <a:rPr lang="uk-UA" sz="1700" b="0" dirty="0" smtClean="0">
                <a:solidFill>
                  <a:schemeClr val="tx1">
                    <a:lumMod val="50000"/>
                  </a:schemeClr>
                </a:solidFill>
                <a:latin typeface="Times New Roman" pitchFamily="18" charset="0"/>
                <a:cs typeface="Times New Roman" pitchFamily="18" charset="0"/>
              </a:rPr>
              <a:t>сторонами. Така </a:t>
            </a:r>
            <a:r>
              <a:rPr lang="uk-UA" sz="1700" b="0" dirty="0">
                <a:solidFill>
                  <a:schemeClr val="tx1">
                    <a:lumMod val="50000"/>
                  </a:schemeClr>
                </a:solidFill>
                <a:latin typeface="Times New Roman" pitchFamily="18" charset="0"/>
                <a:cs typeface="Times New Roman" pitchFamily="18" charset="0"/>
              </a:rPr>
              <a:t>угода може бути укладена шляхом обміну листами, електронними повідомленнями, </a:t>
            </a:r>
            <a:r>
              <a:rPr lang="uk-UA" sz="1700" b="0" dirty="0" err="1">
                <a:solidFill>
                  <a:schemeClr val="tx1">
                    <a:lumMod val="50000"/>
                  </a:schemeClr>
                </a:solidFill>
                <a:latin typeface="Times New Roman" pitchFamily="18" charset="0"/>
                <a:cs typeface="Times New Roman" pitchFamily="18" charset="0"/>
              </a:rPr>
              <a:t>повідомленнями</a:t>
            </a:r>
            <a:r>
              <a:rPr lang="uk-UA" sz="1700" b="0" dirty="0">
                <a:solidFill>
                  <a:schemeClr val="tx1">
                    <a:lumMod val="50000"/>
                  </a:schemeClr>
                </a:solidFill>
                <a:latin typeface="Times New Roman" pitchFamily="18" charset="0"/>
                <a:cs typeface="Times New Roman" pitchFamily="18" charset="0"/>
              </a:rPr>
              <a:t> по телетайпу, телеграфу або з використанням інших засобів електрозв’язку, що забезпечують її фіксацію. Крім того, допускається укладення арбітражної угоди шляхом обміну позовною заявою та відзивом на позов, в яких одна із сторін стверджує наявність угоди, а інша проти цього не заперечує; або ж шляхом письмового посилання на документ, що містить арбітражне застереження, за умови, що це посилання робить вказане застереження частиною </a:t>
            </a:r>
            <a:r>
              <a:rPr lang="uk-UA" sz="1700" b="0" dirty="0" smtClean="0">
                <a:solidFill>
                  <a:schemeClr val="tx1">
                    <a:lumMod val="50000"/>
                  </a:schemeClr>
                </a:solidFill>
                <a:latin typeface="Times New Roman" pitchFamily="18" charset="0"/>
                <a:cs typeface="Times New Roman" pitchFamily="18" charset="0"/>
              </a:rPr>
              <a:t>угоди.</a:t>
            </a:r>
          </a:p>
          <a:p>
            <a:pPr marL="0" indent="457200" algn="just">
              <a:lnSpc>
                <a:spcPct val="100000"/>
              </a:lnSpc>
              <a:spcBef>
                <a:spcPts val="0"/>
              </a:spcBef>
              <a:buNone/>
            </a:pPr>
            <a:r>
              <a:rPr lang="uk-UA" sz="1700" b="0" dirty="0" smtClean="0">
                <a:solidFill>
                  <a:schemeClr val="tx1">
                    <a:lumMod val="50000"/>
                  </a:schemeClr>
                </a:solidFill>
                <a:latin typeface="Times New Roman" pitchFamily="18" charset="0"/>
                <a:cs typeface="Times New Roman" pitchFamily="18" charset="0"/>
              </a:rPr>
              <a:t>Загалом</a:t>
            </a:r>
            <a:r>
              <a:rPr lang="uk-UA" sz="1700" b="0" dirty="0">
                <a:solidFill>
                  <a:schemeClr val="tx1">
                    <a:lumMod val="50000"/>
                  </a:schemeClr>
                </a:solidFill>
                <a:latin typeface="Times New Roman" pitchFamily="18" charset="0"/>
                <a:cs typeface="Times New Roman" pitchFamily="18" charset="0"/>
              </a:rPr>
              <a:t>, арбітражна угода може мати місце у вигляді окремої угоди, однак, як правило, викладається у вигляді арбітражного застереження в основному </a:t>
            </a:r>
            <a:r>
              <a:rPr lang="uk-UA" sz="1700" b="0" dirty="0" smtClean="0">
                <a:solidFill>
                  <a:schemeClr val="tx1">
                    <a:lumMod val="50000"/>
                  </a:schemeClr>
                </a:solidFill>
                <a:latin typeface="Times New Roman" pitchFamily="18" charset="0"/>
                <a:cs typeface="Times New Roman" pitchFamily="18" charset="0"/>
              </a:rPr>
              <a:t>договорі. Особливістю </a:t>
            </a:r>
            <a:r>
              <a:rPr lang="uk-UA" sz="1700" b="0" dirty="0">
                <a:solidFill>
                  <a:schemeClr val="tx1">
                    <a:lumMod val="50000"/>
                  </a:schemeClr>
                </a:solidFill>
                <a:latin typeface="Times New Roman" pitchFamily="18" charset="0"/>
                <a:cs typeface="Times New Roman" pitchFamily="18" charset="0"/>
              </a:rPr>
              <a:t>арбітражної угоди є те, що вона обов’язкова для її сторін і сторони не можуть ухилитися від передачі спору на розгляд третейського </a:t>
            </a:r>
            <a:r>
              <a:rPr lang="uk-UA" sz="1700" b="0" dirty="0" smtClean="0">
                <a:solidFill>
                  <a:schemeClr val="tx1">
                    <a:lumMod val="50000"/>
                  </a:schemeClr>
                </a:solidFill>
                <a:latin typeface="Times New Roman" pitchFamily="18" charset="0"/>
                <a:cs typeface="Times New Roman" pitchFamily="18" charset="0"/>
              </a:rPr>
              <a:t>суду.</a:t>
            </a:r>
          </a:p>
          <a:p>
            <a:pPr marL="0" indent="457200" algn="just">
              <a:lnSpc>
                <a:spcPct val="100000"/>
              </a:lnSpc>
              <a:spcBef>
                <a:spcPts val="0"/>
              </a:spcBef>
              <a:buNone/>
            </a:pPr>
            <a:r>
              <a:rPr lang="uk-UA" sz="1700" b="0" dirty="0" smtClean="0">
                <a:solidFill>
                  <a:schemeClr val="tx1">
                    <a:lumMod val="50000"/>
                  </a:schemeClr>
                </a:solidFill>
                <a:latin typeface="Times New Roman" pitchFamily="18" charset="0"/>
                <a:cs typeface="Times New Roman" pitchFamily="18" charset="0"/>
              </a:rPr>
              <a:t>Зміст </a:t>
            </a:r>
            <a:r>
              <a:rPr lang="uk-UA" sz="1700" b="0" dirty="0">
                <a:solidFill>
                  <a:schemeClr val="tx1">
                    <a:lumMod val="50000"/>
                  </a:schemeClr>
                </a:solidFill>
                <a:latin typeface="Times New Roman" pitchFamily="18" charset="0"/>
                <a:cs typeface="Times New Roman" pitchFamily="18" charset="0"/>
              </a:rPr>
              <a:t>арбітражної угоди складають умови, які стосуються різних аспектів розгляду спорів міжнародним комерційним арбітражем. Чітке юридичне формулювання умов арбітражної угоди дає змогу точно встановити наявність волевиявлення сторін на розгляд спору у міжнародному комерційному арбітражі, визначити арбітражний орган, компетентний розглядати спір, уникнути оспорювання компетенції арбітражу, а також уникнути проблем із виконанням арбітражного рішення</a:t>
            </a:r>
            <a:r>
              <a:rPr lang="uk-UA" sz="17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700" b="0" dirty="0" smtClean="0">
                <a:solidFill>
                  <a:schemeClr val="tx1">
                    <a:lumMod val="50000"/>
                  </a:schemeClr>
                </a:solidFill>
                <a:latin typeface="Times New Roman" pitchFamily="18" charset="0"/>
                <a:cs typeface="Times New Roman" pitchFamily="18" charset="0"/>
              </a:rPr>
              <a:t>Вітчизняним </a:t>
            </a:r>
            <a:r>
              <a:rPr lang="uk-UA" sz="1700" b="0" dirty="0">
                <a:solidFill>
                  <a:schemeClr val="tx1">
                    <a:lumMod val="50000"/>
                  </a:schemeClr>
                </a:solidFill>
                <a:latin typeface="Times New Roman" pitchFamily="18" charset="0"/>
                <a:cs typeface="Times New Roman" pitchFamily="18" charset="0"/>
              </a:rPr>
              <a:t>суб'єктам зовнішньоекономічної </a:t>
            </a:r>
            <a:r>
              <a:rPr lang="uk-UA" sz="1700" b="0" dirty="0" smtClean="0">
                <a:solidFill>
                  <a:schemeClr val="tx1">
                    <a:lumMod val="50000"/>
                  </a:schemeClr>
                </a:solidFill>
                <a:latin typeface="Times New Roman" pitchFamily="18" charset="0"/>
                <a:cs typeface="Times New Roman" pitchFamily="18" charset="0"/>
              </a:rPr>
              <a:t>діяльності </a:t>
            </a:r>
            <a:r>
              <a:rPr lang="uk-UA" sz="1700" b="0" dirty="0">
                <a:solidFill>
                  <a:schemeClr val="tx1">
                    <a:lumMod val="50000"/>
                  </a:schemeClr>
                </a:solidFill>
                <a:latin typeface="Times New Roman" pitchFamily="18" charset="0"/>
                <a:cs typeface="Times New Roman" pitchFamily="18" charset="0"/>
              </a:rPr>
              <a:t>слід порекомендувати підписання арбітражного застереження, </a:t>
            </a:r>
            <a:r>
              <a:rPr lang="uk-UA" sz="1700" b="0" dirty="0" smtClean="0">
                <a:solidFill>
                  <a:schemeClr val="tx1">
                    <a:lumMod val="50000"/>
                  </a:schemeClr>
                </a:solidFill>
                <a:latin typeface="Times New Roman" pitchFamily="18" charset="0"/>
                <a:cs typeface="Times New Roman" pitchFamily="18" charset="0"/>
              </a:rPr>
              <a:t>що </a:t>
            </a:r>
            <a:r>
              <a:rPr lang="uk-UA" sz="1700" b="0" dirty="0">
                <a:solidFill>
                  <a:schemeClr val="tx1">
                    <a:lumMod val="50000"/>
                  </a:schemeClr>
                </a:solidFill>
                <a:latin typeface="Times New Roman" pitchFamily="18" charset="0"/>
                <a:cs typeface="Times New Roman" pitchFamily="18" charset="0"/>
              </a:rPr>
              <a:t>передбачає вирішення спорів у </a:t>
            </a:r>
            <a:r>
              <a:rPr lang="uk-UA" sz="1700" dirty="0">
                <a:solidFill>
                  <a:schemeClr val="tx1">
                    <a:lumMod val="50000"/>
                  </a:schemeClr>
                </a:solidFill>
                <a:latin typeface="Times New Roman" pitchFamily="18" charset="0"/>
                <a:cs typeface="Times New Roman" pitchFamily="18" charset="0"/>
              </a:rPr>
              <a:t>Міжнародному комерційному </a:t>
            </a:r>
            <a:r>
              <a:rPr lang="uk-UA" sz="1700" dirty="0" smtClean="0">
                <a:solidFill>
                  <a:schemeClr val="tx1">
                    <a:lumMod val="50000"/>
                  </a:schemeClr>
                </a:solidFill>
                <a:latin typeface="Times New Roman" pitchFamily="18" charset="0"/>
                <a:cs typeface="Times New Roman" pitchFamily="18" charset="0"/>
              </a:rPr>
              <a:t>арбітражному </a:t>
            </a:r>
            <a:r>
              <a:rPr lang="uk-UA" sz="1700" dirty="0">
                <a:solidFill>
                  <a:schemeClr val="tx1">
                    <a:lumMod val="50000"/>
                  </a:schemeClr>
                </a:solidFill>
                <a:latin typeface="Times New Roman" pitchFamily="18" charset="0"/>
                <a:cs typeface="Times New Roman" pitchFamily="18" charset="0"/>
              </a:rPr>
              <a:t>суді або Морській арбітражній комісії при Торгово-промисловій </a:t>
            </a:r>
            <a:r>
              <a:rPr lang="uk-UA" sz="1700" dirty="0" smtClean="0">
                <a:solidFill>
                  <a:schemeClr val="tx1">
                    <a:lumMod val="50000"/>
                  </a:schemeClr>
                </a:solidFill>
                <a:latin typeface="Times New Roman" pitchFamily="18" charset="0"/>
                <a:cs typeface="Times New Roman" pitchFamily="18" charset="0"/>
              </a:rPr>
              <a:t> палаті </a:t>
            </a:r>
            <a:r>
              <a:rPr lang="uk-UA" sz="1700" dirty="0">
                <a:solidFill>
                  <a:schemeClr val="tx1">
                    <a:lumMod val="50000"/>
                  </a:schemeClr>
                </a:solidFill>
                <a:latin typeface="Times New Roman" pitchFamily="18" charset="0"/>
                <a:cs typeface="Times New Roman" pitchFamily="18" charset="0"/>
              </a:rPr>
              <a:t>України</a:t>
            </a:r>
            <a:r>
              <a:rPr lang="uk-UA" sz="1700" b="0" dirty="0">
                <a:solidFill>
                  <a:schemeClr val="tx1">
                    <a:lumMod val="50000"/>
                  </a:schemeClr>
                </a:solidFill>
                <a:latin typeface="Times New Roman" pitchFamily="18" charset="0"/>
                <a:cs typeface="Times New Roman" pitchFamily="18" charset="0"/>
              </a:rPr>
              <a:t>. Сформована практика показує, що процедура розгляду </a:t>
            </a:r>
            <a:r>
              <a:rPr lang="uk-UA" sz="1700" b="0" dirty="0" smtClean="0">
                <a:solidFill>
                  <a:schemeClr val="tx1">
                    <a:lumMod val="50000"/>
                  </a:schemeClr>
                </a:solidFill>
                <a:latin typeface="Times New Roman" pitchFamily="18" charset="0"/>
                <a:cs typeface="Times New Roman" pitchFamily="18" charset="0"/>
              </a:rPr>
              <a:t>справ </a:t>
            </a:r>
            <a:r>
              <a:rPr lang="uk-UA" sz="1700" b="0" dirty="0">
                <a:solidFill>
                  <a:schemeClr val="tx1">
                    <a:lumMod val="50000"/>
                  </a:schemeClr>
                </a:solidFill>
                <a:latin typeface="Times New Roman" pitchFamily="18" charset="0"/>
                <a:cs typeface="Times New Roman" pitchFamily="18" charset="0"/>
              </a:rPr>
              <a:t>саме в цьому суді не є складною або дорогою, та забезпечує </a:t>
            </a:r>
            <a:r>
              <a:rPr lang="uk-UA" sz="1700" b="0" dirty="0" smtClean="0">
                <a:solidFill>
                  <a:schemeClr val="tx1">
                    <a:lumMod val="50000"/>
                  </a:schemeClr>
                </a:solidFill>
                <a:latin typeface="Times New Roman" pitchFamily="18" charset="0"/>
                <a:cs typeface="Times New Roman" pitchFamily="18" charset="0"/>
              </a:rPr>
              <a:t>належний </a:t>
            </a:r>
            <a:r>
              <a:rPr lang="uk-UA" sz="1700" b="0" dirty="0">
                <a:solidFill>
                  <a:schemeClr val="tx1">
                    <a:lumMod val="50000"/>
                  </a:schemeClr>
                </a:solidFill>
                <a:latin typeface="Times New Roman" pitchFamily="18" charset="0"/>
                <a:cs typeface="Times New Roman" pitchFamily="18" charset="0"/>
              </a:rPr>
              <a:t>захист українських резидентів.</a:t>
            </a:r>
            <a:endParaRPr lang="uk-UA" sz="17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endParaRPr lang="uk-UA" sz="170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994013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000" b="1" i="1" u="sng" dirty="0">
                <a:solidFill>
                  <a:schemeClr val="tx1">
                    <a:lumMod val="75000"/>
                  </a:schemeClr>
                </a:solidFill>
                <a:latin typeface="Times New Roman" pitchFamily="18" charset="0"/>
                <a:cs typeface="Times New Roman" pitchFamily="18" charset="0"/>
              </a:rPr>
              <a:t>1. Форма зовнішньоекономічних контрактів.</a:t>
            </a:r>
            <a:endParaRPr lang="uk-UA" sz="3000" i="1" u="sng" dirty="0">
              <a:solidFill>
                <a:schemeClr val="tx1">
                  <a:lumMod val="75000"/>
                </a:schemeClr>
              </a:solidFill>
            </a:endParaRPr>
          </a:p>
        </p:txBody>
      </p:sp>
      <p:sp>
        <p:nvSpPr>
          <p:cNvPr id="3" name="Місце для тексту 2"/>
          <p:cNvSpPr>
            <a:spLocks noGrp="1"/>
          </p:cNvSpPr>
          <p:nvPr>
            <p:ph type="body" sz="quarter" idx="10"/>
          </p:nvPr>
        </p:nvSpPr>
        <p:spPr>
          <a:xfrm>
            <a:off x="304801" y="762000"/>
            <a:ext cx="11552238" cy="5008563"/>
          </a:xfrm>
        </p:spPr>
        <p:txBody>
          <a:bodyPr/>
          <a:lstStyle/>
          <a:p>
            <a:pPr marL="0" indent="457200" algn="just">
              <a:lnSpc>
                <a:spcPct val="100000"/>
              </a:lnSpc>
              <a:spcBef>
                <a:spcPts val="0"/>
              </a:spcBef>
              <a:buNone/>
            </a:pPr>
            <a:r>
              <a:rPr lang="uk-UA" sz="1800" b="0" dirty="0">
                <a:solidFill>
                  <a:schemeClr val="tx1">
                    <a:lumMod val="75000"/>
                  </a:schemeClr>
                </a:solidFill>
                <a:latin typeface="Times New Roman" pitchFamily="18" charset="0"/>
                <a:cs typeface="Times New Roman" pitchFamily="18" charset="0"/>
              </a:rPr>
              <a:t>Зовнішньоекономічний договір (контракт) – матеріально </a:t>
            </a:r>
            <a:r>
              <a:rPr lang="uk-UA" sz="1800" b="0" dirty="0" smtClean="0">
                <a:solidFill>
                  <a:schemeClr val="tx1">
                    <a:lumMod val="75000"/>
                  </a:schemeClr>
                </a:solidFill>
                <a:latin typeface="Times New Roman" pitchFamily="18" charset="0"/>
                <a:cs typeface="Times New Roman" pitchFamily="18" charset="0"/>
              </a:rPr>
              <a:t>оформлена угода </a:t>
            </a:r>
            <a:r>
              <a:rPr lang="uk-UA" sz="1800" b="0" dirty="0">
                <a:solidFill>
                  <a:schemeClr val="tx1">
                    <a:lumMod val="75000"/>
                  </a:schemeClr>
                </a:solidFill>
                <a:latin typeface="Times New Roman" pitchFamily="18" charset="0"/>
                <a:cs typeface="Times New Roman" pitchFamily="18" charset="0"/>
              </a:rPr>
              <a:t>двох або більше суб’єктів ЗЕД і їхніх іноземних контрагентів, </a:t>
            </a:r>
            <a:r>
              <a:rPr lang="uk-UA" sz="1800" b="0" dirty="0" smtClean="0">
                <a:solidFill>
                  <a:schemeClr val="tx1">
                    <a:lumMod val="75000"/>
                  </a:schemeClr>
                </a:solidFill>
                <a:latin typeface="Times New Roman" pitchFamily="18" charset="0"/>
                <a:cs typeface="Times New Roman" pitchFamily="18" charset="0"/>
              </a:rPr>
              <a:t>спрямована на </a:t>
            </a:r>
            <a:r>
              <a:rPr lang="uk-UA" sz="1800" b="0" dirty="0">
                <a:solidFill>
                  <a:schemeClr val="tx1">
                    <a:lumMod val="75000"/>
                  </a:schemeClr>
                </a:solidFill>
                <a:latin typeface="Times New Roman" pitchFamily="18" charset="0"/>
                <a:cs typeface="Times New Roman" pitchFamily="18" charset="0"/>
              </a:rPr>
              <a:t>встановлення, зміну або припинення їхніх взаємних прав і обов’язків у </a:t>
            </a:r>
            <a:r>
              <a:rPr lang="uk-UA" sz="1800" b="0" dirty="0" smtClean="0">
                <a:solidFill>
                  <a:schemeClr val="tx1">
                    <a:lumMod val="75000"/>
                  </a:schemeClr>
                </a:solidFill>
                <a:latin typeface="Times New Roman" pitchFamily="18" charset="0"/>
                <a:cs typeface="Times New Roman" pitchFamily="18" charset="0"/>
              </a:rPr>
              <a:t>сфері ЗЕД </a:t>
            </a:r>
            <a:r>
              <a:rPr lang="uk-UA" sz="1800" b="0" dirty="0">
                <a:solidFill>
                  <a:schemeClr val="tx1">
                    <a:lumMod val="75000"/>
                  </a:schemeClr>
                </a:solidFill>
                <a:latin typeface="Times New Roman" pitchFamily="18" charset="0"/>
                <a:cs typeface="Times New Roman" pitchFamily="18" charset="0"/>
              </a:rPr>
              <a:t>(ст. 1 Закону “Про ЗЕД”).</a:t>
            </a:r>
          </a:p>
          <a:p>
            <a:pPr marL="0" indent="457200" algn="just">
              <a:lnSpc>
                <a:spcPct val="100000"/>
              </a:lnSpc>
              <a:spcBef>
                <a:spcPts val="0"/>
              </a:spcBef>
              <a:buNone/>
            </a:pPr>
            <a:r>
              <a:rPr lang="uk-UA" sz="1800" b="0" dirty="0">
                <a:solidFill>
                  <a:schemeClr val="tx1">
                    <a:lumMod val="75000"/>
                  </a:schemeClr>
                </a:solidFill>
                <a:latin typeface="Times New Roman" pitchFamily="18" charset="0"/>
                <a:cs typeface="Times New Roman" pitchFamily="18" charset="0"/>
              </a:rPr>
              <a:t>Основними актами законодавства України, що регулюють </a:t>
            </a:r>
            <a:r>
              <a:rPr lang="uk-UA" sz="1800" b="0" dirty="0" smtClean="0">
                <a:solidFill>
                  <a:schemeClr val="tx1">
                    <a:lumMod val="75000"/>
                  </a:schemeClr>
                </a:solidFill>
                <a:latin typeface="Times New Roman" pitchFamily="18" charset="0"/>
                <a:cs typeface="Times New Roman" pitchFamily="18" charset="0"/>
              </a:rPr>
              <a:t>форму, порядок </a:t>
            </a:r>
            <a:r>
              <a:rPr lang="uk-UA" sz="1800" b="0" dirty="0">
                <a:solidFill>
                  <a:schemeClr val="tx1">
                    <a:lumMod val="75000"/>
                  </a:schemeClr>
                </a:solidFill>
                <a:latin typeface="Times New Roman" pitchFamily="18" charset="0"/>
                <a:cs typeface="Times New Roman" pitchFamily="18" charset="0"/>
              </a:rPr>
              <a:t>укладання і виконання зовнішньоторговельних договорів (контрактів</a:t>
            </a:r>
            <a:r>
              <a:rPr lang="uk-UA" sz="1800" b="0" dirty="0" smtClean="0">
                <a:solidFill>
                  <a:schemeClr val="tx1">
                    <a:lumMod val="75000"/>
                  </a:schemeClr>
                </a:solidFill>
                <a:latin typeface="Times New Roman" pitchFamily="18" charset="0"/>
                <a:cs typeface="Times New Roman" pitchFamily="18" charset="0"/>
              </a:rPr>
              <a:t>),є</a:t>
            </a:r>
            <a:r>
              <a:rPr lang="uk-UA" sz="1800" b="0" dirty="0">
                <a:solidFill>
                  <a:schemeClr val="tx1">
                    <a:lumMod val="75000"/>
                  </a:schemeClr>
                </a:solidFill>
                <a:latin typeface="Times New Roman" pitchFamily="18" charset="0"/>
                <a:cs typeface="Times New Roman" pitchFamily="18" charset="0"/>
              </a:rPr>
              <a:t>: ГК України, ЦК України, Митний кодекс України, Закон “Про ЗЕД”, </a:t>
            </a:r>
            <a:r>
              <a:rPr lang="uk-UA" sz="1800" b="0" dirty="0" smtClean="0">
                <a:solidFill>
                  <a:schemeClr val="tx1">
                    <a:lumMod val="75000"/>
                  </a:schemeClr>
                </a:solidFill>
                <a:latin typeface="Times New Roman" pitchFamily="18" charset="0"/>
                <a:cs typeface="Times New Roman" pitchFamily="18" charset="0"/>
              </a:rPr>
              <a:t>закон України </a:t>
            </a:r>
            <a:r>
              <a:rPr lang="uk-UA" sz="1800" b="0" dirty="0">
                <a:solidFill>
                  <a:schemeClr val="tx1">
                    <a:lumMod val="75000"/>
                  </a:schemeClr>
                </a:solidFill>
                <a:latin typeface="Times New Roman" pitchFamily="18" charset="0"/>
                <a:cs typeface="Times New Roman" pitchFamily="18" charset="0"/>
              </a:rPr>
              <a:t>“Про регулювання товарообмінних (бартерних) операцій у </a:t>
            </a:r>
            <a:r>
              <a:rPr lang="uk-UA" sz="1800" b="0" dirty="0" smtClean="0">
                <a:solidFill>
                  <a:schemeClr val="tx1">
                    <a:lumMod val="75000"/>
                  </a:schemeClr>
                </a:solidFill>
                <a:latin typeface="Times New Roman" pitchFamily="18" charset="0"/>
                <a:cs typeface="Times New Roman" pitchFamily="18" charset="0"/>
              </a:rPr>
              <a:t>галузі зовнішньоекономічної </a:t>
            </a:r>
            <a:r>
              <a:rPr lang="uk-UA" sz="1800" b="0" dirty="0">
                <a:solidFill>
                  <a:schemeClr val="tx1">
                    <a:lumMod val="75000"/>
                  </a:schemeClr>
                </a:solidFill>
                <a:latin typeface="Times New Roman" pitchFamily="18" charset="0"/>
                <a:cs typeface="Times New Roman" pitchFamily="18" charset="0"/>
              </a:rPr>
              <a:t>діяльності” від 23.12.98 р., Положення про </a:t>
            </a:r>
            <a:r>
              <a:rPr lang="uk-UA" sz="1800" b="0" dirty="0" smtClean="0">
                <a:solidFill>
                  <a:schemeClr val="tx1">
                    <a:lumMod val="75000"/>
                  </a:schemeClr>
                </a:solidFill>
                <a:latin typeface="Times New Roman" pitchFamily="18" charset="0"/>
                <a:cs typeface="Times New Roman" pitchFamily="18" charset="0"/>
              </a:rPr>
              <a:t>форму зовнішньоекономічних </a:t>
            </a:r>
            <a:r>
              <a:rPr lang="uk-UA" sz="1800" b="0" dirty="0">
                <a:solidFill>
                  <a:schemeClr val="tx1">
                    <a:lumMod val="75000"/>
                  </a:schemeClr>
                </a:solidFill>
                <a:latin typeface="Times New Roman" pitchFamily="18" charset="0"/>
                <a:cs typeface="Times New Roman" pitchFamily="18" charset="0"/>
              </a:rPr>
              <a:t>договорів (контрактів) від 06.09.2001 р. № 201.</a:t>
            </a:r>
          </a:p>
          <a:p>
            <a:pPr marL="0" indent="457200" algn="just">
              <a:lnSpc>
                <a:spcPct val="100000"/>
              </a:lnSpc>
              <a:spcBef>
                <a:spcPts val="0"/>
              </a:spcBef>
              <a:buNone/>
            </a:pPr>
            <a:r>
              <a:rPr lang="uk-UA" sz="1800" b="0" dirty="0">
                <a:solidFill>
                  <a:schemeClr val="tx1">
                    <a:lumMod val="75000"/>
                  </a:schemeClr>
                </a:solidFill>
                <a:latin typeface="Times New Roman" pitchFamily="18" charset="0"/>
                <a:cs typeface="Times New Roman" pitchFamily="18" charset="0"/>
              </a:rPr>
              <a:t>Серед основних міжнародних джерел, що регулюють питання </a:t>
            </a:r>
            <a:r>
              <a:rPr lang="uk-UA" sz="1800" b="0" dirty="0" smtClean="0">
                <a:solidFill>
                  <a:schemeClr val="tx1">
                    <a:lumMod val="75000"/>
                  </a:schemeClr>
                </a:solidFill>
                <a:latin typeface="Times New Roman" pitchFamily="18" charset="0"/>
                <a:cs typeface="Times New Roman" pitchFamily="18" charset="0"/>
              </a:rPr>
              <a:t>укладання й </a:t>
            </a:r>
            <a:r>
              <a:rPr lang="uk-UA" sz="1800" b="0" dirty="0">
                <a:solidFill>
                  <a:schemeClr val="tx1">
                    <a:lumMod val="75000"/>
                  </a:schemeClr>
                </a:solidFill>
                <a:latin typeface="Times New Roman" pitchFamily="18" charset="0"/>
                <a:cs typeface="Times New Roman" pitchFamily="18" charset="0"/>
              </a:rPr>
              <a:t>виконання зовнішньоекономічних договорів (контрактів), необхідно </a:t>
            </a:r>
            <a:r>
              <a:rPr lang="uk-UA" sz="1800" b="0" dirty="0" smtClean="0">
                <a:solidFill>
                  <a:schemeClr val="tx1">
                    <a:lumMod val="75000"/>
                  </a:schemeClr>
                </a:solidFill>
                <a:latin typeface="Times New Roman" pitchFamily="18" charset="0"/>
                <a:cs typeface="Times New Roman" pitchFamily="18" charset="0"/>
              </a:rPr>
              <a:t>назвати Віденську </a:t>
            </a:r>
            <a:r>
              <a:rPr lang="uk-UA" sz="1800" b="0" dirty="0">
                <a:solidFill>
                  <a:schemeClr val="tx1">
                    <a:lumMod val="75000"/>
                  </a:schemeClr>
                </a:solidFill>
                <a:latin typeface="Times New Roman" pitchFamily="18" charset="0"/>
                <a:cs typeface="Times New Roman" pitchFamily="18" charset="0"/>
              </a:rPr>
              <a:t>конвенцію 1980 р. про договори міжнародної </a:t>
            </a:r>
            <a:r>
              <a:rPr lang="uk-UA" sz="1800" b="0" dirty="0" smtClean="0">
                <a:solidFill>
                  <a:schemeClr val="tx1">
                    <a:lumMod val="75000"/>
                  </a:schemeClr>
                </a:solidFill>
                <a:latin typeface="Times New Roman" pitchFamily="18" charset="0"/>
                <a:cs typeface="Times New Roman" pitchFamily="18" charset="0"/>
              </a:rPr>
              <a:t>купівлі-продажу товарів</a:t>
            </a:r>
            <a:r>
              <a:rPr lang="uk-UA" sz="1800" b="0" dirty="0">
                <a:solidFill>
                  <a:schemeClr val="tx1">
                    <a:lumMod val="75000"/>
                  </a:schemeClr>
                </a:solidFill>
                <a:latin typeface="Times New Roman" pitchFamily="18" charset="0"/>
                <a:cs typeface="Times New Roman" pitchFamily="18" charset="0"/>
              </a:rPr>
              <a:t>, Нью-Йоркську конвенцію про позовну давність в міжнародній </a:t>
            </a:r>
            <a:r>
              <a:rPr lang="uk-UA" sz="1800" b="0" dirty="0" smtClean="0">
                <a:solidFill>
                  <a:schemeClr val="tx1">
                    <a:lumMod val="75000"/>
                  </a:schemeClr>
                </a:solidFill>
                <a:latin typeface="Times New Roman" pitchFamily="18" charset="0"/>
                <a:cs typeface="Times New Roman" pitchFamily="18" charset="0"/>
              </a:rPr>
              <a:t>купівлі-продажу </a:t>
            </a:r>
            <a:r>
              <a:rPr lang="uk-UA" sz="1800" b="0" dirty="0">
                <a:solidFill>
                  <a:schemeClr val="tx1">
                    <a:lumMod val="75000"/>
                  </a:schemeClr>
                </a:solidFill>
                <a:latin typeface="Times New Roman" pitchFamily="18" charset="0"/>
                <a:cs typeface="Times New Roman" pitchFamily="18" charset="0"/>
              </a:rPr>
              <a:t>товарів 1974 р., Європейську конвенцію про </a:t>
            </a:r>
            <a:r>
              <a:rPr lang="uk-UA" sz="1800" b="0" dirty="0" smtClean="0">
                <a:solidFill>
                  <a:schemeClr val="tx1">
                    <a:lumMod val="75000"/>
                  </a:schemeClr>
                </a:solidFill>
                <a:latin typeface="Times New Roman" pitchFamily="18" charset="0"/>
                <a:cs typeface="Times New Roman" pitchFamily="18" charset="0"/>
              </a:rPr>
              <a:t>зовнішньоторговельний арбітраж </a:t>
            </a:r>
            <a:r>
              <a:rPr lang="uk-UA" sz="1800" b="0" dirty="0">
                <a:solidFill>
                  <a:schemeClr val="tx1">
                    <a:lumMod val="75000"/>
                  </a:schemeClr>
                </a:solidFill>
                <a:latin typeface="Times New Roman" pitchFamily="18" charset="0"/>
                <a:cs typeface="Times New Roman" pitchFamily="18" charset="0"/>
              </a:rPr>
              <a:t>1961 р. та ін.</a:t>
            </a:r>
          </a:p>
          <a:p>
            <a:pPr marL="0" indent="457200" algn="just">
              <a:lnSpc>
                <a:spcPct val="100000"/>
              </a:lnSpc>
              <a:spcBef>
                <a:spcPts val="0"/>
              </a:spcBef>
              <a:buNone/>
            </a:pPr>
            <a:r>
              <a:rPr lang="uk-UA" sz="1800" b="0" dirty="0">
                <a:solidFill>
                  <a:schemeClr val="tx1">
                    <a:lumMod val="75000"/>
                  </a:schemeClr>
                </a:solidFill>
                <a:latin typeface="Times New Roman" pitchFamily="18" charset="0"/>
                <a:cs typeface="Times New Roman" pitchFamily="18" charset="0"/>
              </a:rPr>
              <a:t>Зовнішньоекономічний договір (контракт) укладається </a:t>
            </a:r>
            <a:r>
              <a:rPr lang="uk-UA" sz="1800" b="0" dirty="0" smtClean="0">
                <a:solidFill>
                  <a:schemeClr val="tx1">
                    <a:lumMod val="75000"/>
                  </a:schemeClr>
                </a:solidFill>
                <a:latin typeface="Times New Roman" pitchFamily="18" charset="0"/>
                <a:cs typeface="Times New Roman" pitchFamily="18" charset="0"/>
              </a:rPr>
              <a:t>суб'єктом зовнішньоекономічної </a:t>
            </a:r>
            <a:r>
              <a:rPr lang="uk-UA" sz="1800" b="0" dirty="0">
                <a:solidFill>
                  <a:schemeClr val="tx1">
                    <a:lumMod val="75000"/>
                  </a:schemeClr>
                </a:solidFill>
                <a:latin typeface="Times New Roman" pitchFamily="18" charset="0"/>
                <a:cs typeface="Times New Roman" pitchFamily="18" charset="0"/>
              </a:rPr>
              <a:t>діяльності або його представником у простій </a:t>
            </a:r>
            <a:r>
              <a:rPr lang="uk-UA" sz="1800" b="0" dirty="0" smtClean="0">
                <a:solidFill>
                  <a:schemeClr val="tx1">
                    <a:lumMod val="75000"/>
                  </a:schemeClr>
                </a:solidFill>
                <a:latin typeface="Times New Roman" pitchFamily="18" charset="0"/>
                <a:cs typeface="Times New Roman" pitchFamily="18" charset="0"/>
              </a:rPr>
              <a:t>письмовій формі</a:t>
            </a:r>
            <a:r>
              <a:rPr lang="uk-UA" sz="1800" b="0" dirty="0">
                <a:solidFill>
                  <a:schemeClr val="tx1">
                    <a:lumMod val="75000"/>
                  </a:schemeClr>
                </a:solidFill>
                <a:latin typeface="Times New Roman" pitchFamily="18" charset="0"/>
                <a:cs typeface="Times New Roman" pitchFamily="18" charset="0"/>
              </a:rPr>
              <a:t>, якщо інше не передбачено міжнародним договором України чи законом.</a:t>
            </a:r>
          </a:p>
          <a:p>
            <a:pPr marL="0" indent="457200" algn="just">
              <a:lnSpc>
                <a:spcPct val="100000"/>
              </a:lnSpc>
              <a:spcBef>
                <a:spcPts val="0"/>
              </a:spcBef>
              <a:buNone/>
            </a:pPr>
            <a:r>
              <a:rPr lang="uk-UA" sz="1800" b="0" dirty="0">
                <a:solidFill>
                  <a:schemeClr val="tx1">
                    <a:lumMod val="75000"/>
                  </a:schemeClr>
                </a:solidFill>
                <a:latin typeface="Times New Roman" pitchFamily="18" charset="0"/>
                <a:cs typeface="Times New Roman" pitchFamily="18" charset="0"/>
              </a:rPr>
              <a:t>Повноваження представника на укладення зовнішньоекономічного </a:t>
            </a:r>
            <a:r>
              <a:rPr lang="uk-UA" sz="1800" b="0" dirty="0" smtClean="0">
                <a:solidFill>
                  <a:schemeClr val="tx1">
                    <a:lumMod val="75000"/>
                  </a:schemeClr>
                </a:solidFill>
                <a:latin typeface="Times New Roman" pitchFamily="18" charset="0"/>
                <a:cs typeface="Times New Roman" pitchFamily="18" charset="0"/>
              </a:rPr>
              <a:t>договору (контракту</a:t>
            </a:r>
            <a:r>
              <a:rPr lang="uk-UA" sz="1800" b="0" dirty="0">
                <a:solidFill>
                  <a:schemeClr val="tx1">
                    <a:lumMod val="75000"/>
                  </a:schemeClr>
                </a:solidFill>
                <a:latin typeface="Times New Roman" pitchFamily="18" charset="0"/>
                <a:cs typeface="Times New Roman" pitchFamily="18" charset="0"/>
              </a:rPr>
              <a:t>) може випливати з доручення, статутних документів, договорів </a:t>
            </a:r>
            <a:r>
              <a:rPr lang="uk-UA" sz="1800" b="0" dirty="0" smtClean="0">
                <a:solidFill>
                  <a:schemeClr val="tx1">
                    <a:lumMod val="75000"/>
                  </a:schemeClr>
                </a:solidFill>
                <a:latin typeface="Times New Roman" pitchFamily="18" charset="0"/>
                <a:cs typeface="Times New Roman" pitchFamily="18" charset="0"/>
              </a:rPr>
              <a:t>та інших </a:t>
            </a:r>
            <a:r>
              <a:rPr lang="uk-UA" sz="1800" b="0" dirty="0">
                <a:solidFill>
                  <a:schemeClr val="tx1">
                    <a:lumMod val="75000"/>
                  </a:schemeClr>
                </a:solidFill>
                <a:latin typeface="Times New Roman" pitchFamily="18" charset="0"/>
                <a:cs typeface="Times New Roman" pitchFamily="18" charset="0"/>
              </a:rPr>
              <a:t>підстав, які не суперечать Закону України "Про </a:t>
            </a:r>
            <a:r>
              <a:rPr lang="uk-UA" sz="1800" b="0" dirty="0" smtClean="0">
                <a:solidFill>
                  <a:schemeClr val="tx1">
                    <a:lumMod val="75000"/>
                  </a:schemeClr>
                </a:solidFill>
                <a:latin typeface="Times New Roman" pitchFamily="18" charset="0"/>
                <a:cs typeface="Times New Roman" pitchFamily="18" charset="0"/>
              </a:rPr>
              <a:t>зовнішньоекономічну діяльність</a:t>
            </a:r>
            <a:r>
              <a:rPr lang="uk-UA" sz="1800" b="0" dirty="0">
                <a:solidFill>
                  <a:schemeClr val="tx1">
                    <a:lumMod val="75000"/>
                  </a:schemeClr>
                </a:solidFill>
                <a:latin typeface="Times New Roman" pitchFamily="18" charset="0"/>
                <a:cs typeface="Times New Roman" pitchFamily="18" charset="0"/>
              </a:rPr>
              <a:t>".</a:t>
            </a:r>
          </a:p>
        </p:txBody>
      </p:sp>
    </p:spTree>
    <p:extLst>
      <p:ext uri="{BB962C8B-B14F-4D97-AF65-F5344CB8AC3E}">
        <p14:creationId xmlns:p14="http://schemas.microsoft.com/office/powerpoint/2010/main" val="3356717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41830" y="298450"/>
            <a:ext cx="11636903" cy="5171017"/>
          </a:xfrm>
        </p:spPr>
        <p:txBody>
          <a:bodyPr/>
          <a:lstStyle/>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Практика міжнародної торгівлі передбачає чимало </a:t>
            </a:r>
            <a:r>
              <a:rPr lang="uk-UA" sz="1800" b="0" dirty="0" smtClean="0">
                <a:solidFill>
                  <a:schemeClr val="tx1">
                    <a:lumMod val="50000"/>
                  </a:schemeClr>
                </a:solidFill>
                <a:latin typeface="Times New Roman" pitchFamily="18" charset="0"/>
                <a:cs typeface="Times New Roman" pitchFamily="18" charset="0"/>
              </a:rPr>
              <a:t>видів зовнішньоекономічних </a:t>
            </a:r>
            <a:r>
              <a:rPr lang="uk-UA" sz="1800" b="0" dirty="0">
                <a:solidFill>
                  <a:schemeClr val="tx1">
                    <a:lumMod val="50000"/>
                  </a:schemeClr>
                </a:solidFill>
                <a:latin typeface="Times New Roman" pitchFamily="18" charset="0"/>
                <a:cs typeface="Times New Roman" pitchFamily="18" charset="0"/>
              </a:rPr>
              <a:t>контрактів. Серед них основними є:</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 </a:t>
            </a:r>
            <a:r>
              <a:rPr lang="uk-UA" sz="1800" i="1" u="sng" dirty="0">
                <a:solidFill>
                  <a:schemeClr val="tx1">
                    <a:lumMod val="50000"/>
                  </a:schemeClr>
                </a:solidFill>
                <a:latin typeface="Times New Roman" pitchFamily="18" charset="0"/>
                <a:cs typeface="Times New Roman" pitchFamily="18" charset="0"/>
              </a:rPr>
              <a:t>Контракт міжнародної купівлі-продажу </a:t>
            </a:r>
            <a:r>
              <a:rPr lang="uk-UA" sz="1800" b="0" dirty="0">
                <a:solidFill>
                  <a:schemeClr val="tx1">
                    <a:lumMod val="50000"/>
                  </a:schemeClr>
                </a:solidFill>
                <a:latin typeface="Times New Roman" pitchFamily="18" charset="0"/>
                <a:cs typeface="Times New Roman" pitchFamily="18" charset="0"/>
              </a:rPr>
              <a:t>— договір поставки товару, погоджений і підписаний експортером та імпортером. Обов'язковою умовою Договору купівлі-продажу є перехід права власності на товар від продавця до покупця. Цією умовою він відрізняється від усіх інших видів договорів </a:t>
            </a:r>
            <a:r>
              <a:rPr lang="uk-UA" sz="1800" b="0" dirty="0" smtClean="0">
                <a:solidFill>
                  <a:schemeClr val="tx1">
                    <a:lumMod val="50000"/>
                  </a:schemeClr>
                </a:solidFill>
                <a:latin typeface="Times New Roman" pitchFamily="18" charset="0"/>
                <a:cs typeface="Times New Roman" pitchFamily="18" charset="0"/>
              </a:rPr>
              <a:t>— </a:t>
            </a:r>
            <a:r>
              <a:rPr lang="uk-UA" sz="1800" b="0" dirty="0">
                <a:solidFill>
                  <a:schemeClr val="tx1">
                    <a:lumMod val="50000"/>
                  </a:schemeClr>
                </a:solidFill>
                <a:latin typeface="Times New Roman" pitchFamily="18" charset="0"/>
                <a:cs typeface="Times New Roman" pitchFamily="18" charset="0"/>
              </a:rPr>
              <a:t>орендного, ліцензійного, страхування тощо. Контракт купівлі-продажу є основним засобом регулювання ділових відносин у сфері зовнішньоторговельного обігу, де діє принцип свободи договору. Цей принцип є результатом розвитку ширшого принципу, що діє і в національному законодавстві більшості країн, і у сфері міжнародного права принципу автономії волі. Керуючись цим принципом, суб'єкти ЗЕД самі вирішують, укладати договір, чи ні, з ким його укладати, яким буде його зміст і форма. В окремих випадках форма контракту передбачена правовими актами, а чинність контракту залежить від дотримання цієї </a:t>
            </a:r>
            <a:r>
              <a:rPr lang="uk-UA" sz="1800" b="0" dirty="0" smtClean="0">
                <a:solidFill>
                  <a:schemeClr val="tx1">
                    <a:lumMod val="50000"/>
                  </a:schemeClr>
                </a:solidFill>
                <a:latin typeface="Times New Roman" pitchFamily="18" charset="0"/>
                <a:cs typeface="Times New Roman" pitchFamily="18" charset="0"/>
              </a:rPr>
              <a:t>форми</a:t>
            </a: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 зовнішньоторговельні агентські угоди і їхні підвиди (контракти комісії й доручення);</a:t>
            </a: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 </a:t>
            </a:r>
            <a:r>
              <a:rPr lang="uk-UA" sz="1800" b="0" dirty="0">
                <a:solidFill>
                  <a:schemeClr val="tx1">
                    <a:lumMod val="50000"/>
                  </a:schemeClr>
                </a:solidFill>
                <a:latin typeface="Times New Roman" pitchFamily="18" charset="0"/>
                <a:cs typeface="Times New Roman" pitchFamily="18" charset="0"/>
              </a:rPr>
              <a:t>контракти, що оформляють операції зустрічної </a:t>
            </a:r>
            <a:r>
              <a:rPr lang="uk-UA" sz="1800" b="0" dirty="0" smtClean="0">
                <a:solidFill>
                  <a:schemeClr val="tx1">
                    <a:lumMod val="50000"/>
                  </a:schemeClr>
                </a:solidFill>
                <a:latin typeface="Times New Roman" pitchFamily="18" charset="0"/>
                <a:cs typeface="Times New Roman" pitchFamily="18" charset="0"/>
              </a:rPr>
              <a:t>торгівлі (</a:t>
            </a:r>
            <a:r>
              <a:rPr lang="uk-UA" sz="1800" dirty="0">
                <a:solidFill>
                  <a:schemeClr val="tx1">
                    <a:lumMod val="50000"/>
                  </a:schemeClr>
                </a:solidFill>
                <a:latin typeface="Times New Roman" pitchFamily="18" charset="0"/>
                <a:cs typeface="Times New Roman" pitchFamily="18" charset="0"/>
              </a:rPr>
              <a:t>Зустрічні закупки</a:t>
            </a:r>
            <a:r>
              <a:rPr lang="uk-UA" sz="1800" b="0" dirty="0">
                <a:solidFill>
                  <a:schemeClr val="tx1">
                    <a:lumMod val="50000"/>
                  </a:schemeClr>
                </a:solidFill>
                <a:latin typeface="Times New Roman" pitchFamily="18" charset="0"/>
                <a:cs typeface="Times New Roman" pitchFamily="18" charset="0"/>
              </a:rPr>
              <a:t> (</a:t>
            </a:r>
            <a:r>
              <a:rPr lang="en-US" sz="1800" b="0" dirty="0">
                <a:solidFill>
                  <a:schemeClr val="tx1">
                    <a:lumMod val="50000"/>
                  </a:schemeClr>
                </a:solidFill>
                <a:latin typeface="Times New Roman" pitchFamily="18" charset="0"/>
                <a:cs typeface="Times New Roman" pitchFamily="18" charset="0"/>
              </a:rPr>
              <a:t>reciprocal transaction) - </a:t>
            </a:r>
            <a:r>
              <a:rPr lang="uk-UA" sz="1800" b="0" dirty="0">
                <a:solidFill>
                  <a:schemeClr val="tx1">
                    <a:lumMod val="50000"/>
                  </a:schemeClr>
                </a:solidFill>
                <a:latin typeface="Times New Roman" pitchFamily="18" charset="0"/>
                <a:cs typeface="Times New Roman" pitchFamily="18" charset="0"/>
              </a:rPr>
              <a:t>це операції, при яких продавець бере зобов'язання зустрічно придбати товари або продукцію у країни покупця. Така покупка не обов'язково може бути здійснена у самого партнера по даній угоді, може бути обумовлена покупка товарів у третьої особи, з якою будуть здійснені взаєморозрахунки у місцевій валюті</a:t>
            </a:r>
            <a:r>
              <a:rPr lang="uk-UA" sz="1800" b="0" dirty="0" smtClean="0">
                <a:solidFill>
                  <a:schemeClr val="tx1">
                    <a:lumMod val="50000"/>
                  </a:schemeClr>
                </a:solidFill>
                <a:latin typeface="Times New Roman" pitchFamily="18" charset="0"/>
                <a:cs typeface="Times New Roman" pitchFamily="18" charset="0"/>
              </a:rPr>
              <a:t>.)</a:t>
            </a:r>
            <a:endParaRPr lang="uk-UA" sz="18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889487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86267" y="296334"/>
            <a:ext cx="11670771" cy="5474230"/>
          </a:xfrm>
        </p:spPr>
        <p:txBody>
          <a:bodyPr/>
          <a:lstStyle/>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 операції, що передбачають участь продавця в реалізації товару, запропонованого покупцем (зустрічні закупівлі, авансові закупівлі, угоди типу “</a:t>
            </a:r>
            <a:r>
              <a:rPr lang="uk-UA" sz="1800" b="0" dirty="0" err="1">
                <a:solidFill>
                  <a:schemeClr val="tx1">
                    <a:lumMod val="50000"/>
                  </a:schemeClr>
                </a:solidFill>
                <a:latin typeface="Times New Roman" pitchFamily="18" charset="0"/>
                <a:cs typeface="Times New Roman" pitchFamily="18" charset="0"/>
              </a:rPr>
              <a:t>світч</a:t>
            </a:r>
            <a:r>
              <a:rPr lang="uk-UA" sz="1800" b="0" dirty="0" smtClean="0">
                <a:solidFill>
                  <a:schemeClr val="tx1">
                    <a:lumMod val="50000"/>
                  </a:schemeClr>
                </a:solidFill>
                <a:latin typeface="Times New Roman" pitchFamily="18" charset="0"/>
                <a:cs typeface="Times New Roman" pitchFamily="18" charset="0"/>
              </a:rPr>
              <a:t>” (</a:t>
            </a:r>
            <a:r>
              <a:rPr lang="uk-UA" sz="1800" dirty="0">
                <a:solidFill>
                  <a:schemeClr val="tx1">
                    <a:lumMod val="50000"/>
                  </a:schemeClr>
                </a:solidFill>
                <a:latin typeface="Times New Roman" pitchFamily="18" charset="0"/>
                <a:cs typeface="Times New Roman" pitchFamily="18" charset="0"/>
              </a:rPr>
              <a:t>Змістом угод типу "</a:t>
            </a:r>
            <a:r>
              <a:rPr lang="uk-UA" sz="1800" dirty="0" err="1">
                <a:solidFill>
                  <a:schemeClr val="tx1">
                    <a:lumMod val="50000"/>
                  </a:schemeClr>
                </a:solidFill>
                <a:latin typeface="Times New Roman" pitchFamily="18" charset="0"/>
                <a:cs typeface="Times New Roman" pitchFamily="18" charset="0"/>
              </a:rPr>
              <a:t>світч</a:t>
            </a:r>
            <a:r>
              <a:rPr lang="uk-UA" sz="1800" dirty="0">
                <a:solidFill>
                  <a:schemeClr val="tx1">
                    <a:lumMod val="50000"/>
                  </a:schemeClr>
                </a:solidFill>
                <a:latin typeface="Times New Roman" pitchFamily="18" charset="0"/>
                <a:cs typeface="Times New Roman" pitchFamily="18" charset="0"/>
              </a:rPr>
              <a:t>" є передача експортером своїх зобов'язань із зустрічної закупівлі третій стороні, як правило, спеціалізованій торговій фірмі. Мета цих </a:t>
            </a:r>
            <a:r>
              <a:rPr lang="uk-UA" sz="1800" dirty="0" smtClean="0">
                <a:solidFill>
                  <a:schemeClr val="tx1">
                    <a:lumMod val="50000"/>
                  </a:schemeClr>
                </a:solidFill>
                <a:latin typeface="Times New Roman" pitchFamily="18" charset="0"/>
                <a:cs typeface="Times New Roman" pitchFamily="18" charset="0"/>
              </a:rPr>
              <a:t>операцій: 1</a:t>
            </a:r>
            <a:r>
              <a:rPr lang="uk-UA" sz="1800" dirty="0">
                <a:solidFill>
                  <a:schemeClr val="tx1">
                    <a:lumMod val="50000"/>
                  </a:schemeClr>
                </a:solidFill>
                <a:latin typeface="Times New Roman" pitchFamily="18" charset="0"/>
                <a:cs typeface="Times New Roman" pitchFamily="18" charset="0"/>
              </a:rPr>
              <a:t>. Звільнити експортера віл необхідності реалізації непотрібних йому товарів, які йдуть за зустрічною </a:t>
            </a:r>
            <a:r>
              <a:rPr lang="uk-UA" sz="1800" dirty="0" smtClean="0">
                <a:solidFill>
                  <a:schemeClr val="tx1">
                    <a:lumMod val="50000"/>
                  </a:schemeClr>
                </a:solidFill>
                <a:latin typeface="Times New Roman" pitchFamily="18" charset="0"/>
                <a:cs typeface="Times New Roman" pitchFamily="18" charset="0"/>
              </a:rPr>
              <a:t>закупкою. 2</a:t>
            </a:r>
            <a:r>
              <a:rPr lang="uk-UA" sz="1800" dirty="0">
                <a:solidFill>
                  <a:schemeClr val="tx1">
                    <a:lumMod val="50000"/>
                  </a:schemeClr>
                </a:solidFill>
                <a:latin typeface="Times New Roman" pitchFamily="18" charset="0"/>
                <a:cs typeface="Times New Roman" pitchFamily="18" charset="0"/>
              </a:rPr>
              <a:t>. Збалансування торгівлі між двома країнами, які мають двосторонні клірингові </a:t>
            </a:r>
            <a:r>
              <a:rPr lang="uk-UA" sz="1800" dirty="0" smtClean="0">
                <a:solidFill>
                  <a:schemeClr val="tx1">
                    <a:lumMod val="50000"/>
                  </a:schemeClr>
                </a:solidFill>
                <a:latin typeface="Times New Roman" pitchFamily="18" charset="0"/>
                <a:cs typeface="Times New Roman" pitchFamily="18" charset="0"/>
              </a:rPr>
              <a:t>угоди. Таким </a:t>
            </a:r>
            <a:r>
              <a:rPr lang="uk-UA" sz="1800" dirty="0">
                <a:solidFill>
                  <a:schemeClr val="tx1">
                    <a:lumMod val="50000"/>
                  </a:schemeClr>
                </a:solidFill>
                <a:latin typeface="Times New Roman" pitchFamily="18" charset="0"/>
                <a:cs typeface="Times New Roman" pitchFamily="18" charset="0"/>
              </a:rPr>
              <a:t>чином, операції типу "</a:t>
            </a:r>
            <a:r>
              <a:rPr lang="uk-UA" sz="1800" dirty="0" err="1">
                <a:solidFill>
                  <a:schemeClr val="tx1">
                    <a:lumMod val="50000"/>
                  </a:schemeClr>
                </a:solidFill>
                <a:latin typeface="Times New Roman" pitchFamily="18" charset="0"/>
                <a:cs typeface="Times New Roman" pitchFamily="18" charset="0"/>
              </a:rPr>
              <a:t>світч</a:t>
            </a:r>
            <a:r>
              <a:rPr lang="uk-UA" sz="1800" dirty="0">
                <a:solidFill>
                  <a:schemeClr val="tx1">
                    <a:lumMod val="50000"/>
                  </a:schemeClr>
                </a:solidFill>
                <a:latin typeface="Times New Roman" pitchFamily="18" charset="0"/>
                <a:cs typeface="Times New Roman" pitchFamily="18" charset="0"/>
              </a:rPr>
              <a:t>" - це чисто фінансові </a:t>
            </a:r>
            <a:r>
              <a:rPr lang="uk-UA" sz="1800" dirty="0" err="1">
                <a:solidFill>
                  <a:schemeClr val="tx1">
                    <a:lumMod val="50000"/>
                  </a:schemeClr>
                </a:solidFill>
                <a:latin typeface="Times New Roman" pitchFamily="18" charset="0"/>
                <a:cs typeface="Times New Roman" pitchFamily="18" charset="0"/>
              </a:rPr>
              <a:t>реекспортні</a:t>
            </a:r>
            <a:r>
              <a:rPr lang="uk-UA" sz="1800" dirty="0">
                <a:solidFill>
                  <a:schemeClr val="tx1">
                    <a:lumMod val="50000"/>
                  </a:schemeClr>
                </a:solidFill>
                <a:latin typeface="Times New Roman" pitchFamily="18" charset="0"/>
                <a:cs typeface="Times New Roman" pitchFamily="18" charset="0"/>
              </a:rPr>
              <a:t> операції, зміст яких полягає у звільненні фірми від створення власного збутового підрозділу для реалізації товарів, які не відповідають її основному </a:t>
            </a:r>
            <a:r>
              <a:rPr lang="uk-UA" sz="1800" dirty="0" smtClean="0">
                <a:solidFill>
                  <a:schemeClr val="tx1">
                    <a:lumMod val="50000"/>
                  </a:schemeClr>
                </a:solidFill>
                <a:latin typeface="Times New Roman" pitchFamily="18" charset="0"/>
                <a:cs typeface="Times New Roman" pitchFamily="18" charset="0"/>
              </a:rPr>
              <a:t>профілю. Операції </a:t>
            </a:r>
            <a:r>
              <a:rPr lang="uk-UA" sz="1800" dirty="0">
                <a:solidFill>
                  <a:schemeClr val="tx1">
                    <a:lumMod val="50000"/>
                  </a:schemeClr>
                </a:solidFill>
                <a:latin typeface="Times New Roman" pitchFamily="18" charset="0"/>
                <a:cs typeface="Times New Roman" pitchFamily="18" charset="0"/>
              </a:rPr>
              <a:t>типу "</a:t>
            </a:r>
            <a:r>
              <a:rPr lang="uk-UA" sz="1800" dirty="0" err="1">
                <a:solidFill>
                  <a:schemeClr val="tx1">
                    <a:lumMod val="50000"/>
                  </a:schemeClr>
                </a:solidFill>
                <a:latin typeface="Times New Roman" pitchFamily="18" charset="0"/>
                <a:cs typeface="Times New Roman" pitchFamily="18" charset="0"/>
              </a:rPr>
              <a:t>світч</a:t>
            </a:r>
            <a:r>
              <a:rPr lang="uk-UA" sz="1800" dirty="0">
                <a:solidFill>
                  <a:schemeClr val="tx1">
                    <a:lumMod val="50000"/>
                  </a:schemeClr>
                </a:solidFill>
                <a:latin typeface="Times New Roman" pitchFamily="18" charset="0"/>
                <a:cs typeface="Times New Roman" pitchFamily="18" charset="0"/>
              </a:rPr>
              <a:t>" не е самостійною формою торгівлі, і тому вони застосовуються у поєднанні з іншими операціями зустрічної торгівлі (крім бартерної</a:t>
            </a:r>
            <a:r>
              <a:rPr lang="uk-UA" sz="1800" dirty="0" smtClean="0">
                <a:solidFill>
                  <a:schemeClr val="tx1">
                    <a:lumMod val="50000"/>
                  </a:schemeClr>
                </a:solidFill>
                <a:latin typeface="Times New Roman" pitchFamily="18" charset="0"/>
                <a:cs typeface="Times New Roman" pitchFamily="18" charset="0"/>
              </a:rPr>
              <a:t>) </a:t>
            </a:r>
            <a:r>
              <a:rPr lang="uk-UA" sz="1800" b="0" dirty="0" smtClean="0">
                <a:solidFill>
                  <a:schemeClr val="tx1">
                    <a:lumMod val="50000"/>
                  </a:schemeClr>
                </a:solidFill>
                <a:latin typeface="Times New Roman" pitchFamily="18" charset="0"/>
                <a:cs typeface="Times New Roman" pitchFamily="18" charset="0"/>
              </a:rPr>
              <a:t>,</a:t>
            </a:r>
            <a:r>
              <a:rPr lang="uk-UA" sz="1800" b="0" dirty="0">
                <a:solidFill>
                  <a:schemeClr val="tx1">
                    <a:lumMod val="50000"/>
                  </a:schemeClr>
                </a:solidFill>
                <a:latin typeface="Times New Roman" pitchFamily="18" charset="0"/>
                <a:cs typeface="Times New Roman" pitchFamily="18" charset="0"/>
              </a:rPr>
              <a:t>рамкові угоди, </a:t>
            </a:r>
            <a:r>
              <a:rPr lang="uk-UA" sz="1800" b="0" dirty="0" err="1">
                <a:solidFill>
                  <a:schemeClr val="tx1">
                    <a:lumMod val="50000"/>
                  </a:schemeClr>
                </a:solidFill>
                <a:latin typeface="Times New Roman" pitchFamily="18" charset="0"/>
                <a:cs typeface="Times New Roman" pitchFamily="18" charset="0"/>
              </a:rPr>
              <a:t>угоди</a:t>
            </a:r>
            <a:r>
              <a:rPr lang="uk-UA" sz="1800" b="0" dirty="0">
                <a:solidFill>
                  <a:schemeClr val="tx1">
                    <a:lumMod val="50000"/>
                  </a:schemeClr>
                </a:solidFill>
                <a:latin typeface="Times New Roman" pitchFamily="18" charset="0"/>
                <a:cs typeface="Times New Roman" pitchFamily="18" charset="0"/>
              </a:rPr>
              <a:t> типу “</a:t>
            </a:r>
            <a:r>
              <a:rPr lang="uk-UA" sz="1800" dirty="0">
                <a:solidFill>
                  <a:schemeClr val="tx1">
                    <a:lumMod val="50000"/>
                  </a:schemeClr>
                </a:solidFill>
                <a:latin typeface="Times New Roman" pitchFamily="18" charset="0"/>
                <a:cs typeface="Times New Roman" pitchFamily="18" charset="0"/>
              </a:rPr>
              <a:t>офсет</a:t>
            </a:r>
            <a:r>
              <a:rPr lang="uk-UA" sz="1800" b="0" dirty="0">
                <a:solidFill>
                  <a:schemeClr val="tx1">
                    <a:lumMod val="50000"/>
                  </a:schemeClr>
                </a:solidFill>
                <a:latin typeface="Times New Roman" pitchFamily="18" charset="0"/>
                <a:cs typeface="Times New Roman" pitchFamily="18" charset="0"/>
              </a:rPr>
              <a:t>” (</a:t>
            </a:r>
            <a:r>
              <a:rPr lang="uk-UA" sz="1800" dirty="0">
                <a:solidFill>
                  <a:schemeClr val="tx1">
                    <a:lumMod val="50000"/>
                  </a:schemeClr>
                </a:solidFill>
                <a:latin typeface="Times New Roman" pitchFamily="18" charset="0"/>
                <a:cs typeface="Times New Roman" pitchFamily="18" charset="0"/>
              </a:rPr>
              <a:t>або джентльменська </a:t>
            </a:r>
            <a:r>
              <a:rPr lang="uk-UA" sz="1800" dirty="0" smtClean="0">
                <a:solidFill>
                  <a:schemeClr val="tx1">
                    <a:lumMod val="50000"/>
                  </a:schemeClr>
                </a:solidFill>
                <a:latin typeface="Times New Roman" pitchFamily="18" charset="0"/>
                <a:cs typeface="Times New Roman" pitchFamily="18" charset="0"/>
              </a:rPr>
              <a:t>угода </a:t>
            </a:r>
            <a:r>
              <a:rPr lang="uk-UA" sz="1800" b="0" dirty="0" smtClean="0">
                <a:solidFill>
                  <a:schemeClr val="tx1">
                    <a:lumMod val="50000"/>
                  </a:schemeClr>
                </a:solidFill>
                <a:latin typeface="Times New Roman" pitchFamily="18" charset="0"/>
                <a:cs typeface="Times New Roman" pitchFamily="18" charset="0"/>
              </a:rPr>
              <a:t>Ці </a:t>
            </a:r>
            <a:r>
              <a:rPr lang="uk-UA" sz="1800" b="0" dirty="0">
                <a:solidFill>
                  <a:schemeClr val="tx1">
                    <a:lumMod val="50000"/>
                  </a:schemeClr>
                </a:solidFill>
                <a:latin typeface="Times New Roman" pitchFamily="18" charset="0"/>
                <a:cs typeface="Times New Roman" pitchFamily="18" charset="0"/>
              </a:rPr>
              <a:t>угоди не передбачають юридичного оформлення, тобто це свого роду "джентльменські" угоди. Це означає, що хоча угоди такого роду не містять зобов'язання експортера, яке має законну силу відносно зустрічної закупівлі, вони передбачають, що експортер згоден купувати товари в імпортера у невстановленій кількості, причому ця частка відносно експортної поставки часто перевищує 100%. Набір товар, які поставляються за цими угодами, не є </a:t>
            </a:r>
            <a:r>
              <a:rPr lang="uk-UA" sz="1800" b="0" dirty="0" smtClean="0">
                <a:solidFill>
                  <a:schemeClr val="tx1">
                    <a:lumMod val="50000"/>
                  </a:schemeClr>
                </a:solidFill>
                <a:latin typeface="Times New Roman" pitchFamily="18" charset="0"/>
                <a:cs typeface="Times New Roman" pitchFamily="18" charset="0"/>
              </a:rPr>
              <a:t>довільним. Угоди </a:t>
            </a:r>
            <a:r>
              <a:rPr lang="uk-UA" sz="1800" b="0" dirty="0">
                <a:solidFill>
                  <a:schemeClr val="tx1">
                    <a:lumMod val="50000"/>
                  </a:schemeClr>
                </a:solidFill>
                <a:latin typeface="Times New Roman" pitchFamily="18" charset="0"/>
                <a:cs typeface="Times New Roman" pitchFamily="18" charset="0"/>
              </a:rPr>
              <a:t>типу "офсет" зв'язані із </a:t>
            </a:r>
            <a:r>
              <a:rPr lang="uk-UA" sz="1800" b="0" dirty="0" err="1">
                <a:solidFill>
                  <a:schemeClr val="tx1">
                    <a:lumMod val="50000"/>
                  </a:schemeClr>
                </a:solidFill>
                <a:latin typeface="Times New Roman" pitchFamily="18" charset="0"/>
                <a:cs typeface="Times New Roman" pitchFamily="18" charset="0"/>
              </a:rPr>
              <a:t>дороговартісними</a:t>
            </a:r>
            <a:r>
              <a:rPr lang="uk-UA" sz="1800" b="0" dirty="0">
                <a:solidFill>
                  <a:schemeClr val="tx1">
                    <a:lumMod val="50000"/>
                  </a:schemeClr>
                </a:solidFill>
                <a:latin typeface="Times New Roman" pitchFamily="18" charset="0"/>
                <a:cs typeface="Times New Roman" pitchFamily="18" charset="0"/>
              </a:rPr>
              <a:t> урядовими програмами закупівель військової техніки, літаків, обладнання для атомних станцій.), угоди позитивної зустрічної торгівлі й ін.);</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 операції промислового співробітництва;</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 контракти міжнародного перевезення вантажів (пасажирів</a:t>
            </a:r>
            <a:r>
              <a:rPr lang="uk-UA" sz="1800" b="0" dirty="0" smtClean="0">
                <a:solidFill>
                  <a:schemeClr val="tx1">
                    <a:lumMod val="50000"/>
                  </a:schemeClr>
                </a:solidFill>
                <a:latin typeface="Times New Roman" pitchFamily="18" charset="0"/>
                <a:cs typeface="Times New Roman" pitchFamily="18" charset="0"/>
              </a:rPr>
              <a:t>);</a:t>
            </a:r>
            <a:endParaRPr lang="uk-UA" sz="1800" dirty="0">
              <a:solidFill>
                <a:schemeClr val="tx1">
                  <a:lumMod val="50000"/>
                </a:schemeClr>
              </a:solidFill>
            </a:endParaRPr>
          </a:p>
        </p:txBody>
      </p:sp>
    </p:spTree>
    <p:extLst>
      <p:ext uri="{BB962C8B-B14F-4D97-AF65-F5344CB8AC3E}">
        <p14:creationId xmlns:p14="http://schemas.microsoft.com/office/powerpoint/2010/main" val="3352784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77801" y="135468"/>
            <a:ext cx="11679238" cy="5635096"/>
          </a:xfrm>
        </p:spPr>
        <p:txBody>
          <a:bodyPr/>
          <a:lstStyle/>
          <a:p>
            <a:pPr marL="0" indent="0" algn="ctr">
              <a:buNone/>
            </a:pPr>
            <a:r>
              <a:rPr lang="uk-UA" sz="1800" i="1" u="sng" dirty="0">
                <a:solidFill>
                  <a:schemeClr val="tx1">
                    <a:lumMod val="75000"/>
                  </a:schemeClr>
                </a:solidFill>
                <a:latin typeface="Times New Roman" pitchFamily="18" charset="0"/>
                <a:cs typeface="Times New Roman" pitchFamily="18" charset="0"/>
              </a:rPr>
              <a:t>2. Порядок укладання зовнішньоекономічних контрактів</a:t>
            </a:r>
            <a:r>
              <a:rPr lang="uk-UA" sz="1800" i="1" u="sng" dirty="0" smtClean="0">
                <a:solidFill>
                  <a:schemeClr val="tx1">
                    <a:lumMod val="75000"/>
                  </a:schemeClr>
                </a:solidFill>
                <a:latin typeface="Times New Roman" pitchFamily="18" charset="0"/>
                <a:cs typeface="Times New Roman" pitchFamily="18" charset="0"/>
              </a:rPr>
              <a:t>.</a:t>
            </a:r>
          </a:p>
          <a:p>
            <a:pPr marL="0" indent="0" algn="ctr">
              <a:buNone/>
            </a:pPr>
            <a:endParaRPr lang="uk-UA" sz="1800" i="1" u="sng" dirty="0">
              <a:solidFill>
                <a:schemeClr val="tx1">
                  <a:lumMod val="75000"/>
                </a:schemeClr>
              </a:solidFill>
              <a:latin typeface="Times New Roman" pitchFamily="18" charset="0"/>
              <a:cs typeface="Times New Roman" pitchFamily="18" charset="0"/>
            </a:endParaRPr>
          </a:p>
          <a:p>
            <a:pPr marL="0" indent="457200">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Укладання зовнішньоекономічного договору (контракту) – це найважливіший елемент зовнішньоекономічної операції, це залежить від того, що саме контракт регламентує умови зовнішньоекономічної операції, її права і обов’язки сторін, а також їх відповідальність в разі невиконання договірних </a:t>
            </a:r>
            <a:r>
              <a:rPr lang="uk-UA" sz="1800" b="0" dirty="0" smtClean="0">
                <a:solidFill>
                  <a:schemeClr val="tx1">
                    <a:lumMod val="50000"/>
                  </a:schemeClr>
                </a:solidFill>
                <a:latin typeface="Times New Roman" pitchFamily="18" charset="0"/>
                <a:cs typeface="Times New Roman" pitchFamily="18" charset="0"/>
              </a:rPr>
              <a:t>умов. Положення </a:t>
            </a:r>
            <a:r>
              <a:rPr lang="uk-UA" sz="1800" b="0" dirty="0">
                <a:solidFill>
                  <a:schemeClr val="tx1">
                    <a:lumMod val="50000"/>
                  </a:schemeClr>
                </a:solidFill>
                <a:latin typeface="Times New Roman" pitchFamily="18" charset="0"/>
                <a:cs typeface="Times New Roman" pitchFamily="18" charset="0"/>
              </a:rPr>
              <a:t>про укладення, істотних умов і форми договору визначені статтями 638 – 647 Цивільного кодексу України</a:t>
            </a:r>
            <a:r>
              <a:rPr lang="uk-UA" sz="1800" b="0" dirty="0" smtClean="0">
                <a:solidFill>
                  <a:schemeClr val="tx1">
                    <a:lumMod val="50000"/>
                  </a:schemeClr>
                </a:solidFill>
                <a:latin typeface="Times New Roman" pitchFamily="18" charset="0"/>
                <a:cs typeface="Times New Roman" pitchFamily="18" charset="0"/>
              </a:rPr>
              <a:t>. </a:t>
            </a:r>
            <a:r>
              <a:rPr lang="uk-UA" sz="1800" b="0" dirty="0">
                <a:solidFill>
                  <a:schemeClr val="tx1">
                    <a:lumMod val="50000"/>
                  </a:schemeClr>
                </a:solidFill>
                <a:latin typeface="Times New Roman" pitchFamily="18" charset="0"/>
                <a:cs typeface="Times New Roman" pitchFamily="18" charset="0"/>
              </a:rPr>
              <a:t>Зовнішньоекономічний договір (контракт) </a:t>
            </a:r>
            <a:r>
              <a:rPr lang="uk-UA" sz="1800" b="0" i="1" dirty="0">
                <a:solidFill>
                  <a:schemeClr val="tx1">
                    <a:lumMod val="50000"/>
                  </a:schemeClr>
                </a:solidFill>
                <a:latin typeface="Times New Roman" pitchFamily="18" charset="0"/>
                <a:cs typeface="Times New Roman" pitchFamily="18" charset="0"/>
              </a:rPr>
              <a:t>укладається</a:t>
            </a:r>
            <a:r>
              <a:rPr lang="uk-UA" sz="1800" b="0" dirty="0">
                <a:solidFill>
                  <a:schemeClr val="tx1">
                    <a:lumMod val="50000"/>
                  </a:schemeClr>
                </a:solidFill>
                <a:latin typeface="Times New Roman" pitchFamily="18" charset="0"/>
                <a:cs typeface="Times New Roman" pitchFamily="18" charset="0"/>
              </a:rPr>
              <a:t> суб'єктом зовнішньоекономічної діяльності або його представником </a:t>
            </a:r>
            <a:r>
              <a:rPr lang="uk-UA" sz="1800" b="0" i="1" dirty="0">
                <a:solidFill>
                  <a:schemeClr val="tx1">
                    <a:lumMod val="50000"/>
                  </a:schemeClr>
                </a:solidFill>
                <a:latin typeface="Times New Roman" pitchFamily="18" charset="0"/>
                <a:cs typeface="Times New Roman" pitchFamily="18" charset="0"/>
              </a:rPr>
              <a:t>у простій </a:t>
            </a:r>
            <a:r>
              <a:rPr lang="uk-UA" sz="1800" b="0" i="1" dirty="0" err="1">
                <a:solidFill>
                  <a:schemeClr val="tx1">
                    <a:lumMod val="50000"/>
                  </a:schemeClr>
                </a:solidFill>
                <a:latin typeface="Times New Roman" pitchFamily="18" charset="0"/>
                <a:cs typeface="Times New Roman" pitchFamily="18" charset="0"/>
              </a:rPr>
              <a:t>письм</a:t>
            </a:r>
            <a:r>
              <a:rPr lang="uk-UA" sz="1800" b="0" i="1" dirty="0">
                <a:solidFill>
                  <a:schemeClr val="tx1">
                    <a:lumMod val="50000"/>
                  </a:schemeClr>
                </a:solidFill>
                <a:latin typeface="Times New Roman" pitchFamily="18" charset="0"/>
                <a:cs typeface="Times New Roman" pitchFamily="18" charset="0"/>
              </a:rPr>
              <a:t>овій</a:t>
            </a:r>
            <a:r>
              <a:rPr lang="uk-UA" sz="1800" b="0" dirty="0">
                <a:solidFill>
                  <a:schemeClr val="tx1">
                    <a:lumMod val="50000"/>
                  </a:schemeClr>
                </a:solidFill>
                <a:latin typeface="Times New Roman" pitchFamily="18" charset="0"/>
                <a:cs typeface="Times New Roman" pitchFamily="18" charset="0"/>
              </a:rPr>
              <a:t> або </a:t>
            </a:r>
            <a:r>
              <a:rPr lang="uk-UA" sz="1800" b="0" i="1" dirty="0">
                <a:solidFill>
                  <a:schemeClr val="tx1">
                    <a:lumMod val="50000"/>
                  </a:schemeClr>
                </a:solidFill>
                <a:latin typeface="Times New Roman" pitchFamily="18" charset="0"/>
                <a:cs typeface="Times New Roman" pitchFamily="18" charset="0"/>
              </a:rPr>
              <a:t>в електронній формі</a:t>
            </a:r>
            <a:r>
              <a:rPr lang="uk-UA" sz="1800" b="0" dirty="0">
                <a:solidFill>
                  <a:schemeClr val="tx1">
                    <a:lumMod val="50000"/>
                  </a:schemeClr>
                </a:solidFill>
                <a:latin typeface="Times New Roman" pitchFamily="18" charset="0"/>
                <a:cs typeface="Times New Roman" pitchFamily="18" charset="0"/>
              </a:rPr>
              <a:t>, якщо інше не передбачено міжнародним договором України чи законом. У разі експорту послуг (крім транспортних) зовнішньоекономічний договір (контракт) може укладатися шляхом прийняття публічної пропозиції про угоду (оферти) або шляхом обміну електронними повідомленнями, або в інший спосіб, зокрема шляхом виставлення рахунка (інвойсу), у тому числі в електронному вигляді, за надані послуги.  (ч.2 ст.6 </a:t>
            </a:r>
            <a:r>
              <a:rPr lang="uk-UA" sz="1800" b="0" dirty="0">
                <a:solidFill>
                  <a:schemeClr val="tx1">
                    <a:lumMod val="50000"/>
                  </a:schemeClr>
                </a:solidFill>
                <a:latin typeface="Times New Roman" pitchFamily="18" charset="0"/>
                <a:cs typeface="Times New Roman" pitchFamily="18" charset="0"/>
                <a:hlinkClick r:id="rId2"/>
              </a:rPr>
              <a:t>Закону України "Про зовнішньоекономічну діяльність</a:t>
            </a:r>
            <a:r>
              <a:rPr lang="uk-UA" sz="1800" b="0" dirty="0" smtClean="0">
                <a:solidFill>
                  <a:schemeClr val="tx1">
                    <a:lumMod val="50000"/>
                  </a:schemeClr>
                </a:solidFill>
                <a:latin typeface="Times New Roman" pitchFamily="18" charset="0"/>
                <a:cs typeface="Times New Roman" pitchFamily="18" charset="0"/>
                <a:hlinkClick r:id="rId2"/>
              </a:rPr>
              <a:t>"</a:t>
            </a:r>
            <a:r>
              <a:rPr lang="uk-UA" sz="1800" b="0" dirty="0" smtClean="0">
                <a:solidFill>
                  <a:schemeClr val="tx1">
                    <a:lumMod val="50000"/>
                  </a:schemeClr>
                </a:solidFill>
                <a:latin typeface="Times New Roman" pitchFamily="18" charset="0"/>
                <a:cs typeface="Times New Roman" pitchFamily="18" charset="0"/>
              </a:rPr>
              <a:t>). Ч.3 </a:t>
            </a:r>
            <a:r>
              <a:rPr lang="uk-UA" sz="1800" b="0" dirty="0">
                <a:solidFill>
                  <a:schemeClr val="tx1">
                    <a:lumMod val="50000"/>
                  </a:schemeClr>
                </a:solidFill>
                <a:latin typeface="Times New Roman" pitchFamily="18" charset="0"/>
                <a:cs typeface="Times New Roman" pitchFamily="18" charset="0"/>
              </a:rPr>
              <a:t>ст. 31 </a:t>
            </a:r>
            <a:r>
              <a:rPr lang="uk-UA" sz="1800" b="0" dirty="0">
                <a:solidFill>
                  <a:schemeClr val="tx1">
                    <a:lumMod val="50000"/>
                  </a:schemeClr>
                </a:solidFill>
                <a:latin typeface="Times New Roman" pitchFamily="18" charset="0"/>
                <a:cs typeface="Times New Roman" pitchFamily="18" charset="0"/>
                <a:hlinkClick r:id="rId3"/>
              </a:rPr>
              <a:t>Закону України “Про міжнародне приватне право”</a:t>
            </a:r>
            <a:r>
              <a:rPr lang="uk-UA" sz="1800" b="0" dirty="0">
                <a:solidFill>
                  <a:schemeClr val="tx1">
                    <a:lumMod val="50000"/>
                  </a:schemeClr>
                </a:solidFill>
                <a:latin typeface="Times New Roman" pitchFamily="18" charset="0"/>
                <a:cs typeface="Times New Roman" pitchFamily="18" charset="0"/>
              </a:rPr>
              <a:t> встановлює, що зовнішньоекономічний договір, якщо хоча б однією стороною є громадянин України або юридична особа України, укладається у формі, передбаченій законом, незалежно від місця його укладення, якщо інше не встановлено міжнародним договором України</a:t>
            </a:r>
            <a:r>
              <a:rPr lang="uk-UA" sz="1800" b="0" dirty="0" smtClean="0">
                <a:solidFill>
                  <a:schemeClr val="tx1">
                    <a:lumMod val="50000"/>
                  </a:schemeClr>
                </a:solidFill>
                <a:latin typeface="Times New Roman" pitchFamily="18" charset="0"/>
                <a:cs typeface="Times New Roman" pitchFamily="18" charset="0"/>
              </a:rPr>
              <a:t>.</a:t>
            </a:r>
          </a:p>
          <a:p>
            <a:pPr marL="0" indent="457200">
              <a:lnSpc>
                <a:spcPct val="100000"/>
              </a:lnSpc>
              <a:spcBef>
                <a:spcPts val="0"/>
              </a:spcBef>
              <a:buNone/>
            </a:pPr>
            <a:endParaRPr lang="uk-UA" sz="1800" b="0" dirty="0">
              <a:solidFill>
                <a:schemeClr val="tx1">
                  <a:lumMod val="50000"/>
                </a:schemeClr>
              </a:solidFill>
              <a:latin typeface="Times New Roman" pitchFamily="18" charset="0"/>
              <a:cs typeface="Times New Roman" pitchFamily="18" charset="0"/>
            </a:endParaRPr>
          </a:p>
          <a:p>
            <a:pPr marL="0" indent="0" algn="just">
              <a:buNone/>
            </a:pPr>
            <a:endParaRPr lang="uk-UA" sz="1800" b="0" dirty="0">
              <a:solidFill>
                <a:schemeClr val="tx1">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708026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52401" y="203200"/>
            <a:ext cx="11704638" cy="5567363"/>
          </a:xfrm>
        </p:spPr>
        <p:txBody>
          <a:bodyPr/>
          <a:lstStyle/>
          <a:p>
            <a:pPr marL="0" indent="0" algn="ctr">
              <a:buNone/>
            </a:pPr>
            <a:r>
              <a:rPr lang="uk-UA" sz="1800" i="1" u="sng" dirty="0">
                <a:latin typeface="Times New Roman" pitchFamily="18" charset="0"/>
                <a:cs typeface="Times New Roman" pitchFamily="18" charset="0"/>
              </a:rPr>
              <a:t>Умови зовнішньоекономічного контракту</a:t>
            </a:r>
          </a:p>
          <a:p>
            <a:pPr marL="0" indent="457200" algn="just">
              <a:lnSpc>
                <a:spcPct val="100000"/>
              </a:lnSpc>
              <a:spcBef>
                <a:spcPts val="0"/>
              </a:spcBef>
              <a:buNone/>
            </a:pPr>
            <a:r>
              <a:rPr lang="uk-UA" sz="1800" i="1" dirty="0">
                <a:solidFill>
                  <a:schemeClr val="tx1">
                    <a:lumMod val="50000"/>
                  </a:schemeClr>
                </a:solidFill>
                <a:latin typeface="Times New Roman" pitchFamily="18" charset="0"/>
                <a:cs typeface="Times New Roman" pitchFamily="18" charset="0"/>
              </a:rPr>
              <a:t>Зміст договору складає:</a:t>
            </a:r>
            <a:endParaRPr lang="uk-UA" sz="18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b="0" dirty="0">
                <a:solidFill>
                  <a:schemeClr val="tx1">
                    <a:lumMod val="50000"/>
                  </a:schemeClr>
                </a:solidFill>
                <a:latin typeface="Times New Roman" pitchFamily="18" charset="0"/>
                <a:cs typeface="Times New Roman" pitchFamily="18" charset="0"/>
              </a:rPr>
              <a:t>Умови (пункти), визначені на розсуд сторін і погоджені ними.</a:t>
            </a:r>
          </a:p>
          <a:p>
            <a:pPr marL="0" indent="457200" algn="just">
              <a:lnSpc>
                <a:spcPct val="100000"/>
              </a:lnSpc>
              <a:spcBef>
                <a:spcPts val="0"/>
              </a:spcBef>
            </a:pPr>
            <a:r>
              <a:rPr lang="uk-UA" sz="1800" b="0" dirty="0">
                <a:solidFill>
                  <a:schemeClr val="tx1">
                    <a:lumMod val="50000"/>
                  </a:schemeClr>
                </a:solidFill>
                <a:latin typeface="Times New Roman" pitchFamily="18" charset="0"/>
                <a:cs typeface="Times New Roman" pitchFamily="18" charset="0"/>
              </a:rPr>
              <a:t>Умови, які є обов’язковими відповідно до актів цивільного законодавства.</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Д</a:t>
            </a:r>
            <a:r>
              <a:rPr lang="en-US" sz="1800" b="0" dirty="0">
                <a:solidFill>
                  <a:schemeClr val="tx1">
                    <a:lumMod val="50000"/>
                  </a:schemeClr>
                </a:solidFill>
                <a:latin typeface="Times New Roman" pitchFamily="18" charset="0"/>
                <a:cs typeface="Times New Roman" pitchFamily="18" charset="0"/>
              </a:rPr>
              <a:t>o 07.08.2020 </a:t>
            </a:r>
            <a:r>
              <a:rPr lang="uk-UA" sz="1800" b="0" dirty="0">
                <a:solidFill>
                  <a:schemeClr val="tx1">
                    <a:lumMod val="50000"/>
                  </a:schemeClr>
                </a:solidFill>
                <a:latin typeface="Times New Roman" pitchFamily="18" charset="0"/>
                <a:cs typeface="Times New Roman" pitchFamily="18" charset="0"/>
              </a:rPr>
              <a:t>зовнішньоекономічні договори, контракти повинні були відповідати вимогам Наказу Мінекономіки та євроінтеграції від 09 вересня 2001 </a:t>
            </a:r>
            <a:r>
              <a:rPr lang="en-US" sz="1800" b="0" dirty="0" err="1">
                <a:solidFill>
                  <a:schemeClr val="tx1">
                    <a:lumMod val="50000"/>
                  </a:schemeClr>
                </a:solidFill>
                <a:latin typeface="Times New Roman" pitchFamily="18" charset="0"/>
                <a:cs typeface="Times New Roman" pitchFamily="18" charset="0"/>
              </a:rPr>
              <a:t>po</a:t>
            </a:r>
            <a:r>
              <a:rPr lang="uk-UA" sz="1800" b="0" dirty="0">
                <a:solidFill>
                  <a:schemeClr val="tx1">
                    <a:lumMod val="50000"/>
                  </a:schemeClr>
                </a:solidFill>
                <a:latin typeface="Times New Roman" pitchFamily="18" charset="0"/>
                <a:cs typeface="Times New Roman" pitchFamily="18" charset="0"/>
              </a:rPr>
              <a:t>к</a:t>
            </a:r>
            <a:r>
              <a:rPr lang="en-US" sz="1800" b="0" dirty="0">
                <a:solidFill>
                  <a:schemeClr val="tx1">
                    <a:lumMod val="50000"/>
                  </a:schemeClr>
                </a:solidFill>
                <a:latin typeface="Times New Roman" pitchFamily="18" charset="0"/>
                <a:cs typeface="Times New Roman" pitchFamily="18" charset="0"/>
              </a:rPr>
              <a:t>y </a:t>
            </a:r>
            <a:r>
              <a:rPr lang="uk-UA" sz="1800" b="0" dirty="0">
                <a:solidFill>
                  <a:schemeClr val="tx1">
                    <a:lumMod val="50000"/>
                  </a:schemeClr>
                </a:solidFill>
                <a:latin typeface="Times New Roman" pitchFamily="18" charset="0"/>
                <a:cs typeface="Times New Roman" pitchFamily="18" charset="0"/>
              </a:rPr>
              <a:t>з</a:t>
            </a:r>
            <a:r>
              <a:rPr lang="en-US" sz="1800" b="0" dirty="0">
                <a:solidFill>
                  <a:schemeClr val="tx1">
                    <a:lumMod val="50000"/>
                  </a:schemeClr>
                </a:solidFill>
                <a:latin typeface="Times New Roman" pitchFamily="18" charset="0"/>
                <a:cs typeface="Times New Roman" pitchFamily="18" charset="0"/>
              </a:rPr>
              <a:t>a № 201 «</a:t>
            </a:r>
            <a:r>
              <a:rPr lang="uk-UA" sz="1800" b="0" dirty="0">
                <a:solidFill>
                  <a:schemeClr val="tx1">
                    <a:lumMod val="50000"/>
                  </a:schemeClr>
                </a:solidFill>
                <a:latin typeface="Times New Roman" pitchFamily="18" charset="0"/>
                <a:cs typeface="Times New Roman" pitchFamily="18" charset="0"/>
              </a:rPr>
              <a:t>П</a:t>
            </a:r>
            <a:r>
              <a:rPr lang="en-US" sz="1800" b="0" dirty="0" err="1">
                <a:solidFill>
                  <a:schemeClr val="tx1">
                    <a:lumMod val="50000"/>
                  </a:schemeClr>
                </a:solidFill>
                <a:latin typeface="Times New Roman" pitchFamily="18" charset="0"/>
                <a:cs typeface="Times New Roman" pitchFamily="18" charset="0"/>
              </a:rPr>
              <a:t>po</a:t>
            </a:r>
            <a:r>
              <a:rPr lang="en-US" sz="1800" b="0" dirty="0">
                <a:solidFill>
                  <a:schemeClr val="tx1">
                    <a:lumMod val="50000"/>
                  </a:schemeClr>
                </a:solidFill>
                <a:latin typeface="Times New Roman" pitchFamily="18" charset="0"/>
                <a:cs typeface="Times New Roman" pitchFamily="18" charset="0"/>
              </a:rPr>
              <a:t> </a:t>
            </a:r>
            <a:r>
              <a:rPr lang="uk-UA" sz="1800" b="0" dirty="0">
                <a:solidFill>
                  <a:schemeClr val="tx1">
                    <a:lumMod val="50000"/>
                  </a:schemeClr>
                </a:solidFill>
                <a:latin typeface="Times New Roman" pitchFamily="18" charset="0"/>
                <a:cs typeface="Times New Roman" pitchFamily="18" charset="0"/>
              </a:rPr>
              <a:t>затвердження Положення п</a:t>
            </a:r>
            <a:r>
              <a:rPr lang="en-US" sz="1800" b="0" dirty="0" err="1">
                <a:solidFill>
                  <a:schemeClr val="tx1">
                    <a:lumMod val="50000"/>
                  </a:schemeClr>
                </a:solidFill>
                <a:latin typeface="Times New Roman" pitchFamily="18" charset="0"/>
                <a:cs typeface="Times New Roman" pitchFamily="18" charset="0"/>
              </a:rPr>
              <a:t>po</a:t>
            </a:r>
            <a:r>
              <a:rPr lang="en-US" sz="1800" b="0" dirty="0">
                <a:solidFill>
                  <a:schemeClr val="tx1">
                    <a:lumMod val="50000"/>
                  </a:schemeClr>
                </a:solidFill>
                <a:latin typeface="Times New Roman" pitchFamily="18" charset="0"/>
                <a:cs typeface="Times New Roman" pitchFamily="18" charset="0"/>
              </a:rPr>
              <a:t> </a:t>
            </a:r>
            <a:r>
              <a:rPr lang="uk-UA" sz="1800" b="0" dirty="0">
                <a:solidFill>
                  <a:schemeClr val="tx1">
                    <a:lumMod val="50000"/>
                  </a:schemeClr>
                </a:solidFill>
                <a:latin typeface="Times New Roman" pitchFamily="18" charset="0"/>
                <a:cs typeface="Times New Roman" pitchFamily="18" charset="0"/>
              </a:rPr>
              <a:t>ф</a:t>
            </a:r>
            <a:r>
              <a:rPr lang="en-US" sz="1800" b="0" dirty="0">
                <a:solidFill>
                  <a:schemeClr val="tx1">
                    <a:lumMod val="50000"/>
                  </a:schemeClr>
                </a:solidFill>
                <a:latin typeface="Times New Roman" pitchFamily="18" charset="0"/>
                <a:cs typeface="Times New Roman" pitchFamily="18" charset="0"/>
              </a:rPr>
              <a:t>op</a:t>
            </a:r>
            <a:r>
              <a:rPr lang="uk-UA" sz="1800" b="0" dirty="0">
                <a:solidFill>
                  <a:schemeClr val="tx1">
                    <a:lumMod val="50000"/>
                  </a:schemeClr>
                </a:solidFill>
                <a:latin typeface="Times New Roman" pitchFamily="18" charset="0"/>
                <a:cs typeface="Times New Roman" pitchFamily="18" charset="0"/>
              </a:rPr>
              <a:t>м</a:t>
            </a:r>
            <a:r>
              <a:rPr lang="en-US" sz="1800" b="0" dirty="0">
                <a:solidFill>
                  <a:schemeClr val="tx1">
                    <a:lumMod val="50000"/>
                  </a:schemeClr>
                </a:solidFill>
                <a:latin typeface="Times New Roman" pitchFamily="18" charset="0"/>
                <a:cs typeface="Times New Roman" pitchFamily="18" charset="0"/>
              </a:rPr>
              <a:t>y </a:t>
            </a:r>
            <a:r>
              <a:rPr lang="uk-UA" sz="1800" b="0" dirty="0">
                <a:solidFill>
                  <a:schemeClr val="tx1">
                    <a:lumMod val="50000"/>
                  </a:schemeClr>
                </a:solidFill>
                <a:latin typeface="Times New Roman" pitchFamily="18" charset="0"/>
                <a:cs typeface="Times New Roman" pitchFamily="18" charset="0"/>
              </a:rPr>
              <a:t>зовнішньоекономічних договорів (контрактів</a:t>
            </a:r>
            <a:r>
              <a:rPr lang="uk-UA" sz="1800" b="0" dirty="0" smtClean="0">
                <a:solidFill>
                  <a:schemeClr val="tx1">
                    <a:lumMod val="50000"/>
                  </a:schemeClr>
                </a:solidFill>
                <a:latin typeface="Times New Roman" pitchFamily="18" charset="0"/>
                <a:cs typeface="Times New Roman" pitchFamily="18" charset="0"/>
              </a:rPr>
              <a:t>)» </a:t>
            </a:r>
            <a:r>
              <a:rPr lang="uk-UA" sz="1800" b="0" dirty="0">
                <a:solidFill>
                  <a:schemeClr val="tx1">
                    <a:lumMod val="50000"/>
                  </a:schemeClr>
                </a:solidFill>
                <a:latin typeface="Times New Roman" pitchFamily="18" charset="0"/>
                <a:cs typeface="Times New Roman" pitchFamily="18" charset="0"/>
              </a:rPr>
              <a:t>П</a:t>
            </a:r>
            <a:r>
              <a:rPr lang="en-US" sz="1800" b="0" dirty="0" err="1">
                <a:solidFill>
                  <a:schemeClr val="tx1">
                    <a:lumMod val="50000"/>
                  </a:schemeClr>
                </a:solidFill>
                <a:latin typeface="Times New Roman" pitchFamily="18" charset="0"/>
                <a:cs typeface="Times New Roman" pitchFamily="18" charset="0"/>
              </a:rPr>
              <a:t>po</a:t>
            </a:r>
            <a:r>
              <a:rPr lang="uk-UA" sz="1800" b="0" dirty="0">
                <a:solidFill>
                  <a:schemeClr val="tx1">
                    <a:lumMod val="50000"/>
                  </a:schemeClr>
                </a:solidFill>
                <a:latin typeface="Times New Roman" pitchFamily="18" charset="0"/>
                <a:cs typeface="Times New Roman" pitchFamily="18" charset="0"/>
              </a:rPr>
              <a:t>т</a:t>
            </a:r>
            <a:r>
              <a:rPr lang="en-US" sz="1800" b="0" dirty="0">
                <a:solidFill>
                  <a:schemeClr val="tx1">
                    <a:lumMod val="50000"/>
                  </a:schemeClr>
                </a:solidFill>
                <a:latin typeface="Times New Roman" pitchFamily="18" charset="0"/>
                <a:cs typeface="Times New Roman" pitchFamily="18" charset="0"/>
              </a:rPr>
              <a:t>e </a:t>
            </a:r>
            <a:r>
              <a:rPr lang="uk-UA" sz="1800" b="0" dirty="0">
                <a:solidFill>
                  <a:schemeClr val="tx1">
                    <a:lumMod val="50000"/>
                  </a:schemeClr>
                </a:solidFill>
                <a:latin typeface="Times New Roman" pitchFamily="18" charset="0"/>
                <a:cs typeface="Times New Roman" pitchFamily="18" charset="0"/>
              </a:rPr>
              <a:t>ц</a:t>
            </a:r>
            <a:r>
              <a:rPr lang="en-US" sz="1800" b="0" dirty="0">
                <a:solidFill>
                  <a:schemeClr val="tx1">
                    <a:lumMod val="50000"/>
                  </a:schemeClr>
                </a:solidFill>
                <a:latin typeface="Times New Roman" pitchFamily="18" charset="0"/>
                <a:cs typeface="Times New Roman" pitchFamily="18" charset="0"/>
              </a:rPr>
              <a:t>e</a:t>
            </a:r>
            <a:r>
              <a:rPr lang="uk-UA" sz="1800" b="0" dirty="0">
                <a:solidFill>
                  <a:schemeClr val="tx1">
                    <a:lumMod val="50000"/>
                  </a:schemeClr>
                </a:solidFill>
                <a:latin typeface="Times New Roman" pitchFamily="18" charset="0"/>
                <a:cs typeface="Times New Roman" pitchFamily="18" charset="0"/>
              </a:rPr>
              <a:t>й документ втратив чинність. Іншого документу, який би встановлював вимоги до </a:t>
            </a:r>
            <a:r>
              <a:rPr lang="uk-UA" sz="1800" b="0" dirty="0" err="1">
                <a:solidFill>
                  <a:schemeClr val="tx1">
                    <a:lumMod val="50000"/>
                  </a:schemeClr>
                </a:solidFill>
                <a:latin typeface="Times New Roman" pitchFamily="18" charset="0"/>
                <a:cs typeface="Times New Roman" pitchFamily="18" charset="0"/>
              </a:rPr>
              <a:t>ЗЕД-д</a:t>
            </a:r>
            <a:r>
              <a:rPr lang="en-US" sz="1800" b="0" dirty="0">
                <a:solidFill>
                  <a:schemeClr val="tx1">
                    <a:lumMod val="50000"/>
                  </a:schemeClr>
                </a:solidFill>
                <a:latin typeface="Times New Roman" pitchFamily="18" charset="0"/>
                <a:cs typeface="Times New Roman" pitchFamily="18" charset="0"/>
              </a:rPr>
              <a:t>o</a:t>
            </a:r>
            <a:r>
              <a:rPr lang="uk-UA" sz="1800" b="0" dirty="0">
                <a:solidFill>
                  <a:schemeClr val="tx1">
                    <a:lumMod val="50000"/>
                  </a:schemeClr>
                </a:solidFill>
                <a:latin typeface="Times New Roman" pitchFamily="18" charset="0"/>
                <a:cs typeface="Times New Roman" pitchFamily="18" charset="0"/>
              </a:rPr>
              <a:t>г</a:t>
            </a:r>
            <a:r>
              <a:rPr lang="en-US" sz="1800" b="0" dirty="0">
                <a:solidFill>
                  <a:schemeClr val="tx1">
                    <a:lumMod val="50000"/>
                  </a:schemeClr>
                </a:solidFill>
                <a:latin typeface="Times New Roman" pitchFamily="18" charset="0"/>
                <a:cs typeface="Times New Roman" pitchFamily="18" charset="0"/>
              </a:rPr>
              <a:t>o</a:t>
            </a:r>
            <a:r>
              <a:rPr lang="uk-UA" sz="1800" b="0" dirty="0" err="1">
                <a:solidFill>
                  <a:schemeClr val="tx1">
                    <a:lumMod val="50000"/>
                  </a:schemeClr>
                </a:solidFill>
                <a:latin typeface="Times New Roman" pitchFamily="18" charset="0"/>
                <a:cs typeface="Times New Roman" pitchFamily="18" charset="0"/>
              </a:rPr>
              <a:t>ворів</a:t>
            </a:r>
            <a:r>
              <a:rPr lang="uk-UA" sz="1800" b="0" dirty="0">
                <a:solidFill>
                  <a:schemeClr val="tx1">
                    <a:lumMod val="50000"/>
                  </a:schemeClr>
                </a:solidFill>
                <a:latin typeface="Times New Roman" pitchFamily="18" charset="0"/>
                <a:cs typeface="Times New Roman" pitchFamily="18" charset="0"/>
              </a:rPr>
              <a:t>, п</a:t>
            </a:r>
            <a:r>
              <a:rPr lang="en-US" sz="1800" b="0" dirty="0">
                <a:solidFill>
                  <a:schemeClr val="tx1">
                    <a:lumMod val="50000"/>
                  </a:schemeClr>
                </a:solidFill>
                <a:latin typeface="Times New Roman" pitchFamily="18" charset="0"/>
                <a:cs typeface="Times New Roman" pitchFamily="18" charset="0"/>
              </a:rPr>
              <a:t>o</a:t>
            </a:r>
            <a:r>
              <a:rPr lang="uk-UA" sz="1800" b="0" dirty="0" err="1">
                <a:solidFill>
                  <a:schemeClr val="tx1">
                    <a:lumMod val="50000"/>
                  </a:schemeClr>
                </a:solidFill>
                <a:latin typeface="Times New Roman" pitchFamily="18" charset="0"/>
                <a:cs typeface="Times New Roman" pitchFamily="18" charset="0"/>
              </a:rPr>
              <a:t>ки</a:t>
            </a:r>
            <a:r>
              <a:rPr lang="uk-UA" sz="1800" b="0" dirty="0">
                <a:solidFill>
                  <a:schemeClr val="tx1">
                    <a:lumMod val="50000"/>
                  </a:schemeClr>
                </a:solidFill>
                <a:latin typeface="Times New Roman" pitchFamily="18" charset="0"/>
                <a:cs typeface="Times New Roman" pitchFamily="18" charset="0"/>
              </a:rPr>
              <a:t> н</a:t>
            </a:r>
            <a:r>
              <a:rPr lang="en-US" sz="1800" b="0" dirty="0">
                <a:solidFill>
                  <a:schemeClr val="tx1">
                    <a:lumMod val="50000"/>
                  </a:schemeClr>
                </a:solidFill>
                <a:latin typeface="Times New Roman" pitchFamily="18" charset="0"/>
                <a:cs typeface="Times New Roman" pitchFamily="18" charset="0"/>
              </a:rPr>
              <a:t>e </a:t>
            </a:r>
            <a:r>
              <a:rPr lang="uk-UA" sz="1800" b="0" dirty="0">
                <a:solidFill>
                  <a:schemeClr val="tx1">
                    <a:lumMod val="50000"/>
                  </a:schemeClr>
                </a:solidFill>
                <a:latin typeface="Times New Roman" pitchFamily="18" charset="0"/>
                <a:cs typeface="Times New Roman" pitchFamily="18" charset="0"/>
              </a:rPr>
              <a:t>п</a:t>
            </a:r>
            <a:r>
              <a:rPr lang="en-US" sz="1800" b="0" dirty="0">
                <a:solidFill>
                  <a:schemeClr val="tx1">
                    <a:lumMod val="50000"/>
                  </a:schemeClr>
                </a:solidFill>
                <a:latin typeface="Times New Roman" pitchFamily="18" charset="0"/>
                <a:cs typeface="Times New Roman" pitchFamily="18" charset="0"/>
              </a:rPr>
              <a:t>p</a:t>
            </a:r>
            <a:r>
              <a:rPr lang="uk-UA" sz="1800" b="0" dirty="0" err="1">
                <a:solidFill>
                  <a:schemeClr val="tx1">
                    <a:lumMod val="50000"/>
                  </a:schemeClr>
                </a:solidFill>
                <a:latin typeface="Times New Roman" pitchFamily="18" charset="0"/>
                <a:cs typeface="Times New Roman" pitchFamily="18" charset="0"/>
              </a:rPr>
              <a:t>ийнят</a:t>
            </a:r>
            <a:r>
              <a:rPr lang="en-US" sz="1800" b="0" dirty="0">
                <a:solidFill>
                  <a:schemeClr val="tx1">
                    <a:lumMod val="50000"/>
                  </a:schemeClr>
                </a:solidFill>
                <a:latin typeface="Times New Roman" pitchFamily="18" charset="0"/>
                <a:cs typeface="Times New Roman" pitchFamily="18" charset="0"/>
              </a:rPr>
              <a:t>o. </a:t>
            </a:r>
            <a:r>
              <a:rPr lang="uk-UA" sz="1800" b="0" u="sng" dirty="0">
                <a:solidFill>
                  <a:schemeClr val="tx1">
                    <a:lumMod val="50000"/>
                  </a:schemeClr>
                </a:solidFill>
                <a:latin typeface="Times New Roman" pitchFamily="18" charset="0"/>
                <a:cs typeface="Times New Roman" pitchFamily="18" charset="0"/>
              </a:rPr>
              <a:t>П</a:t>
            </a:r>
            <a:r>
              <a:rPr lang="en-US" sz="1800" b="0" u="sng" dirty="0" err="1">
                <a:solidFill>
                  <a:schemeClr val="tx1">
                    <a:lumMod val="50000"/>
                  </a:schemeClr>
                </a:solidFill>
                <a:latin typeface="Times New Roman" pitchFamily="18" charset="0"/>
                <a:cs typeface="Times New Roman" pitchFamily="18" charset="0"/>
              </a:rPr>
              <a:t>po</a:t>
            </a:r>
            <a:r>
              <a:rPr lang="uk-UA" sz="1800" b="0" u="sng" dirty="0">
                <a:solidFill>
                  <a:schemeClr val="tx1">
                    <a:lumMod val="50000"/>
                  </a:schemeClr>
                </a:solidFill>
                <a:latin typeface="Times New Roman" pitchFamily="18" charset="0"/>
                <a:cs typeface="Times New Roman" pitchFamily="18" charset="0"/>
              </a:rPr>
              <a:t>т</a:t>
            </a:r>
            <a:r>
              <a:rPr lang="en-US" sz="1800" b="0" u="sng" dirty="0">
                <a:solidFill>
                  <a:schemeClr val="tx1">
                    <a:lumMod val="50000"/>
                  </a:schemeClr>
                </a:solidFill>
                <a:latin typeface="Times New Roman" pitchFamily="18" charset="0"/>
                <a:cs typeface="Times New Roman" pitchFamily="18" charset="0"/>
              </a:rPr>
              <a:t>e, </a:t>
            </a:r>
            <a:r>
              <a:rPr lang="uk-UA" sz="1800" b="0" u="sng" dirty="0">
                <a:solidFill>
                  <a:schemeClr val="tx1">
                    <a:lumMod val="50000"/>
                  </a:schemeClr>
                </a:solidFill>
                <a:latin typeface="Times New Roman" pitchFamily="18" charset="0"/>
                <a:cs typeface="Times New Roman" pitchFamily="18" charset="0"/>
              </a:rPr>
              <a:t>п</a:t>
            </a:r>
            <a:r>
              <a:rPr lang="en-US" sz="1800" b="0" u="sng" dirty="0">
                <a:solidFill>
                  <a:schemeClr val="tx1">
                    <a:lumMod val="50000"/>
                  </a:schemeClr>
                </a:solidFill>
                <a:latin typeface="Times New Roman" pitchFamily="18" charset="0"/>
                <a:cs typeface="Times New Roman" pitchFamily="18" charset="0"/>
              </a:rPr>
              <a:t>p</a:t>
            </a:r>
            <a:r>
              <a:rPr lang="uk-UA" sz="1800" b="0" u="sng" dirty="0">
                <a:solidFill>
                  <a:schemeClr val="tx1">
                    <a:lumMod val="50000"/>
                  </a:schemeClr>
                </a:solidFill>
                <a:latin typeface="Times New Roman" pitchFamily="18" charset="0"/>
                <a:cs typeface="Times New Roman" pitchFamily="18" charset="0"/>
              </a:rPr>
              <a:t>и укладенні таких контрактів особливу увагу звертайте на </a:t>
            </a:r>
            <a:r>
              <a:rPr lang="uk-UA" sz="1800" b="0" u="sng" dirty="0" smtClean="0">
                <a:solidFill>
                  <a:schemeClr val="tx1">
                    <a:lumMod val="50000"/>
                  </a:schemeClr>
                </a:solidFill>
                <a:latin typeface="Times New Roman" pitchFamily="18" charset="0"/>
                <a:cs typeface="Times New Roman" pitchFamily="18" charset="0"/>
              </a:rPr>
              <a:t>наступне:</a:t>
            </a:r>
            <a:endParaRPr lang="uk-UA" sz="18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i="1" u="sng" dirty="0">
                <a:solidFill>
                  <a:schemeClr val="tx1">
                    <a:lumMod val="50000"/>
                  </a:schemeClr>
                </a:solidFill>
                <a:latin typeface="Times New Roman" pitchFamily="18" charset="0"/>
                <a:cs typeface="Times New Roman" pitchFamily="18" charset="0"/>
              </a:rPr>
              <a:t>Найменування договору </a:t>
            </a:r>
            <a:r>
              <a:rPr lang="uk-UA" sz="1800" b="0" dirty="0">
                <a:solidFill>
                  <a:schemeClr val="tx1">
                    <a:lumMod val="50000"/>
                  </a:schemeClr>
                </a:solidFill>
                <a:latin typeface="Times New Roman" pitchFamily="18" charset="0"/>
                <a:cs typeface="Times New Roman" pitchFamily="18" charset="0"/>
              </a:rPr>
              <a:t>(договір купівлі-продажу, надання послуг, поставки тощо), його номер, а також дата укладення контракту.</a:t>
            </a:r>
          </a:p>
          <a:p>
            <a:pPr marL="0" indent="457200" algn="just">
              <a:lnSpc>
                <a:spcPct val="100000"/>
              </a:lnSpc>
              <a:spcBef>
                <a:spcPts val="0"/>
              </a:spcBef>
            </a:pPr>
            <a:r>
              <a:rPr lang="uk-UA" sz="1800" i="1" u="sng" dirty="0" smtClean="0">
                <a:solidFill>
                  <a:schemeClr val="tx1">
                    <a:lumMod val="50000"/>
                  </a:schemeClr>
                </a:solidFill>
                <a:latin typeface="Times New Roman" pitchFamily="18" charset="0"/>
                <a:cs typeface="Times New Roman" pitchFamily="18" charset="0"/>
              </a:rPr>
              <a:t>Преамбула</a:t>
            </a:r>
            <a:r>
              <a:rPr lang="uk-UA" sz="1800" b="0" dirty="0" smtClean="0">
                <a:solidFill>
                  <a:schemeClr val="tx1">
                    <a:lumMod val="50000"/>
                  </a:schemeClr>
                </a:solidFill>
                <a:latin typeface="Times New Roman" pitchFamily="18" charset="0"/>
                <a:cs typeface="Times New Roman" pitchFamily="18" charset="0"/>
              </a:rPr>
              <a:t>. Тут </a:t>
            </a:r>
            <a:r>
              <a:rPr lang="uk-UA" sz="1800" b="0" dirty="0">
                <a:solidFill>
                  <a:schemeClr val="tx1">
                    <a:lumMod val="50000"/>
                  </a:schemeClr>
                </a:solidFill>
                <a:latin typeface="Times New Roman" pitchFamily="18" charset="0"/>
                <a:cs typeface="Times New Roman" pitchFamily="18" charset="0"/>
              </a:rPr>
              <a:t>зазначаються повні найменування сторін </a:t>
            </a:r>
            <a:r>
              <a:rPr lang="uk-UA" sz="1800" b="0" dirty="0" err="1">
                <a:solidFill>
                  <a:schemeClr val="tx1">
                    <a:lumMod val="50000"/>
                  </a:schemeClr>
                </a:solidFill>
                <a:latin typeface="Times New Roman" pitchFamily="18" charset="0"/>
                <a:cs typeface="Times New Roman" pitchFamily="18" charset="0"/>
              </a:rPr>
              <a:t>ЗЕД-операції</a:t>
            </a:r>
            <a:r>
              <a:rPr lang="uk-UA" sz="1800" b="0" dirty="0">
                <a:solidFill>
                  <a:schemeClr val="tx1">
                    <a:lumMod val="50000"/>
                  </a:schemeClr>
                </a:solidFill>
                <a:latin typeface="Times New Roman" pitchFamily="18" charset="0"/>
                <a:cs typeface="Times New Roman" pitchFamily="18" charset="0"/>
              </a:rPr>
              <a:t> (згідно з відповідними реєстрами) із зазначенням країни, а також скорочене найменування сторін («Замовник», «Продавець», «Постачальник» тощо), уповноважена особа від імені якої укладається </a:t>
            </a:r>
            <a:r>
              <a:rPr lang="uk-UA" sz="1800" b="0" dirty="0" err="1">
                <a:solidFill>
                  <a:schemeClr val="tx1">
                    <a:lumMod val="50000"/>
                  </a:schemeClr>
                </a:solidFill>
                <a:latin typeface="Times New Roman" pitchFamily="18" charset="0"/>
                <a:cs typeface="Times New Roman" pitchFamily="18" charset="0"/>
              </a:rPr>
              <a:t>ЗЕД-контракт</a:t>
            </a:r>
            <a:r>
              <a:rPr lang="uk-UA" sz="1800" b="0" dirty="0">
                <a:solidFill>
                  <a:schemeClr val="tx1">
                    <a:lumMod val="50000"/>
                  </a:schemeClr>
                </a:solidFill>
                <a:latin typeface="Times New Roman" pitchFamily="18" charset="0"/>
                <a:cs typeface="Times New Roman" pitchFamily="18" charset="0"/>
              </a:rPr>
              <a:t>, найменування установчих або інших документів, на підставі яких діють установчі органи управління або представники контрагентів при укладенні </a:t>
            </a:r>
            <a:r>
              <a:rPr lang="uk-UA" sz="1800" b="0" dirty="0" err="1">
                <a:solidFill>
                  <a:schemeClr val="tx1">
                    <a:lumMod val="50000"/>
                  </a:schemeClr>
                </a:solidFill>
                <a:latin typeface="Times New Roman" pitchFamily="18" charset="0"/>
                <a:cs typeface="Times New Roman" pitchFamily="18" charset="0"/>
              </a:rPr>
              <a:t>ЗЕД-контракту</a:t>
            </a:r>
            <a:r>
              <a:rPr lang="uk-UA" sz="18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uk-UA" sz="1800" i="1" u="sng" dirty="0">
                <a:solidFill>
                  <a:schemeClr val="tx1">
                    <a:lumMod val="50000"/>
                  </a:schemeClr>
                </a:solidFill>
                <a:latin typeface="Times New Roman" pitchFamily="18" charset="0"/>
                <a:cs typeface="Times New Roman" pitchFamily="18" charset="0"/>
              </a:rPr>
              <a:t>Предмет </a:t>
            </a:r>
            <a:r>
              <a:rPr lang="uk-UA" sz="1800" i="1" u="sng" dirty="0" err="1" smtClean="0">
                <a:solidFill>
                  <a:schemeClr val="tx1">
                    <a:lumMod val="50000"/>
                  </a:schemeClr>
                </a:solidFill>
                <a:latin typeface="Times New Roman" pitchFamily="18" charset="0"/>
                <a:cs typeface="Times New Roman" pitchFamily="18" charset="0"/>
              </a:rPr>
              <a:t>ЗЕД-контракту</a:t>
            </a:r>
            <a:r>
              <a:rPr lang="uk-UA" sz="1800" i="1" u="sng" dirty="0" smtClean="0">
                <a:solidFill>
                  <a:schemeClr val="tx1">
                    <a:lumMod val="50000"/>
                  </a:schemeClr>
                </a:solidFill>
                <a:latin typeface="Times New Roman" pitchFamily="18" charset="0"/>
                <a:cs typeface="Times New Roman" pitchFamily="18" charset="0"/>
              </a:rPr>
              <a:t>. </a:t>
            </a:r>
            <a:r>
              <a:rPr lang="uk-UA" sz="1800" b="0" dirty="0" smtClean="0">
                <a:solidFill>
                  <a:schemeClr val="tx1">
                    <a:lumMod val="50000"/>
                  </a:schemeClr>
                </a:solidFill>
                <a:latin typeface="Times New Roman" pitchFamily="18" charset="0"/>
                <a:cs typeface="Times New Roman" pitchFamily="18" charset="0"/>
              </a:rPr>
              <a:t>Тут </a:t>
            </a:r>
            <a:r>
              <a:rPr lang="uk-UA" sz="1800" b="0" dirty="0">
                <a:solidFill>
                  <a:schemeClr val="tx1">
                    <a:lumMod val="50000"/>
                  </a:schemeClr>
                </a:solidFill>
                <a:latin typeface="Times New Roman" pitchFamily="18" charset="0"/>
                <a:cs typeface="Times New Roman" pitchFamily="18" charset="0"/>
              </a:rPr>
              <a:t>зазначається, які товари (роботи, послуги) або інші </a:t>
            </a:r>
            <a:r>
              <a:rPr lang="uk-UA" sz="1800" b="0" dirty="0" err="1">
                <a:solidFill>
                  <a:schemeClr val="tx1">
                    <a:lumMod val="50000"/>
                  </a:schemeClr>
                </a:solidFill>
                <a:latin typeface="Times New Roman" pitchFamily="18" charset="0"/>
                <a:cs typeface="Times New Roman" pitchFamily="18" charset="0"/>
              </a:rPr>
              <a:t>обєкти</a:t>
            </a:r>
            <a:r>
              <a:rPr lang="uk-UA" sz="1800" b="0" dirty="0">
                <a:solidFill>
                  <a:schemeClr val="tx1">
                    <a:lumMod val="50000"/>
                  </a:schemeClr>
                </a:solidFill>
                <a:latin typeface="Times New Roman" pitchFamily="18" charset="0"/>
                <a:cs typeface="Times New Roman" pitchFamily="18" charset="0"/>
              </a:rPr>
              <a:t> цивільних прав, що один з контрагентів повинен поставити (здійснити) іншому, із зазначенням точного найменування, марки, зміст послуги або кінцевого результату роботи чи завершеного </a:t>
            </a:r>
            <a:r>
              <a:rPr lang="uk-UA" sz="1800" b="0" dirty="0" smtClean="0">
                <a:solidFill>
                  <a:schemeClr val="tx1">
                    <a:lumMod val="50000"/>
                  </a:schemeClr>
                </a:solidFill>
                <a:latin typeface="Times New Roman" pitchFamily="18" charset="0"/>
                <a:cs typeface="Times New Roman" pitchFamily="18" charset="0"/>
              </a:rPr>
              <a:t>об’єкта. Якщо </a:t>
            </a:r>
            <a:r>
              <a:rPr lang="uk-UA" sz="1800" b="0" dirty="0">
                <a:solidFill>
                  <a:schemeClr val="tx1">
                    <a:lumMod val="50000"/>
                  </a:schemeClr>
                </a:solidFill>
                <a:latin typeface="Times New Roman" pitchFamily="18" charset="0"/>
                <a:cs typeface="Times New Roman" pitchFamily="18" charset="0"/>
              </a:rPr>
              <a:t>товар (роботи, послуги) потребує детальнішої характеристики або номенклатура товарів (роботи, послуги) є значною, то такі дані можуть зазначатися у додатку або специфікації і мають бути невід’ємною частиною </a:t>
            </a:r>
            <a:r>
              <a:rPr lang="uk-UA" sz="1800" b="0" dirty="0" err="1">
                <a:solidFill>
                  <a:schemeClr val="tx1">
                    <a:lumMod val="50000"/>
                  </a:schemeClr>
                </a:solidFill>
                <a:latin typeface="Times New Roman" pitchFamily="18" charset="0"/>
                <a:cs typeface="Times New Roman" pitchFamily="18" charset="0"/>
              </a:rPr>
              <a:t>ЗЕД-контракту</a:t>
            </a:r>
            <a:r>
              <a:rPr lang="uk-UA" sz="1800" b="0" dirty="0">
                <a:solidFill>
                  <a:schemeClr val="tx1">
                    <a:lumMod val="50000"/>
                  </a:schemeClr>
                </a:solidFill>
                <a:latin typeface="Times New Roman" pitchFamily="18" charset="0"/>
                <a:cs typeface="Times New Roman" pitchFamily="18" charset="0"/>
              </a:rPr>
              <a:t>, про що зазначається у тексті самого договору</a:t>
            </a:r>
            <a:r>
              <a:rPr lang="uk-UA" sz="1800" b="0" dirty="0" smtClean="0">
                <a:solidFill>
                  <a:schemeClr val="tx1">
                    <a:lumMod val="50000"/>
                  </a:schemeClr>
                </a:solidFill>
                <a:latin typeface="Times New Roman" pitchFamily="18" charset="0"/>
                <a:cs typeface="Times New Roman" pitchFamily="18" charset="0"/>
              </a:rPr>
              <a:t>.</a:t>
            </a:r>
            <a:endParaRPr lang="uk-UA" sz="18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550904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9333" y="270934"/>
            <a:ext cx="11687705" cy="5499630"/>
          </a:xfrm>
        </p:spPr>
        <p:txBody>
          <a:bodyPr/>
          <a:lstStyle/>
          <a:p>
            <a:pPr marL="0" indent="457200" algn="just">
              <a:lnSpc>
                <a:spcPct val="100000"/>
              </a:lnSpc>
              <a:spcBef>
                <a:spcPts val="0"/>
              </a:spcBef>
            </a:pPr>
            <a:r>
              <a:rPr lang="uk-UA" sz="1800" i="1" u="sng" dirty="0">
                <a:solidFill>
                  <a:schemeClr val="tx1">
                    <a:lumMod val="50000"/>
                  </a:schemeClr>
                </a:solidFill>
                <a:latin typeface="Times New Roman" pitchFamily="18" charset="0"/>
                <a:cs typeface="Times New Roman" pitchFamily="18" charset="0"/>
              </a:rPr>
              <a:t>Ціна і загальна </a:t>
            </a:r>
            <a:r>
              <a:rPr lang="uk-UA" sz="1800" i="1" u="sng" dirty="0" smtClean="0">
                <a:solidFill>
                  <a:schemeClr val="tx1">
                    <a:lumMod val="50000"/>
                  </a:schemeClr>
                </a:solidFill>
                <a:latin typeface="Times New Roman" pitchFamily="18" charset="0"/>
                <a:cs typeface="Times New Roman" pitchFamily="18" charset="0"/>
              </a:rPr>
              <a:t>вартість.</a:t>
            </a:r>
            <a:r>
              <a:rPr lang="uk-UA" sz="1800" b="0" dirty="0" smtClean="0">
                <a:solidFill>
                  <a:schemeClr val="tx1">
                    <a:lumMod val="50000"/>
                  </a:schemeClr>
                </a:solidFill>
                <a:latin typeface="Times New Roman" pitchFamily="18" charset="0"/>
                <a:cs typeface="Times New Roman" pitchFamily="18" charset="0"/>
              </a:rPr>
              <a:t> Тут </a:t>
            </a:r>
            <a:r>
              <a:rPr lang="uk-UA" sz="1800" b="0" dirty="0">
                <a:solidFill>
                  <a:schemeClr val="tx1">
                    <a:lumMod val="50000"/>
                  </a:schemeClr>
                </a:solidFill>
                <a:latin typeface="Times New Roman" pitchFamily="18" charset="0"/>
                <a:cs typeface="Times New Roman" pitchFamily="18" charset="0"/>
              </a:rPr>
              <a:t>зазначається ціна за одиницю виміру товару, а також загальна вартість товару (роботи, послуги), крім випадків, коли ціни розраховуються за формулою, і валюта контракту. Якщо поставляються товари різної якості та асортименту, ціна зазначається окремо за одиницю товару кожного сорту, виду, марки.</a:t>
            </a:r>
          </a:p>
          <a:p>
            <a:pPr marL="0" indent="457200" algn="just">
              <a:lnSpc>
                <a:spcPct val="100000"/>
              </a:lnSpc>
              <a:spcBef>
                <a:spcPts val="0"/>
              </a:spcBef>
            </a:pPr>
            <a:r>
              <a:rPr lang="uk-UA" sz="1800" b="0" dirty="0">
                <a:solidFill>
                  <a:schemeClr val="tx1">
                    <a:lumMod val="50000"/>
                  </a:schemeClr>
                </a:solidFill>
                <a:latin typeface="Times New Roman" pitchFamily="18" charset="0"/>
                <a:cs typeface="Times New Roman" pitchFamily="18" charset="0"/>
              </a:rPr>
              <a:t>Умови </a:t>
            </a:r>
            <a:r>
              <a:rPr lang="uk-UA" sz="1800" b="0" dirty="0" smtClean="0">
                <a:solidFill>
                  <a:schemeClr val="tx1">
                    <a:lumMod val="50000"/>
                  </a:schemeClr>
                </a:solidFill>
                <a:latin typeface="Times New Roman" pitchFamily="18" charset="0"/>
                <a:cs typeface="Times New Roman" pitchFamily="18" charset="0"/>
              </a:rPr>
              <a:t>платежів. Умови </a:t>
            </a:r>
            <a:r>
              <a:rPr lang="uk-UA" sz="1800" b="0" dirty="0">
                <a:solidFill>
                  <a:schemeClr val="tx1">
                    <a:lumMod val="50000"/>
                  </a:schemeClr>
                </a:solidFill>
                <a:latin typeface="Times New Roman" pitchFamily="18" charset="0"/>
                <a:cs typeface="Times New Roman" pitchFamily="18" charset="0"/>
              </a:rPr>
              <a:t>про валюту платежу, способи, порядок і строки грошових або інших розрахунків та гарантії виконання сторонами зобов’язань з оплати. Також може зазначатися, на підставі яких документів здійснюється оплата, передплата та за чий рахунок здійснюється оплата комісій банків (Постанова Кабінету Міністрів України і Національного банку України від 21.06.1995 року №444 "Про типові платіжні умови зовнішньоекономічних договорів (контрактів) і типові форми захисних застережень до зовнішньоекономічних договорів (контрактів), які передбачають розрахунки в іноземній </a:t>
            </a:r>
            <a:r>
              <a:rPr lang="uk-UA" sz="1800" b="0" dirty="0" smtClean="0">
                <a:solidFill>
                  <a:schemeClr val="tx1">
                    <a:lumMod val="50000"/>
                  </a:schemeClr>
                </a:solidFill>
                <a:latin typeface="Times New Roman" pitchFamily="18" charset="0"/>
                <a:cs typeface="Times New Roman" pitchFamily="18" charset="0"/>
              </a:rPr>
              <a:t>валюті").</a:t>
            </a:r>
            <a:endParaRPr lang="uk-UA" sz="18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b="0" dirty="0">
                <a:solidFill>
                  <a:schemeClr val="tx1">
                    <a:lumMod val="50000"/>
                  </a:schemeClr>
                </a:solidFill>
                <a:latin typeface="Times New Roman" pitchFamily="18" charset="0"/>
                <a:cs typeface="Times New Roman" pitchFamily="18" charset="0"/>
              </a:rPr>
              <a:t>Термін дії </a:t>
            </a:r>
            <a:r>
              <a:rPr lang="uk-UA" sz="1800" b="0" dirty="0" smtClean="0">
                <a:solidFill>
                  <a:schemeClr val="tx1">
                    <a:lumMod val="50000"/>
                  </a:schemeClr>
                </a:solidFill>
                <a:latin typeface="Times New Roman" pitchFamily="18" charset="0"/>
                <a:cs typeface="Times New Roman" pitchFamily="18" charset="0"/>
              </a:rPr>
              <a:t>договору. Може </a:t>
            </a:r>
            <a:r>
              <a:rPr lang="uk-UA" sz="1800" b="0" dirty="0">
                <a:solidFill>
                  <a:schemeClr val="tx1">
                    <a:lumMod val="50000"/>
                  </a:schemeClr>
                </a:solidFill>
                <a:latin typeface="Times New Roman" pitchFamily="18" charset="0"/>
                <a:cs typeface="Times New Roman" pitchFamily="18" charset="0"/>
              </a:rPr>
              <a:t>бути безстроковий, тобто до повного виконання сторонами зобов’язань за договором, або з фіксованою датою завершення дії контракту</a:t>
            </a:r>
          </a:p>
          <a:p>
            <a:pPr marL="0" indent="457200" algn="just">
              <a:lnSpc>
                <a:spcPct val="100000"/>
              </a:lnSpc>
              <a:spcBef>
                <a:spcPts val="0"/>
              </a:spcBef>
            </a:pPr>
            <a:r>
              <a:rPr lang="uk-UA" sz="1800" b="0" dirty="0">
                <a:solidFill>
                  <a:schemeClr val="tx1">
                    <a:lumMod val="50000"/>
                  </a:schemeClr>
                </a:solidFill>
                <a:latin typeface="Times New Roman" pitchFamily="18" charset="0"/>
                <a:cs typeface="Times New Roman" pitchFamily="18" charset="0"/>
              </a:rPr>
              <a:t>Реквізити </a:t>
            </a:r>
            <a:r>
              <a:rPr lang="uk-UA" sz="1800" b="0" dirty="0" smtClean="0">
                <a:solidFill>
                  <a:schemeClr val="tx1">
                    <a:lumMod val="50000"/>
                  </a:schemeClr>
                </a:solidFill>
                <a:latin typeface="Times New Roman" pitchFamily="18" charset="0"/>
                <a:cs typeface="Times New Roman" pitchFamily="18" charset="0"/>
              </a:rPr>
              <a:t>сторін. Зазначається </a:t>
            </a:r>
            <a:r>
              <a:rPr lang="uk-UA" sz="1800" b="0" dirty="0">
                <a:solidFill>
                  <a:schemeClr val="tx1">
                    <a:lumMod val="50000"/>
                  </a:schemeClr>
                </a:solidFill>
                <a:latin typeface="Times New Roman" pitchFamily="18" charset="0"/>
                <a:cs typeface="Times New Roman" pitchFamily="18" charset="0"/>
              </a:rPr>
              <a:t>місце знаходження або місце проживання сторін (адреса, населений пункт, країна), повні поштові і платіжні реквізити контрагентів договору.</a:t>
            </a:r>
          </a:p>
          <a:p>
            <a:pPr marL="0" indent="457200" algn="just">
              <a:lnSpc>
                <a:spcPct val="100000"/>
              </a:lnSpc>
              <a:spcBef>
                <a:spcPts val="0"/>
              </a:spcBef>
            </a:pPr>
            <a:r>
              <a:rPr lang="uk-UA" sz="1800" b="0" dirty="0">
                <a:solidFill>
                  <a:schemeClr val="tx1">
                    <a:lumMod val="50000"/>
                  </a:schemeClr>
                </a:solidFill>
                <a:latin typeface="Times New Roman" pitchFamily="18" charset="0"/>
                <a:cs typeface="Times New Roman" pitchFamily="18" charset="0"/>
              </a:rPr>
              <a:t>Підписи уповноважених осіб та відбиток печатки (за її наявності</a:t>
            </a:r>
            <a:r>
              <a:rPr lang="uk-UA" sz="18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endParaRPr lang="uk-UA" sz="1800" b="0" dirty="0">
              <a:solidFill>
                <a:schemeClr val="tx1">
                  <a:lumMod val="50000"/>
                </a:schemeClr>
              </a:solidFill>
              <a:latin typeface="Times New Roman" pitchFamily="18" charset="0"/>
              <a:cs typeface="Times New Roman" pitchFamily="18" charset="0"/>
            </a:endParaRPr>
          </a:p>
          <a:p>
            <a:pPr marL="0" indent="0" algn="just">
              <a:lnSpc>
                <a:spcPct val="100000"/>
              </a:lnSpc>
              <a:spcBef>
                <a:spcPts val="0"/>
              </a:spcBef>
              <a:buNone/>
            </a:pPr>
            <a:endParaRPr lang="uk-UA" sz="18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endParaRPr lang="uk-UA" sz="180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endParaRPr lang="uk-UA" sz="1800" dirty="0">
              <a:solidFill>
                <a:schemeClr val="tx1">
                  <a:lumMod val="50000"/>
                </a:schemeClr>
              </a:solidFill>
            </a:endParaRPr>
          </a:p>
        </p:txBody>
      </p:sp>
    </p:spTree>
    <p:extLst>
      <p:ext uri="{BB962C8B-B14F-4D97-AF65-F5344CB8AC3E}">
        <p14:creationId xmlns:p14="http://schemas.microsoft.com/office/powerpoint/2010/main" val="4154570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86267" y="304800"/>
            <a:ext cx="11670771" cy="5465763"/>
          </a:xfrm>
        </p:spPr>
        <p:txBody>
          <a:bodyPr/>
          <a:lstStyle/>
          <a:p>
            <a:pPr marL="0" indent="457200" algn="ctr">
              <a:lnSpc>
                <a:spcPct val="100000"/>
              </a:lnSpc>
              <a:spcBef>
                <a:spcPts val="0"/>
              </a:spcBef>
              <a:buNone/>
            </a:pPr>
            <a:r>
              <a:rPr lang="uk-UA" sz="2400" i="1" u="sng" dirty="0">
                <a:solidFill>
                  <a:schemeClr val="bg2">
                    <a:lumMod val="60000"/>
                    <a:lumOff val="40000"/>
                  </a:schemeClr>
                </a:solidFill>
                <a:latin typeface="Times New Roman" pitchFamily="18" charset="0"/>
                <a:cs typeface="Times New Roman" pitchFamily="18" charset="0"/>
              </a:rPr>
              <a:t>3. Умови зовнішньоекономічних контрактів.</a:t>
            </a:r>
            <a:endParaRPr lang="ru-RU" sz="2400" i="1" u="sng" dirty="0" smtClean="0">
              <a:solidFill>
                <a:schemeClr val="bg2">
                  <a:lumMod val="60000"/>
                  <a:lumOff val="40000"/>
                </a:schemeClr>
              </a:solidFill>
              <a:latin typeface="Times New Roman" pitchFamily="18" charset="0"/>
              <a:cs typeface="Times New Roman" pitchFamily="18" charset="0"/>
            </a:endParaRPr>
          </a:p>
          <a:p>
            <a:pPr marL="0" indent="457200" algn="just">
              <a:lnSpc>
                <a:spcPct val="100000"/>
              </a:lnSpc>
              <a:spcBef>
                <a:spcPts val="0"/>
              </a:spcBef>
              <a:buNone/>
            </a:pPr>
            <a:r>
              <a:rPr lang="ru-RU" sz="1600" dirty="0" smtClean="0">
                <a:solidFill>
                  <a:schemeClr val="tx1">
                    <a:lumMod val="50000"/>
                  </a:schemeClr>
                </a:solidFill>
                <a:latin typeface="Times New Roman" pitchFamily="18" charset="0"/>
                <a:cs typeface="Times New Roman" pitchFamily="18" charset="0"/>
              </a:rPr>
              <a:t>До </a:t>
            </a:r>
            <a:r>
              <a:rPr lang="ru-RU" sz="1600" dirty="0">
                <a:solidFill>
                  <a:schemeClr val="tx1">
                    <a:lumMod val="50000"/>
                  </a:schemeClr>
                </a:solidFill>
                <a:latin typeface="Times New Roman" pitchFamily="18" charset="0"/>
                <a:cs typeface="Times New Roman" pitchFamily="18" charset="0"/>
              </a:rPr>
              <a:t>умов, </a:t>
            </a:r>
            <a:r>
              <a:rPr lang="ru-RU" sz="1600" dirty="0" err="1">
                <a:solidFill>
                  <a:schemeClr val="tx1">
                    <a:lumMod val="50000"/>
                  </a:schemeClr>
                </a:solidFill>
                <a:latin typeface="Times New Roman" pitchFamily="18" charset="0"/>
                <a:cs typeface="Times New Roman" pitchFamily="18" charset="0"/>
              </a:rPr>
              <a:t>які</a:t>
            </a:r>
            <a:r>
              <a:rPr lang="ru-RU" sz="1600" dirty="0">
                <a:solidFill>
                  <a:schemeClr val="tx1">
                    <a:lumMod val="50000"/>
                  </a:schemeClr>
                </a:solidFill>
                <a:latin typeface="Times New Roman" pitchFamily="18" charset="0"/>
                <a:cs typeface="Times New Roman" pitchFamily="18" charset="0"/>
              </a:rPr>
              <a:t> </a:t>
            </a:r>
            <a:r>
              <a:rPr lang="ru-RU" sz="1600" dirty="0" err="1">
                <a:solidFill>
                  <a:schemeClr val="tx1">
                    <a:lumMod val="50000"/>
                  </a:schemeClr>
                </a:solidFill>
                <a:latin typeface="Times New Roman" pitchFamily="18" charset="0"/>
                <a:cs typeface="Times New Roman" pitchFamily="18" charset="0"/>
              </a:rPr>
              <a:t>повинні</a:t>
            </a:r>
            <a:r>
              <a:rPr lang="ru-RU" sz="1600" dirty="0">
                <a:solidFill>
                  <a:schemeClr val="tx1">
                    <a:lumMod val="50000"/>
                  </a:schemeClr>
                </a:solidFill>
                <a:latin typeface="Times New Roman" pitchFamily="18" charset="0"/>
                <a:cs typeface="Times New Roman" pitchFamily="18" charset="0"/>
              </a:rPr>
              <a:t> бути </a:t>
            </a:r>
            <a:r>
              <a:rPr lang="ru-RU" sz="1600" dirty="0" err="1">
                <a:solidFill>
                  <a:schemeClr val="tx1">
                    <a:lumMod val="50000"/>
                  </a:schemeClr>
                </a:solidFill>
                <a:latin typeface="Times New Roman" pitchFamily="18" charset="0"/>
                <a:cs typeface="Times New Roman" pitchFamily="18" charset="0"/>
              </a:rPr>
              <a:t>передбачені</a:t>
            </a:r>
            <a:r>
              <a:rPr lang="ru-RU" sz="1600" dirty="0">
                <a:solidFill>
                  <a:schemeClr val="tx1">
                    <a:lumMod val="50000"/>
                  </a:schemeClr>
                </a:solidFill>
                <a:latin typeface="Times New Roman" pitchFamily="18" charset="0"/>
                <a:cs typeface="Times New Roman" pitchFamily="18" charset="0"/>
              </a:rPr>
              <a:t> в </a:t>
            </a:r>
            <a:r>
              <a:rPr lang="ru-RU" sz="1600" dirty="0" err="1">
                <a:solidFill>
                  <a:schemeClr val="tx1">
                    <a:lumMod val="50000"/>
                  </a:schemeClr>
                </a:solidFill>
                <a:latin typeface="Times New Roman" pitchFamily="18" charset="0"/>
                <a:cs typeface="Times New Roman" pitchFamily="18" charset="0"/>
              </a:rPr>
              <a:t>договорі</a:t>
            </a:r>
            <a:r>
              <a:rPr lang="ru-RU" sz="1600" dirty="0">
                <a:solidFill>
                  <a:schemeClr val="tx1">
                    <a:lumMod val="50000"/>
                  </a:schemeClr>
                </a:solidFill>
                <a:latin typeface="Times New Roman" pitchFamily="18" charset="0"/>
                <a:cs typeface="Times New Roman" pitchFamily="18" charset="0"/>
              </a:rPr>
              <a:t> </a:t>
            </a:r>
            <a:r>
              <a:rPr lang="ru-RU" sz="1600" dirty="0" err="1">
                <a:solidFill>
                  <a:schemeClr val="tx1">
                    <a:lumMod val="50000"/>
                  </a:schemeClr>
                </a:solidFill>
                <a:latin typeface="Times New Roman" pitchFamily="18" charset="0"/>
                <a:cs typeface="Times New Roman" pitchFamily="18" charset="0"/>
              </a:rPr>
              <a:t>або</a:t>
            </a:r>
            <a:r>
              <a:rPr lang="ru-RU" sz="1600" dirty="0">
                <a:solidFill>
                  <a:schemeClr val="tx1">
                    <a:lumMod val="50000"/>
                  </a:schemeClr>
                </a:solidFill>
                <a:latin typeface="Times New Roman" pitchFamily="18" charset="0"/>
                <a:cs typeface="Times New Roman" pitchFamily="18" charset="0"/>
              </a:rPr>
              <a:t> </a:t>
            </a:r>
            <a:r>
              <a:rPr lang="ru-RU" sz="1600" dirty="0" err="1">
                <a:solidFill>
                  <a:schemeClr val="tx1">
                    <a:lumMod val="50000"/>
                  </a:schemeClr>
                </a:solidFill>
                <a:latin typeface="Times New Roman" pitchFamily="18" charset="0"/>
                <a:cs typeface="Times New Roman" pitchFamily="18" charset="0"/>
              </a:rPr>
              <a:t>контракті</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якщо</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сторони</a:t>
            </a:r>
            <a:r>
              <a:rPr lang="ru-RU" sz="1600" b="0" dirty="0">
                <a:solidFill>
                  <a:schemeClr val="tx1">
                    <a:lumMod val="50000"/>
                  </a:schemeClr>
                </a:solidFill>
                <a:latin typeface="Times New Roman" pitchFamily="18" charset="0"/>
                <a:cs typeface="Times New Roman" pitchFamily="18" charset="0"/>
              </a:rPr>
              <a:t> такого договору (контракту) не </a:t>
            </a:r>
            <a:r>
              <a:rPr lang="ru-RU" sz="1600" b="0" dirty="0" err="1">
                <a:solidFill>
                  <a:schemeClr val="tx1">
                    <a:lumMod val="50000"/>
                  </a:schemeClr>
                </a:solidFill>
                <a:latin typeface="Times New Roman" pitchFamily="18" charset="0"/>
                <a:cs typeface="Times New Roman" pitchFamily="18" charset="0"/>
              </a:rPr>
              <a:t>погодилися</a:t>
            </a:r>
            <a:r>
              <a:rPr lang="ru-RU" sz="1600" b="0" dirty="0">
                <a:solidFill>
                  <a:schemeClr val="tx1">
                    <a:lumMod val="50000"/>
                  </a:schemeClr>
                </a:solidFill>
                <a:latin typeface="Times New Roman" pitchFamily="18" charset="0"/>
                <a:cs typeface="Times New Roman" pitchFamily="18" charset="0"/>
              </a:rPr>
              <a:t> про </a:t>
            </a:r>
            <a:r>
              <a:rPr lang="ru-RU" sz="1600" b="0" dirty="0" err="1">
                <a:solidFill>
                  <a:schemeClr val="tx1">
                    <a:lumMod val="50000"/>
                  </a:schemeClr>
                </a:solidFill>
                <a:latin typeface="Times New Roman" pitchFamily="18" charset="0"/>
                <a:cs typeface="Times New Roman" pitchFamily="18" charset="0"/>
              </a:rPr>
              <a:t>інше</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щодо</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викладення</a:t>
            </a:r>
            <a:r>
              <a:rPr lang="ru-RU" sz="1600" b="0" dirty="0">
                <a:solidFill>
                  <a:schemeClr val="tx1">
                    <a:lumMod val="50000"/>
                  </a:schemeClr>
                </a:solidFill>
                <a:latin typeface="Times New Roman" pitchFamily="18" charset="0"/>
                <a:cs typeface="Times New Roman" pitchFamily="18" charset="0"/>
              </a:rPr>
              <a:t> умов договору і </a:t>
            </a:r>
            <a:r>
              <a:rPr lang="ru-RU" sz="1600" b="0" dirty="0" err="1">
                <a:solidFill>
                  <a:schemeClr val="tx1">
                    <a:lumMod val="50000"/>
                  </a:schemeClr>
                </a:solidFill>
                <a:latin typeface="Times New Roman" pitchFamily="18" charset="0"/>
                <a:cs typeface="Times New Roman" pitchFamily="18" charset="0"/>
              </a:rPr>
              <a:t>така</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домовленість</a:t>
            </a:r>
            <a:r>
              <a:rPr lang="ru-RU" sz="1600" b="0" dirty="0">
                <a:solidFill>
                  <a:schemeClr val="tx1">
                    <a:lumMod val="50000"/>
                  </a:schemeClr>
                </a:solidFill>
                <a:latin typeface="Times New Roman" pitchFamily="18" charset="0"/>
                <a:cs typeface="Times New Roman" pitchFamily="18" charset="0"/>
              </a:rPr>
              <a:t> не </a:t>
            </a:r>
            <a:r>
              <a:rPr lang="ru-RU" sz="1600" b="0" dirty="0" err="1">
                <a:solidFill>
                  <a:schemeClr val="tx1">
                    <a:lumMod val="50000"/>
                  </a:schemeClr>
                </a:solidFill>
                <a:latin typeface="Times New Roman" pitchFamily="18" charset="0"/>
                <a:cs typeface="Times New Roman" pitchFamily="18" charset="0"/>
              </a:rPr>
              <a:t>позбавляє</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договір</a:t>
            </a:r>
            <a:r>
              <a:rPr lang="ru-RU" sz="1600" b="0" dirty="0">
                <a:solidFill>
                  <a:schemeClr val="tx1">
                    <a:lumMod val="50000"/>
                  </a:schemeClr>
                </a:solidFill>
                <a:latin typeface="Times New Roman" pitchFamily="18" charset="0"/>
                <a:cs typeface="Times New Roman" pitchFamily="18" charset="0"/>
              </a:rPr>
              <a:t> предмета, </a:t>
            </a:r>
            <a:r>
              <a:rPr lang="ru-RU" sz="1600" b="0" dirty="0" err="1">
                <a:solidFill>
                  <a:schemeClr val="tx1">
                    <a:lumMod val="50000"/>
                  </a:schemeClr>
                </a:solidFill>
                <a:latin typeface="Times New Roman" pitchFamily="18" charset="0"/>
                <a:cs typeface="Times New Roman" pitchFamily="18" charset="0"/>
              </a:rPr>
              <a:t>об'єкта</a:t>
            </a:r>
            <a:r>
              <a:rPr lang="ru-RU" sz="1600" b="0" dirty="0">
                <a:solidFill>
                  <a:schemeClr val="tx1">
                    <a:lumMod val="50000"/>
                  </a:schemeClr>
                </a:solidFill>
                <a:latin typeface="Times New Roman" pitchFamily="18" charset="0"/>
                <a:cs typeface="Times New Roman" pitchFamily="18" charset="0"/>
              </a:rPr>
              <a:t>, мети та </a:t>
            </a:r>
            <a:r>
              <a:rPr lang="ru-RU" sz="1600" b="0" dirty="0" err="1">
                <a:solidFill>
                  <a:schemeClr val="tx1">
                    <a:lumMod val="50000"/>
                  </a:schemeClr>
                </a:solidFill>
                <a:latin typeface="Times New Roman" pitchFamily="18" charset="0"/>
                <a:cs typeface="Times New Roman" pitchFamily="18" charset="0"/>
              </a:rPr>
              <a:t>інших</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істотних</a:t>
            </a:r>
            <a:r>
              <a:rPr lang="ru-RU" sz="1600" b="0" dirty="0">
                <a:solidFill>
                  <a:schemeClr val="tx1">
                    <a:lumMod val="50000"/>
                  </a:schemeClr>
                </a:solidFill>
                <a:latin typeface="Times New Roman" pitchFamily="18" charset="0"/>
                <a:cs typeface="Times New Roman" pitchFamily="18" charset="0"/>
              </a:rPr>
              <a:t> умов, без </a:t>
            </a:r>
            <a:r>
              <a:rPr lang="ru-RU" sz="1600" b="0" dirty="0" err="1">
                <a:solidFill>
                  <a:schemeClr val="tx1">
                    <a:lumMod val="50000"/>
                  </a:schemeClr>
                </a:solidFill>
                <a:latin typeface="Times New Roman" pitchFamily="18" charset="0"/>
                <a:cs typeface="Times New Roman" pitchFamily="18" charset="0"/>
              </a:rPr>
              <a:t>погодження</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яких</a:t>
            </a:r>
            <a:r>
              <a:rPr lang="ru-RU" sz="1600" b="0" dirty="0">
                <a:solidFill>
                  <a:schemeClr val="tx1">
                    <a:lumMod val="50000"/>
                  </a:schemeClr>
                </a:solidFill>
                <a:latin typeface="Times New Roman" pitchFamily="18" charset="0"/>
                <a:cs typeface="Times New Roman" pitchFamily="18" charset="0"/>
              </a:rPr>
              <a:t> сторонами </a:t>
            </a:r>
            <a:r>
              <a:rPr lang="ru-RU" sz="1600" b="0" dirty="0" err="1">
                <a:solidFill>
                  <a:schemeClr val="tx1">
                    <a:lumMod val="50000"/>
                  </a:schemeClr>
                </a:solidFill>
                <a:latin typeface="Times New Roman" pitchFamily="18" charset="0"/>
                <a:cs typeface="Times New Roman" pitchFamily="18" charset="0"/>
              </a:rPr>
              <a:t>договір</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може</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вважатися</a:t>
            </a:r>
            <a:r>
              <a:rPr lang="ru-RU" sz="1600" b="0" dirty="0">
                <a:solidFill>
                  <a:schemeClr val="tx1">
                    <a:lumMod val="50000"/>
                  </a:schemeClr>
                </a:solidFill>
                <a:latin typeface="Times New Roman" pitchFamily="18" charset="0"/>
                <a:cs typeface="Times New Roman" pitchFamily="18" charset="0"/>
              </a:rPr>
              <a:t> таким, </a:t>
            </a:r>
            <a:r>
              <a:rPr lang="ru-RU" sz="1600" b="0" dirty="0" err="1">
                <a:solidFill>
                  <a:schemeClr val="tx1">
                    <a:lumMod val="50000"/>
                  </a:schemeClr>
                </a:solidFill>
                <a:latin typeface="Times New Roman" pitchFamily="18" charset="0"/>
                <a:cs typeface="Times New Roman" pitchFamily="18" charset="0"/>
              </a:rPr>
              <a:t>що</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неукладений</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або</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його</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може</a:t>
            </a:r>
            <a:r>
              <a:rPr lang="ru-RU" sz="1600" b="0" dirty="0">
                <a:solidFill>
                  <a:schemeClr val="tx1">
                    <a:lumMod val="50000"/>
                  </a:schemeClr>
                </a:solidFill>
                <a:latin typeface="Times New Roman" pitchFamily="18" charset="0"/>
                <a:cs typeface="Times New Roman" pitchFamily="18" charset="0"/>
              </a:rPr>
              <a:t> бути </a:t>
            </a:r>
            <a:r>
              <a:rPr lang="ru-RU" sz="1600" b="0" dirty="0" err="1">
                <a:solidFill>
                  <a:schemeClr val="tx1">
                    <a:lumMod val="50000"/>
                  </a:schemeClr>
                </a:solidFill>
                <a:latin typeface="Times New Roman" pitchFamily="18" charset="0"/>
                <a:cs typeface="Times New Roman" pitchFamily="18" charset="0"/>
              </a:rPr>
              <a:t>визнано</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недійсним</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внаслідок</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недодержання</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форми</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згідно</a:t>
            </a:r>
            <a:r>
              <a:rPr lang="ru-RU" sz="1600" b="0" dirty="0">
                <a:solidFill>
                  <a:schemeClr val="tx1">
                    <a:lumMod val="50000"/>
                  </a:schemeClr>
                </a:solidFill>
                <a:latin typeface="Times New Roman" pitchFamily="18" charset="0"/>
                <a:cs typeface="Times New Roman" pitchFamily="18" charset="0"/>
              </a:rPr>
              <a:t> з </a:t>
            </a:r>
            <a:r>
              <a:rPr lang="ru-RU" sz="1600" b="0" dirty="0" err="1">
                <a:solidFill>
                  <a:schemeClr val="tx1">
                    <a:lumMod val="50000"/>
                  </a:schemeClr>
                </a:solidFill>
                <a:latin typeface="Times New Roman" pitchFamily="18" charset="0"/>
                <a:cs typeface="Times New Roman" pitchFamily="18" charset="0"/>
              </a:rPr>
              <a:t>чинним</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законодавством</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України</a:t>
            </a:r>
            <a:r>
              <a:rPr lang="ru-RU" sz="1600" b="0" dirty="0">
                <a:solidFill>
                  <a:schemeClr val="tx1">
                    <a:lumMod val="50000"/>
                  </a:schemeClr>
                </a:solidFill>
                <a:latin typeface="Times New Roman" pitchFamily="18" charset="0"/>
                <a:cs typeface="Times New Roman" pitchFamily="18" charset="0"/>
              </a:rPr>
              <a:t>), </a:t>
            </a:r>
            <a:r>
              <a:rPr lang="ru-RU" sz="1600" dirty="0" err="1">
                <a:solidFill>
                  <a:schemeClr val="tx1">
                    <a:lumMod val="50000"/>
                  </a:schemeClr>
                </a:solidFill>
                <a:latin typeface="Times New Roman" pitchFamily="18" charset="0"/>
                <a:cs typeface="Times New Roman" pitchFamily="18" charset="0"/>
              </a:rPr>
              <a:t>відносяться</a:t>
            </a:r>
            <a:r>
              <a:rPr lang="ru-RU" sz="16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ru-RU" sz="1600" b="0" dirty="0" err="1">
                <a:solidFill>
                  <a:schemeClr val="tx1">
                    <a:lumMod val="50000"/>
                  </a:schemeClr>
                </a:solidFill>
                <a:latin typeface="Times New Roman" pitchFamily="18" charset="0"/>
                <a:cs typeface="Times New Roman" pitchFamily="18" charset="0"/>
              </a:rPr>
              <a:t>Назва</a:t>
            </a:r>
            <a:r>
              <a:rPr lang="ru-RU" sz="1600" b="0" dirty="0">
                <a:solidFill>
                  <a:schemeClr val="tx1">
                    <a:lumMod val="50000"/>
                  </a:schemeClr>
                </a:solidFill>
                <a:latin typeface="Times New Roman" pitchFamily="18" charset="0"/>
                <a:cs typeface="Times New Roman" pitchFamily="18" charset="0"/>
              </a:rPr>
              <a:t>, номер договору (контракту), дата та </a:t>
            </a:r>
            <a:r>
              <a:rPr lang="ru-RU" sz="1600" b="0" dirty="0" err="1">
                <a:solidFill>
                  <a:schemeClr val="tx1">
                    <a:lumMod val="50000"/>
                  </a:schemeClr>
                </a:solidFill>
                <a:latin typeface="Times New Roman" pitchFamily="18" charset="0"/>
                <a:cs typeface="Times New Roman" pitchFamily="18" charset="0"/>
              </a:rPr>
              <a:t>місце</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його</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укладення</a:t>
            </a:r>
            <a:r>
              <a:rPr lang="ru-RU" sz="16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ru-RU" sz="1600" b="0" dirty="0">
                <a:solidFill>
                  <a:schemeClr val="tx1">
                    <a:lumMod val="50000"/>
                  </a:schemeClr>
                </a:solidFill>
                <a:latin typeface="Times New Roman" pitchFamily="18" charset="0"/>
                <a:cs typeface="Times New Roman" pitchFamily="18" charset="0"/>
              </a:rPr>
              <a:t>Преамбула.</a:t>
            </a:r>
          </a:p>
          <a:p>
            <a:pPr marL="0" indent="457200" algn="just">
              <a:lnSpc>
                <a:spcPct val="100000"/>
              </a:lnSpc>
              <a:spcBef>
                <a:spcPts val="0"/>
              </a:spcBef>
            </a:pPr>
            <a:r>
              <a:rPr lang="ru-RU" sz="1600" b="0" dirty="0">
                <a:solidFill>
                  <a:schemeClr val="tx1">
                    <a:lumMod val="50000"/>
                  </a:schemeClr>
                </a:solidFill>
                <a:latin typeface="Times New Roman" pitchFamily="18" charset="0"/>
                <a:cs typeface="Times New Roman" pitchFamily="18" charset="0"/>
              </a:rPr>
              <a:t>Предмет договору (контракту).</a:t>
            </a:r>
          </a:p>
          <a:p>
            <a:pPr marL="0" indent="457200" algn="just">
              <a:lnSpc>
                <a:spcPct val="100000"/>
              </a:lnSpc>
              <a:spcBef>
                <a:spcPts val="0"/>
              </a:spcBef>
            </a:pPr>
            <a:r>
              <a:rPr lang="ru-RU" sz="1600" b="0" dirty="0" err="1">
                <a:solidFill>
                  <a:schemeClr val="tx1">
                    <a:lumMod val="50000"/>
                  </a:schemeClr>
                </a:solidFill>
                <a:latin typeface="Times New Roman" pitchFamily="18" charset="0"/>
                <a:cs typeface="Times New Roman" pitchFamily="18" charset="0"/>
              </a:rPr>
              <a:t>Кількість</a:t>
            </a:r>
            <a:r>
              <a:rPr lang="ru-RU" sz="1600" b="0" dirty="0">
                <a:solidFill>
                  <a:schemeClr val="tx1">
                    <a:lumMod val="50000"/>
                  </a:schemeClr>
                </a:solidFill>
                <a:latin typeface="Times New Roman" pitchFamily="18" charset="0"/>
                <a:cs typeface="Times New Roman" pitchFamily="18" charset="0"/>
              </a:rPr>
              <a:t> та </a:t>
            </a:r>
            <a:r>
              <a:rPr lang="ru-RU" sz="1600" b="0" dirty="0" err="1">
                <a:solidFill>
                  <a:schemeClr val="tx1">
                    <a:lumMod val="50000"/>
                  </a:schemeClr>
                </a:solidFill>
                <a:latin typeface="Times New Roman" pitchFamily="18" charset="0"/>
                <a:cs typeface="Times New Roman" pitchFamily="18" charset="0"/>
              </a:rPr>
              <a:t>якість</a:t>
            </a:r>
            <a:r>
              <a:rPr lang="ru-RU" sz="1600" b="0" dirty="0">
                <a:solidFill>
                  <a:schemeClr val="tx1">
                    <a:lumMod val="50000"/>
                  </a:schemeClr>
                </a:solidFill>
                <a:latin typeface="Times New Roman" pitchFamily="18" charset="0"/>
                <a:cs typeface="Times New Roman" pitchFamily="18" charset="0"/>
              </a:rPr>
              <a:t> товару (</a:t>
            </a:r>
            <a:r>
              <a:rPr lang="ru-RU" sz="1600" b="0" dirty="0" err="1">
                <a:solidFill>
                  <a:schemeClr val="tx1">
                    <a:lumMod val="50000"/>
                  </a:schemeClr>
                </a:solidFill>
                <a:latin typeface="Times New Roman" pitchFamily="18" charset="0"/>
                <a:cs typeface="Times New Roman" pitchFamily="18" charset="0"/>
              </a:rPr>
              <a:t>обсяги</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виконання</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робіт</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надання</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послуг</a:t>
            </a:r>
            <a:r>
              <a:rPr lang="ru-RU" sz="16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ru-RU" sz="1600" b="0" dirty="0" err="1">
                <a:solidFill>
                  <a:schemeClr val="tx1">
                    <a:lumMod val="50000"/>
                  </a:schemeClr>
                </a:solidFill>
                <a:latin typeface="Times New Roman" pitchFamily="18" charset="0"/>
                <a:cs typeface="Times New Roman" pitchFamily="18" charset="0"/>
              </a:rPr>
              <a:t>Базисні</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умови</a:t>
            </a:r>
            <a:r>
              <a:rPr lang="ru-RU" sz="1600" b="0" dirty="0">
                <a:solidFill>
                  <a:schemeClr val="tx1">
                    <a:lumMod val="50000"/>
                  </a:schemeClr>
                </a:solidFill>
                <a:latin typeface="Times New Roman" pitchFamily="18" charset="0"/>
                <a:cs typeface="Times New Roman" pitchFamily="18" charset="0"/>
              </a:rPr>
              <a:t> поставки </a:t>
            </a:r>
            <a:r>
              <a:rPr lang="ru-RU" sz="1600" b="0" dirty="0" err="1">
                <a:solidFill>
                  <a:schemeClr val="tx1">
                    <a:lumMod val="50000"/>
                  </a:schemeClr>
                </a:solidFill>
                <a:latin typeface="Times New Roman" pitchFamily="18" charset="0"/>
                <a:cs typeface="Times New Roman" pitchFamily="18" charset="0"/>
              </a:rPr>
              <a:t>товарів</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приймання-здавання</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виконаних</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робіт</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або</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послуг</a:t>
            </a:r>
            <a:r>
              <a:rPr lang="ru-RU" sz="16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ru-RU" sz="1600" b="0" dirty="0" err="1">
                <a:solidFill>
                  <a:schemeClr val="tx1">
                    <a:lumMod val="50000"/>
                  </a:schemeClr>
                </a:solidFill>
                <a:latin typeface="Times New Roman" pitchFamily="18" charset="0"/>
                <a:cs typeface="Times New Roman" pitchFamily="18" charset="0"/>
              </a:rPr>
              <a:t>Ціна</a:t>
            </a:r>
            <a:r>
              <a:rPr lang="ru-RU" sz="1600" b="0" dirty="0">
                <a:solidFill>
                  <a:schemeClr val="tx1">
                    <a:lumMod val="50000"/>
                  </a:schemeClr>
                </a:solidFill>
                <a:latin typeface="Times New Roman" pitchFamily="18" charset="0"/>
                <a:cs typeface="Times New Roman" pitchFamily="18" charset="0"/>
              </a:rPr>
              <a:t> та </a:t>
            </a:r>
            <a:r>
              <a:rPr lang="ru-RU" sz="1600" b="0" dirty="0" err="1" smtClean="0">
                <a:solidFill>
                  <a:schemeClr val="tx1">
                    <a:lumMod val="50000"/>
                  </a:schemeClr>
                </a:solidFill>
                <a:latin typeface="Times New Roman" pitchFamily="18" charset="0"/>
                <a:cs typeface="Times New Roman" pitchFamily="18" charset="0"/>
              </a:rPr>
              <a:t>загальна</a:t>
            </a:r>
            <a:r>
              <a:rPr lang="ru-RU" sz="1600" b="0" dirty="0" smtClean="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вартість</a:t>
            </a:r>
            <a:r>
              <a:rPr lang="ru-RU" sz="1600" b="0" dirty="0">
                <a:solidFill>
                  <a:schemeClr val="tx1">
                    <a:lumMod val="50000"/>
                  </a:schemeClr>
                </a:solidFill>
                <a:latin typeface="Times New Roman" pitchFamily="18" charset="0"/>
                <a:cs typeface="Times New Roman" pitchFamily="18" charset="0"/>
              </a:rPr>
              <a:t> договору (контракту).</a:t>
            </a:r>
          </a:p>
          <a:p>
            <a:pPr marL="0" indent="457200" algn="just">
              <a:lnSpc>
                <a:spcPct val="100000"/>
              </a:lnSpc>
              <a:spcBef>
                <a:spcPts val="0"/>
              </a:spcBef>
            </a:pPr>
            <a:r>
              <a:rPr lang="ru-RU" sz="1600" b="0" dirty="0" err="1">
                <a:solidFill>
                  <a:schemeClr val="tx1">
                    <a:lumMod val="50000"/>
                  </a:schemeClr>
                </a:solidFill>
                <a:latin typeface="Times New Roman" pitchFamily="18" charset="0"/>
                <a:cs typeface="Times New Roman" pitchFamily="18" charset="0"/>
              </a:rPr>
              <a:t>Умови</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платежів</a:t>
            </a:r>
            <a:r>
              <a:rPr lang="ru-RU" sz="16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ru-RU" sz="1600" b="0" dirty="0" err="1">
                <a:solidFill>
                  <a:schemeClr val="tx1">
                    <a:lumMod val="50000"/>
                  </a:schemeClr>
                </a:solidFill>
                <a:latin typeface="Times New Roman" pitchFamily="18" charset="0"/>
                <a:cs typeface="Times New Roman" pitchFamily="18" charset="0"/>
              </a:rPr>
              <a:t>Умови</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приймання-здавання</a:t>
            </a:r>
            <a:r>
              <a:rPr lang="ru-RU" sz="1600" b="0" dirty="0">
                <a:solidFill>
                  <a:schemeClr val="tx1">
                    <a:lumMod val="50000"/>
                  </a:schemeClr>
                </a:solidFill>
                <a:latin typeface="Times New Roman" pitchFamily="18" charset="0"/>
                <a:cs typeface="Times New Roman" pitchFamily="18" charset="0"/>
              </a:rPr>
              <a:t> товару (</a:t>
            </a:r>
            <a:r>
              <a:rPr lang="ru-RU" sz="1600" b="0" dirty="0" err="1">
                <a:solidFill>
                  <a:schemeClr val="tx1">
                    <a:lumMod val="50000"/>
                  </a:schemeClr>
                </a:solidFill>
                <a:latin typeface="Times New Roman" pitchFamily="18" charset="0"/>
                <a:cs typeface="Times New Roman" pitchFamily="18" charset="0"/>
              </a:rPr>
              <a:t>робіт</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послуг</a:t>
            </a:r>
            <a:r>
              <a:rPr lang="ru-RU" sz="16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ru-RU" sz="1600" b="0" dirty="0">
                <a:solidFill>
                  <a:schemeClr val="tx1">
                    <a:lumMod val="50000"/>
                  </a:schemeClr>
                </a:solidFill>
                <a:latin typeface="Times New Roman" pitchFamily="18" charset="0"/>
                <a:cs typeface="Times New Roman" pitchFamily="18" charset="0"/>
              </a:rPr>
              <a:t>Упаковка та </a:t>
            </a:r>
            <a:r>
              <a:rPr lang="ru-RU" sz="1600" b="0" dirty="0" err="1">
                <a:solidFill>
                  <a:schemeClr val="tx1">
                    <a:lumMod val="50000"/>
                  </a:schemeClr>
                </a:solidFill>
                <a:latin typeface="Times New Roman" pitchFamily="18" charset="0"/>
                <a:cs typeface="Times New Roman" pitchFamily="18" charset="0"/>
              </a:rPr>
              <a:t>маркування</a:t>
            </a:r>
            <a:r>
              <a:rPr lang="ru-RU" sz="16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ru-RU" sz="1600" b="0" dirty="0">
                <a:solidFill>
                  <a:schemeClr val="tx1">
                    <a:lumMod val="50000"/>
                  </a:schemeClr>
                </a:solidFill>
                <a:latin typeface="Times New Roman" pitchFamily="18" charset="0"/>
                <a:cs typeface="Times New Roman" pitchFamily="18" charset="0"/>
              </a:rPr>
              <a:t>Форс-</a:t>
            </a:r>
            <a:r>
              <a:rPr lang="ru-RU" sz="1600" b="0" dirty="0" err="1">
                <a:solidFill>
                  <a:schemeClr val="tx1">
                    <a:lumMod val="50000"/>
                  </a:schemeClr>
                </a:solidFill>
                <a:latin typeface="Times New Roman" pitchFamily="18" charset="0"/>
                <a:cs typeface="Times New Roman" pitchFamily="18" charset="0"/>
              </a:rPr>
              <a:t>мажорні</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обставини</a:t>
            </a:r>
            <a:r>
              <a:rPr lang="ru-RU" sz="16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ru-RU" sz="1600" b="0" dirty="0" err="1">
                <a:solidFill>
                  <a:schemeClr val="tx1">
                    <a:lumMod val="50000"/>
                  </a:schemeClr>
                </a:solidFill>
                <a:latin typeface="Times New Roman" pitchFamily="18" charset="0"/>
                <a:cs typeface="Times New Roman" pitchFamily="18" charset="0"/>
              </a:rPr>
              <a:t>Санкції</a:t>
            </a:r>
            <a:r>
              <a:rPr lang="ru-RU" sz="1600" b="0" dirty="0">
                <a:solidFill>
                  <a:schemeClr val="tx1">
                    <a:lumMod val="50000"/>
                  </a:schemeClr>
                </a:solidFill>
                <a:latin typeface="Times New Roman" pitchFamily="18" charset="0"/>
                <a:cs typeface="Times New Roman" pitchFamily="18" charset="0"/>
              </a:rPr>
              <a:t> та </a:t>
            </a:r>
            <a:r>
              <a:rPr lang="ru-RU" sz="1600" b="0" dirty="0" err="1">
                <a:solidFill>
                  <a:schemeClr val="tx1">
                    <a:lumMod val="50000"/>
                  </a:schemeClr>
                </a:solidFill>
                <a:latin typeface="Times New Roman" pitchFamily="18" charset="0"/>
                <a:cs typeface="Times New Roman" pitchFamily="18" charset="0"/>
              </a:rPr>
              <a:t>рекламації</a:t>
            </a:r>
            <a:r>
              <a:rPr lang="ru-RU" sz="16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ru-RU" sz="1600" b="0" dirty="0" err="1">
                <a:solidFill>
                  <a:schemeClr val="tx1">
                    <a:lumMod val="50000"/>
                  </a:schemeClr>
                </a:solidFill>
                <a:latin typeface="Times New Roman" pitchFamily="18" charset="0"/>
                <a:cs typeface="Times New Roman" pitchFamily="18" charset="0"/>
              </a:rPr>
              <a:t>Урегулювання</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спорів</a:t>
            </a:r>
            <a:r>
              <a:rPr lang="ru-RU" sz="1600" b="0" dirty="0">
                <a:solidFill>
                  <a:schemeClr val="tx1">
                    <a:lumMod val="50000"/>
                  </a:schemeClr>
                </a:solidFill>
                <a:latin typeface="Times New Roman" pitchFamily="18" charset="0"/>
                <a:cs typeface="Times New Roman" pitchFamily="18" charset="0"/>
              </a:rPr>
              <a:t> у судовому порядку.</a:t>
            </a:r>
          </a:p>
          <a:p>
            <a:pPr marL="0" indent="457200" algn="just">
              <a:lnSpc>
                <a:spcPct val="100000"/>
              </a:lnSpc>
              <a:spcBef>
                <a:spcPts val="0"/>
              </a:spcBef>
            </a:pPr>
            <a:r>
              <a:rPr lang="ru-RU" sz="1600" b="0" dirty="0" err="1">
                <a:solidFill>
                  <a:schemeClr val="tx1">
                    <a:lumMod val="50000"/>
                  </a:schemeClr>
                </a:solidFill>
                <a:latin typeface="Times New Roman" pitchFamily="18" charset="0"/>
                <a:cs typeface="Times New Roman" pitchFamily="18" charset="0"/>
              </a:rPr>
              <a:t>Місцезнаходження</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місце</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проживання</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поштові</a:t>
            </a:r>
            <a:r>
              <a:rPr lang="ru-RU" sz="1600" b="0" dirty="0">
                <a:solidFill>
                  <a:schemeClr val="tx1">
                    <a:lumMod val="50000"/>
                  </a:schemeClr>
                </a:solidFill>
                <a:latin typeface="Times New Roman" pitchFamily="18" charset="0"/>
                <a:cs typeface="Times New Roman" pitchFamily="18" charset="0"/>
              </a:rPr>
              <a:t> та </a:t>
            </a:r>
            <a:r>
              <a:rPr lang="ru-RU" sz="1600" b="0" dirty="0" err="1">
                <a:solidFill>
                  <a:schemeClr val="tx1">
                    <a:lumMod val="50000"/>
                  </a:schemeClr>
                </a:solidFill>
                <a:latin typeface="Times New Roman" pitchFamily="18" charset="0"/>
                <a:cs typeface="Times New Roman" pitchFamily="18" charset="0"/>
              </a:rPr>
              <a:t>платіжні</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реквізити</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сторін</a:t>
            </a:r>
            <a:r>
              <a:rPr lang="ru-RU" sz="1600" b="0" dirty="0">
                <a:solidFill>
                  <a:schemeClr val="tx1">
                    <a:lumMod val="50000"/>
                  </a:schemeClr>
                </a:solidFill>
                <a:latin typeface="Times New Roman" pitchFamily="18" charset="0"/>
                <a:cs typeface="Times New Roman" pitchFamily="18" charset="0"/>
              </a:rPr>
              <a:t>.</a:t>
            </a:r>
          </a:p>
          <a:p>
            <a:pPr marL="0" indent="0" algn="just">
              <a:lnSpc>
                <a:spcPct val="100000"/>
              </a:lnSpc>
              <a:spcBef>
                <a:spcPts val="0"/>
              </a:spcBef>
              <a:buNone/>
            </a:pPr>
            <a:r>
              <a:rPr lang="ru-RU" sz="1400" dirty="0">
                <a:solidFill>
                  <a:schemeClr val="tx1">
                    <a:lumMod val="50000"/>
                  </a:schemeClr>
                </a:solidFill>
                <a:latin typeface="Times New Roman" pitchFamily="18" charset="0"/>
                <a:cs typeface="Times New Roman" pitchFamily="18" charset="0"/>
              </a:rPr>
              <a:t>За </a:t>
            </a:r>
            <a:r>
              <a:rPr lang="ru-RU" sz="1400" dirty="0" err="1">
                <a:solidFill>
                  <a:schemeClr val="tx1">
                    <a:lumMod val="50000"/>
                  </a:schemeClr>
                </a:solidFill>
                <a:latin typeface="Times New Roman" pitchFamily="18" charset="0"/>
                <a:cs typeface="Times New Roman" pitchFamily="18" charset="0"/>
              </a:rPr>
              <a:t>домовленістю</a:t>
            </a:r>
            <a:r>
              <a:rPr lang="ru-RU" sz="1400" dirty="0">
                <a:solidFill>
                  <a:schemeClr val="tx1">
                    <a:lumMod val="50000"/>
                  </a:schemeClr>
                </a:solidFill>
                <a:latin typeface="Times New Roman" pitchFamily="18" charset="0"/>
                <a:cs typeface="Times New Roman" pitchFamily="18" charset="0"/>
              </a:rPr>
              <a:t> </a:t>
            </a:r>
            <a:r>
              <a:rPr lang="ru-RU" sz="1400" dirty="0" err="1">
                <a:solidFill>
                  <a:schemeClr val="tx1">
                    <a:lumMod val="50000"/>
                  </a:schemeClr>
                </a:solidFill>
                <a:latin typeface="Times New Roman" pitchFamily="18" charset="0"/>
                <a:cs typeface="Times New Roman" pitchFamily="18" charset="0"/>
              </a:rPr>
              <a:t>сторін</a:t>
            </a:r>
            <a:r>
              <a:rPr lang="ru-RU" sz="1400" dirty="0">
                <a:solidFill>
                  <a:schemeClr val="tx1">
                    <a:lumMod val="50000"/>
                  </a:schemeClr>
                </a:solidFill>
                <a:latin typeface="Times New Roman" pitchFamily="18" charset="0"/>
                <a:cs typeface="Times New Roman" pitchFamily="18" charset="0"/>
              </a:rPr>
              <a:t> у </a:t>
            </a:r>
            <a:r>
              <a:rPr lang="ru-RU" sz="1400" dirty="0" err="1">
                <a:solidFill>
                  <a:schemeClr val="tx1">
                    <a:lumMod val="50000"/>
                  </a:schemeClr>
                </a:solidFill>
                <a:latin typeface="Times New Roman" pitchFamily="18" charset="0"/>
                <a:cs typeface="Times New Roman" pitchFamily="18" charset="0"/>
              </a:rPr>
              <a:t>договорі</a:t>
            </a:r>
            <a:r>
              <a:rPr lang="ru-RU" sz="1400" dirty="0">
                <a:solidFill>
                  <a:schemeClr val="tx1">
                    <a:lumMod val="50000"/>
                  </a:schemeClr>
                </a:solidFill>
                <a:latin typeface="Times New Roman" pitchFamily="18" charset="0"/>
                <a:cs typeface="Times New Roman" pitchFamily="18" charset="0"/>
              </a:rPr>
              <a:t> (</a:t>
            </a:r>
            <a:r>
              <a:rPr lang="ru-RU" sz="1400" dirty="0" err="1">
                <a:solidFill>
                  <a:schemeClr val="tx1">
                    <a:lumMod val="50000"/>
                  </a:schemeClr>
                </a:solidFill>
                <a:latin typeface="Times New Roman" pitchFamily="18" charset="0"/>
                <a:cs typeface="Times New Roman" pitchFamily="18" charset="0"/>
              </a:rPr>
              <a:t>контракті</a:t>
            </a:r>
            <a:r>
              <a:rPr lang="ru-RU" sz="1400" dirty="0">
                <a:solidFill>
                  <a:schemeClr val="tx1">
                    <a:lumMod val="50000"/>
                  </a:schemeClr>
                </a:solidFill>
                <a:latin typeface="Times New Roman" pitchFamily="18" charset="0"/>
                <a:cs typeface="Times New Roman" pitchFamily="18" charset="0"/>
              </a:rPr>
              <a:t>) </a:t>
            </a:r>
            <a:r>
              <a:rPr lang="ru-RU" sz="1400" dirty="0" err="1">
                <a:solidFill>
                  <a:schemeClr val="tx1">
                    <a:lumMod val="50000"/>
                  </a:schemeClr>
                </a:solidFill>
                <a:latin typeface="Times New Roman" pitchFamily="18" charset="0"/>
                <a:cs typeface="Times New Roman" pitchFamily="18" charset="0"/>
              </a:rPr>
              <a:t>можуть</a:t>
            </a:r>
            <a:r>
              <a:rPr lang="ru-RU" sz="1400" dirty="0">
                <a:solidFill>
                  <a:schemeClr val="tx1">
                    <a:lumMod val="50000"/>
                  </a:schemeClr>
                </a:solidFill>
                <a:latin typeface="Times New Roman" pitchFamily="18" charset="0"/>
                <a:cs typeface="Times New Roman" pitchFamily="18" charset="0"/>
              </a:rPr>
              <a:t> </a:t>
            </a:r>
            <a:r>
              <a:rPr lang="ru-RU" sz="1400" dirty="0" err="1">
                <a:solidFill>
                  <a:schemeClr val="tx1">
                    <a:lumMod val="50000"/>
                  </a:schemeClr>
                </a:solidFill>
                <a:latin typeface="Times New Roman" pitchFamily="18" charset="0"/>
                <a:cs typeface="Times New Roman" pitchFamily="18" charset="0"/>
              </a:rPr>
              <a:t>визначатися</a:t>
            </a:r>
            <a:r>
              <a:rPr lang="ru-RU" sz="1400" dirty="0">
                <a:solidFill>
                  <a:schemeClr val="tx1">
                    <a:lumMod val="50000"/>
                  </a:schemeClr>
                </a:solidFill>
                <a:latin typeface="Times New Roman" pitchFamily="18" charset="0"/>
                <a:cs typeface="Times New Roman" pitchFamily="18" charset="0"/>
              </a:rPr>
              <a:t> </a:t>
            </a:r>
            <a:r>
              <a:rPr lang="ru-RU" sz="1400" dirty="0" err="1">
                <a:solidFill>
                  <a:schemeClr val="tx1">
                    <a:lumMod val="50000"/>
                  </a:schemeClr>
                </a:solidFill>
                <a:latin typeface="Times New Roman" pitchFamily="18" charset="0"/>
                <a:cs typeface="Times New Roman" pitchFamily="18" charset="0"/>
              </a:rPr>
              <a:t>додаткові</a:t>
            </a:r>
            <a:r>
              <a:rPr lang="ru-RU" sz="1400" dirty="0">
                <a:solidFill>
                  <a:schemeClr val="tx1">
                    <a:lumMod val="50000"/>
                  </a:schemeClr>
                </a:solidFill>
                <a:latin typeface="Times New Roman" pitchFamily="18" charset="0"/>
                <a:cs typeface="Times New Roman" pitchFamily="18" charset="0"/>
              </a:rPr>
              <a:t> </a:t>
            </a:r>
            <a:r>
              <a:rPr lang="ru-RU" sz="1400" dirty="0" err="1">
                <a:solidFill>
                  <a:schemeClr val="tx1">
                    <a:lumMod val="50000"/>
                  </a:schemeClr>
                </a:solidFill>
                <a:latin typeface="Times New Roman" pitchFamily="18" charset="0"/>
                <a:cs typeface="Times New Roman" pitchFamily="18" charset="0"/>
              </a:rPr>
              <a:t>умови</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страхування</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гарантії</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якості</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умови</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залучення</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субвиконавців</a:t>
            </a:r>
            <a:r>
              <a:rPr lang="ru-RU" sz="1400" b="0" dirty="0">
                <a:solidFill>
                  <a:schemeClr val="tx1">
                    <a:lumMod val="50000"/>
                  </a:schemeClr>
                </a:solidFill>
                <a:latin typeface="Times New Roman" pitchFamily="18" charset="0"/>
                <a:cs typeface="Times New Roman" pitchFamily="18" charset="0"/>
              </a:rPr>
              <a:t> договору (контракту), </a:t>
            </a:r>
            <a:r>
              <a:rPr lang="ru-RU" sz="1400" b="0" dirty="0" err="1">
                <a:solidFill>
                  <a:schemeClr val="tx1">
                    <a:lumMod val="50000"/>
                  </a:schemeClr>
                </a:solidFill>
                <a:latin typeface="Times New Roman" pitchFamily="18" charset="0"/>
                <a:cs typeface="Times New Roman" pitchFamily="18" charset="0"/>
              </a:rPr>
              <a:t>агентів</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перевізників</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визначення</a:t>
            </a:r>
            <a:r>
              <a:rPr lang="ru-RU" sz="1400" b="0" dirty="0">
                <a:solidFill>
                  <a:schemeClr val="tx1">
                    <a:lumMod val="50000"/>
                  </a:schemeClr>
                </a:solidFill>
                <a:latin typeface="Times New Roman" pitchFamily="18" charset="0"/>
                <a:cs typeface="Times New Roman" pitchFamily="18" charset="0"/>
              </a:rPr>
              <a:t> норм </a:t>
            </a:r>
            <a:r>
              <a:rPr lang="ru-RU" sz="1400" b="0" dirty="0" err="1">
                <a:solidFill>
                  <a:schemeClr val="tx1">
                    <a:lumMod val="50000"/>
                  </a:schemeClr>
                </a:solidFill>
                <a:latin typeface="Times New Roman" pitchFamily="18" charset="0"/>
                <a:cs typeface="Times New Roman" pitchFamily="18" charset="0"/>
              </a:rPr>
              <a:t>навантаження</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розвантаження</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умови</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передачі</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технічної</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документації</a:t>
            </a:r>
            <a:r>
              <a:rPr lang="ru-RU" sz="1400" b="0" dirty="0">
                <a:solidFill>
                  <a:schemeClr val="tx1">
                    <a:lumMod val="50000"/>
                  </a:schemeClr>
                </a:solidFill>
                <a:latin typeface="Times New Roman" pitchFamily="18" charset="0"/>
                <a:cs typeface="Times New Roman" pitchFamily="18" charset="0"/>
              </a:rPr>
              <a:t> на товар, </a:t>
            </a:r>
            <a:r>
              <a:rPr lang="ru-RU" sz="1400" b="0" dirty="0" err="1">
                <a:solidFill>
                  <a:schemeClr val="tx1">
                    <a:lumMod val="50000"/>
                  </a:schemeClr>
                </a:solidFill>
                <a:latin typeface="Times New Roman" pitchFamily="18" charset="0"/>
                <a:cs typeface="Times New Roman" pitchFamily="18" charset="0"/>
              </a:rPr>
              <a:t>збереження</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торгових</a:t>
            </a:r>
            <a:r>
              <a:rPr lang="ru-RU" sz="1400" b="0" dirty="0">
                <a:solidFill>
                  <a:schemeClr val="tx1">
                    <a:lumMod val="50000"/>
                  </a:schemeClr>
                </a:solidFill>
                <a:latin typeface="Times New Roman" pitchFamily="18" charset="0"/>
                <a:cs typeface="Times New Roman" pitchFamily="18" charset="0"/>
              </a:rPr>
              <a:t> марок, порядок </a:t>
            </a:r>
            <a:r>
              <a:rPr lang="ru-RU" sz="1400" b="0" dirty="0" err="1">
                <a:solidFill>
                  <a:schemeClr val="tx1">
                    <a:lumMod val="50000"/>
                  </a:schemeClr>
                </a:solidFill>
                <a:latin typeface="Times New Roman" pitchFamily="18" charset="0"/>
                <a:cs typeface="Times New Roman" pitchFamily="18" charset="0"/>
              </a:rPr>
              <a:t>сплати</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податків</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митних</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зборів</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різного</a:t>
            </a:r>
            <a:r>
              <a:rPr lang="ru-RU" sz="1400" b="0" dirty="0">
                <a:solidFill>
                  <a:schemeClr val="tx1">
                    <a:lumMod val="50000"/>
                  </a:schemeClr>
                </a:solidFill>
                <a:latin typeface="Times New Roman" pitchFamily="18" charset="0"/>
                <a:cs typeface="Times New Roman" pitchFamily="18" charset="0"/>
              </a:rPr>
              <a:t> роду </a:t>
            </a:r>
            <a:r>
              <a:rPr lang="ru-RU" sz="1400" b="0" dirty="0" err="1">
                <a:solidFill>
                  <a:schemeClr val="tx1">
                    <a:lumMod val="50000"/>
                  </a:schemeClr>
                </a:solidFill>
                <a:latin typeface="Times New Roman" pitchFamily="18" charset="0"/>
                <a:cs typeface="Times New Roman" pitchFamily="18" charset="0"/>
              </a:rPr>
              <a:t>захисні</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застереження</a:t>
            </a:r>
            <a:r>
              <a:rPr lang="ru-RU" sz="1400" b="0" dirty="0">
                <a:solidFill>
                  <a:schemeClr val="tx1">
                    <a:lumMod val="50000"/>
                  </a:schemeClr>
                </a:solidFill>
                <a:latin typeface="Times New Roman" pitchFamily="18" charset="0"/>
                <a:cs typeface="Times New Roman" pitchFamily="18" charset="0"/>
              </a:rPr>
              <a:t>, з </a:t>
            </a:r>
            <a:r>
              <a:rPr lang="ru-RU" sz="1400" b="0" dirty="0" err="1">
                <a:solidFill>
                  <a:schemeClr val="tx1">
                    <a:lumMod val="50000"/>
                  </a:schemeClr>
                </a:solidFill>
                <a:latin typeface="Times New Roman" pitchFamily="18" charset="0"/>
                <a:cs typeface="Times New Roman" pitchFamily="18" charset="0"/>
              </a:rPr>
              <a:t>якого</a:t>
            </a:r>
            <a:r>
              <a:rPr lang="ru-RU" sz="1400" b="0" dirty="0">
                <a:solidFill>
                  <a:schemeClr val="tx1">
                    <a:lumMod val="50000"/>
                  </a:schemeClr>
                </a:solidFill>
                <a:latin typeface="Times New Roman" pitchFamily="18" charset="0"/>
                <a:cs typeface="Times New Roman" pitchFamily="18" charset="0"/>
              </a:rPr>
              <a:t> моменту </a:t>
            </a:r>
            <a:r>
              <a:rPr lang="ru-RU" sz="1400" b="0" dirty="0" err="1">
                <a:solidFill>
                  <a:schemeClr val="tx1">
                    <a:lumMod val="50000"/>
                  </a:schemeClr>
                </a:solidFill>
                <a:latin typeface="Times New Roman" pitchFamily="18" charset="0"/>
                <a:cs typeface="Times New Roman" pitchFamily="18" charset="0"/>
              </a:rPr>
              <a:t>договір</a:t>
            </a:r>
            <a:r>
              <a:rPr lang="ru-RU" sz="1400" b="0" dirty="0">
                <a:solidFill>
                  <a:schemeClr val="tx1">
                    <a:lumMod val="50000"/>
                  </a:schemeClr>
                </a:solidFill>
                <a:latin typeface="Times New Roman" pitchFamily="18" charset="0"/>
                <a:cs typeface="Times New Roman" pitchFamily="18" charset="0"/>
              </a:rPr>
              <a:t> (контракт) </a:t>
            </a:r>
            <a:r>
              <a:rPr lang="ru-RU" sz="1400" b="0" dirty="0" err="1">
                <a:solidFill>
                  <a:schemeClr val="tx1">
                    <a:lumMod val="50000"/>
                  </a:schemeClr>
                </a:solidFill>
                <a:latin typeface="Times New Roman" pitchFamily="18" charset="0"/>
                <a:cs typeface="Times New Roman" pitchFamily="18" charset="0"/>
              </a:rPr>
              <a:t>починає</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діяти</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кількість</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підписаних</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примірників</a:t>
            </a:r>
            <a:r>
              <a:rPr lang="ru-RU" sz="1400" b="0" dirty="0">
                <a:solidFill>
                  <a:schemeClr val="tx1">
                    <a:lumMod val="50000"/>
                  </a:schemeClr>
                </a:solidFill>
                <a:latin typeface="Times New Roman" pitchFamily="18" charset="0"/>
                <a:cs typeface="Times New Roman" pitchFamily="18" charset="0"/>
              </a:rPr>
              <a:t> договору (контракту), </a:t>
            </a:r>
            <a:r>
              <a:rPr lang="ru-RU" sz="1400" b="0" dirty="0" err="1">
                <a:solidFill>
                  <a:schemeClr val="tx1">
                    <a:lumMod val="50000"/>
                  </a:schemeClr>
                </a:solidFill>
                <a:latin typeface="Times New Roman" pitchFamily="18" charset="0"/>
                <a:cs typeface="Times New Roman" pitchFamily="18" charset="0"/>
              </a:rPr>
              <a:t>можливість</a:t>
            </a:r>
            <a:r>
              <a:rPr lang="ru-RU" sz="1400" b="0" dirty="0">
                <a:solidFill>
                  <a:schemeClr val="tx1">
                    <a:lumMod val="50000"/>
                  </a:schemeClr>
                </a:solidFill>
                <a:latin typeface="Times New Roman" pitchFamily="18" charset="0"/>
                <a:cs typeface="Times New Roman" pitchFamily="18" charset="0"/>
              </a:rPr>
              <a:t> та порядок </a:t>
            </a:r>
            <a:r>
              <a:rPr lang="ru-RU" sz="1400" b="0" dirty="0" err="1">
                <a:solidFill>
                  <a:schemeClr val="tx1">
                    <a:lumMod val="50000"/>
                  </a:schemeClr>
                </a:solidFill>
                <a:latin typeface="Times New Roman" pitchFamily="18" charset="0"/>
                <a:cs typeface="Times New Roman" pitchFamily="18" charset="0"/>
              </a:rPr>
              <a:t>унесення</a:t>
            </a:r>
            <a:r>
              <a:rPr lang="ru-RU" sz="1400" b="0" dirty="0">
                <a:solidFill>
                  <a:schemeClr val="tx1">
                    <a:lumMod val="50000"/>
                  </a:schemeClr>
                </a:solidFill>
                <a:latin typeface="Times New Roman" pitchFamily="18" charset="0"/>
                <a:cs typeface="Times New Roman" pitchFamily="18" charset="0"/>
              </a:rPr>
              <a:t> </a:t>
            </a:r>
            <a:r>
              <a:rPr lang="ru-RU" sz="1400" b="0" dirty="0" err="1">
                <a:solidFill>
                  <a:schemeClr val="tx1">
                    <a:lumMod val="50000"/>
                  </a:schemeClr>
                </a:solidFill>
                <a:latin typeface="Times New Roman" pitchFamily="18" charset="0"/>
                <a:cs typeface="Times New Roman" pitchFamily="18" charset="0"/>
              </a:rPr>
              <a:t>змін</a:t>
            </a:r>
            <a:r>
              <a:rPr lang="ru-RU" sz="1400" b="0" dirty="0">
                <a:solidFill>
                  <a:schemeClr val="tx1">
                    <a:lumMod val="50000"/>
                  </a:schemeClr>
                </a:solidFill>
                <a:latin typeface="Times New Roman" pitchFamily="18" charset="0"/>
                <a:cs typeface="Times New Roman" pitchFamily="18" charset="0"/>
              </a:rPr>
              <a:t> до договору (контракту) та </a:t>
            </a:r>
            <a:r>
              <a:rPr lang="ru-RU" sz="1400" b="0" dirty="0" err="1">
                <a:solidFill>
                  <a:schemeClr val="tx1">
                    <a:lumMod val="50000"/>
                  </a:schemeClr>
                </a:solidFill>
                <a:latin typeface="Times New Roman" pitchFamily="18" charset="0"/>
                <a:cs typeface="Times New Roman" pitchFamily="18" charset="0"/>
              </a:rPr>
              <a:t>ін</a:t>
            </a:r>
            <a:r>
              <a:rPr lang="ru-RU" sz="14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endParaRPr lang="uk-UA" sz="140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952249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03200" y="313267"/>
            <a:ext cx="11653839" cy="5457297"/>
          </a:xfrm>
        </p:spPr>
        <p:txBody>
          <a:bodyPr/>
          <a:lstStyle/>
          <a:p>
            <a:pPr marL="0" indent="457200" algn="ctr">
              <a:lnSpc>
                <a:spcPct val="100000"/>
              </a:lnSpc>
              <a:spcBef>
                <a:spcPts val="0"/>
              </a:spcBef>
              <a:buNone/>
            </a:pPr>
            <a:r>
              <a:rPr lang="uk-UA" sz="1500" i="1" u="sng" dirty="0">
                <a:solidFill>
                  <a:schemeClr val="tx1">
                    <a:lumMod val="50000"/>
                  </a:schemeClr>
                </a:solidFill>
                <a:latin typeface="Times New Roman" pitchFamily="18" charset="0"/>
                <a:cs typeface="Times New Roman" pitchFamily="18" charset="0"/>
              </a:rPr>
              <a:t>Сторони зовнішньоекономічного договору</a:t>
            </a:r>
          </a:p>
          <a:p>
            <a:pPr marL="0" indent="457200" algn="just">
              <a:lnSpc>
                <a:spcPct val="100000"/>
              </a:lnSpc>
              <a:spcBef>
                <a:spcPts val="0"/>
              </a:spcBef>
              <a:buNone/>
            </a:pPr>
            <a:r>
              <a:rPr lang="uk-UA" sz="1500" b="0" dirty="0">
                <a:solidFill>
                  <a:schemeClr val="tx1">
                    <a:lumMod val="50000"/>
                  </a:schemeClr>
                </a:solidFill>
                <a:latin typeface="Times New Roman" pitchFamily="18" charset="0"/>
                <a:cs typeface="Times New Roman" pitchFamily="18" charset="0"/>
              </a:rPr>
              <a:t>Сторонами зовнішньоекономічного договору (контракту) є суб'єкти, які мають бути здатними до укладання договору (контракту) відповідно до законів України або закону місця укладання договору (контракту</a:t>
            </a:r>
            <a:r>
              <a:rPr lang="uk-UA" sz="1500" b="0" dirty="0" smtClean="0">
                <a:solidFill>
                  <a:schemeClr val="tx1">
                    <a:lumMod val="50000"/>
                  </a:schemeClr>
                </a:solidFill>
                <a:latin typeface="Times New Roman" pitchFamily="18" charset="0"/>
                <a:cs typeface="Times New Roman" pitchFamily="18" charset="0"/>
              </a:rPr>
              <a:t>).</a:t>
            </a:r>
            <a:endParaRPr lang="uk-UA" sz="15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500" b="0" dirty="0">
                <a:solidFill>
                  <a:schemeClr val="tx1">
                    <a:lumMod val="50000"/>
                  </a:schemeClr>
                </a:solidFill>
                <a:latin typeface="Times New Roman" pitchFamily="18" charset="0"/>
                <a:cs typeface="Times New Roman" pitchFamily="18" charset="0"/>
              </a:rPr>
              <a:t>Відповідно до статті 3 Закону України "Про зовнішньоекономічну діяльність" суб'єктами зовнішньоекономічної діяльності в Україні є</a:t>
            </a:r>
            <a:r>
              <a:rPr lang="uk-UA" sz="1500" b="0" dirty="0" smtClean="0">
                <a:solidFill>
                  <a:schemeClr val="tx1">
                    <a:lumMod val="50000"/>
                  </a:schemeClr>
                </a:solidFill>
                <a:latin typeface="Times New Roman" pitchFamily="18" charset="0"/>
                <a:cs typeface="Times New Roman" pitchFamily="18" charset="0"/>
              </a:rPr>
              <a:t>:</a:t>
            </a:r>
            <a:endParaRPr lang="uk-UA" sz="1500" b="0" dirty="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1500" b="0" dirty="0">
                <a:solidFill>
                  <a:schemeClr val="tx1">
                    <a:lumMod val="50000"/>
                  </a:schemeClr>
                </a:solidFill>
                <a:latin typeface="Times New Roman" pitchFamily="18" charset="0"/>
                <a:cs typeface="Times New Roman" pitchFamily="18" charset="0"/>
              </a:rPr>
              <a:t>фізичні особи - громадяни України, іноземні громадяни та особи без громадянства, які мають цивільну правоздатність і дієздатність згідно з законами України і постійно проживають на території України;</a:t>
            </a:r>
          </a:p>
          <a:p>
            <a:pPr algn="just">
              <a:lnSpc>
                <a:spcPct val="100000"/>
              </a:lnSpc>
              <a:spcBef>
                <a:spcPts val="0"/>
              </a:spcBef>
            </a:pPr>
            <a:r>
              <a:rPr lang="uk-UA" sz="1500" b="0" dirty="0">
                <a:solidFill>
                  <a:schemeClr val="tx1">
                    <a:lumMod val="50000"/>
                  </a:schemeClr>
                </a:solidFill>
                <a:latin typeface="Times New Roman" pitchFamily="18" charset="0"/>
                <a:cs typeface="Times New Roman" pitchFamily="18" charset="0"/>
              </a:rPr>
              <a:t>юридичні особи, зареєстровані як такі в Україні і які мають постійне місцезнаходження на території України (підприємства, організації та об'єднання всіх видів, включаючи акціонерні та інші види господарських товариств, асоціації, спілки, концерни, консорціуми, торговельні доми, посередницькі та консультаційні фірми, кооперативи , кредитно-фінансові установи, міжнародні об'єднання, організації та інші), в тому числі юридичні особи, майно та / або капітал яких повністю у власності іноземних суб'єктів господарської діяльності;</a:t>
            </a:r>
          </a:p>
          <a:p>
            <a:pPr algn="just">
              <a:lnSpc>
                <a:spcPct val="100000"/>
              </a:lnSpc>
              <a:spcBef>
                <a:spcPts val="0"/>
              </a:spcBef>
            </a:pPr>
            <a:r>
              <a:rPr lang="uk-UA" sz="1500" b="0" dirty="0">
                <a:solidFill>
                  <a:schemeClr val="tx1">
                    <a:lumMod val="50000"/>
                  </a:schemeClr>
                </a:solidFill>
                <a:latin typeface="Times New Roman" pitchFamily="18" charset="0"/>
                <a:cs typeface="Times New Roman" pitchFamily="18" charset="0"/>
              </a:rPr>
              <a:t>об'єднання фізичних, юридичних, фізичних і юридичних осіб, які не є юридичними особами згідно з законами України, але які мають постійне місцезнаходження на території України і яким цивільно-правовими законами України не заборонено здійснювати господарську діяльність;</a:t>
            </a:r>
          </a:p>
          <a:p>
            <a:pPr algn="just">
              <a:lnSpc>
                <a:spcPct val="100000"/>
              </a:lnSpc>
              <a:spcBef>
                <a:spcPts val="0"/>
              </a:spcBef>
            </a:pPr>
            <a:r>
              <a:rPr lang="uk-UA" sz="1500" b="0" dirty="0">
                <a:solidFill>
                  <a:schemeClr val="tx1">
                    <a:lumMod val="50000"/>
                  </a:schemeClr>
                </a:solidFill>
                <a:latin typeface="Times New Roman" pitchFamily="18" charset="0"/>
                <a:cs typeface="Times New Roman" pitchFamily="18" charset="0"/>
              </a:rPr>
              <a:t>структурні одиниці іноземних суб'єктів господарської діяльності, які не є юридичними особами згідно з законами України (філії, відділення тощо), але мають постійне місцезнаходження на території України;</a:t>
            </a:r>
          </a:p>
          <a:p>
            <a:pPr algn="just">
              <a:lnSpc>
                <a:spcPct val="100000"/>
              </a:lnSpc>
              <a:spcBef>
                <a:spcPts val="0"/>
              </a:spcBef>
            </a:pPr>
            <a:r>
              <a:rPr lang="uk-UA" sz="1500" b="0" dirty="0">
                <a:solidFill>
                  <a:schemeClr val="tx1">
                    <a:lumMod val="50000"/>
                  </a:schemeClr>
                </a:solidFill>
                <a:latin typeface="Times New Roman" pitchFamily="18" charset="0"/>
                <a:cs typeface="Times New Roman" pitchFamily="18" charset="0"/>
              </a:rPr>
              <a:t>спільні підприємства за участю суб'єктів господарської діяльності України та іноземних суб'єктів господарської діяльності, зареєстровані як такі в Україні і які мають постійне місцезнаходження на території України;</a:t>
            </a:r>
          </a:p>
          <a:p>
            <a:pPr algn="just">
              <a:lnSpc>
                <a:spcPct val="100000"/>
              </a:lnSpc>
              <a:spcBef>
                <a:spcPts val="0"/>
              </a:spcBef>
            </a:pPr>
            <a:r>
              <a:rPr lang="uk-UA" sz="1500" b="0" dirty="0">
                <a:solidFill>
                  <a:schemeClr val="tx1">
                    <a:lumMod val="50000"/>
                  </a:schemeClr>
                </a:solidFill>
                <a:latin typeface="Times New Roman" pitchFamily="18" charset="0"/>
                <a:cs typeface="Times New Roman" pitchFamily="18" charset="0"/>
              </a:rPr>
              <a:t>державні замовники з державного оборонного замовлення;</a:t>
            </a:r>
          </a:p>
          <a:p>
            <a:pPr algn="just">
              <a:lnSpc>
                <a:spcPct val="100000"/>
              </a:lnSpc>
              <a:spcBef>
                <a:spcPts val="0"/>
              </a:spcBef>
            </a:pPr>
            <a:r>
              <a:rPr lang="uk-UA" sz="1500" b="0" dirty="0">
                <a:solidFill>
                  <a:schemeClr val="tx1">
                    <a:lumMod val="50000"/>
                  </a:schemeClr>
                </a:solidFill>
                <a:latin typeface="Times New Roman" pitchFamily="18" charset="0"/>
                <a:cs typeface="Times New Roman" pitchFamily="18" charset="0"/>
              </a:rPr>
              <a:t>інші суб'єкти господарської діяльності, передбачені законами України.</a:t>
            </a:r>
          </a:p>
          <a:p>
            <a:pPr marL="0" indent="0" algn="just">
              <a:lnSpc>
                <a:spcPct val="100000"/>
              </a:lnSpc>
              <a:spcBef>
                <a:spcPts val="0"/>
              </a:spcBef>
              <a:buNone/>
            </a:pPr>
            <a:r>
              <a:rPr lang="uk-UA" sz="1500" b="0" dirty="0">
                <a:solidFill>
                  <a:schemeClr val="tx1">
                    <a:lumMod val="50000"/>
                  </a:schemeClr>
                </a:solidFill>
                <a:latin typeface="Times New Roman" pitchFamily="18" charset="0"/>
                <a:cs typeface="Times New Roman" pitchFamily="18" charset="0"/>
              </a:rPr>
              <a:t>Зовнішньоекономічний договір (контракт), укладений резидентом України, повинен бути складений двома мовами: державною мовою України і мовою другої сторони контракту. Виконувати цю вимогу закону потрібно незалежно від того, яке право сторони вибрали для свого договору.</a:t>
            </a:r>
          </a:p>
        </p:txBody>
      </p:sp>
    </p:spTree>
    <p:extLst>
      <p:ext uri="{BB962C8B-B14F-4D97-AF65-F5344CB8AC3E}">
        <p14:creationId xmlns:p14="http://schemas.microsoft.com/office/powerpoint/2010/main" val="1865282145"/>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2189</TotalTime>
  <Words>1698</Words>
  <Application>Microsoft Office PowerPoint</Application>
  <PresentationFormat>Довільний</PresentationFormat>
  <Paragraphs>77</Paragraphs>
  <Slides>12</Slides>
  <Notes>1</Notes>
  <HiddenSlides>0</HiddenSlides>
  <MMClips>0</MMClips>
  <ScaleCrop>false</ScaleCrop>
  <HeadingPairs>
    <vt:vector size="4" baseType="variant">
      <vt:variant>
        <vt:lpstr>Тема</vt:lpstr>
      </vt:variant>
      <vt:variant>
        <vt:i4>1</vt:i4>
      </vt:variant>
      <vt:variant>
        <vt:lpstr>Заголовки слайдів</vt:lpstr>
      </vt:variant>
      <vt:variant>
        <vt:i4>12</vt:i4>
      </vt:variant>
    </vt:vector>
  </HeadingPairs>
  <TitlesOfParts>
    <vt:vector size="13" baseType="lpstr">
      <vt:lpstr>Тема Office</vt:lpstr>
      <vt:lpstr>  Тема 2.2. Структура і зміст зовнішньоекономічних контрактів.  1. Форма зовнішньоекономічних контрактів. 2. Порядок укладання зовнішньоекономічних контрактів.  3. Умови зовнішньоекономічних контрактів.  4. Арбітражне застереження у зовнішньоекономічному контрактів.     </vt:lpstr>
      <vt:lpstr>1. Форма зовнішньоекономічних контрактів.</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User</cp:lastModifiedBy>
  <cp:revision>131</cp:revision>
  <dcterms:created xsi:type="dcterms:W3CDTF">2023-01-12T09:20:21Z</dcterms:created>
  <dcterms:modified xsi:type="dcterms:W3CDTF">2024-04-22T06:35:30Z</dcterms:modified>
</cp:coreProperties>
</file>