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78" r:id="rId6"/>
    <p:sldId id="279" r:id="rId7"/>
    <p:sldId id="280" r:id="rId8"/>
    <p:sldId id="281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82" r:id="rId25"/>
    <p:sldId id="283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865"/>
    <p:restoredTop sz="95909"/>
  </p:normalViewPr>
  <p:slideViewPr>
    <p:cSldViewPr snapToGrid="0">
      <p:cViewPr varScale="1">
        <p:scale>
          <a:sx n="122" d="100"/>
          <a:sy n="122" d="100"/>
        </p:scale>
        <p:origin x="81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1/15/26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1/15/26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1/15/26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1/15/26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D7B204-0E58-EA74-6191-BB610756D3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6" y="2404534"/>
            <a:ext cx="9034809" cy="1646302"/>
          </a:xfrm>
        </p:spPr>
        <p:txBody>
          <a:bodyPr/>
          <a:lstStyle/>
          <a:p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 робочого часу </a:t>
            </a:r>
            <a:endParaRPr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6000E89-6624-7906-4F59-FC4BE1B0C3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8467250" cy="1096899"/>
          </a:xfrm>
        </p:spPr>
        <p:txBody>
          <a:bodyPr/>
          <a:lstStyle/>
          <a:p>
            <a:r>
              <a:rPr lang="uk-UA" dirty="0"/>
              <a:t>Лекція 4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026749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B347D06-BF78-954E-B729-C7D0CA57F4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537" y="289933"/>
            <a:ext cx="11407697" cy="6099716"/>
          </a:xfrm>
        </p:spPr>
        <p:txBody>
          <a:bodyPr/>
          <a:lstStyle/>
          <a:p>
            <a:pPr algn="just"/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На рисунку 3.1 показано,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всі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мають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базуватися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місіі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людини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. В межах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загальних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формулюються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більш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дрібні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специфічні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розбиваються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ще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більш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дрібні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потім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за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необхідності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– на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підзавдання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і т. д. </a:t>
            </a:r>
            <a:endParaRPr lang="ru-RU" sz="2000" dirty="0">
              <a:solidFill>
                <a:schemeClr val="tx1"/>
              </a:solidFill>
            </a:endParaRPr>
          </a:p>
          <a:p>
            <a:pPr algn="just"/>
            <a:r>
              <a:rPr lang="ru-RU" sz="2000" b="1" dirty="0">
                <a:solidFill>
                  <a:schemeClr val="tx1"/>
                </a:solidFill>
                <a:effectLst/>
                <a:latin typeface="TimesNewRomanPS"/>
              </a:rPr>
              <a:t>2. </a:t>
            </a:r>
            <a:r>
              <a:rPr lang="ru-RU" sz="2000" b="1" dirty="0" err="1">
                <a:solidFill>
                  <a:schemeClr val="tx1"/>
                </a:solidFill>
                <a:effectLst/>
                <a:latin typeface="TimesNewRomanPS"/>
              </a:rPr>
              <a:t>Розробка</a:t>
            </a:r>
            <a:r>
              <a:rPr lang="ru-RU" sz="20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effectLst/>
                <a:latin typeface="TimesNewRomanPS"/>
              </a:rPr>
              <a:t>критеріїв</a:t>
            </a:r>
            <a:r>
              <a:rPr lang="ru-RU" sz="20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effectLst/>
                <a:latin typeface="TimesNewRomanPS"/>
              </a:rPr>
              <a:t>завершеності</a:t>
            </a:r>
            <a:r>
              <a:rPr lang="ru-RU" sz="2000" b="1" dirty="0">
                <a:solidFill>
                  <a:schemeClr val="tx1"/>
                </a:solidFill>
                <a:effectLst/>
                <a:latin typeface="TimesNewRomanPS"/>
              </a:rPr>
              <a:t>.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Визначаються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конкретні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бажано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кількісні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виміри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результату для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оцінювання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виконання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поставлених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завдань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sz="2000" dirty="0">
              <a:solidFill>
                <a:schemeClr val="tx1"/>
              </a:solidFill>
            </a:endParaRPr>
          </a:p>
          <a:p>
            <a:pPr algn="just"/>
            <a:r>
              <a:rPr lang="ru-RU" sz="2000" b="1" dirty="0">
                <a:solidFill>
                  <a:schemeClr val="tx1"/>
                </a:solidFill>
                <a:effectLst/>
                <a:latin typeface="TimesNewRomanPS"/>
              </a:rPr>
              <a:t>3. </a:t>
            </a:r>
            <a:r>
              <a:rPr lang="ru-RU" sz="2000" b="1" dirty="0" err="1">
                <a:solidFill>
                  <a:schemeClr val="tx1"/>
                </a:solidFill>
                <a:effectLst/>
                <a:latin typeface="TimesNewRomanPS"/>
              </a:rPr>
              <a:t>Визначення</a:t>
            </a:r>
            <a:r>
              <a:rPr lang="ru-RU" sz="20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effectLst/>
                <a:latin typeface="TimesNewRomanPS"/>
              </a:rPr>
              <a:t>пріоритетів</a:t>
            </a:r>
            <a:r>
              <a:rPr lang="ru-RU" sz="20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effectLst/>
                <a:latin typeface="TimesNewRomanPS"/>
              </a:rPr>
              <a:t>вирішення</a:t>
            </a:r>
            <a:r>
              <a:rPr lang="ru-RU" sz="20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effectLst/>
                <a:latin typeface="TimesNewRomanPS"/>
              </a:rPr>
              <a:t>завдань</a:t>
            </a:r>
            <a:r>
              <a:rPr lang="ru-RU" sz="2000" b="1" dirty="0">
                <a:solidFill>
                  <a:schemeClr val="tx1"/>
                </a:solidFill>
                <a:effectLst/>
                <a:latin typeface="TimesNewRomanPS"/>
              </a:rPr>
              <a:t>.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Усі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завданння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виконати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одночасно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тому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дуже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важливо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визначити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порядок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виконання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Деякі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можуть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бути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виконані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доти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поки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вирішені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попередні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крім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того,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вирішення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деяких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завдань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допомагає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вирішувати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інші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менш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важливими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sz="2000" dirty="0">
              <a:solidFill>
                <a:schemeClr val="tx1"/>
              </a:solidFill>
            </a:endParaRPr>
          </a:p>
          <a:p>
            <a:pPr algn="just"/>
            <a:r>
              <a:rPr lang="ru-RU" sz="2000" b="1" dirty="0">
                <a:solidFill>
                  <a:schemeClr val="tx1"/>
                </a:solidFill>
                <a:effectLst/>
                <a:latin typeface="TimesNewRomanPS"/>
              </a:rPr>
              <a:t>4. </a:t>
            </a:r>
            <a:r>
              <a:rPr lang="ru-RU" sz="2000" b="1" dirty="0" err="1">
                <a:solidFill>
                  <a:schemeClr val="tx1"/>
                </a:solidFill>
                <a:effectLst/>
                <a:latin typeface="TimesNewRomanPS"/>
              </a:rPr>
              <a:t>Оцінювання</a:t>
            </a:r>
            <a:r>
              <a:rPr lang="ru-RU" sz="20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effectLst/>
                <a:latin typeface="TimesNewRomanPS"/>
              </a:rPr>
              <a:t>потрібних</a:t>
            </a:r>
            <a:r>
              <a:rPr lang="ru-RU" sz="20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effectLst/>
                <a:latin typeface="TimesNewRomanPS"/>
              </a:rPr>
              <a:t>ресурсів</a:t>
            </a:r>
            <a:r>
              <a:rPr lang="ru-RU" sz="2000" b="1" dirty="0">
                <a:solidFill>
                  <a:schemeClr val="tx1"/>
                </a:solidFill>
                <a:effectLst/>
                <a:latin typeface="TimesNewRomanPS"/>
              </a:rPr>
              <a:t>. 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Даний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етап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передбачає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визначення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ресурсів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потрібні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досягнення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поставленоі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̈ мети;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з’ясування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ресурси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наявності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необхідно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придбати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визначення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способів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отримання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потрібних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ресурсів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sz="2000" dirty="0">
              <a:solidFill>
                <a:schemeClr val="tx1"/>
              </a:solidFill>
            </a:endParaRPr>
          </a:p>
          <a:p>
            <a:pPr algn="just"/>
            <a:r>
              <a:rPr lang="ru-RU" sz="2000" b="1" dirty="0">
                <a:solidFill>
                  <a:schemeClr val="tx1"/>
                </a:solidFill>
                <a:effectLst/>
                <a:latin typeface="TimesNewRomanPS"/>
              </a:rPr>
              <a:t>5. </a:t>
            </a:r>
            <a:r>
              <a:rPr lang="ru-RU" sz="2000" b="1" dirty="0" err="1">
                <a:solidFill>
                  <a:schemeClr val="tx1"/>
                </a:solidFill>
                <a:effectLst/>
                <a:latin typeface="TimesNewRomanPS"/>
              </a:rPr>
              <a:t>Визначення</a:t>
            </a:r>
            <a:r>
              <a:rPr lang="ru-RU" sz="20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effectLst/>
                <a:latin typeface="TimesNewRomanPS"/>
              </a:rPr>
              <a:t>термінів</a:t>
            </a:r>
            <a:r>
              <a:rPr lang="ru-RU" sz="20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effectLst/>
                <a:latin typeface="TimesNewRomanPS"/>
              </a:rPr>
              <a:t>вирішення</a:t>
            </a:r>
            <a:r>
              <a:rPr lang="ru-RU" sz="20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effectLst/>
                <a:latin typeface="TimesNewRomanPS"/>
              </a:rPr>
              <a:t>завдань</a:t>
            </a:r>
            <a:r>
              <a:rPr lang="ru-RU" sz="2000" b="1" dirty="0">
                <a:solidFill>
                  <a:schemeClr val="tx1"/>
                </a:solidFill>
                <a:effectLst/>
                <a:latin typeface="TimesNewRomanPS"/>
              </a:rPr>
              <a:t>. 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В межах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цього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етапу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крім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визначення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термінів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вирішення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завдань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ще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визначити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проміжні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контрольні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точки. </a:t>
            </a:r>
            <a:endParaRPr lang="ru-RU" sz="2000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487759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D6528DF-60BC-031A-75A3-A1D03639A1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654" y="434898"/>
            <a:ext cx="11218126" cy="6200077"/>
          </a:xfrm>
        </p:spPr>
        <p:txBody>
          <a:bodyPr/>
          <a:lstStyle/>
          <a:p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Приблизнии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̆ план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діи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̆ з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досягнення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може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мати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вигляд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якии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̆ наведений у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вигляді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табл. 3.1. </a:t>
            </a:r>
            <a:endParaRPr lang="ru-RU" sz="2000" dirty="0">
              <a:solidFill>
                <a:schemeClr val="tx1"/>
              </a:solidFill>
            </a:endParaRPr>
          </a:p>
          <a:p>
            <a:endParaRPr lang="uk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pPr algn="just"/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Перед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тим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як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визначити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першочергові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підлягають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виконанню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впевнетись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вони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реальні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досяжні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. При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формуванні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завдань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бути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впевненим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наявності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усі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ресурси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потрібні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реалізаціі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̈. </a:t>
            </a:r>
            <a:endParaRPr lang="ru-RU" sz="2000" dirty="0">
              <a:solidFill>
                <a:schemeClr val="tx1"/>
              </a:solidFill>
            </a:endParaRPr>
          </a:p>
          <a:p>
            <a:endParaRPr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B84F984-237B-6151-DDFA-683CDA687C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3283" y="1002061"/>
            <a:ext cx="7772400" cy="2757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87245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012F289-2F8E-A2E7-182F-D126DF2D29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7973" y="356462"/>
            <a:ext cx="11248934" cy="5988582"/>
          </a:xfrm>
        </p:spPr>
        <p:txBody>
          <a:bodyPr>
            <a:normAutofit lnSpcReduction="10000"/>
          </a:bodyPr>
          <a:lstStyle/>
          <a:p>
            <a:r>
              <a:rPr lang="uk-UA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планування робочого часу</a:t>
            </a:r>
          </a:p>
          <a:p>
            <a:pPr algn="just"/>
            <a:r>
              <a:rPr lang="uk-UA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літературі </a:t>
            </a:r>
            <a:r>
              <a:rPr lang="uk-UA" sz="20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традиційно</a:t>
            </a:r>
            <a:r>
              <a:rPr lang="uk-UA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усі плани поділяють на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довгострокові, річні, квартальні, місячні, тижневі </a:t>
            </a:r>
            <a:r>
              <a:rPr lang="uk-UA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денні. </a:t>
            </a:r>
            <a:endParaRPr lang="uk-UA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Довгострокові плани 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розробляються на період від 3 до 5 років, але можуть мати і більш </a:t>
            </a:r>
            <a:r>
              <a:rPr lang="uk-UA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тривалии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період. </a:t>
            </a:r>
            <a:r>
              <a:rPr lang="uk-UA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основне завдання – впорядкувати усі цілі в часі та визначити терміни </a:t>
            </a:r>
            <a:r>
              <a:rPr lang="uk-UA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реалізаціі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̈. </a:t>
            </a:r>
            <a:endParaRPr lang="uk-UA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0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Річнии</a:t>
            </a:r>
            <a:r>
              <a:rPr lang="uk-UA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план 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 складовою довгострокового плану та містить цілі, які мають бути вирішені протягом року, на </a:t>
            </a:r>
            <a:r>
              <a:rPr lang="uk-UA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якии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розробляється план. В цьому плані відображають вирішення завдань по кварталах або помісячно, в яких розписано етапи вирішення цих завдань та встановлено терміни </a:t>
            </a:r>
            <a:r>
              <a:rPr lang="uk-UA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реалізаціі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̈. </a:t>
            </a:r>
            <a:endParaRPr lang="uk-UA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0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Місячнии</a:t>
            </a:r>
            <a:r>
              <a:rPr lang="uk-UA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(</a:t>
            </a:r>
            <a:r>
              <a:rPr lang="uk-UA" sz="20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квартальнии</a:t>
            </a:r>
            <a:r>
              <a:rPr lang="uk-UA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̆) план. 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 в </a:t>
            </a:r>
            <a:r>
              <a:rPr lang="uk-UA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конкретизаціі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річного плану з визначенням завдань, які випливають з рольових </a:t>
            </a:r>
            <a:r>
              <a:rPr lang="uk-UA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функціі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людини. </a:t>
            </a:r>
            <a:endParaRPr lang="uk-UA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0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Тижневии</a:t>
            </a:r>
            <a:r>
              <a:rPr lang="uk-UA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план. </a:t>
            </a:r>
            <a:r>
              <a:rPr lang="uk-UA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Цеи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план має наближати вас до </a:t>
            </a:r>
            <a:r>
              <a:rPr lang="uk-UA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глобальноі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мети, тому сміливо </a:t>
            </a:r>
            <a:r>
              <a:rPr lang="uk-UA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викреслюйте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тижневого плану все те, що не приносить Вам </a:t>
            </a:r>
            <a:r>
              <a:rPr lang="uk-UA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ніякоі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користі. В </a:t>
            </a:r>
            <a:r>
              <a:rPr lang="uk-UA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тижневии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план потрібно вносити завдання, які відповідають </a:t>
            </a:r>
            <a:r>
              <a:rPr lang="uk-UA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Вашіи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цілі, і розподіляти </a:t>
            </a:r>
            <a:r>
              <a:rPr lang="uk-UA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днями тижня. </a:t>
            </a:r>
            <a:endParaRPr lang="uk-UA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0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Деннии</a:t>
            </a:r>
            <a:r>
              <a:rPr lang="uk-UA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план 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розробляється на основі плану на тиждень. </a:t>
            </a:r>
            <a:r>
              <a:rPr lang="uk-UA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рекомендується складати напередодні </a:t>
            </a:r>
            <a:r>
              <a:rPr lang="uk-UA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ввечорі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В плані на день потрібно розділяти особисте та </a:t>
            </a:r>
            <a:r>
              <a:rPr lang="uk-UA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професійне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При постановці завдань потрібно визначати пріоритети завдань і починати </a:t>
            </a:r>
            <a:r>
              <a:rPr lang="uk-UA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свіи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день з </a:t>
            </a:r>
            <a:r>
              <a:rPr lang="uk-UA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найважливіших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поступово переходити до менш </a:t>
            </a:r>
            <a:r>
              <a:rPr lang="uk-UA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пріоритетитетних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після того, як виконано перше за пріоритетом. </a:t>
            </a:r>
            <a:endParaRPr lang="uk-UA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793020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71B5427-733A-58A2-B11A-70A0FD7A49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6839" y="185979"/>
            <a:ext cx="11437371" cy="6493601"/>
          </a:xfrm>
        </p:spPr>
        <p:txBody>
          <a:bodyPr/>
          <a:lstStyle/>
          <a:p>
            <a:pPr algn="just"/>
            <a:r>
              <a:rPr lang="uk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Плануванням власного життя та кар’єри потрібно </a:t>
            </a:r>
            <a:r>
              <a:rPr lang="uk-UA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займатися</a:t>
            </a:r>
            <a:r>
              <a:rPr lang="uk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регулярно. Не можна складати плани час від часу, тому що так отримується розпливчасте уявлення про шляхи </a:t>
            </a:r>
            <a:r>
              <a:rPr lang="uk-UA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uk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способи досягнення поставлених </a:t>
            </a:r>
            <a:r>
              <a:rPr lang="uk-UA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uk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̆. Лише ті, хто </a:t>
            </a:r>
            <a:r>
              <a:rPr lang="uk-UA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серйозно</a:t>
            </a:r>
            <a:r>
              <a:rPr lang="uk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займаються</a:t>
            </a:r>
            <a:r>
              <a:rPr lang="uk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плануванням, розробляють багато варіантів планів, мають осмислені завдання, які наповнені змістом, досягають поставлених </a:t>
            </a:r>
            <a:r>
              <a:rPr lang="uk-UA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uk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̆. </a:t>
            </a:r>
            <a:endParaRPr lang="uk-UA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Але обов’язково потрібно пам’ятати, що плани мають служити Вам, а не Ви – планам. </a:t>
            </a:r>
            <a:endParaRPr lang="uk-UA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Усі наведені плани між собою взаємопов’язані (табл. 3.2). </a:t>
            </a:r>
          </a:p>
          <a:p>
            <a:endParaRPr lang="uk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78CC675-9B3A-E2FD-72F3-7DE6C41B99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4366" y="2508532"/>
            <a:ext cx="8221027" cy="3633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84642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A206132-E1C3-7503-3398-BE6CE64EC5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6049" y="446049"/>
            <a:ext cx="11251580" cy="6166624"/>
          </a:xfrm>
        </p:spPr>
        <p:txBody>
          <a:bodyPr>
            <a:normAutofit/>
          </a:bodyPr>
          <a:lstStyle/>
          <a:p>
            <a:pPr algn="just"/>
            <a:r>
              <a:rPr lang="uk-UA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Розгляномо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вищенаведені плани більш детально. </a:t>
            </a:r>
            <a:endParaRPr lang="uk-UA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Довгострокові плани 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розробляються з метою раціонального розподілу в часі завдань з досягнення поставлених </a:t>
            </a:r>
            <a:r>
              <a:rPr lang="uk-UA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̆. </a:t>
            </a:r>
            <a:endParaRPr lang="uk-UA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 складанні довгострокових планів потрібно враховувати обмеження, які виникають при </a:t>
            </a:r>
            <a:r>
              <a:rPr lang="uk-UA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досягненні. Тому на першому етапі при розробці плану потрібно визначити типи обмежень, які перешкоджають досягненню мети. До основних </a:t>
            </a:r>
            <a:r>
              <a:rPr lang="uk-UA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типів </a:t>
            </a:r>
            <a:r>
              <a:rPr lang="uk-UA" sz="20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обмежань</a:t>
            </a:r>
            <a:r>
              <a:rPr lang="uk-UA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відносять: </a:t>
            </a:r>
            <a:endParaRPr lang="uk-UA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За часом виникнення: </a:t>
            </a:r>
            <a:endParaRPr lang="uk-UA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а) поточні (</a:t>
            </a:r>
            <a:r>
              <a:rPr lang="uk-UA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простіше спрогнозувати та обрати тактику </a:t>
            </a:r>
            <a:r>
              <a:rPr lang="uk-UA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подолання); </a:t>
            </a:r>
            <a:endParaRPr lang="uk-UA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б) </a:t>
            </a:r>
            <a:r>
              <a:rPr lang="uk-UA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майбутні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uk-UA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важко прогнозувати, тому на </a:t>
            </a:r>
            <a:r>
              <a:rPr lang="uk-UA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подолання потрібно резервувати більше часу, ніж на поточні). </a:t>
            </a:r>
            <a:endParaRPr lang="uk-UA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В досягненні цілі: </a:t>
            </a:r>
            <a:endParaRPr lang="uk-UA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а) зовнішні (накладаються зовнішнім оточенням і </a:t>
            </a:r>
            <a:r>
              <a:rPr lang="uk-UA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важко перебороти); </a:t>
            </a:r>
          </a:p>
          <a:p>
            <a:pPr algn="just"/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б) внутрішні (як правило, встановлюються самою особистістю і для </a:t>
            </a:r>
            <a:r>
              <a:rPr lang="uk-UA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подолання інколи достатньо сформулювати проміжну ціль, яка стане стимулом для досягнення </a:t>
            </a:r>
            <a:r>
              <a:rPr lang="uk-UA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головноі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мети). </a:t>
            </a:r>
            <a:endParaRPr lang="uk-UA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143897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83A541E-E319-8E67-154D-074517B21D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524107"/>
            <a:ext cx="11414503" cy="5765181"/>
          </a:xfrm>
        </p:spPr>
        <p:txBody>
          <a:bodyPr/>
          <a:lstStyle/>
          <a:p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 За ступенем переборювання: </a:t>
            </a:r>
            <a:endParaRPr lang="uk-UA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а) переборні (вони є тимчасовими, оскільки людина має ресурси, знання, навички, щоб долати дані обмеження і рухатись до </a:t>
            </a:r>
            <a:r>
              <a:rPr lang="uk-UA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наміченоі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цілі, тому при розробці планів потрібно враховувати заходи на </a:t>
            </a:r>
            <a:r>
              <a:rPr lang="uk-UA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подолання); </a:t>
            </a:r>
            <a:endParaRPr lang="uk-UA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б) непереборні (це ті обмеження, які в </a:t>
            </a:r>
            <a:r>
              <a:rPr lang="uk-UA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дании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момент часу людина не може </a:t>
            </a:r>
            <a:r>
              <a:rPr lang="uk-UA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перобороти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тому що не вистачає ресурсів, </a:t>
            </a:r>
            <a:r>
              <a:rPr lang="uk-UA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можливостеи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тощо, тому </a:t>
            </a:r>
            <a:r>
              <a:rPr lang="uk-UA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обов’язково потрібно враховувати при складанні планів, щоб вони не впливали на </a:t>
            </a:r>
            <a:r>
              <a:rPr lang="uk-UA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ефективність і реалізацію). </a:t>
            </a:r>
          </a:p>
          <a:p>
            <a:pPr algn="just"/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uk-UA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реалізаціі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планів ми неминуче зіштовхуємося з різними обмеженнями </a:t>
            </a:r>
            <a:r>
              <a:rPr lang="uk-UA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завадами, які ставлять нас перед вибором: подолати </a:t>
            </a:r>
            <a:r>
              <a:rPr lang="uk-UA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рухатись далі до </a:t>
            </a:r>
            <a:r>
              <a:rPr lang="uk-UA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наміченоі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цілі або </a:t>
            </a:r>
            <a:r>
              <a:rPr lang="uk-UA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обійти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затративши на це більше часу, але заощадити інші ресурси. Кожна людина сама вирішує, залежно від характеру, цілеспрямованості і життєвих </a:t>
            </a:r>
            <a:r>
              <a:rPr lang="uk-UA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цінностеи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̆, як </a:t>
            </a:r>
            <a:r>
              <a:rPr lang="uk-UA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їи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рухатись. Але обов’язково при </a:t>
            </a:r>
            <a:r>
              <a:rPr lang="uk-UA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реалізаціі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мети потрібно пам’ятати чи </a:t>
            </a:r>
            <a:r>
              <a:rPr lang="uk-UA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вартии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ефект, </a:t>
            </a:r>
            <a:r>
              <a:rPr lang="uk-UA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якии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Ви отримуєте, витрачених зусиль і ресурсів. </a:t>
            </a:r>
            <a:endParaRPr lang="uk-UA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 плану </a:t>
            </a:r>
            <a:r>
              <a:rPr lang="uk-UA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діи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на </a:t>
            </a:r>
            <a:r>
              <a:rPr lang="uk-UA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значнии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проміжок часу наведено у табл. 3.3. </a:t>
            </a:r>
            <a:endParaRPr lang="uk-UA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068201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бъект 6">
            <a:extLst>
              <a:ext uri="{FF2B5EF4-FFF2-40B4-BE49-F238E27FC236}">
                <a16:creationId xmlns:a16="http://schemas.microsoft.com/office/drawing/2014/main" id="{B5478718-2445-A704-99DA-F241BD3782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8712" y="669073"/>
            <a:ext cx="11006254" cy="5709425"/>
          </a:xfrm>
        </p:spPr>
        <p:txBody>
          <a:bodyPr/>
          <a:lstStyle/>
          <a:p>
            <a:endParaRPr lang="uk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dirty="0"/>
          </a:p>
        </p:txBody>
      </p:sp>
      <p:pic>
        <p:nvPicPr>
          <p:cNvPr id="8" name="Объект 4">
            <a:extLst>
              <a:ext uri="{FF2B5EF4-FFF2-40B4-BE49-F238E27FC236}">
                <a16:creationId xmlns:a16="http://schemas.microsoft.com/office/drawing/2014/main" id="{B63209FE-C7E0-28C0-320F-C6F5C34C18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9948" y="575604"/>
            <a:ext cx="9296400" cy="3093147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596F1442-2807-D27C-CF21-04371AD8F7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26634" y="3429000"/>
            <a:ext cx="8196146" cy="2922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37323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5B54DAD-8775-1CBE-4EC0-54CDE2DC19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977" y="356461"/>
            <a:ext cx="11623728" cy="5966280"/>
          </a:xfrm>
        </p:spPr>
        <p:txBody>
          <a:bodyPr/>
          <a:lstStyle/>
          <a:p>
            <a:pPr algn="just"/>
            <a:r>
              <a:rPr lang="uk-UA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Складении</a:t>
            </a:r>
            <a:r>
              <a:rPr lang="uk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у </a:t>
            </a:r>
            <a:r>
              <a:rPr lang="uk-UA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такии</a:t>
            </a:r>
            <a:r>
              <a:rPr lang="uk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спосіб план є основою для всіх інших видів планів. </a:t>
            </a:r>
            <a:r>
              <a:rPr lang="uk-UA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Довгостроковии</a:t>
            </a:r>
            <a:r>
              <a:rPr lang="uk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план дає уявлення про те, на що будуть спрямовані зусилля людини в </a:t>
            </a:r>
            <a:r>
              <a:rPr lang="uk-UA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найближчі</a:t>
            </a:r>
            <a:r>
              <a:rPr lang="uk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роки, як вона сприятиме </a:t>
            </a:r>
            <a:r>
              <a:rPr lang="uk-UA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реалізаціі</a:t>
            </a:r>
            <a:r>
              <a:rPr lang="uk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різних </a:t>
            </a:r>
            <a:r>
              <a:rPr lang="uk-UA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uk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і наскільки швидко вона може досягти свого саморозвитку. </a:t>
            </a:r>
            <a:endParaRPr lang="uk-UA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Річнии</a:t>
            </a:r>
            <a:r>
              <a:rPr lang="uk-UA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план </a:t>
            </a:r>
            <a:r>
              <a:rPr lang="uk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розробляється на основі довгострокового плану. До нього обов’язково вносять всі цілі </a:t>
            </a:r>
            <a:r>
              <a:rPr lang="uk-UA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uk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завдання, які плануються бути реалізованими в наступному році. Але потрібно пам’ятати, що крім завдань, які спрямовані на реалізацію власних </a:t>
            </a:r>
            <a:r>
              <a:rPr lang="uk-UA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uk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̆, потрібно зарезервувати час на виконання завдань, що пов’язані з власними рольовими функціями, це робота, родина, дозвілля тощо, оскільки ці </a:t>
            </a:r>
            <a:r>
              <a:rPr lang="uk-UA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завадання</a:t>
            </a:r>
            <a:r>
              <a:rPr lang="uk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uk-UA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річнии</a:t>
            </a:r>
            <a:r>
              <a:rPr lang="uk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план не вносяться. </a:t>
            </a:r>
            <a:endParaRPr lang="uk-UA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Річнии</a:t>
            </a:r>
            <a:r>
              <a:rPr lang="uk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план доцільно розробляти у вигляді </a:t>
            </a:r>
            <a:r>
              <a:rPr lang="uk-UA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лінійного</a:t>
            </a:r>
            <a:r>
              <a:rPr lang="uk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графіка і розбивати рік на місяці. Приклад річного плану наведено в табл. 3.5. </a:t>
            </a:r>
            <a:endParaRPr lang="uk-UA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складеному річному плані, так само, як і в довгостроковому, завдання мають бути розподілені рівномірно протягом року. </a:t>
            </a:r>
            <a:endParaRPr lang="uk-UA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C2CC421-CD3D-E4E6-6EA9-661449EF3F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72112" y="4230172"/>
            <a:ext cx="7772400" cy="2092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00548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1E8631F-01E1-A955-3335-B56D388414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957" y="371959"/>
            <a:ext cx="11422250" cy="6240714"/>
          </a:xfrm>
        </p:spPr>
        <p:txBody>
          <a:bodyPr/>
          <a:lstStyle/>
          <a:p>
            <a:pPr algn="just"/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Основою </a:t>
            </a:r>
            <a:r>
              <a:rPr lang="ru-RU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плану на </a:t>
            </a:r>
            <a:r>
              <a:rPr lang="ru-RU" sz="20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місяць</a:t>
            </a:r>
            <a:r>
              <a:rPr lang="ru-RU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рольові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функціі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обов’язково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пов’язані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власними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життєвими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цілями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Орієнтовна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форма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місячного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плану наведена в табл. 3.6. 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000" dirty="0"/>
          </a:p>
          <a:p>
            <a:endParaRPr lang="ru-UA" sz="2000" dirty="0"/>
          </a:p>
          <a:p>
            <a:endParaRPr lang="ru-UA" sz="2000" dirty="0"/>
          </a:p>
          <a:p>
            <a:endParaRPr lang="ru-UA" sz="2000" dirty="0"/>
          </a:p>
          <a:p>
            <a:endParaRPr lang="ru-UA" sz="2000" dirty="0"/>
          </a:p>
          <a:p>
            <a:endParaRPr lang="ru-UA" sz="2000" dirty="0"/>
          </a:p>
          <a:p>
            <a:endParaRPr lang="ru-UA" sz="2000" dirty="0"/>
          </a:p>
          <a:p>
            <a:pPr algn="just"/>
            <a:r>
              <a:rPr lang="ru-RU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 на </a:t>
            </a:r>
            <a:r>
              <a:rPr lang="ru-RU" sz="20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тиждень</a:t>
            </a:r>
            <a:r>
              <a:rPr lang="ru-RU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таку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саму форму, як і план на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місяць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тиждень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деталізують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Ваші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плани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місяць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Складати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плани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тиждень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напередодні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неділю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ввечорі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понеділок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ранку.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Обов’язково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тижневі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плани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входити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давно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хочете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зробити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але з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лінощів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якихось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відкладаєте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На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важливих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пріоритетних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виділяти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часу і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ніяких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даний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проміжок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часу не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планувати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Приклад плану на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тиждень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наведено в табл. 3.7. 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UA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/>
          </a:p>
          <a:p>
            <a:endParaRPr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10032BD-3C52-A7AB-0200-58D6349F0D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800" y="1306905"/>
            <a:ext cx="7772400" cy="2328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6695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1BC866A8-8202-CF66-8D0C-4DF0A403109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44678" y="58827"/>
            <a:ext cx="5398682" cy="6464212"/>
          </a:xfrm>
        </p:spPr>
      </p:pic>
    </p:spTree>
    <p:extLst>
      <p:ext uri="{BB962C8B-B14F-4D97-AF65-F5344CB8AC3E}">
        <p14:creationId xmlns:p14="http://schemas.microsoft.com/office/powerpoint/2010/main" val="1739295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DB90A48-EA25-326B-D76E-C35CE2256E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771" y="423747"/>
            <a:ext cx="11028556" cy="6055112"/>
          </a:xfrm>
        </p:spPr>
        <p:txBody>
          <a:bodyPr/>
          <a:lstStyle/>
          <a:p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Основи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планування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робочого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часу</a:t>
            </a: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Планування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систематичнии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інформаційно-обрании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процес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якісного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кількісного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тимчасового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майбутніх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засобів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методів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формування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управління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розвитку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особистості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Регулярне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дозволяє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поставлених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коротким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ефективним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шляхом.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Основним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функціі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самоменеджменті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розробка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власноі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системи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основним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елементом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план.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План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низка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попередньо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обдуманих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заходів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об’єднаних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послідовністю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можливими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термінами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Оскільки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об’єднані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хронологічною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послідовністю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починати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першоі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̈, яку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першу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чергу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потім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приступати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наступноі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Деякі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діі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виконувати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одночасно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але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якому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випадку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приступати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наступноі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̈,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виконана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перша за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важливістю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Підхід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системи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планування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кожноі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людини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буде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відрізнятися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обумовлено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характером,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цілеспрямованістю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організованістю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кожноі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Одніи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достатньо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поставити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і вона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щодня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буде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рухатись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кожен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день детально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спланувати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чітким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вказанням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часу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того,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поставленоі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Для того,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плани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мали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найбільшии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ефект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вони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мають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пристосовані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кожноі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людни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урахуванням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індивідуальних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особливостеи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власноі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системи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вона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використовувати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загальні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принципи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endParaRPr lang="ru-RU" b="1" dirty="0">
              <a:solidFill>
                <a:schemeClr val="tx1"/>
              </a:solidFill>
            </a:endParaRPr>
          </a:p>
          <a:p>
            <a:pPr algn="just"/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2163085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026F35A-56C7-BB55-83B5-35E119C292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921" y="449451"/>
            <a:ext cx="11322269" cy="6085164"/>
          </a:xfrm>
        </p:spPr>
        <p:txBody>
          <a:bodyPr/>
          <a:lstStyle/>
          <a:p>
            <a:pPr algn="just"/>
            <a:r>
              <a:rPr lang="uk-UA" sz="20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Деннии</a:t>
            </a:r>
            <a:r>
              <a:rPr lang="uk-UA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план 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 </a:t>
            </a:r>
            <a:r>
              <a:rPr lang="uk-UA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найскладнішим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оскільки в ньому немає місця абстрактним  або не до кінця визначеним завданням. Список Ваших справ на день має бути у Вас завжди під рукою. В списку завдання розташовується за пріоритетністю. На початку потрібно писати </a:t>
            </a:r>
            <a:r>
              <a:rPr lang="uk-UA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найважливіші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справи, які бажано виконати в першу чергу, поступово переходячи до менш важливих. Виконання важливих справ на початку дня є важливим, оскільки вони будуть турбувати Вас </a:t>
            </a:r>
            <a:r>
              <a:rPr lang="uk-UA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цілии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день і вводити в стан стресу. </a:t>
            </a:r>
            <a:endParaRPr lang="uk-UA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Важливою умовою ефективності денного плану є поєднання в ньому поточних справ і елементів, що сприяють досягненню довгострокових </a:t>
            </a:r>
            <a:r>
              <a:rPr lang="uk-UA" sz="20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uk-UA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̆. Потрібно враховувати стандартні витрати часу (сон, </a:t>
            </a:r>
            <a:r>
              <a:rPr lang="uk-UA" sz="20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їжа</a:t>
            </a:r>
            <a:r>
              <a:rPr lang="uk-UA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переміщення тощо). Плануванню мають підлягати абсолютно всі </a:t>
            </a:r>
            <a:r>
              <a:rPr lang="uk-UA" sz="20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діі</a:t>
            </a:r>
            <a:r>
              <a:rPr lang="uk-UA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uk-UA" sz="20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uk-UA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види діяльності. Кожна година, кожна хвилина протягом дня мають бути </a:t>
            </a:r>
            <a:r>
              <a:rPr lang="uk-UA" sz="20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зайняті</a:t>
            </a:r>
            <a:r>
              <a:rPr lang="uk-UA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певною роботою. Якщо в денному плані є проміжки часу, то це означає, що </a:t>
            </a:r>
            <a:r>
              <a:rPr lang="uk-UA" sz="20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дании</a:t>
            </a:r>
            <a:r>
              <a:rPr lang="uk-UA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час буде безповоротно загублено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Складанню плану на день має передувати аналіз стандартних витрат часу. Для цього можуть бути корисними дані (практично всі елементи, які можуть міститися в денному плані), наведені в табл. 3.8. Ця таблиця також стане в пригоді при групуванні планових </a:t>
            </a:r>
            <a:r>
              <a:rPr lang="uk-UA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діи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та аналізі виконання минулих планів. </a:t>
            </a:r>
            <a:endParaRPr lang="uk-UA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097220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1CD4F14D-5F6F-7E2B-905C-810932DC9EF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7458" y="296756"/>
            <a:ext cx="11028315" cy="6104044"/>
          </a:xfrm>
        </p:spPr>
      </p:pic>
    </p:spTree>
    <p:extLst>
      <p:ext uri="{BB962C8B-B14F-4D97-AF65-F5344CB8AC3E}">
        <p14:creationId xmlns:p14="http://schemas.microsoft.com/office/powerpoint/2010/main" val="33961410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D0F2F6A-41E5-8132-DA95-46D9968540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898" y="457200"/>
            <a:ext cx="11452302" cy="6083085"/>
          </a:xfrm>
        </p:spPr>
        <p:txBody>
          <a:bodyPr>
            <a:normAutofit/>
          </a:bodyPr>
          <a:lstStyle/>
          <a:p>
            <a:pPr algn="just"/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uk-UA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намагайтесь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виконувати одночасно декілька справ. </a:t>
            </a:r>
            <a:r>
              <a:rPr lang="uk-UA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Концентруйтесь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uk-UA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одніи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̆, закінчивши – переходьте до інших. Розпилювання на виконання декількох справ одночасно може істотно погіршити якість кінцевого результату. Після того, як справа виконана, </a:t>
            </a:r>
            <a:r>
              <a:rPr lang="uk-UA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потрібно викреслити зі списку, і якщо наприкінці дня у Вашому списку не залишилось </a:t>
            </a:r>
            <a:r>
              <a:rPr lang="uk-UA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жодноі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справи, значить Ваш день </a:t>
            </a:r>
            <a:r>
              <a:rPr lang="uk-UA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пройшов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продуктивно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uk-UA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Корегування </a:t>
            </a:r>
            <a:r>
              <a:rPr lang="uk-UA" sz="20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uk-UA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складання нових планів </a:t>
            </a:r>
          </a:p>
          <a:p>
            <a:endParaRPr lang="uk-UA" sz="2000" b="1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Розроблені плани не є чимось непорушним, оскільки при </a:t>
            </a:r>
            <a:r>
              <a:rPr lang="uk-UA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розробці неможливо передбачити усі обставини, які можуть виникнути при </a:t>
            </a:r>
            <a:r>
              <a:rPr lang="uk-UA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реалізаціі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̈, особливо в довгостроковому періоді. Тому плани </a:t>
            </a:r>
            <a:r>
              <a:rPr lang="uk-UA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протрібно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періодично переглядати і корегувати. </a:t>
            </a:r>
            <a:endParaRPr lang="uk-UA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Редагувати або змінювати плани можна в будь-</a:t>
            </a:r>
            <a:r>
              <a:rPr lang="uk-UA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якии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час, коли Ви відчуваєте потребу в </a:t>
            </a:r>
            <a:r>
              <a:rPr lang="uk-UA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корегуванні. </a:t>
            </a:r>
            <a:r>
              <a:rPr lang="uk-UA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Майбутнє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важко спрогнозувати з високою точністю, особливо коли плани розглядаються в </a:t>
            </a:r>
            <a:r>
              <a:rPr lang="uk-UA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довгостроковіи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перспективі. В нашому житті відбувається безліч </a:t>
            </a:r>
            <a:r>
              <a:rPr lang="uk-UA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подіи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̆, які впливають на нашу діяльність і які важко інколи спрогнозувати. Тому у випадку, коли ці </a:t>
            </a:r>
            <a:r>
              <a:rPr lang="uk-UA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подіі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істотно впливають на Ваші плани, </a:t>
            </a:r>
            <a:r>
              <a:rPr lang="uk-UA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обов’язково потрібно корегувати. </a:t>
            </a:r>
            <a:endParaRPr lang="uk-UA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sz="2000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9567681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6B14CB6-0B47-B20D-D698-BA148A7F8A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6049" y="334537"/>
            <a:ext cx="11351941" cy="5921297"/>
          </a:xfrm>
        </p:spPr>
        <p:txBody>
          <a:bodyPr/>
          <a:lstStyle/>
          <a:p>
            <a:pPr algn="just"/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Коли розробляєте нові плани або корегуєте існуючі, </a:t>
            </a:r>
            <a:r>
              <a:rPr lang="uk-UA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протрібно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максимально враховувати нові обставини, що виникають. Більшість </a:t>
            </a:r>
            <a:r>
              <a:rPr lang="uk-UA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людеи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̆, розробляючи плани, виходять з того, що потрібно зробити для досягнення </a:t>
            </a:r>
            <a:r>
              <a:rPr lang="uk-UA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поставленоі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цілі, при цьому втрачаючи велику кількість </a:t>
            </a:r>
            <a:r>
              <a:rPr lang="uk-UA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можливостеи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̆, які дозволяють досягти цілі коротшим та ефективнішим шляхом, ніж </a:t>
            </a:r>
            <a:r>
              <a:rPr lang="uk-UA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тои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̆, що планувався. Тому при корегуванні та внесенні змін в плани </a:t>
            </a:r>
            <a:r>
              <a:rPr lang="uk-UA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протрібно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враховувати можливості, які періодично виникають в нашому житті. </a:t>
            </a:r>
            <a:endParaRPr lang="uk-UA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Найбліьшому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корегуванню підлягають довгострокові плани. Тому </a:t>
            </a:r>
            <a:r>
              <a:rPr lang="uk-UA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рекомендують переглядати щорічно, одночасно зі складанням нового річного плану. План на рік і місяць потрібно корегувати щораз, коли відчуваєте, що відхиляєтеся від наміченого курсу і не досягаєте поставлених </a:t>
            </a:r>
            <a:r>
              <a:rPr lang="uk-UA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̆. Тижневі плани, як правило, корегуються менше, оскільки </a:t>
            </a:r>
            <a:r>
              <a:rPr lang="uk-UA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подіі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на тиждень можна прогнозувати з більшою </a:t>
            </a:r>
            <a:r>
              <a:rPr lang="uk-UA" sz="200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ймовірністю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Але якщо така потреба виникає, </a:t>
            </a:r>
            <a:r>
              <a:rPr lang="uk-UA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тижневии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план також має бути </a:t>
            </a:r>
            <a:r>
              <a:rPr lang="uk-UA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змінении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̆. </a:t>
            </a:r>
            <a:endParaRPr lang="uk-UA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Період, на </a:t>
            </a:r>
            <a:r>
              <a:rPr lang="uk-UA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якии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складається план, завжди закінчується, і виникає потреба в розробці нового плану. </a:t>
            </a:r>
            <a:r>
              <a:rPr lang="uk-UA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Новии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план рекомендується складати наприкінці минулого або на початку наступного періоду. При складанні нового плану спочатку потрібно зробити </a:t>
            </a:r>
            <a:r>
              <a:rPr lang="uk-UA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ретельнии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аналіз попереднього плану про виконану роботу. Непотрібно автоматично переносити незавершені плани на </a:t>
            </a:r>
            <a:r>
              <a:rPr lang="uk-UA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новии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період, можливо, потреба в </a:t>
            </a:r>
            <a:r>
              <a:rPr lang="uk-UA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виконанні втратила свою актуальність. Отже, при складанні довгострокового плану обов’язково </a:t>
            </a:r>
            <a:r>
              <a:rPr lang="uk-UA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протрібно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корегувати та оновлювати </a:t>
            </a:r>
            <a:r>
              <a:rPr lang="uk-UA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старии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план. </a:t>
            </a:r>
            <a:endParaRPr lang="uk-UA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8182496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20DB279-07C2-D71A-8EE9-4490A9E278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9903" y="199697"/>
            <a:ext cx="11288111" cy="6159062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робочого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часу</a:t>
            </a:r>
          </a:p>
          <a:p>
            <a:pPr algn="just"/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робочого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раціональний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межах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часовго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ресурсу.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мінімальними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втратами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часу та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урахуванням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обґрунтованих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сприяє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продуктивності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стресового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навантаження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покращенню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Одним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поширених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календарне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день,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тиждень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місяць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тривалий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період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чітко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робочий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закріпити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часовими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інтервалами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контроль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Календарні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так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колективними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особливо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робочого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займає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базується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ступенем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терміновості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відомим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принцип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Ейзенхауера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чотири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але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нетермінові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але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неважливі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неважливі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нетермінові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підхід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зосередити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зусилля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значущих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видах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уникнути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перевантаження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другорядними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справами.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ABC-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класифікуються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три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значущими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першочергової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уваги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B»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середньої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C»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найменш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значущі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робочого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часу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ABC-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оптимізувати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навантаження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концентрацію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23975174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6848877-B70A-66E5-79C0-178CE593D3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310" y="262759"/>
            <a:ext cx="11624442" cy="6379779"/>
          </a:xfrm>
        </p:spPr>
        <p:txBody>
          <a:bodyPr/>
          <a:lstStyle/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роль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відіграє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SMART-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підхід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формулювання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вимірюваними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досяжними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релевантними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Чітко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полегшують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робочого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прозорість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увагу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приділити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блокування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часу (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time blocking)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виділенні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блоків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однотипних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зменшує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переключень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видами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сприяє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глибшій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концентрації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робочого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часу, особливо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делегування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оптимізувати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робочого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шляхом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передачі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підлеглим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Делегування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сприяє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зосередженню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водночас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цифрового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все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поширення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набувають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спеціалізованих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календарів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систем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Вони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автоматизувати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оперативний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гнучкість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часом.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різноманітних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робочого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змогу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трудову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зменшити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непродуктивні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часу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так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зазначених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створює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передумови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результативності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сталого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982245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FD86891-8703-EC4D-DA4A-466192E2C9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561" y="446049"/>
            <a:ext cx="11195824" cy="5910146"/>
          </a:xfrm>
        </p:spPr>
        <p:txBody>
          <a:bodyPr/>
          <a:lstStyle/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Принципи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планування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яких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потрібно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дотримуватись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при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складанні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планів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1.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Регулярність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планування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.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один раз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план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далі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Так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вийде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час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змінюється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також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змінюватись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Тому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розробляти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довгострокові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середньострокові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короткострокові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означає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кожного дня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складати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план, але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кожен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день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план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поставлену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2.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Розробка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реалістичних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планів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.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розробці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плану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створювати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ілюзію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літати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хмарах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оскільки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нереалізовані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мотивують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зникає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далі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реальні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досяжні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нехаи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буде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маленька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перемога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але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перемога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яка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надихає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Вас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встановлення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висот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Але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встановленні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пам’ятати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реалізацію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впливає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велика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кількість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чинників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тому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кінцевии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результат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відрізнятися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запланованого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3.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Гнучкість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планування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розробляти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таким чином,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випадку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непередбачуваних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ситуаціи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легко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було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корегувати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замінити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альтернативними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планами.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4.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Установлення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пріоритетів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.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розробленому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ранжувати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пріоритетами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Найбільш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потребують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зусиль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часу, тому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приділяти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уваги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першу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чергу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5.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Нормування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робіт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.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зазначені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тривалість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годинах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хвилинах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визначенні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тривалості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робіт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враховувати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професіоналізм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яка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виконує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оскільки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буде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залежати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кінцевии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результат.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endParaRPr lang="ru-RU" dirty="0">
              <a:solidFill>
                <a:schemeClr val="tx1"/>
              </a:solidFill>
            </a:endParaRPr>
          </a:p>
          <a:p>
            <a:pPr algn="just"/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695622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1EB660A-E9DA-0404-2BAB-84DBC69B65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3317" y="434898"/>
            <a:ext cx="10961649" cy="5988203"/>
          </a:xfrm>
        </p:spPr>
        <p:txBody>
          <a:bodyPr/>
          <a:lstStyle/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6.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Встановлення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критеріїв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виконання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Кожніи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встановити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критеріи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вона буде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вважатися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завершеною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Критеріі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встановлюватись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самостійно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люди.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7.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Послідовність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послідовно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приступати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новоі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буде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завершана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попередня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хочете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максимальнии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результат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встановлении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термін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8.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Різноманітність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охоплювати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різні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види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діяльності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сумісно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самостійно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певних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видів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робіт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об’єднання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довго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короткострокових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Усе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дозволяє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позбутися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рутини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втоми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сприяє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поставлених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9.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Делегування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роботу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дуже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важко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самостійно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тому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самому початку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делегувати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своїм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підлеглим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того,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завершити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встановлені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терміни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10.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Письмова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форма.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Для того,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були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реалізовані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складати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письмово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можливість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впорядкувати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обґрунтувати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структурувати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оптимізувати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важко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без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письмовоі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форми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11.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Узгодження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планів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.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Для того,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були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реалізовані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терміни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запланували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узгоджувати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виконавцями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намірами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позиціями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051241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E0FCD89-2ECC-D350-3EDE-9CE96F960D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384" y="289932"/>
            <a:ext cx="11140069" cy="6055111"/>
          </a:xfrm>
        </p:spPr>
        <p:txBody>
          <a:bodyPr/>
          <a:lstStyle/>
          <a:p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 ряд авторів, які розширили представлення про </a:t>
            </a:r>
            <a:r>
              <a:rPr lang="uk-UA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 планування в </a:t>
            </a:r>
            <a:r>
              <a:rPr lang="uk-UA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самоменеджмені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42900" lvl="0" indent="-342900" algn="just">
              <a:tabLst>
                <a:tab pos="457200" algn="l"/>
              </a:tabLst>
            </a:pPr>
            <a:r>
              <a:rPr lang="ru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Основним принципом планування є дотримання співвідношення 60:40. Це означає, що складати план треба лише на визначену частину свого робочого часу, як показує досвід, найкраще на 60%. </a:t>
            </a:r>
          </a:p>
          <a:p>
            <a:pPr marL="457200"/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Події, що важко передбачити, моменти що відволікають («поглиначі часу»), а також події особистого плану не можуть бути заплановані цілком. Відповідно, свій час треба розподілити між 3-ма блоками. </a:t>
            </a:r>
          </a:p>
          <a:p>
            <a:pPr marL="457200"/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Основне правило планування часу:</a:t>
            </a:r>
            <a:b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60 % - запланований час;</a:t>
            </a:r>
            <a:b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20 % - непередбачений час (резерви часу на неплановані дії);</a:t>
            </a:r>
            <a:b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20 % - спонтанна активність (управлінська діяльність, творчість).</a:t>
            </a:r>
            <a:b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 залежності від виду Вашої діяльності ці величини можуть відхилятися в той  чи інший бік. Більш точно Ви можете їх визначити, виходячи з аналізу окремих видів діяльності і витрат часу, тому що саме такий аналіз є основою всякого планування часу. </a:t>
            </a:r>
          </a:p>
          <a:p>
            <a:pPr marL="457200" algn="just"/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</a:t>
            </a:r>
            <a:r>
              <a:rPr lang="ru-UA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</a:t>
            </a:r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наліз видів діяльності і витрат часу, листок «денних перешкод». Сутність цього принципу полягає в документуванні того, як і на що Ви використовуєте свій час</a:t>
            </a:r>
            <a:r>
              <a:rPr lang="uk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UA" sz="1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/>
            <a:r>
              <a:rPr lang="ru-UA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Поповнення втрат часу: слід прагнути відразу ж поповнювати втрати часу: наприклад, краще один раз довше попрацювати ввечері, ніж протягом наступного цілого дня наганяти втрачене напередодні. </a:t>
            </a:r>
          </a:p>
          <a:p>
            <a:endParaRPr lang="uk-UA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089548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16919C5-43E9-CAD6-D9A5-B3925593B7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653" y="591015"/>
            <a:ext cx="10861287" cy="5776331"/>
          </a:xfrm>
        </p:spPr>
        <p:txBody>
          <a:bodyPr>
            <a:normAutofit lnSpcReduction="10000"/>
          </a:bodyPr>
          <a:lstStyle/>
          <a:p>
            <a:pPr marL="457200" algn="just"/>
            <a:r>
              <a:rPr lang="ru-UA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Перенос незробленого – невиконані задачі переносяться в план наступного періоду. </a:t>
            </a:r>
          </a:p>
          <a:p>
            <a:pPr marL="457200" algn="just"/>
            <a:r>
              <a:rPr lang="ru-UA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5</a:t>
            </a:r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Фіксація результатів замість дій, тобто в планах треба записувати результати і цілі (кінцевий стан), а не просто які-небудь дії. </a:t>
            </a:r>
          </a:p>
          <a:p>
            <a:pPr marL="457200" algn="just"/>
            <a:r>
              <a:rPr lang="ru-UA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Наприклад, замість: «подзвонити пану Дорошенко» краще записати конкретно: „погодити з паном Дорошенко програму ЕОМ”. </a:t>
            </a:r>
          </a:p>
          <a:p>
            <a:pPr marL="457200" algn="just"/>
            <a:r>
              <a:rPr lang="ru-UA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6</a:t>
            </a:r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Установлення часових норм. </a:t>
            </a:r>
          </a:p>
          <a:p>
            <a:pPr marL="457200" algn="just"/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Треба встановлювати точні норми, що передбачають рівно стільки часу на визначену роботу, скільки вона того варта. </a:t>
            </a:r>
          </a:p>
          <a:p>
            <a:pPr marL="457200" algn="just"/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Досвід показує, що на роботу, як правило, витрачається стільки часу, скільки його є взагалі. Тобто якщо Ви, наприклад, призначили нараду і відвели на цю нараду 2 години, то вона стільки і триватиме, хоча, можливо, що цілі наради можуть бути досягнуті набагато швидше, наприклад, за 1 годину чи 90 хвилин. </a:t>
            </a:r>
          </a:p>
          <a:p>
            <a:pPr marL="457200" algn="just"/>
            <a:r>
              <a:rPr lang="ru-UA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7</a:t>
            </a:r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.Обов'язково встановлювати точний термін виконання. </a:t>
            </a:r>
          </a:p>
          <a:p>
            <a:pPr marL="457200" algn="just"/>
            <a:r>
              <a:rPr lang="ru-UA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У такий спосіб Ви привчите себе до самодисципліни. Фіксація точних термінів виконання особливо важлива при складанні домовленості з іншою стороною. Тут треба уникати неточних формулювань, наприклад, « Якомога швидше». Що значить: «Якомога швидше ?» - це через годину?, протягом дня?, чи завтра?, через тиждень ? </a:t>
            </a:r>
          </a:p>
          <a:p>
            <a:pPr marL="457200" algn="just"/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Обов'язково домовляйтеся, до якого терміну завдання повинно бути виконано. Це дасть вам змогу уникати непорозумінь. 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1719121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F531D92-8C78-669E-AF0C-EB561D368D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6049" y="390293"/>
            <a:ext cx="10549053" cy="6032809"/>
          </a:xfrm>
        </p:spPr>
        <p:txBody>
          <a:bodyPr/>
          <a:lstStyle/>
          <a:p>
            <a:pPr marL="457200" algn="just"/>
            <a:r>
              <a:rPr lang="uk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8</a:t>
            </a:r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Установлення пріоритетів (тобто ступеня важливості справ). </a:t>
            </a:r>
          </a:p>
          <a:p>
            <a:pPr marL="457200" algn="just"/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Точно встановлюйте, якій справі якого роду пріоритети Ви віддаєте, тобто що слід виконувати в першу чергу, що – в другу, що – потім. </a:t>
            </a:r>
          </a:p>
          <a:p>
            <a:pPr marL="457200" algn="just"/>
            <a:r>
              <a:rPr lang="ru-UA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9 </a:t>
            </a:r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.Позбавлення „тиранії нагальності”. </a:t>
            </a:r>
          </a:p>
          <a:p>
            <a:pPr marL="457200" algn="just"/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Треба учитися відрізняти найважливіше від нагального. Термінова (спішна) справа не завжди буває найважливішою, однак саме нагальні і невідкладні справи займають часто велику частину нашого дорогоцінного часу. </a:t>
            </a:r>
          </a:p>
          <a:p>
            <a:pPr marL="457200" algn="just"/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„Тиранія нагальності” виникає внаслідок того, що неважливим справам віддається перевага тільки тому, що через погане планування не важливі справи стають терміновими. </a:t>
            </a:r>
          </a:p>
          <a:p>
            <a:pPr marL="457200" algn="just"/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10. „Поглиначі” часу і резерви часу. </a:t>
            </a:r>
          </a:p>
          <a:p>
            <a:pPr marL="457200" algn="just"/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Треба залишати визначений відсоток свого часу як резерв для несподіваних відвідувачів, телефонних дзвоників чи на випадок недооцінки тривалості окремих справ і намагатися скоротити кількість «перешкод». </a:t>
            </a:r>
          </a:p>
          <a:p>
            <a:pPr marL="457200" algn="just"/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11.Переробка – повторний огляд. </a:t>
            </a:r>
          </a:p>
          <a:p>
            <a:pPr marL="457200" algn="just"/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Варто постійно перевіряти і переробляти свій план з погляду – чи можуть бути ті чи інші його пункти виконані цілком у встановлений термін. 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116582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F79692A-9511-B989-0256-3DF983B683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8712" y="512956"/>
            <a:ext cx="10805532" cy="5977053"/>
          </a:xfrm>
        </p:spPr>
        <p:txBody>
          <a:bodyPr>
            <a:normAutofit/>
          </a:bodyPr>
          <a:lstStyle/>
          <a:p>
            <a:pPr marL="457200" algn="just"/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uk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</a:t>
            </a:r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Вільний час. Принцип передбачає планування і використання свого вільного часу, а також часу, що іде на поїздки і очікування. </a:t>
            </a:r>
          </a:p>
          <a:p>
            <a:pPr marL="457200" algn="just"/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13.Часові блоки і спокійний час (закриті години). Цей принцип означає, що треба визначати тривалі безперервні періоди часу (блоки) для рішення великих задач (це так званий спокійний час, закриті години) і короткі проміжки - для обробки декількох дрібних справ. </a:t>
            </a:r>
          </a:p>
          <a:p>
            <a:pPr marL="457200" algn="just"/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Доцільно при цьому для закритих годин планувати найбільш сприятливі години, з урахуванням біоритмів (це, як правило, ранкові години). </a:t>
            </a:r>
          </a:p>
          <a:p>
            <a:pPr marL="457200" algn="just"/>
            <a:r>
              <a:rPr lang="ru-UA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14</a:t>
            </a:r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.Час для планування і творчості. Треба резервувати також визначену частину свого часу для планової, підготовчої і творчої роботи, а також для підвищення кваліфікації. Якщо цей час губиться в повсякденних справах, треба подбати про те, щоб найближчим часом заповнити втрати. </a:t>
            </a:r>
          </a:p>
          <a:p>
            <a:pPr marL="457200"/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15. Рутинної роботи.</a:t>
            </a:r>
            <a:b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UA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16</a:t>
            </a:r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Непродуктивної діяльності.</a:t>
            </a:r>
            <a:b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UA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17</a:t>
            </a:r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Піклуватися про різноманітність виконуваних робіт.</a:t>
            </a:r>
            <a:b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UA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18</a:t>
            </a:r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Треба також погоджувати свої власні часові плани з планами інших людей (своїх колег, начальника, підлеглих).</a:t>
            </a:r>
            <a:b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UA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19</a:t>
            </a:r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Варто також враховувати можливість альтернативного планування - за принципом: «Завжди можна знайти інший шлях – кращий».</a:t>
            </a:r>
            <a:b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UA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 указаних принципів та правил планування робочого часу слід вибрати і  написати для себе 5 ключових правил - принципів, яких Ви збираєтеся дотримуватися найближчим часом. 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499993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8BCDC93-3090-5A41-F0B3-91888B100A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2595" y="524107"/>
            <a:ext cx="11240429" cy="6088566"/>
          </a:xfrm>
        </p:spPr>
        <p:txBody>
          <a:bodyPr/>
          <a:lstStyle/>
          <a:p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План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реалізаціі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̈ мети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План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реалізаціі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мети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широким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містить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ретельну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розробку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кожноі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значимоі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Розробка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даного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плану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охоплює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етапи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декомпозиція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розробка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критеріїв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завершеності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пріоритетів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вирішення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оцінювання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ресурсів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термінів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вирішення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Розглянемо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наведені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етапи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детально.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1.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Декомпозиція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цілеи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̆.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етапі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доцільно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побудувати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дерево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будуть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відображені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головні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ключові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(рис. 3.1).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7A95668-B28A-698B-D475-D318C4017F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77633" y="2821259"/>
            <a:ext cx="5335227" cy="3643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318661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506</TotalTime>
  <Words>4235</Words>
  <Application>Microsoft Macintosh PowerPoint</Application>
  <PresentationFormat>Широкоэкранный</PresentationFormat>
  <Paragraphs>147</Paragraphs>
  <Slides>25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2" baseType="lpstr">
      <vt:lpstr>Arial</vt:lpstr>
      <vt:lpstr>Times New Roman</vt:lpstr>
      <vt:lpstr>TimesNewRomanPS</vt:lpstr>
      <vt:lpstr>TimesNewRomanPSMT</vt:lpstr>
      <vt:lpstr>Trebuchet MS</vt:lpstr>
      <vt:lpstr>Wingdings 3</vt:lpstr>
      <vt:lpstr>Facet</vt:lpstr>
      <vt:lpstr>Планування робочого часу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Самоменеджмент </dc:title>
  <dc:creator>Александр Ткачук</dc:creator>
  <cp:lastModifiedBy>Александр Ткачук</cp:lastModifiedBy>
  <cp:revision>26</cp:revision>
  <dcterms:created xsi:type="dcterms:W3CDTF">2024-02-17T19:40:34Z</dcterms:created>
  <dcterms:modified xsi:type="dcterms:W3CDTF">2026-01-15T12:43:17Z</dcterms:modified>
</cp:coreProperties>
</file>