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58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24.02.2023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196752"/>
            <a:ext cx="7772400" cy="245225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Правила </a:t>
            </a:r>
            <a:r>
              <a:rPr lang="ru-RU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етикету</a:t>
            </a: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ділової</a:t>
            </a: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телефонної</a:t>
            </a: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розмови</a:t>
            </a: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r>
              <a:rPr lang="uk-UA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  <a:endParaRPr lang="uk-UA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/>
              </a:rPr>
              <a:t>Правила </a:t>
            </a:r>
            <a:r>
              <a:rPr lang="ru-RU" dirty="0" err="1" smtClean="0">
                <a:effectLst/>
              </a:rPr>
              <a:t>етикету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ділової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телефонної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розмови</a:t>
            </a:r>
            <a:endParaRPr lang="uk-UA" dirty="0"/>
          </a:p>
        </p:txBody>
      </p:sp>
      <p:pic>
        <p:nvPicPr>
          <p:cNvPr id="5" name="Місце для вмісту 4" descr="telefonnyy etike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844824"/>
            <a:ext cx="3849937" cy="2592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r"/>
            <a:r>
              <a:rPr lang="ru-RU" sz="1800" dirty="0" err="1" smtClean="0">
                <a:latin typeface="Bahnschrift" pitchFamily="34" charset="0"/>
              </a:rPr>
              <a:t>Сучасне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ділове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життя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неможливо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уявити</a:t>
            </a:r>
            <a:r>
              <a:rPr lang="ru-RU" sz="1800" dirty="0" smtClean="0">
                <a:latin typeface="Bahnschrift" pitchFamily="34" charset="0"/>
              </a:rPr>
              <a:t> без телефону. </a:t>
            </a:r>
            <a:r>
              <a:rPr lang="ru-RU" sz="1800" dirty="0" err="1" smtClean="0">
                <a:latin typeface="Bahnschrift" pitchFamily="34" charset="0"/>
              </a:rPr>
              <a:t>Завдяки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йому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багаторазово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підвищується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оперативність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рішень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багатьох</a:t>
            </a:r>
            <a:r>
              <a:rPr lang="ru-RU" sz="1800" dirty="0" smtClean="0">
                <a:latin typeface="Bahnschrift" pitchFamily="34" charset="0"/>
              </a:rPr>
              <a:t> проблем </a:t>
            </a:r>
            <a:r>
              <a:rPr lang="ru-RU" sz="1800" dirty="0" err="1" smtClean="0">
                <a:latin typeface="Bahnschrift" pitchFamily="34" charset="0"/>
              </a:rPr>
              <a:t>і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питань</a:t>
            </a:r>
            <a:r>
              <a:rPr lang="ru-RU" sz="1800" dirty="0" smtClean="0">
                <a:latin typeface="Bahnschrift" pitchFamily="34" charset="0"/>
              </a:rPr>
              <a:t>, </a:t>
            </a:r>
            <a:r>
              <a:rPr lang="ru-RU" sz="1800" dirty="0" err="1" smtClean="0">
                <a:latin typeface="Bahnschrift" pitchFamily="34" charset="0"/>
              </a:rPr>
              <a:t>немає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необхідності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писати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листи</a:t>
            </a:r>
            <a:r>
              <a:rPr lang="ru-RU" sz="1800" dirty="0" smtClean="0">
                <a:latin typeface="Bahnschrift" pitchFamily="34" charset="0"/>
              </a:rPr>
              <a:t>, </a:t>
            </a:r>
            <a:r>
              <a:rPr lang="ru-RU" sz="1800" dirty="0" err="1" smtClean="0">
                <a:latin typeface="Bahnschrift" pitchFamily="34" charset="0"/>
              </a:rPr>
              <a:t>телеграми</a:t>
            </a:r>
            <a:r>
              <a:rPr lang="ru-RU" sz="1800" dirty="0" smtClean="0">
                <a:latin typeface="Bahnschrift" pitchFamily="34" charset="0"/>
              </a:rPr>
              <a:t>, а </a:t>
            </a:r>
            <a:r>
              <a:rPr lang="ru-RU" sz="1800" dirty="0" err="1" smtClean="0">
                <a:latin typeface="Bahnschrift" pitchFamily="34" charset="0"/>
              </a:rPr>
              <a:t>також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здійснювати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поїздки</a:t>
            </a:r>
            <a:r>
              <a:rPr lang="ru-RU" sz="1800" dirty="0" smtClean="0">
                <a:latin typeface="Bahnschrift" pitchFamily="34" charset="0"/>
              </a:rPr>
              <a:t> в </a:t>
            </a:r>
            <a:r>
              <a:rPr lang="ru-RU" sz="1800" dirty="0" err="1" smtClean="0">
                <a:latin typeface="Bahnschrift" pitchFamily="34" charset="0"/>
              </a:rPr>
              <a:t>інші</a:t>
            </a:r>
            <a:r>
              <a:rPr lang="ru-RU" sz="1800" dirty="0" smtClean="0">
                <a:latin typeface="Bahnschrift" pitchFamily="34" charset="0"/>
              </a:rPr>
              <a:t> установи, </a:t>
            </a:r>
            <a:r>
              <a:rPr lang="ru-RU" sz="1800" dirty="0" err="1" smtClean="0">
                <a:latin typeface="Bahnschrift" pitchFamily="34" charset="0"/>
              </a:rPr>
              <a:t>міста</a:t>
            </a:r>
            <a:r>
              <a:rPr lang="ru-RU" sz="1800" dirty="0" smtClean="0">
                <a:latin typeface="Bahnschrift" pitchFamily="34" charset="0"/>
              </a:rPr>
              <a:t> для </a:t>
            </a:r>
            <a:r>
              <a:rPr lang="ru-RU" sz="1800" dirty="0" err="1" smtClean="0">
                <a:latin typeface="Bahnschrift" pitchFamily="34" charset="0"/>
              </a:rPr>
              <a:t>вияснення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обставин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якоїсь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справи</a:t>
            </a:r>
            <a:r>
              <a:rPr lang="ru-RU" sz="1800" dirty="0" smtClean="0">
                <a:latin typeface="Bahnschrift" pitchFamily="34" charset="0"/>
              </a:rPr>
              <a:t>. По телефону </a:t>
            </a:r>
            <a:r>
              <a:rPr lang="ru-RU" sz="1800" dirty="0" err="1" smtClean="0">
                <a:latin typeface="Bahnschrift" pitchFamily="34" charset="0"/>
              </a:rPr>
              <a:t>можна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зробити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дуже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багато</a:t>
            </a:r>
            <a:r>
              <a:rPr lang="ru-RU" sz="1800" dirty="0" smtClean="0">
                <a:latin typeface="Bahnschrift" pitchFamily="34" charset="0"/>
              </a:rPr>
              <a:t>, а </a:t>
            </a:r>
            <a:r>
              <a:rPr lang="ru-RU" sz="1800" dirty="0" err="1" smtClean="0">
                <a:latin typeface="Bahnschrift" pitchFamily="34" charset="0"/>
              </a:rPr>
              <a:t>саме</a:t>
            </a:r>
            <a:r>
              <a:rPr lang="ru-RU" sz="1800" dirty="0" smtClean="0">
                <a:latin typeface="Bahnschrift" pitchFamily="34" charset="0"/>
              </a:rPr>
              <a:t>: провести переговори, </a:t>
            </a:r>
            <a:r>
              <a:rPr lang="ru-RU" sz="1800" dirty="0" err="1" smtClean="0">
                <a:latin typeface="Bahnschrift" pitchFamily="34" charset="0"/>
              </a:rPr>
              <a:t>дати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розпорядження</a:t>
            </a:r>
            <a:r>
              <a:rPr lang="ru-RU" sz="1800" dirty="0" smtClean="0">
                <a:latin typeface="Bahnschrift" pitchFamily="34" charset="0"/>
              </a:rPr>
              <a:t> </a:t>
            </a:r>
            <a:r>
              <a:rPr lang="ru-RU" sz="1800" dirty="0" err="1" smtClean="0">
                <a:latin typeface="Bahnschrift" pitchFamily="34" charset="0"/>
              </a:rPr>
              <a:t>і</a:t>
            </a:r>
            <a:r>
              <a:rPr lang="ru-RU" sz="1800" dirty="0" smtClean="0">
                <a:latin typeface="Bahnschrift" pitchFamily="34" charset="0"/>
              </a:rPr>
              <a:t> т.н.</a:t>
            </a:r>
            <a:endParaRPr lang="uk-UA" sz="1800" dirty="0">
              <a:latin typeface="Bahnschrift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 smtClean="0"/>
              <a:t>Ділова розмова</a:t>
            </a:r>
            <a:endParaRPr lang="uk-UA" sz="4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39552" y="1268760"/>
            <a:ext cx="4176464" cy="4824536"/>
          </a:xfrm>
        </p:spPr>
        <p:txBody>
          <a:bodyPr>
            <a:normAutofit fontScale="32500" lnSpcReduction="20000"/>
          </a:bodyPr>
          <a:lstStyle/>
          <a:p>
            <a:r>
              <a:rPr lang="uk-UA" sz="4900" dirty="0" smtClean="0">
                <a:latin typeface="Bahnschrift" pitchFamily="34" charset="0"/>
              </a:rPr>
              <a:t>Дуже часто першим кроком до вкладання ділового договору є телефонна розмова.</a:t>
            </a:r>
          </a:p>
          <a:p>
            <a:r>
              <a:rPr lang="uk-UA" sz="4900" dirty="0" smtClean="0">
                <a:latin typeface="Bahnschrift" pitchFamily="34" charset="0"/>
              </a:rPr>
              <a:t>У наш час телефон — не лише один із найефективніших засобів зв'язку, а й спосіб налагодження офіційних ділових контактів між установами, спосіб підтримання приватних стосунків між людьми. По телефону здійснюються переговори, домовляються про важливі ділові зустрічі, вирішують численні оперативні питання, що виникають у ході управлінської діяльності, надають консультації, звертаються із проханнями, запрошеннями, висловлюють подяки, вибачення</a:t>
            </a:r>
          </a:p>
          <a:p>
            <a:endParaRPr lang="uk-UA" dirty="0"/>
          </a:p>
        </p:txBody>
      </p:sp>
      <p:pic>
        <p:nvPicPr>
          <p:cNvPr id="5" name="Місце для вмісту 4" descr="073156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484784"/>
            <a:ext cx="4031195" cy="30359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unnam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4104456" cy="26138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Місце для тексту 2"/>
          <p:cNvSpPr>
            <a:spLocks noGrp="1"/>
          </p:cNvSpPr>
          <p:nvPr>
            <p:ph type="body" sz="half" idx="2"/>
          </p:nvPr>
        </p:nvSpPr>
        <p:spPr>
          <a:xfrm>
            <a:off x="5076056" y="2204864"/>
            <a:ext cx="3434591" cy="3672408"/>
          </a:xfrm>
        </p:spPr>
        <p:txBody>
          <a:bodyPr>
            <a:normAutofit/>
          </a:bodyPr>
          <a:lstStyle/>
          <a:p>
            <a:r>
              <a:rPr lang="uk-UA" sz="1600" dirty="0" smtClean="0">
                <a:latin typeface="Bahnschrift" pitchFamily="34" charset="0"/>
              </a:rPr>
              <a:t>Погана підготовка, невміння виділяти головне, чітко і грамотно висловлювати свої думки призводять до значних утрат робочого часу (до 20-30%). Так стверджує американський менеджер А. Маккензі. Серед 15 головних причин втрати робочого часу, на його думку, перше місце займають телефонні розмови, які залежать від емоційного забарвлення. </a:t>
            </a:r>
            <a:r>
              <a:rPr lang="uk-UA" sz="1600" dirty="0" smtClean="0">
                <a:latin typeface="Bahnschrift" pitchFamily="34" charset="0"/>
              </a:rPr>
              <a:t>Зайва</a:t>
            </a:r>
            <a:r>
              <a:rPr lang="uk-UA" sz="1600" dirty="0" smtClean="0">
                <a:latin typeface="Bahnschrift" pitchFamily="34" charset="0"/>
              </a:rPr>
              <a:t> </a:t>
            </a:r>
            <a:r>
              <a:rPr lang="uk-UA" sz="1600" dirty="0" smtClean="0">
                <a:latin typeface="Bahnschrift" pitchFamily="34" charset="0"/>
              </a:rPr>
              <a:t>емоційність збільшує час телефонної розмови.</a:t>
            </a:r>
            <a:endParaRPr lang="uk-UA" sz="1600" dirty="0">
              <a:latin typeface="Bahnschrift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104" y="332656"/>
            <a:ext cx="3002480" cy="1872208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effectLst/>
                <a:latin typeface="Arial Black" panose="020B0A04020102020204" pitchFamily="34" charset="0"/>
              </a:rPr>
              <a:t>Основні</a:t>
            </a:r>
            <a:r>
              <a:rPr lang="ru-RU" sz="2000" dirty="0" smtClean="0">
                <a:effectLst/>
                <a:latin typeface="Arial Black" panose="020B0A04020102020204" pitchFamily="34" charset="0"/>
              </a:rPr>
              <a:t> </a:t>
            </a:r>
            <a:r>
              <a:rPr lang="ru-RU" sz="2000" dirty="0" err="1" smtClean="0">
                <a:effectLst/>
                <a:latin typeface="Arial Black" panose="020B0A04020102020204" pitchFamily="34" charset="0"/>
              </a:rPr>
              <a:t>вимоги</a:t>
            </a:r>
            <a:r>
              <a:rPr lang="ru-RU" sz="2000" dirty="0" smtClean="0">
                <a:effectLst/>
                <a:latin typeface="Arial Black" panose="020B0A04020102020204" pitchFamily="34" charset="0"/>
              </a:rPr>
              <a:t> до </a:t>
            </a:r>
            <a:r>
              <a:rPr lang="ru-RU" sz="2000" dirty="0" err="1" smtClean="0">
                <a:effectLst/>
                <a:latin typeface="Arial Black" panose="020B0A04020102020204" pitchFamily="34" charset="0"/>
              </a:rPr>
              <a:t>етикету</a:t>
            </a:r>
            <a:r>
              <a:rPr lang="ru-RU" sz="2000" dirty="0" smtClean="0">
                <a:effectLst/>
                <a:latin typeface="Arial Black" panose="020B0A04020102020204" pitchFamily="34" charset="0"/>
              </a:rPr>
              <a:t> </a:t>
            </a:r>
            <a:r>
              <a:rPr lang="ru-RU" sz="2000" dirty="0" err="1" smtClean="0">
                <a:effectLst/>
                <a:latin typeface="Arial Black" panose="020B0A04020102020204" pitchFamily="34" charset="0"/>
              </a:rPr>
              <a:t>телефонної</a:t>
            </a:r>
            <a:r>
              <a:rPr lang="ru-RU" sz="2000" dirty="0" smtClean="0">
                <a:effectLst/>
                <a:latin typeface="Arial Black" panose="020B0A04020102020204" pitchFamily="34" charset="0"/>
              </a:rPr>
              <a:t> </a:t>
            </a:r>
            <a:r>
              <a:rPr lang="ru-RU" sz="2000" dirty="0" err="1" smtClean="0">
                <a:effectLst/>
                <a:latin typeface="Arial Black" panose="020B0A04020102020204" pitchFamily="34" charset="0"/>
              </a:rPr>
              <a:t>розмови</a:t>
            </a:r>
            <a:endParaRPr lang="uk-UA" sz="2000" dirty="0">
              <a:effectLst/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548680"/>
            <a:ext cx="8183880" cy="1011312"/>
          </a:xfrm>
        </p:spPr>
        <p:txBody>
          <a:bodyPr/>
          <a:lstStyle/>
          <a:p>
            <a:pPr algn="ctr"/>
            <a:r>
              <a:rPr lang="uk-UA" dirty="0" smtClean="0"/>
              <a:t>Перенасичена розмова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Bahnschrift" pitchFamily="34" charset="0"/>
              </a:rPr>
              <a:t>Відомо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також</a:t>
            </a:r>
            <a:r>
              <a:rPr lang="ru-RU" dirty="0" smtClean="0">
                <a:latin typeface="Bahnschrift" pitchFamily="34" charset="0"/>
              </a:rPr>
              <a:t>, </a:t>
            </a:r>
            <a:r>
              <a:rPr lang="ru-RU" dirty="0" err="1" smtClean="0">
                <a:latin typeface="Bahnschrift" pitchFamily="34" charset="0"/>
              </a:rPr>
              <a:t>що</a:t>
            </a:r>
            <a:r>
              <a:rPr lang="ru-RU" dirty="0" smtClean="0">
                <a:latin typeface="Bahnschrift" pitchFamily="34" charset="0"/>
              </a:rPr>
              <a:t> при </a:t>
            </a:r>
            <a:r>
              <a:rPr lang="ru-RU" dirty="0" err="1" smtClean="0">
                <a:latin typeface="Bahnschrift" pitchFamily="34" charset="0"/>
              </a:rPr>
              <a:t>телефонній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розмові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спостерігається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таке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явище</a:t>
            </a:r>
            <a:r>
              <a:rPr lang="ru-RU" dirty="0" smtClean="0">
                <a:latin typeface="Bahnschrift" pitchFamily="34" charset="0"/>
              </a:rPr>
              <a:t>, як </a:t>
            </a:r>
            <a:r>
              <a:rPr lang="ru-RU" dirty="0" err="1" smtClean="0">
                <a:latin typeface="Bahnschrift" pitchFamily="34" charset="0"/>
              </a:rPr>
              <a:t>надто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насичена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розмова</a:t>
            </a:r>
            <a:r>
              <a:rPr lang="ru-RU" dirty="0" smtClean="0">
                <a:latin typeface="Bahnschrift" pitchFamily="34" charset="0"/>
              </a:rPr>
              <a:t>.</a:t>
            </a:r>
          </a:p>
          <a:p>
            <a:r>
              <a:rPr lang="ru-RU" dirty="0" smtClean="0">
                <a:latin typeface="Bahnschrift" pitchFamily="34" charset="0"/>
              </a:rPr>
              <a:t>Вона </a:t>
            </a:r>
            <a:r>
              <a:rPr lang="ru-RU" dirty="0" err="1" smtClean="0">
                <a:latin typeface="Bahnschrift" pitchFamily="34" charset="0"/>
              </a:rPr>
              <a:t>може</a:t>
            </a:r>
            <a:r>
              <a:rPr lang="ru-RU" dirty="0" smtClean="0">
                <a:latin typeface="Bahnschrift" pitchFamily="34" charset="0"/>
              </a:rPr>
              <a:t> бути </a:t>
            </a:r>
            <a:r>
              <a:rPr lang="ru-RU" dirty="0" err="1" smtClean="0">
                <a:latin typeface="Bahnschrift" pitchFamily="34" charset="0"/>
              </a:rPr>
              <a:t>джерелом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напруги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між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двома</a:t>
            </a:r>
            <a:r>
              <a:rPr lang="ru-RU" dirty="0" smtClean="0">
                <a:latin typeface="Bahnschrift" pitchFamily="34" charset="0"/>
              </a:rPr>
              <a:t> сторонами, тому </a:t>
            </a:r>
            <a:r>
              <a:rPr lang="ru-RU" dirty="0" err="1" smtClean="0">
                <a:latin typeface="Bahnschrift" pitchFamily="34" charset="0"/>
              </a:rPr>
              <a:t>потрібно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дотримуватись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певної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міри</a:t>
            </a:r>
            <a:r>
              <a:rPr lang="ru-RU" dirty="0" smtClean="0">
                <a:latin typeface="Bahnschrift" pitchFamily="34" charset="0"/>
              </a:rPr>
              <a:t>, </a:t>
            </a:r>
            <a:r>
              <a:rPr lang="ru-RU" dirty="0" err="1" smtClean="0">
                <a:latin typeface="Bahnschrift" pitchFamily="34" charset="0"/>
              </a:rPr>
              <a:t>оскільки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можна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втратити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сенс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розмови</a:t>
            </a:r>
            <a:r>
              <a:rPr lang="ru-RU" dirty="0" smtClean="0">
                <a:latin typeface="Bahnschrift" pitchFamily="34" charset="0"/>
              </a:rPr>
              <a:t>, </a:t>
            </a:r>
            <a:r>
              <a:rPr lang="ru-RU" dirty="0" err="1" smtClean="0">
                <a:latin typeface="Bahnschrift" pitchFamily="34" charset="0"/>
              </a:rPr>
              <a:t>що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спричинять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конфлікти</a:t>
            </a:r>
            <a:r>
              <a:rPr lang="ru-RU" dirty="0" smtClean="0">
                <a:latin typeface="Bahnschrift" pitchFamily="34" charset="0"/>
              </a:rPr>
              <a:t>.</a:t>
            </a:r>
          </a:p>
          <a:p>
            <a:r>
              <a:rPr lang="ru-RU" dirty="0" err="1" smtClean="0">
                <a:latin typeface="Bahnschrift" pitchFamily="34" charset="0"/>
              </a:rPr>
              <a:t>Перші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ознаки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перенасиченості</a:t>
            </a:r>
            <a:r>
              <a:rPr lang="ru-RU" dirty="0" smtClean="0">
                <a:latin typeface="Bahnschrift" pitchFamily="34" charset="0"/>
              </a:rPr>
              <a:t> </a:t>
            </a:r>
            <a:r>
              <a:rPr lang="ru-RU" dirty="0" err="1" smtClean="0">
                <a:latin typeface="Bahnschrift" pitchFamily="34" charset="0"/>
              </a:rPr>
              <a:t>розмови</a:t>
            </a:r>
            <a:r>
              <a:rPr lang="ru-RU" dirty="0" smtClean="0">
                <a:latin typeface="Bahnschrift" pitchFamily="34" charset="0"/>
              </a:rPr>
              <a:t>:</a:t>
            </a:r>
          </a:p>
          <a:p>
            <a:r>
              <a:rPr lang="ru-RU" dirty="0" err="1" smtClean="0">
                <a:latin typeface="Bahnschrift" pitchFamily="34" charset="0"/>
              </a:rPr>
              <a:t>роздратованість</a:t>
            </a:r>
            <a:r>
              <a:rPr lang="ru-RU" dirty="0" smtClean="0">
                <a:latin typeface="Bahnschrift" pitchFamily="34" charset="0"/>
              </a:rPr>
              <a:t>;</a:t>
            </a:r>
          </a:p>
          <a:p>
            <a:r>
              <a:rPr lang="ru-RU" dirty="0" err="1" smtClean="0">
                <a:latin typeface="Bahnschrift" pitchFamily="34" charset="0"/>
              </a:rPr>
              <a:t>образливість</a:t>
            </a:r>
            <a:r>
              <a:rPr lang="ru-RU" dirty="0" smtClean="0">
                <a:latin typeface="Bahnschrift" pitchFamily="34" charset="0"/>
              </a:rPr>
              <a:t>.</a:t>
            </a:r>
          </a:p>
          <a:p>
            <a:endParaRPr lang="uk-UA" dirty="0"/>
          </a:p>
        </p:txBody>
      </p:sp>
      <p:pic>
        <p:nvPicPr>
          <p:cNvPr id="5" name="Місце для вмісту 4" descr="delovoe-obshchenie-po-telefonu-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83968" y="2204864"/>
            <a:ext cx="4563916" cy="3669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 descr="delovoy-etiket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4824536" cy="41044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Місце для тексту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>
                <a:latin typeface="Bahnschrift" pitchFamily="34" charset="0"/>
              </a:rPr>
              <a:t>Тоді слід вийти з контакту з партнером, щоб зберегти ділові відносини. Крім того, ведучи довгі телефонні розмови, ви можете отримати репутацію зануди. Мистецтво ведення телефонної розмови полягає в тому, щоб коротко сказати все, що потрібно і отримати відповідь.</a:t>
            </a:r>
          </a:p>
          <a:p>
            <a:r>
              <a:rPr lang="uk-UA" dirty="0" smtClean="0">
                <a:latin typeface="Bahnschrift" pitchFamily="34" charset="0"/>
              </a:rPr>
              <a:t>Основою успішної телефонної розмови є компетентність, тактовність, доброзичливість, володіння прийомами ведення бесіди, бажання швидко і ефективно вирішити проблему або надати допомогу для її вирішення. Важливо щоб службова телефонна розмова велася у спокійному тоні і викликала позитивні емоції.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effectLst/>
              </a:rPr>
              <a:t>Успішна</a:t>
            </a:r>
            <a:br>
              <a:rPr lang="uk-UA" dirty="0" smtClean="0">
                <a:effectLst/>
              </a:rPr>
            </a:br>
            <a:r>
              <a:rPr lang="uk-UA" dirty="0" smtClean="0">
                <a:effectLst/>
              </a:rPr>
              <a:t> розмова</a:t>
            </a:r>
            <a:endParaRPr lang="uk-UA" dirty="0"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25144"/>
            <a:ext cx="7643192" cy="1008112"/>
          </a:xfrm>
        </p:spPr>
        <p:txBody>
          <a:bodyPr/>
          <a:lstStyle/>
          <a:p>
            <a:r>
              <a:rPr lang="uk-UA" dirty="0" smtClean="0">
                <a:effectLst/>
              </a:rPr>
              <a:t>Ефективність</a:t>
            </a:r>
            <a:r>
              <a:rPr lang="uk-UA" dirty="0" smtClean="0"/>
              <a:t> </a:t>
            </a:r>
            <a:r>
              <a:rPr lang="uk-UA" dirty="0" smtClean="0">
                <a:effectLst/>
              </a:rPr>
              <a:t>розмови</a:t>
            </a:r>
            <a:endParaRPr lang="uk-UA" dirty="0">
              <a:effectLst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1200" b="1" dirty="0" err="1" smtClean="0">
                <a:latin typeface="Bahnschrift" pitchFamily="34" charset="0"/>
              </a:rPr>
              <a:t>Ефективність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телефонної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розмови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залежить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від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емоційного</a:t>
            </a:r>
            <a:r>
              <a:rPr lang="ru-RU" sz="1200" b="1" dirty="0" smtClean="0">
                <a:latin typeface="Bahnschrift" pitchFamily="34" charset="0"/>
              </a:rPr>
              <a:t> стану </a:t>
            </a:r>
            <a:r>
              <a:rPr lang="ru-RU" sz="1200" b="1" dirty="0" err="1" smtClean="0">
                <a:latin typeface="Bahnschrift" pitchFamily="34" charset="0"/>
              </a:rPr>
              <a:t>людини</a:t>
            </a:r>
            <a:r>
              <a:rPr lang="ru-RU" sz="1200" b="1" dirty="0" smtClean="0">
                <a:latin typeface="Bahnschrift" pitchFamily="34" charset="0"/>
              </a:rPr>
              <a:t>, </a:t>
            </a:r>
            <a:r>
              <a:rPr lang="ru-RU" sz="1200" b="1" dirty="0" err="1" smtClean="0">
                <a:latin typeface="Bahnschrift" pitchFamily="34" charset="0"/>
              </a:rPr>
              <a:t>від</a:t>
            </a:r>
            <a:r>
              <a:rPr lang="ru-RU" sz="1200" b="1" dirty="0" smtClean="0">
                <a:latin typeface="Bahnschrift" pitchFamily="34" charset="0"/>
              </a:rPr>
              <a:t> настрою. </a:t>
            </a:r>
            <a:r>
              <a:rPr lang="ru-RU" sz="1200" b="1" dirty="0" err="1" smtClean="0">
                <a:latin typeface="Bahnschrift" pitchFamily="34" charset="0"/>
              </a:rPr>
              <a:t>Під</a:t>
            </a:r>
            <a:r>
              <a:rPr lang="ru-RU" sz="1200" b="1" dirty="0" smtClean="0">
                <a:latin typeface="Bahnschrift" pitchFamily="34" charset="0"/>
              </a:rPr>
              <a:t> час </a:t>
            </a:r>
            <a:r>
              <a:rPr lang="ru-RU" sz="1200" b="1" dirty="0" err="1" smtClean="0">
                <a:latin typeface="Bahnschrift" pitchFamily="34" charset="0"/>
              </a:rPr>
              <a:t>розмови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потрібно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вміти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зацікавити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співрозмовника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своєю</a:t>
            </a:r>
            <a:r>
              <a:rPr lang="ru-RU" sz="1200" b="1" dirty="0" smtClean="0">
                <a:latin typeface="Bahnschrift" pitchFamily="34" charset="0"/>
              </a:rPr>
              <a:t> справою. Тут вам </a:t>
            </a:r>
            <a:r>
              <a:rPr lang="ru-RU" sz="1200" b="1" dirty="0" err="1" smtClean="0">
                <a:latin typeface="Bahnschrift" pitchFamily="34" charset="0"/>
              </a:rPr>
              <a:t>допоможе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правильне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використання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методів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переконання</a:t>
            </a:r>
            <a:r>
              <a:rPr lang="ru-RU" sz="1200" b="1" dirty="0" smtClean="0">
                <a:latin typeface="Bahnschrift" pitchFamily="34" charset="0"/>
              </a:rPr>
              <a:t>.</a:t>
            </a:r>
          </a:p>
          <a:p>
            <a:r>
              <a:rPr lang="ru-RU" sz="1200" b="1" dirty="0" err="1" smtClean="0">
                <a:latin typeface="Bahnschrift" pitchFamily="34" charset="0"/>
              </a:rPr>
              <a:t>Це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можна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зробити</a:t>
            </a:r>
            <a:r>
              <a:rPr lang="ru-RU" sz="1200" b="1" dirty="0" smtClean="0">
                <a:latin typeface="Bahnschrift" pitchFamily="34" charset="0"/>
              </a:rPr>
              <a:t> за </a:t>
            </a:r>
            <a:r>
              <a:rPr lang="ru-RU" sz="1200" b="1" dirty="0" err="1" smtClean="0">
                <a:latin typeface="Bahnschrift" pitchFamily="34" charset="0"/>
              </a:rPr>
              <a:t>допомогою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інформації</a:t>
            </a:r>
            <a:r>
              <a:rPr lang="ru-RU" sz="1200" b="1" dirty="0" smtClean="0">
                <a:latin typeface="Bahnschrift" pitchFamily="34" charset="0"/>
              </a:rPr>
              <a:t>, голосу. </a:t>
            </a:r>
            <a:r>
              <a:rPr lang="ru-RU" sz="1200" b="1" dirty="0" err="1" smtClean="0">
                <a:latin typeface="Bahnschrift" pitchFamily="34" charset="0"/>
              </a:rPr>
              <a:t>Потрібно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тільки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звертати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увагу</a:t>
            </a:r>
            <a:r>
              <a:rPr lang="ru-RU" sz="1200" b="1" dirty="0" smtClean="0">
                <a:latin typeface="Bahnschrift" pitchFamily="34" charset="0"/>
              </a:rPr>
              <a:t> на </a:t>
            </a:r>
            <a:r>
              <a:rPr lang="ru-RU" sz="1200" b="1" dirty="0" err="1" smtClean="0">
                <a:latin typeface="Bahnschrift" pitchFamily="34" charset="0"/>
              </a:rPr>
              <a:t>ці</a:t>
            </a:r>
            <a:r>
              <a:rPr lang="ru-RU" sz="1200" b="1" dirty="0" smtClean="0">
                <a:latin typeface="Bahnschrift" pitchFamily="34" charset="0"/>
              </a:rPr>
              <a:t> “</a:t>
            </a:r>
            <a:r>
              <a:rPr lang="ru-RU" sz="1200" b="1" dirty="0" err="1" smtClean="0">
                <a:latin typeface="Bahnschrift" pitchFamily="34" charset="0"/>
              </a:rPr>
              <a:t>дрібниці</a:t>
            </a:r>
            <a:r>
              <a:rPr lang="ru-RU" sz="1200" b="1" dirty="0" smtClean="0">
                <a:latin typeface="Bahnschrift" pitchFamily="34" charset="0"/>
              </a:rPr>
              <a:t>” </a:t>
            </a:r>
            <a:r>
              <a:rPr lang="ru-RU" sz="1200" b="1" dirty="0" err="1" smtClean="0">
                <a:latin typeface="Bahnschrift" pitchFamily="34" charset="0"/>
              </a:rPr>
              <a:t>під</a:t>
            </a:r>
            <a:r>
              <a:rPr lang="ru-RU" sz="1200" b="1" dirty="0" smtClean="0">
                <a:latin typeface="Bahnschrift" pitchFamily="34" charset="0"/>
              </a:rPr>
              <a:t> час </a:t>
            </a:r>
            <a:r>
              <a:rPr lang="ru-RU" sz="1200" b="1" dirty="0" err="1" smtClean="0">
                <a:latin typeface="Bahnschrift" pitchFamily="34" charset="0"/>
              </a:rPr>
              <a:t>телефонної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розмови</a:t>
            </a:r>
            <a:r>
              <a:rPr lang="ru-RU" sz="1200" b="1" dirty="0" smtClean="0">
                <a:latin typeface="Bahnschrift" pitchFamily="34" charset="0"/>
              </a:rPr>
              <a:t>. Самому ж </a:t>
            </a:r>
            <a:r>
              <a:rPr lang="ru-RU" sz="1200" b="1" dirty="0" err="1" smtClean="0">
                <a:latin typeface="Bahnschrift" pitchFamily="34" charset="0"/>
              </a:rPr>
              <a:t>потрібно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говорити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рівно</a:t>
            </a:r>
            <a:r>
              <a:rPr lang="ru-RU" sz="1200" b="1" dirty="0" smtClean="0">
                <a:latin typeface="Bahnschrift" pitchFamily="34" charset="0"/>
              </a:rPr>
              <a:t>, </a:t>
            </a:r>
            <a:r>
              <a:rPr lang="ru-RU" sz="1200" b="1" dirty="0" err="1" smtClean="0">
                <a:latin typeface="Bahnschrift" pitchFamily="34" charset="0"/>
              </a:rPr>
              <a:t>стримано</a:t>
            </a:r>
            <a:r>
              <a:rPr lang="ru-RU" sz="1200" b="1" dirty="0" smtClean="0">
                <a:latin typeface="Bahnschrift" pitchFamily="34" charset="0"/>
              </a:rPr>
              <a:t>, </a:t>
            </a:r>
            <a:r>
              <a:rPr lang="ru-RU" sz="1200" b="1" dirty="0" err="1" smtClean="0">
                <a:latin typeface="Bahnschrift" pitchFamily="34" charset="0"/>
              </a:rPr>
              <a:t>стримувати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свої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емоції</a:t>
            </a:r>
            <a:r>
              <a:rPr lang="ru-RU" sz="1200" b="1" dirty="0" smtClean="0">
                <a:latin typeface="Bahnschrift" pitchFamily="34" charset="0"/>
              </a:rPr>
              <a:t>, </a:t>
            </a:r>
            <a:r>
              <a:rPr lang="ru-RU" sz="1200" b="1" dirty="0" err="1" smtClean="0">
                <a:latin typeface="Bahnschrift" pitchFamily="34" charset="0"/>
              </a:rPr>
              <a:t>старатися</a:t>
            </a:r>
            <a:r>
              <a:rPr lang="ru-RU" sz="1200" b="1" dirty="0" smtClean="0">
                <a:latin typeface="Bahnschrift" pitchFamily="34" charset="0"/>
              </a:rPr>
              <a:t> не </a:t>
            </a:r>
            <a:r>
              <a:rPr lang="ru-RU" sz="1200" b="1" dirty="0" err="1" smtClean="0">
                <a:latin typeface="Bahnschrift" pitchFamily="34" charset="0"/>
              </a:rPr>
              <a:t>перебивати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співрозмовника</a:t>
            </a:r>
            <a:r>
              <a:rPr lang="ru-RU" sz="1200" b="1" dirty="0" smtClean="0">
                <a:latin typeface="Bahnschrift" pitchFamily="34" charset="0"/>
              </a:rPr>
              <a:t>. </a:t>
            </a:r>
            <a:r>
              <a:rPr lang="ru-RU" sz="1200" b="1" dirty="0" err="1" smtClean="0">
                <a:latin typeface="Bahnschrift" pitchFamily="34" charset="0"/>
              </a:rPr>
              <a:t>Якщо</a:t>
            </a:r>
            <a:r>
              <a:rPr lang="ru-RU" sz="1200" b="1" dirty="0" smtClean="0">
                <a:latin typeface="Bahnschrift" pitchFamily="34" charset="0"/>
              </a:rPr>
              <a:t> ваш </a:t>
            </a:r>
            <a:r>
              <a:rPr lang="ru-RU" sz="1200" b="1" dirty="0" err="1" smtClean="0">
                <a:latin typeface="Bahnschrift" pitchFamily="34" charset="0"/>
              </a:rPr>
              <a:t>співрозмовник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проявляє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схильність</a:t>
            </a:r>
            <a:r>
              <a:rPr lang="ru-RU" sz="1200" b="1" dirty="0" smtClean="0">
                <a:latin typeface="Bahnschrift" pitchFamily="34" charset="0"/>
              </a:rPr>
              <a:t> до </a:t>
            </a:r>
            <a:r>
              <a:rPr lang="ru-RU" sz="1200" b="1" dirty="0" err="1" smtClean="0">
                <a:latin typeface="Bahnschrift" pitchFamily="34" charset="0"/>
              </a:rPr>
              <a:t>суперечок</a:t>
            </a:r>
            <a:r>
              <a:rPr lang="ru-RU" sz="1200" b="1" dirty="0" smtClean="0">
                <a:latin typeface="Bahnschrift" pitchFamily="34" charset="0"/>
              </a:rPr>
              <a:t>, </a:t>
            </a:r>
            <a:r>
              <a:rPr lang="ru-RU" sz="1200" b="1" dirty="0" err="1" smtClean="0">
                <a:latin typeface="Bahnschrift" pitchFamily="34" charset="0"/>
              </a:rPr>
              <a:t>виказує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несправедливі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звинувачення</a:t>
            </a:r>
            <a:r>
              <a:rPr lang="ru-RU" sz="1200" b="1" dirty="0" smtClean="0">
                <a:latin typeface="Bahnschrift" pitchFamily="34" charset="0"/>
              </a:rPr>
              <a:t>, то </a:t>
            </a:r>
            <a:r>
              <a:rPr lang="ru-RU" sz="1200" b="1" dirty="0" err="1" smtClean="0">
                <a:latin typeface="Bahnschrift" pitchFamily="34" charset="0"/>
              </a:rPr>
              <a:t>наберіться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терпіння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і</a:t>
            </a:r>
            <a:r>
              <a:rPr lang="ru-RU" sz="1200" b="1" dirty="0" smtClean="0">
                <a:latin typeface="Bahnschrift" pitchFamily="34" charset="0"/>
              </a:rPr>
              <a:t> не </a:t>
            </a:r>
            <a:r>
              <a:rPr lang="ru-RU" sz="1200" b="1" dirty="0" err="1" smtClean="0">
                <a:latin typeface="Bahnschrift" pitchFamily="34" charset="0"/>
              </a:rPr>
              <a:t>відповідайте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йому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тим</a:t>
            </a:r>
            <a:r>
              <a:rPr lang="ru-RU" sz="1200" b="1" dirty="0" smtClean="0">
                <a:latin typeface="Bahnschrift" pitchFamily="34" charset="0"/>
              </a:rPr>
              <a:t> самим, </a:t>
            </a:r>
            <a:r>
              <a:rPr lang="ru-RU" sz="1200" b="1" dirty="0" err="1" smtClean="0">
                <a:latin typeface="Bahnschrift" pitchFamily="34" charset="0"/>
              </a:rPr>
              <a:t>частково</a:t>
            </a:r>
            <a:r>
              <a:rPr lang="ru-RU" sz="1200" b="1" dirty="0" smtClean="0">
                <a:latin typeface="Bahnschrift" pitchFamily="34" charset="0"/>
              </a:rPr>
              <a:t> признайте </a:t>
            </a:r>
            <a:r>
              <a:rPr lang="ru-RU" sz="1200" b="1" dirty="0" err="1" smtClean="0">
                <a:latin typeface="Bahnschrift" pitchFamily="34" charset="0"/>
              </a:rPr>
              <a:t>його</a:t>
            </a:r>
            <a:r>
              <a:rPr lang="ru-RU" sz="1200" b="1" dirty="0" smtClean="0">
                <a:latin typeface="Bahnschrift" pitchFamily="34" charset="0"/>
              </a:rPr>
              <a:t> правоту, </a:t>
            </a:r>
            <a:r>
              <a:rPr lang="ru-RU" sz="1200" b="1" dirty="0" err="1" smtClean="0">
                <a:latin typeface="Bahnschrift" pitchFamily="34" charset="0"/>
              </a:rPr>
              <a:t>намагайтесь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зрозуміти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мотиви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його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поведінки</a:t>
            </a:r>
            <a:r>
              <a:rPr lang="ru-RU" sz="1200" b="1" dirty="0" smtClean="0">
                <a:latin typeface="Bahnschrift" pitchFamily="34" charset="0"/>
              </a:rPr>
              <a:t>. </a:t>
            </a:r>
            <a:r>
              <a:rPr lang="ru-RU" sz="1200" b="1" dirty="0" err="1" smtClean="0">
                <a:latin typeface="Bahnschrift" pitchFamily="34" charset="0"/>
              </a:rPr>
              <a:t>Намагайтесь</a:t>
            </a:r>
            <a:r>
              <a:rPr lang="ru-RU" sz="1200" b="1" dirty="0" smtClean="0">
                <a:latin typeface="Bahnschrift" pitchFamily="34" charset="0"/>
              </a:rPr>
              <a:t> коротко </a:t>
            </a:r>
            <a:r>
              <a:rPr lang="ru-RU" sz="1200" b="1" dirty="0" err="1" smtClean="0">
                <a:latin typeface="Bahnschrift" pitchFamily="34" charset="0"/>
              </a:rPr>
              <a:t>і</a:t>
            </a:r>
            <a:r>
              <a:rPr lang="ru-RU" sz="1200" b="1" dirty="0" smtClean="0">
                <a:latin typeface="Bahnschrift" pitchFamily="34" charset="0"/>
              </a:rPr>
              <a:t> ясно </a:t>
            </a:r>
            <a:r>
              <a:rPr lang="ru-RU" sz="1200" b="1" dirty="0" err="1" smtClean="0">
                <a:latin typeface="Bahnschrift" pitchFamily="34" charset="0"/>
              </a:rPr>
              <a:t>викладати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свої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аргументи</a:t>
            </a:r>
            <a:r>
              <a:rPr lang="ru-RU" sz="1200" b="1" dirty="0" smtClean="0">
                <a:latin typeface="Bahnschrift" pitchFamily="34" charset="0"/>
              </a:rPr>
              <a:t>. В </a:t>
            </a:r>
            <a:r>
              <a:rPr lang="ru-RU" sz="1200" b="1" dirty="0" err="1" smtClean="0">
                <a:latin typeface="Bahnschrift" pitchFamily="34" charset="0"/>
              </a:rPr>
              <a:t>телефонній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розмові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краще</a:t>
            </a:r>
            <a:r>
              <a:rPr lang="ru-RU" sz="1200" b="1" dirty="0" smtClean="0">
                <a:latin typeface="Bahnschrift" pitchFamily="34" charset="0"/>
              </a:rPr>
              <a:t> не </a:t>
            </a:r>
            <a:r>
              <a:rPr lang="ru-RU" sz="1200" b="1" dirty="0" err="1" smtClean="0">
                <a:latin typeface="Bahnschrift" pitchFamily="34" charset="0"/>
              </a:rPr>
              <a:t>використовувати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професійних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виразів</a:t>
            </a:r>
            <a:r>
              <a:rPr lang="ru-RU" sz="1200" b="1" dirty="0" smtClean="0">
                <a:latin typeface="Bahnschrift" pitchFamily="34" charset="0"/>
              </a:rPr>
              <a:t>, </a:t>
            </a:r>
            <a:r>
              <a:rPr lang="ru-RU" sz="1200" b="1" dirty="0" err="1" smtClean="0">
                <a:latin typeface="Bahnschrift" pitchFamily="34" charset="0"/>
              </a:rPr>
              <a:t>які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можуть</a:t>
            </a:r>
            <a:r>
              <a:rPr lang="ru-RU" sz="1200" b="1" dirty="0" smtClean="0">
                <a:latin typeface="Bahnschrift" pitchFamily="34" charset="0"/>
              </a:rPr>
              <a:t> бути </a:t>
            </a:r>
            <a:r>
              <a:rPr lang="ru-RU" sz="1200" b="1" dirty="0" err="1" smtClean="0">
                <a:latin typeface="Bahnschrift" pitchFamily="34" charset="0"/>
              </a:rPr>
              <a:t>незрозумілі</a:t>
            </a:r>
            <a:r>
              <a:rPr lang="ru-RU" sz="1200" b="1" dirty="0" smtClean="0">
                <a:latin typeface="Bahnschrift" pitchFamily="34" charset="0"/>
              </a:rPr>
              <a:t> </a:t>
            </a:r>
            <a:r>
              <a:rPr lang="ru-RU" sz="1200" b="1" dirty="0" err="1" smtClean="0">
                <a:latin typeface="Bahnschrift" pitchFamily="34" charset="0"/>
              </a:rPr>
              <a:t>співрозмовнику</a:t>
            </a:r>
            <a:r>
              <a:rPr lang="ru-RU" sz="1200" b="1" dirty="0" smtClean="0">
                <a:latin typeface="Bahnschrift" pitchFamily="34" charset="0"/>
              </a:rPr>
              <a:t>.</a:t>
            </a:r>
          </a:p>
          <a:p>
            <a:endParaRPr lang="uk-UA" sz="1200" dirty="0">
              <a:latin typeface="Bahnschrift" pitchFamily="34" charset="0"/>
            </a:endParaRPr>
          </a:p>
        </p:txBody>
      </p:sp>
      <p:pic>
        <p:nvPicPr>
          <p:cNvPr id="5" name="Місце для вмісту 4" descr="unnamed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052736"/>
            <a:ext cx="3930650" cy="26255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548680"/>
            <a:ext cx="3826768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effectLst/>
              </a:rPr>
              <a:t>Висновок</a:t>
            </a:r>
            <a:endParaRPr lang="uk-UA" dirty="0">
              <a:effectLst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467544" y="548680"/>
            <a:ext cx="51845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Bahnschrift" pitchFamily="34" charset="0"/>
              </a:rPr>
              <a:t>Потрібно пам’ятати, що швидке або </a:t>
            </a:r>
            <a:r>
              <a:rPr lang="uk-UA" sz="2400" b="1" dirty="0" err="1" smtClean="0">
                <a:latin typeface="Bahnschrift" pitchFamily="34" charset="0"/>
              </a:rPr>
              <a:t>заповільне</a:t>
            </a:r>
            <a:r>
              <a:rPr lang="uk-UA" sz="2400" b="1" dirty="0" smtClean="0">
                <a:latin typeface="Bahnschrift" pitchFamily="34" charset="0"/>
              </a:rPr>
              <a:t> проголошення слів затрудняє сприймання. Особливо слідкуйте за проголошенням чисел, імен, сіл, міст, прізвищ, які погано сприймаються на слух, їх потрібно говорити складами або навіть передавати по буквах.</a:t>
            </a:r>
          </a:p>
          <a:p>
            <a:r>
              <a:rPr lang="uk-UA" sz="2400" b="1" dirty="0" smtClean="0">
                <a:latin typeface="Bahnschrift" pitchFamily="34" charset="0"/>
              </a:rPr>
              <a:t>Фахівці з проблем усного ділового спілкування пропонують дотримуватися таких правил ведення телефонної розмови.</a:t>
            </a:r>
            <a:endParaRPr lang="uk-UA" sz="2400" b="1" dirty="0">
              <a:latin typeface="Bahnschrift" pitchFamily="34" charset="0"/>
            </a:endParaRPr>
          </a:p>
        </p:txBody>
      </p:sp>
      <p:pic>
        <p:nvPicPr>
          <p:cNvPr id="4" name="Рисунок 3" descr="unname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340768"/>
            <a:ext cx="2987824" cy="29878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844824"/>
            <a:ext cx="4896544" cy="1512168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8510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54</TotalTime>
  <Words>551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Аптека</vt:lpstr>
      <vt:lpstr>” Правила етикету ділової телефонної розмови.”</vt:lpstr>
      <vt:lpstr>Правила етикету ділової телефонної розмови</vt:lpstr>
      <vt:lpstr>Ділова розмова</vt:lpstr>
      <vt:lpstr>Основні вимоги до етикету телефонної розмови</vt:lpstr>
      <vt:lpstr>Перенасичена розмова</vt:lpstr>
      <vt:lpstr>Успішна  розмова</vt:lpstr>
      <vt:lpstr>Ефективність розмови</vt:lpstr>
      <vt:lpstr>Висновок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” Правила етикету ділової телефонної розмови.”</dc:title>
  <dc:creator>Acer</dc:creator>
  <cp:lastModifiedBy>suvor</cp:lastModifiedBy>
  <cp:revision>8</cp:revision>
  <dcterms:created xsi:type="dcterms:W3CDTF">2021-11-17T10:36:28Z</dcterms:created>
  <dcterms:modified xsi:type="dcterms:W3CDTF">2023-02-24T08:28:56Z</dcterms:modified>
</cp:coreProperties>
</file>