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09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B4D29-5C60-CC4F-9CCA-C63A210525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ru-UA" dirty="0"/>
            </a:br>
            <a:br>
              <a:rPr lang="ru-UA" dirty="0"/>
            </a:br>
            <a:br>
              <a:rPr lang="ru-UA" dirty="0"/>
            </a:br>
            <a:r>
              <a:rPr lang="ru-UA" sz="2400" dirty="0"/>
              <a:t>Невизначеність як першопричина ризику підприємницької діяльнотсі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3711CE-68DE-414B-AADE-7B92DBE46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1</a:t>
            </a:r>
          </a:p>
        </p:txBody>
      </p:sp>
    </p:spTree>
    <p:extLst>
      <p:ext uri="{BB962C8B-B14F-4D97-AF65-F5344CB8AC3E}">
        <p14:creationId xmlns:p14="http://schemas.microsoft.com/office/powerpoint/2010/main" val="53414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FD456A-6BB6-3A4D-B063-0141C2DF8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7133"/>
            <a:ext cx="8596668" cy="5294230"/>
          </a:xfrm>
        </p:spPr>
        <p:txBody>
          <a:bodyPr/>
          <a:lstStyle/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невизначеності в залежності від можливості впливу суб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її рівень, можна поділити на умовно-об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умовно-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Умовно-об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політичні, правові, економічні, технічні, криміналістичні, екологічні, соціальні,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юнктурні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Умовно-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маркетингові, виробничі, технологічні, кадрові, організаційні, управлінські, стратегічні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3436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D91E7-6AFC-D944-91E6-EF25A9E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5522"/>
          </a:xfrm>
        </p:spPr>
        <p:txBody>
          <a:bodyPr>
            <a:normAutofit/>
          </a:bodyPr>
          <a:lstStyle/>
          <a:p>
            <a:pPr algn="ctr"/>
            <a:r>
              <a:rPr lang="ru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ризку як економічної категорії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EC389-CD2C-7E4E-B080-CECD38CA7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15123"/>
            <a:ext cx="10837333" cy="5455010"/>
          </a:xfrm>
        </p:spPr>
        <p:txBody>
          <a:bodyPr>
            <a:normAutofit/>
          </a:bodyPr>
          <a:lstStyle/>
          <a:p>
            <a:pPr algn="just"/>
            <a:r>
              <a:rPr lang="ru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ймовірність понесення збитків та витрат від обраного рішення та стратегії діяльності</a:t>
            </a:r>
          </a:p>
          <a:p>
            <a:pPr algn="just"/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 має суб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природу.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об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єтивний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 всі види господарських операцій й існує незалежно від того, усвідомлює його наявність відповідний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 ні, враховує чи не визнає ризикових ситуацій.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єктивний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означає готовність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 приймати  рішення з урахуванням характеру, масштабу і динаміки наявної невизначеності.</a:t>
            </a:r>
          </a:p>
          <a:p>
            <a:pPr algn="just"/>
            <a:r>
              <a:rPr lang="ru-RU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в тому,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в тому,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гостроту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передбачити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суб'єктів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Господарський ризик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результат прийняття рішень в умовах невизначеності, </a:t>
            </a:r>
          </a:p>
          <a:p>
            <a:pPr algn="just"/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язаний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виробництвом продукції, товарів, послуг, і реалізацією, обмінними операціями, підприємництвом, здійсненням проектів, в процесі яких є можливість оцінити ситуацію й досягти певних результатів або зазнати збитків.</a:t>
            </a:r>
            <a:endParaRPr lang="ru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6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BB5015-9A55-EE49-9092-37864F3D3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4039"/>
            <a:ext cx="8596668" cy="5227323"/>
          </a:xfrm>
        </p:spPr>
        <p:txBody>
          <a:bodyPr/>
          <a:lstStyle/>
          <a:p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Риси, які властиві ризику: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ймовірнісна природа,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економічна природа,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альтернативність,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92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ECE793-C719-124B-8674-5754AE946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8713"/>
            <a:ext cx="10351910" cy="5472650"/>
          </a:xfrm>
        </p:spPr>
        <p:txBody>
          <a:bodyPr>
            <a:noAutofit/>
          </a:bodyPr>
          <a:lstStyle/>
          <a:p>
            <a:pPr algn="just"/>
            <a:r>
              <a:rPr lang="ru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ризику </a:t>
            </a:r>
            <a:r>
              <a:rPr lang="ru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причини або рушійні сили, які породжують ризиковані процеси. Іх поділяють на дві частини: зовнішні та внутрішні.</a:t>
            </a:r>
          </a:p>
          <a:p>
            <a:pPr algn="just"/>
            <a:r>
              <a:rPr lang="ru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Зовнішні:</a:t>
            </a:r>
          </a:p>
          <a:p>
            <a:pPr algn="just"/>
            <a:r>
              <a:rPr lang="ru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законотворча політика держави з регулювання господарської діяльності;</a:t>
            </a:r>
          </a:p>
          <a:p>
            <a:pPr algn="just"/>
            <a:r>
              <a:rPr lang="ru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непередбачені дії органів державної влади та місцевого самоврядування;</a:t>
            </a:r>
          </a:p>
          <a:p>
            <a:pPr algn="just"/>
            <a:r>
              <a:rPr lang="ru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податкова система;</a:t>
            </a:r>
          </a:p>
          <a:p>
            <a:pPr algn="just"/>
            <a:r>
              <a:rPr lang="ru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потлітична ситуація;</a:t>
            </a:r>
          </a:p>
          <a:p>
            <a:pPr algn="just"/>
            <a:r>
              <a:rPr lang="ru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економічна ситуація в країні та окремій галузі;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</a:t>
            </a:r>
            <a:r>
              <a:rPr lang="ru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авколишнє природне середовище</a:t>
            </a:r>
          </a:p>
        </p:txBody>
      </p:sp>
    </p:spTree>
    <p:extLst>
      <p:ext uri="{BB962C8B-B14F-4D97-AF65-F5344CB8AC3E}">
        <p14:creationId xmlns:p14="http://schemas.microsoft.com/office/powerpoint/2010/main" val="2731960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571A4C-1B63-3348-841E-6A0B20D4E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6771"/>
            <a:ext cx="8596668" cy="5394591"/>
          </a:xfrm>
        </p:spPr>
        <p:txBody>
          <a:bodyPr/>
          <a:lstStyle/>
          <a:p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Внутрішні: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стан техніко-технологічної бази виробництва та характер інноваційних процесів;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рівень організації виробничого процесу;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статегія розвитку, тактичне й оперативне планування;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абезпеченість ресурсами та ефективність їх використання;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якість та конкурнтоспроможність продукції;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продуктивність праці, система її оплати та мотвації;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витрати виробництва та обігу;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рівень прибутковості підприємства.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ризику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конкретні складові елементи факторів, яі зумовлюють можливість втрат.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40653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C1A92-BD04-9F44-991B-A9D33F39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97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ласифікація підприємницьких ризиків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3D75C9-5468-8945-8AA5-347FDA5FF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59367"/>
            <a:ext cx="8596668" cy="4981996"/>
          </a:xfrm>
        </p:spPr>
        <p:txBody>
          <a:bodyPr>
            <a:normAutofit/>
          </a:bodyPr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Залежно від можливого результату: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чисті (передбачають можливість одержання збитку чи нульового результату);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спекулятивні (можливість одержання доходу, так і збитку)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 природою виникнення 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(природні);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(гравці на біржі);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уявні (фобії)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маштабом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індивідуальні;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фірмові;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державні;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-міждержавні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14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EA693F-F925-4649-9A12-4CC79188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80002"/>
            <a:ext cx="8596668" cy="5472650"/>
          </a:xfrm>
        </p:spPr>
        <p:txBody>
          <a:bodyPr>
            <a:normAutofit lnSpcReduction="10000"/>
          </a:bodyPr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 сферою виникнення: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зовнішні;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внутішні.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 кількістю людей, що приймають рішення: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індивідуальні;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групові;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масові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За типом: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раціональні (обгрунтовані);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нераціональні (необгрунтовані);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авантюрні (азартні)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За тривалістю дії :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короткочастні (короткостроковий договір);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постійні (технічний ризик)</a:t>
            </a:r>
          </a:p>
        </p:txBody>
      </p:sp>
    </p:spTree>
    <p:extLst>
      <p:ext uri="{BB962C8B-B14F-4D97-AF65-F5344CB8AC3E}">
        <p14:creationId xmlns:p14="http://schemas.microsoft.com/office/powerpoint/2010/main" val="3355392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983430-F7F1-0241-9F40-A0FE06B3A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8713"/>
            <a:ext cx="8596668" cy="5472650"/>
          </a:xfrm>
        </p:spPr>
        <p:txBody>
          <a:bodyPr>
            <a:normAutofit lnSpcReduction="10000"/>
          </a:bodyPr>
          <a:lstStyle/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За ознакою реалізації: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реалізовані;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нереалізовані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За відповідністю допустимим межам: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допустимі (припускають рівень ризику в межах його середнього рівня стосовно інших видів діяльності та інших господарючих суб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критичні (припускають рівень, вищий за середній, але в межах допустимих значень, прийнятих у даній економічній системі для певних видів діяльності);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катастрофічні ризики, що перевищують максимальну межу ризику, що сформована в даній економічній системі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За причинами виникнення: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ризики, викликані непевністю майбутнього;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ризики, викликані нестачею інформації для прийняття рішень;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ризики, викликані особистими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чинниками групи, що аналізує ризики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938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0D7635-5205-CC48-BE1B-B9B389BAD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6411"/>
            <a:ext cx="8596668" cy="5494952"/>
          </a:xfrm>
        </p:spPr>
        <p:txBody>
          <a:bodyPr>
            <a:normAutofit lnSpcReduction="10000"/>
          </a:bodyPr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Щодо ситуації: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стохастичні ( на умовах ймовірністного виникнення);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невизначені (на умовах невизначеності);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конкурентні (на умовах конфлікту чи конкуренції).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За можливістю страхування: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ризики, що страхуються;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ризики, що не страхуються.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За видами підприємницької діяльності: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фінансові;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юридичні;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виробничі;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інвестиційні;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страхові;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інноваційні.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37991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63AE38-8431-9B4B-9D2C-A311D12F8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7133"/>
            <a:ext cx="8596668" cy="5294230"/>
          </a:xfrm>
        </p:spPr>
        <p:txBody>
          <a:bodyPr/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За можливістю прогнозування: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прогнозовані;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акі, що частково не прогнозуються (ризики, які виникають  унаслідок настання форс-мажорних подій, що можуь бути цілком передбаченими);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непрогноовані (ризики, виникненн ких неможливо передбачити жодним із наявних методів або підходів).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3922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C81C3-2A98-7D49-9F92-294C5BD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1639"/>
          </a:xfrm>
        </p:spPr>
        <p:txBody>
          <a:bodyPr/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види невизначеності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C575BE-EF14-A34C-BBD6-15BD174CE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1239"/>
            <a:ext cx="10498666" cy="4869917"/>
          </a:xfrm>
        </p:spPr>
        <p:txBody>
          <a:bodyPr/>
          <a:lstStyle/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Невизначеність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ситуація, в якій ймовірність отримання результатів прийнятого рішення невідома, в окемих випадках невідомий і весь спектр наслідків такого рішення.</a:t>
            </a: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ситуація, коли резултат здійснення певного процесу не відомий, але відомі, його можливі альтернативні наслідки і достатньо інформації для того, щою оінити ймовірність настання цих наслідків</a:t>
            </a: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 невизначеність може виступати як можливість відхилення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результату від очікуваного (або середнього) значення як у меньшу, так і у більшу сторону («спекулятивна» невизначеність), або можливісь тільки негативних відхилень кінцевого результату події («чиста» невизначеність)</a:t>
            </a:r>
          </a:p>
        </p:txBody>
      </p:sp>
    </p:spTree>
    <p:extLst>
      <p:ext uri="{BB962C8B-B14F-4D97-AF65-F5344CB8AC3E}">
        <p14:creationId xmlns:p14="http://schemas.microsoft.com/office/powerpoint/2010/main" val="97754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AF1961-05FB-4245-BE79-567540249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24469"/>
            <a:ext cx="8596668" cy="5416894"/>
          </a:xfrm>
        </p:spPr>
        <p:txBody>
          <a:bodyPr/>
          <a:lstStyle/>
          <a:p>
            <a:r>
              <a:rPr lang="ru-UA" b="1" dirty="0"/>
              <a:t>Причини виникнення невизначеностей: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недетерміованість (внаслідок неможливості повного передбачення і прогнозування) процесів, що відбуваються на підприємстві і в економічному житті;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відсутність повної (вичерпної) інформації;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відсутність правдивої інформації підприємств про свою фінансово-господарську діяльність;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вплив суб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єктивих чинників на результати проведенного аналізу (рівень кваліфікації прівників, що здійснюють аналіз);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наявність помилок в інформації: систематичних (навмисних),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ипадкових, механічних;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нестабільність ринкової економічної системи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інформація «Касандри»</a:t>
            </a:r>
          </a:p>
        </p:txBody>
      </p:sp>
    </p:spTree>
    <p:extLst>
      <p:ext uri="{BB962C8B-B14F-4D97-AF65-F5344CB8AC3E}">
        <p14:creationId xmlns:p14="http://schemas.microsoft.com/office/powerpoint/2010/main" val="155291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515CB-CBB4-BA41-A0BA-713CA5AFC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5093"/>
          </a:xfrm>
        </p:spPr>
        <p:txBody>
          <a:bodyPr/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Класифікаційні ознаки ймовірності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4499A4F-9360-A64E-A23D-C76064938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3" y="1304693"/>
                <a:ext cx="10588977" cy="4734863"/>
              </a:xfrm>
            </p:spPr>
            <p:txBody>
              <a:bodyPr/>
              <a:lstStyle/>
              <a:p>
                <a:r>
                  <a:rPr lang="ru-UA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Залежно від спосбів визначення</a:t>
                </a:r>
              </a:p>
              <a:p>
                <a:pPr algn="just"/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1.1. Статичтична невизначеність. Ймовірність розглядається як об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єктивна можливість настання події. Визначається на основі даних за відносною частотою (часткою).(сезонність виробництва)</a:t>
                </a:r>
              </a:p>
              <a:p>
                <a:pPr algn="just"/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1.2. Нестатистична (суб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єктивна). Ймовірність розглядається як ступінь впевненості, що дана подія відбудеться, тобто це суб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єктивна ймовірність. Визначаєтья на оснві опитувань.</a:t>
                </a:r>
              </a:p>
              <a:p>
                <a:pPr algn="just"/>
                <a:r>
                  <a:rPr lang="ru-UA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За ступенем ймвірності настання події</a:t>
                </a:r>
              </a:p>
              <a:p>
                <a:pPr algn="just"/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2.1. Повна невизначеність. Повністю відсутня можливість яким-небудь чином прогнозувати перспективи розвитку як підриємста, так і ринку в цілому.</a:t>
                </a:r>
              </a:p>
              <a:p>
                <a:pPr algn="just"/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Міра прогнозованості (ймовірність) настання події наближається до 0 (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 Pi=0, t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n,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ймовірність настання події і,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час,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кінцевий час прогнозування)</a:t>
                </a:r>
                <a:endParaRPr lang="ru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UA" dirty="0"/>
              </a:p>
              <a:p>
                <a:endParaRPr lang="ru-UA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4499A4F-9360-A64E-A23D-C76064938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1304693"/>
                <a:ext cx="10588977" cy="4734863"/>
              </a:xfrm>
              <a:blipFill>
                <a:blip r:embed="rId2"/>
                <a:stretch>
                  <a:fillRect l="-120" t="-535" r="-958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911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A97E04-9606-004A-AE5D-17E4CBE3D2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624469"/>
                <a:ext cx="10114844" cy="5416894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2.2. Повна визначеність. Можливість із 100%-ою ймовірністю прогнозувати не лише стратегію підриємства на ринку, але і ситуацію, тенденції розвитку. Міра прогнозованості (ймовірність) настання події наближається до 1. (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 Pi=0, 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2.3. Часткова невизначеність. Має конкретний практичний характер у порівнянні з попередніми видами, що являють собою теоретичні припущення про можливості </a:t>
                </a:r>
                <a:r>
                  <a:rPr lang="uk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суб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uk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єктів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господарювання. 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Міра прогнозованості (ймовірність) настання події знаходиться в межах від 0 до 1. (0 </a:t>
                </a:r>
                <a14:m>
                  <m:oMath xmlns:m="http://schemas.openxmlformats.org/officeDocument/2006/math">
                    <m:r>
                      <a:rPr lang="ru-U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 Pi=0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algn="just"/>
                <a:r>
                  <a:rPr lang="uk-UA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За об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uk-UA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єктом</a:t>
                </a:r>
                <a:r>
                  <a:rPr lang="uk-UA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невизначеності</a:t>
                </a:r>
              </a:p>
              <a:p>
                <a:pPr algn="just"/>
                <a:r>
                  <a:rPr lang="uk-UA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3.1. Людська невизначеність.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Обумовлена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неможливістю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точного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передбачення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поведінки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людини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процесі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роботи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із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-за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відмінностеи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̆ в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рівні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освіти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емоційно-психологічному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настроі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̈,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поглядів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кожноі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̈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людини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uk-UA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3.2. Технічна невизначеність.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Обумовлена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мірою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надійності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устаткування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,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непередбаченістю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виробничих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процесів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,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складністю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технологіі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̈,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рівнем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автоматизаціі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̈, темпами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оновлення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,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обсягами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виробництва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. </a:t>
                </a:r>
                <a:endParaRPr lang="uk-UA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uk-UA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3.3. Соціальна невизначеність.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Обумовлена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прагненням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людеи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̆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створювати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соціальні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зв'язки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(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профспілки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) і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поводитися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відповідно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до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загальноприйнятих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норм,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традиціи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̆,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взятих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 на себе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</a:rPr>
                  <a:t>зобов'язань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</a:rPr>
                  <a:t>. </a:t>
                </a:r>
                <a:endParaRPr lang="ru-RU" dirty="0"/>
              </a:p>
              <a:p>
                <a:pPr algn="just"/>
                <a:endParaRPr lang="ru-UA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A97E04-9606-004A-AE5D-17E4CBE3D2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624469"/>
                <a:ext cx="10114844" cy="5416894"/>
              </a:xfrm>
              <a:blipFill>
                <a:blip r:embed="rId2"/>
                <a:stretch>
                  <a:fillRect l="-125" t="-234" r="-1129" b="-1168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331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6DAE01-422D-F944-A91B-E2E5BEA6F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91015"/>
            <a:ext cx="10182577" cy="5708185"/>
          </a:xfrm>
        </p:spPr>
        <p:txBody>
          <a:bodyPr/>
          <a:lstStyle/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кожному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будь-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ним. 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 місцнем виникнення невизначеність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управлінні підриємством 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бути наслідком: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невизначенності у встановленні планового пріоду  і, зокрема, періоду, на який розробляється стратегія розвитку підприємства;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невизначеності формування цілей підприємства та вибору пріоритетів у визначених цілях, що може бути зумовлено наявністю ряду альтернативних цілей;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помилок в оцінках дійсного стану справ усередині самого підприємства і його місця на ринку, до чого, у свою чергу, може призвести ряд причин об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неповної або помилкової інформації стосовно перспектив розвитку даного підприємства і ринку в цілому, рішень, прийнятих на її підставі;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можливих перебоїв у розробці чи реалізації стратегії розвитку підприємства, невизначеності контролю й оцінки результатів діяльності підприємства.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241987D-80AA-074F-980C-894A6735C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3679"/>
            <a:ext cx="8596668" cy="5327684"/>
          </a:xfrm>
        </p:spPr>
        <p:txBody>
          <a:bodyPr/>
          <a:lstStyle/>
          <a:p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рівня невизначеості забезпечується: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збором інформації, що зменшує невизнначеність очікувань;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обробкою інформації методами аналізу, прогнозу, сценарію та 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ясуванням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форм і наслідків невизначеності;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розробкою моделей, адекватних ситуаціям, що мать місце, й здобуттям у результаті моделювання значень цільових величин, функціональних залежностей станів об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управління та навколишнього середовища.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21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B12741-49AF-E442-8313-607D5046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0917"/>
          </a:xfrm>
        </p:spPr>
        <p:txBody>
          <a:bodyPr>
            <a:normAutofit/>
          </a:bodyPr>
          <a:lstStyle/>
          <a:p>
            <a:pPr algn="ctr"/>
            <a:r>
              <a:rPr lang="ru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невизначеності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8D44A-F406-8849-9A96-F6819D877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48577"/>
            <a:ext cx="9336461" cy="4892786"/>
          </a:xfrm>
        </p:spPr>
        <p:txBody>
          <a:bodyPr/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першого порядку – зміни природи, зміни виробництва, зміна людської природи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другого порядку – недостатні дані про зміни природи, виробництва, людини, перешкоди при перетворенні в інформацію, обмежені можливості її трансформації в знання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третього порядку – асиметрія інформації.  (неправильне її інтерпетування)</a:t>
            </a:r>
          </a:p>
          <a:p>
            <a:pPr algn="just"/>
            <a:endParaRPr lang="ru-UA" dirty="0"/>
          </a:p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класифікації факторів невизначеності: (наступний слайд)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 маштабом впливу;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можливістю впливу суб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ступінь невизначеності;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належністю до елементів середовища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2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1F52F1-425D-6346-891C-F92EC9315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69435"/>
            <a:ext cx="10408356" cy="5541054"/>
          </a:xfrm>
        </p:spPr>
        <p:txBody>
          <a:bodyPr/>
          <a:lstStyle/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глобального маштабу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антропогенні зміни у природному навколишньому середовищі, прироні катаклізми, діяльність міжнародних організацій, військові дії, діяльність та бездіяльність впливових політичних  фігур, стабільність економіки первних регіонів в цілому </a:t>
            </a: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невизначеності макрорівня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діяльність законодавчої та виконачої влади, ступінь втручання держави у діяльність суб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господарювання, стабільність національної економіки, розвиток інфраструктури ринку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мезорівня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діяльність органів місцевого самоврядування, розвиток інфраструктури, ресурсну залежність регіону, наявність власних ринків збуту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мікрорівня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конкурентоспроможність продукції, недосконалість виробничого процесу та технологій, несучасні стилі управління, нераціональне використання ресурсів</a:t>
            </a:r>
          </a:p>
          <a:p>
            <a:pPr algn="just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878014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4458</TotalTime>
  <Words>1774</Words>
  <Application>Microsoft Macintosh PowerPoint</Application>
  <PresentationFormat>Широкоэкранный</PresentationFormat>
  <Paragraphs>155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Cambria Math</vt:lpstr>
      <vt:lpstr>Times New Roman</vt:lpstr>
      <vt:lpstr>Trebuchet MS</vt:lpstr>
      <vt:lpstr>Wingdings 3</vt:lpstr>
      <vt:lpstr>Аспект</vt:lpstr>
      <vt:lpstr>   Невизначеність як першопричина ризику підприємницької діяльнотсі</vt:lpstr>
      <vt:lpstr>Сутність та види невизначеності</vt:lpstr>
      <vt:lpstr>Презентация PowerPoint</vt:lpstr>
      <vt:lpstr>Класифікаційні ознаки ймовірності</vt:lpstr>
      <vt:lpstr>Презентация PowerPoint</vt:lpstr>
      <vt:lpstr>Презентация PowerPoint</vt:lpstr>
      <vt:lpstr>Презентация PowerPoint</vt:lpstr>
      <vt:lpstr>Фактори невизначеності</vt:lpstr>
      <vt:lpstr>Презентация PowerPoint</vt:lpstr>
      <vt:lpstr>Презентация PowerPoint</vt:lpstr>
      <vt:lpstr>Характеристика ризку як економічної категорії</vt:lpstr>
      <vt:lpstr>Презентация PowerPoint</vt:lpstr>
      <vt:lpstr>Презентация PowerPoint</vt:lpstr>
      <vt:lpstr>Презентация PowerPoint</vt:lpstr>
      <vt:lpstr>Класифікація підприємницьких ризиків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Невизначеність як першопричина ризику підприємницької діяльнотсі</dc:title>
  <dc:creator>Александр Ткачук</dc:creator>
  <cp:lastModifiedBy>Александр Ткачук</cp:lastModifiedBy>
  <cp:revision>64</cp:revision>
  <dcterms:created xsi:type="dcterms:W3CDTF">2021-09-02T06:45:10Z</dcterms:created>
  <dcterms:modified xsi:type="dcterms:W3CDTF">2023-09-04T11:49:54Z</dcterms:modified>
</cp:coreProperties>
</file>