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1" r:id="rId4"/>
    <p:sldId id="258" r:id="rId5"/>
    <p:sldId id="259" r:id="rId6"/>
    <p:sldId id="262" r:id="rId7"/>
    <p:sldId id="263" r:id="rId8"/>
    <p:sldId id="260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40"/>
    <p:restoredTop sz="95909"/>
  </p:normalViewPr>
  <p:slideViewPr>
    <p:cSldViewPr snapToGrid="0" snapToObjects="1">
      <p:cViewPr varScale="1">
        <p:scale>
          <a:sx n="112" d="100"/>
          <a:sy n="112" d="100"/>
        </p:scale>
        <p:origin x="58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11/15/22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11/15/22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11/15/22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11/15/22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11/15/22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11/15/22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11/15/22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11/15/22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11/15/22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11/15/22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11/15/22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11/15/22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BDA866-81DA-434B-8546-96F5DF35065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 виробництва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484B865-DD27-C543-9958-61EC950A427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ru-UA" dirty="0"/>
              <a:t>Практичне </a:t>
            </a:r>
          </a:p>
        </p:txBody>
      </p:sp>
    </p:spTree>
    <p:extLst>
      <p:ext uri="{BB962C8B-B14F-4D97-AF65-F5344CB8AC3E}">
        <p14:creationId xmlns:p14="http://schemas.microsoft.com/office/powerpoint/2010/main" val="25534219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4B65E46-9CD9-6C4F-A61B-47DB6FCC53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1307" y="267630"/>
            <a:ext cx="10073548" cy="5198716"/>
          </a:xfrm>
        </p:spPr>
        <p:txBody>
          <a:bodyPr>
            <a:normAutofit/>
          </a:bodyPr>
          <a:lstStyle/>
          <a:p>
            <a:r>
              <a:rPr lang="ru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1.</a:t>
            </a:r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Тривалість складання виробу на конвейєрі 45 хв. Швидкість руху конвейєра 6м/хв. Час переміщення приладу з одного робочого місця на інше в 5 разів менший за час виконання кожної операції. Крок конвеєера 1,8 м. Режим роботи лінії двозмінний. Тривалість зміни 7 год.  Регламентовані перерви на відпочинок – 20 хв.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зміну. Визначити число робочих місць на лінії і випуск приладів із конвейєа за добу.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перем = 1,8м/6 м-хв  = 0,3 хв.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вик оп = 0,3*5  хв = 1,5 хв.</a:t>
            </a:r>
          </a:p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 число робочих місць на лінії = 45 хв/1,5 хв. = 30  ос. 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Такт потоку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 =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0,3 хв. +1,5 хв.= 1,8 хв.</a:t>
            </a:r>
          </a:p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випуск приладів із конвейєа за добу = ((7*60-20)*2)/1,8 = 444 шт.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11884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D3B8F68-A11A-864D-8909-D8613B39BB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7855" y="0"/>
            <a:ext cx="10107000" cy="5709424"/>
          </a:xfrm>
        </p:spPr>
        <p:txBody>
          <a:bodyPr>
            <a:normAutofit fontScale="70000" lnSpcReduction="20000"/>
          </a:bodyPr>
          <a:lstStyle/>
          <a:p>
            <a:r>
              <a:rPr lang="ru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2. </a:t>
            </a:r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потоковій лінії обробка деталей відбуваться транспортними партіями. Кожна партія складається з 4 деталей. Технологічний процец обробки однієї деталі складається із 6-ти операцій, тривалість складає (в хв.)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t1 = 1,5; t2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3,1; t3 = 4,7; t4 = 1,6; t5 = 4,6; t6 = 1,5.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стрічці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конвейєра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встановлено лотки, в які складають деталі. Довжина лотка – 600 м. Відстані між лотками 800 м. По всій довжині встановлено три комплекти лотків. Добова програма випуску становить 500 деталей. Регламентовані перерви на відпочинок – 20 хв. за зміну. Тривалість зміни 7 год. Період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конвейера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6 .</a:t>
            </a:r>
          </a:p>
          <a:p>
            <a:r>
              <a:rPr lang="uk-UA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 такт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ритм лінії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швидкість руху і довжину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конвейєра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число робочих місць на операціях.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((7*60 – 20)*2)/500 = 1,6 хв.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1,6 *4 = 6,4 хв.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С1 = (1,5*4)/ 6,4  = 0,9  = 1роб місце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С2 = </a:t>
            </a:r>
            <a:r>
              <a:rPr lang="uk-UA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3,1*4)/6,4 = 1,9 = 2 місця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С3 = (4,7*4)/6,4 = 2,9 = 3 місця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С4= (1,6*4)/6,4 = 1 місце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С5 = (4,6*4)/6,4 = 2,9 = 3 місця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С6 = (1,5*4)/6,4 = 0,9 = 1 роб. Місце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Крок </a:t>
            </a:r>
            <a:endParaRPr lang="uk-UA" dirty="0">
              <a:solidFill>
                <a:schemeClr val="tx2">
                  <a:lumMod val="20000"/>
                  <a:lumOff val="8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 = 600 +800 = 1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,4 м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 = l/ R = 1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/ 6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хв = 0,22 м/хв.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крок*період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конвейера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*кількість комплектів лотків 1,4*6*3 = 25,2 м</a:t>
            </a:r>
          </a:p>
          <a:p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8282072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8CBE979-3788-6941-B6D2-4BC884F02B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460" y="278780"/>
            <a:ext cx="11772899" cy="5676250"/>
          </a:xfrm>
        </p:spPr>
        <p:txBody>
          <a:bodyPr>
            <a:normAutofit fontScale="40000" lnSpcReduction="20000"/>
          </a:bodyPr>
          <a:lstStyle/>
          <a:p>
            <a:r>
              <a:rPr lang="ru-UA" sz="35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3. </a:t>
            </a:r>
            <a:r>
              <a:rPr lang="ru-UA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Технологічний процес виготовлення виробу складається з трьох операцій.</a:t>
            </a:r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UA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Лінія працює в 2 зміни тривалістю по 8 год. Змінне завдання – 190 виробів. Перерви у роботі – 5 хв за зміну.</a:t>
            </a:r>
          </a:p>
          <a:p>
            <a:r>
              <a:rPr lang="ru-UA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 такт лінії, кількість робочих місць та їх завантаження. </a:t>
            </a:r>
          </a:p>
          <a:p>
            <a:r>
              <a:rPr lang="ru-UA" sz="3500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Кзрм = С розрах/С прийняте</a:t>
            </a:r>
          </a:p>
          <a:p>
            <a:r>
              <a:rPr lang="ru-UA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(8*60) – 5 = 475 хв. – дійсний фонд робочого часу за зміну</a:t>
            </a:r>
          </a:p>
          <a:p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 = </a:t>
            </a:r>
            <a:r>
              <a:rPr lang="ru-UA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475/190 = 2,5 хв.</a:t>
            </a:r>
            <a:endParaRPr lang="en-US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C1 = </a:t>
            </a:r>
            <a:r>
              <a:rPr lang="uk-UA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2,5/2,5 = 1  Спри1 = 1</a:t>
            </a:r>
          </a:p>
          <a:p>
            <a:r>
              <a:rPr lang="uk-UA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С2 = 7,4/2,5 = 2,96 С при 2 = 3</a:t>
            </a:r>
          </a:p>
          <a:p>
            <a:r>
              <a:rPr lang="uk-UA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С3 = 5,1/2.5 = 2,04 С при 3 = 2</a:t>
            </a:r>
          </a:p>
          <a:p>
            <a:r>
              <a:rPr lang="uk-UA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Кзав</a:t>
            </a:r>
            <a:r>
              <a:rPr lang="uk-UA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= 1/1 = 1</a:t>
            </a:r>
          </a:p>
          <a:p>
            <a:r>
              <a:rPr lang="uk-UA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Кзав</a:t>
            </a:r>
            <a:r>
              <a:rPr lang="uk-UA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= 2,96/3 = 0,99</a:t>
            </a:r>
          </a:p>
          <a:p>
            <a:r>
              <a:rPr lang="uk-UA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uk-UA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зав 3 = 2,04/2 =1,02</a:t>
            </a:r>
            <a:endParaRPr lang="ru-UA" sz="3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5B895A75-5CD1-DC44-AA4B-0B2504C2E3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348596"/>
              </p:ext>
            </p:extLst>
          </p:nvPr>
        </p:nvGraphicFramePr>
        <p:xfrm>
          <a:off x="2032000" y="740960"/>
          <a:ext cx="8127999" cy="12489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709412471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391222524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509522389"/>
                    </a:ext>
                  </a:extLst>
                </a:gridCol>
              </a:tblGrid>
              <a:tr h="386990">
                <a:tc>
                  <a:txBody>
                    <a:bodyPr/>
                    <a:lstStyle/>
                    <a:p>
                      <a:pPr algn="ctr"/>
                      <a:r>
                        <a:rPr lang="ru-UA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операцій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A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 операції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A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Норма часу, хв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516424"/>
                  </a:ext>
                </a:extLst>
              </a:tr>
              <a:tr h="287315">
                <a:tc>
                  <a:txBody>
                    <a:bodyPr/>
                    <a:lstStyle/>
                    <a:p>
                      <a:r>
                        <a:rPr lang="ru-UA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A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Токарна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A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2220240"/>
                  </a:ext>
                </a:extLst>
              </a:tr>
              <a:tr h="287315">
                <a:tc>
                  <a:txBody>
                    <a:bodyPr/>
                    <a:lstStyle/>
                    <a:p>
                      <a:r>
                        <a:rPr lang="ru-UA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A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Шліфування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A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6521212"/>
                  </a:ext>
                </a:extLst>
              </a:tr>
              <a:tr h="287315">
                <a:tc>
                  <a:txBody>
                    <a:bodyPr/>
                    <a:lstStyle/>
                    <a:p>
                      <a:r>
                        <a:rPr lang="ru-UA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A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Сверлильна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A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4350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05818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F2AA3AE-BF6C-BA4B-A679-45C43B6B05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7133" y="267630"/>
            <a:ext cx="10727472" cy="5198716"/>
          </a:xfrm>
        </p:spPr>
        <p:txBody>
          <a:bodyPr/>
          <a:lstStyle/>
          <a:p>
            <a:r>
              <a:rPr lang="ru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4. </a:t>
            </a:r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лінії виготовляються вироби А, Б, В. Місячна рограма їх випуску становить 18 тис.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</a:t>
            </a:r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т., 8  тис.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</a:t>
            </a:r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т. та 11 тис.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</a:t>
            </a:r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т.</a:t>
            </a:r>
          </a:p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 робочі такти потокової лінії, кількість робочих місць по кожній операції і їх завантаження. Використати метод приведення прорами до умовного виробу. Лінія працює 20 днів у 2 зміни триваліст. 8 год. Коефіцієнт припустимих втрат часу на переналагодження обладнання – 0,05.</a:t>
            </a:r>
          </a:p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Технологічний процес складається з чотирьох операцій</a:t>
            </a:r>
          </a:p>
          <a:p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C48B2B0F-C1DF-D04E-9C85-B2361AF8C3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4999918"/>
              </p:ext>
            </p:extLst>
          </p:nvPr>
        </p:nvGraphicFramePr>
        <p:xfrm>
          <a:off x="1151053" y="3139481"/>
          <a:ext cx="9955560" cy="3042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1112">
                  <a:extLst>
                    <a:ext uri="{9D8B030D-6E8A-4147-A177-3AD203B41FA5}">
                      <a16:colId xmlns:a16="http://schemas.microsoft.com/office/drawing/2014/main" val="851367327"/>
                    </a:ext>
                  </a:extLst>
                </a:gridCol>
                <a:gridCol w="1991112">
                  <a:extLst>
                    <a:ext uri="{9D8B030D-6E8A-4147-A177-3AD203B41FA5}">
                      <a16:colId xmlns:a16="http://schemas.microsoft.com/office/drawing/2014/main" val="159813590"/>
                    </a:ext>
                  </a:extLst>
                </a:gridCol>
                <a:gridCol w="1991112">
                  <a:extLst>
                    <a:ext uri="{9D8B030D-6E8A-4147-A177-3AD203B41FA5}">
                      <a16:colId xmlns:a16="http://schemas.microsoft.com/office/drawing/2014/main" val="1493488882"/>
                    </a:ext>
                  </a:extLst>
                </a:gridCol>
                <a:gridCol w="1991112">
                  <a:extLst>
                    <a:ext uri="{9D8B030D-6E8A-4147-A177-3AD203B41FA5}">
                      <a16:colId xmlns:a16="http://schemas.microsoft.com/office/drawing/2014/main" val="2474431678"/>
                    </a:ext>
                  </a:extLst>
                </a:gridCol>
                <a:gridCol w="1991112">
                  <a:extLst>
                    <a:ext uri="{9D8B030D-6E8A-4147-A177-3AD203B41FA5}">
                      <a16:colId xmlns:a16="http://schemas.microsoft.com/office/drawing/2014/main" val="2765380843"/>
                    </a:ext>
                  </a:extLst>
                </a:gridCol>
              </a:tblGrid>
              <a:tr h="123149">
                <a:tc>
                  <a:txBody>
                    <a:bodyPr/>
                    <a:lstStyle/>
                    <a:p>
                      <a:r>
                        <a:rPr lang="ru-UA" dirty="0"/>
                        <a:t>№ операції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Н</a:t>
                      </a:r>
                      <a:r>
                        <a:rPr lang="ru-UA" dirty="0"/>
                        <a:t>азва операції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UA" dirty="0"/>
                        <a:t>Норма часу на операцію </a:t>
                      </a:r>
                    </a:p>
                    <a:p>
                      <a:r>
                        <a:rPr lang="ru-UA" dirty="0"/>
                        <a:t>А,хв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UA" dirty="0"/>
                        <a:t>Норма часу на операцію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UA" dirty="0"/>
                        <a:t>Б,хв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UA" dirty="0"/>
                        <a:t>Норма часу на операцію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UA" dirty="0"/>
                        <a:t>В,хв</a:t>
                      </a:r>
                    </a:p>
                    <a:p>
                      <a:endParaRPr lang="ru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44209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UA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UA" dirty="0"/>
                        <a:t>токарна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UA" dirty="0"/>
                        <a:t>2,7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UA" dirty="0"/>
                        <a:t>3,2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UA" dirty="0"/>
                        <a:t>3,4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29992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UA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UA" dirty="0"/>
                        <a:t>фрезерна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UA" dirty="0"/>
                        <a:t>7,3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UA" dirty="0"/>
                        <a:t>7,4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UA" dirty="0"/>
                        <a:t>7,4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48889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UA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UA" dirty="0"/>
                        <a:t>шліфувальна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UA" dirty="0"/>
                        <a:t>3,0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UA" dirty="0"/>
                        <a:t>3,0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UA" dirty="0"/>
                        <a:t>3,1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42642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UA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С</a:t>
                      </a:r>
                      <a:r>
                        <a:rPr lang="ru-UA" dirty="0"/>
                        <a:t>вердлильна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UA" dirty="0"/>
                        <a:t>5,1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UA" dirty="0"/>
                        <a:t>5,4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UA" dirty="0"/>
                        <a:t>5,3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5567409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r>
                        <a:rPr lang="ru-UA" dirty="0"/>
                        <a:t>Загальна трудомісткість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UA" dirty="0"/>
                        <a:t>18,1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UA" dirty="0"/>
                        <a:t>19,0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UA" dirty="0">
                          <a:highlight>
                            <a:srgbClr val="00FFFF"/>
                          </a:highlight>
                        </a:rPr>
                        <a:t>19,2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85828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64111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616E526-F6A2-2BC9-C4FA-3B4D8790AF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5761" y="240030"/>
            <a:ext cx="10689094" cy="5226315"/>
          </a:xfrm>
        </p:spPr>
        <p:txBody>
          <a:bodyPr>
            <a:normAutofit fontScale="77500" lnSpcReduction="20000"/>
          </a:bodyPr>
          <a:lstStyle/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Лінія працює 20 днів у 2 зміни триваліст. 8 год.</a:t>
            </a:r>
            <a:endParaRPr lang="ru-UA" dirty="0"/>
          </a:p>
          <a:p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Тн = 8 *60 *2*20 = 19200 хв. </a:t>
            </a:r>
          </a:p>
          <a:p>
            <a:pPr fontAlgn="t"/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Загальна трудомісткість</a:t>
            </a:r>
          </a:p>
          <a:p>
            <a:pPr fontAlgn="t"/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= 18,1</a:t>
            </a:r>
          </a:p>
          <a:p>
            <a:pPr fontAlgn="t"/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 = 19,0</a:t>
            </a:r>
          </a:p>
          <a:p>
            <a:pPr fontAlgn="t"/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 =  19,2</a:t>
            </a:r>
          </a:p>
          <a:p>
            <a:pPr fontAlgn="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оеф переведення = трудомістість</a:t>
            </a:r>
            <a:r>
              <a:rPr lang="ru-UA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трудомісткість </a:t>
            </a:r>
            <a:r>
              <a:rPr lang="ru-UA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баз</a:t>
            </a:r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t"/>
            <a:r>
              <a:rPr lang="ru-UA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Кпере А = 18,1/19,2 = </a:t>
            </a:r>
            <a:r>
              <a:rPr lang="ru-UA" sz="2100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0,94</a:t>
            </a:r>
          </a:p>
          <a:p>
            <a:pPr fontAlgn="t"/>
            <a:r>
              <a:rPr lang="ru-UA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КпереБ = 19,0 /19,2 </a:t>
            </a:r>
            <a:r>
              <a:rPr lang="ru-UA" sz="2100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= 0,99</a:t>
            </a:r>
          </a:p>
          <a:p>
            <a:pPr fontAlgn="t"/>
            <a:r>
              <a:rPr lang="ru-UA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пере В = 19,2/19,2 = </a:t>
            </a:r>
            <a:r>
              <a:rPr lang="ru-UA" sz="2100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</a:p>
          <a:p>
            <a:pPr fontAlgn="t"/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uk-UA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uk-UA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18000* 0,94 = 16920</a:t>
            </a:r>
          </a:p>
          <a:p>
            <a:pPr fontAlgn="t"/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uk-UA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 = 8000*0,99 = 7920</a:t>
            </a:r>
          </a:p>
          <a:p>
            <a:pPr fontAlgn="t"/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uk-UA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= 11000*1 = 11000</a:t>
            </a:r>
          </a:p>
          <a:p>
            <a:pPr fontAlgn="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Загальний умовний такт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 =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(19200*(1-0,05))/(16920+7920+11000) = 0,5 хв</a:t>
            </a:r>
          </a:p>
          <a:p>
            <a:pPr fontAlgn="t"/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82277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73D001A-5E65-07D3-9D18-AF25612DC1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631" y="205740"/>
            <a:ext cx="10586224" cy="5260605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= 0,5*0,94 = 0,47 хв.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 = 0,5* 0,99 = 0,49 хв.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= 0,5*1 = 0,5 хв.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501608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F92E20F-0007-3B49-BD36-DB800E6C95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1015" y="178420"/>
            <a:ext cx="11162370" cy="5287925"/>
          </a:xfrm>
        </p:spPr>
        <p:txBody>
          <a:bodyPr/>
          <a:lstStyle/>
          <a:p>
            <a:r>
              <a:rPr lang="ru-UA" dirty="0"/>
              <a:t>Результати розрахунку кількості робочих місць по кожній операції і їх звантаження звести у табл</a:t>
            </a:r>
          </a:p>
          <a:p>
            <a:endParaRPr lang="ru-UA" dirty="0"/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734515A2-B0B5-414C-ADEF-69D37C3A12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0224587"/>
              </p:ext>
            </p:extLst>
          </p:nvPr>
        </p:nvGraphicFramePr>
        <p:xfrm>
          <a:off x="591015" y="719666"/>
          <a:ext cx="10682868" cy="3586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0809">
                  <a:extLst>
                    <a:ext uri="{9D8B030D-6E8A-4147-A177-3AD203B41FA5}">
                      <a16:colId xmlns:a16="http://schemas.microsoft.com/office/drawing/2014/main" val="1548961250"/>
                    </a:ext>
                  </a:extLst>
                </a:gridCol>
                <a:gridCol w="535259">
                  <a:extLst>
                    <a:ext uri="{9D8B030D-6E8A-4147-A177-3AD203B41FA5}">
                      <a16:colId xmlns:a16="http://schemas.microsoft.com/office/drawing/2014/main" val="3844292734"/>
                    </a:ext>
                  </a:extLst>
                </a:gridCol>
                <a:gridCol w="657922">
                  <a:extLst>
                    <a:ext uri="{9D8B030D-6E8A-4147-A177-3AD203B41FA5}">
                      <a16:colId xmlns:a16="http://schemas.microsoft.com/office/drawing/2014/main" val="3107351717"/>
                    </a:ext>
                  </a:extLst>
                </a:gridCol>
                <a:gridCol w="758283">
                  <a:extLst>
                    <a:ext uri="{9D8B030D-6E8A-4147-A177-3AD203B41FA5}">
                      <a16:colId xmlns:a16="http://schemas.microsoft.com/office/drawing/2014/main" val="1418216067"/>
                    </a:ext>
                  </a:extLst>
                </a:gridCol>
                <a:gridCol w="635619">
                  <a:extLst>
                    <a:ext uri="{9D8B030D-6E8A-4147-A177-3AD203B41FA5}">
                      <a16:colId xmlns:a16="http://schemas.microsoft.com/office/drawing/2014/main" val="1014727246"/>
                    </a:ext>
                  </a:extLst>
                </a:gridCol>
                <a:gridCol w="557561">
                  <a:extLst>
                    <a:ext uri="{9D8B030D-6E8A-4147-A177-3AD203B41FA5}">
                      <a16:colId xmlns:a16="http://schemas.microsoft.com/office/drawing/2014/main" val="1651077595"/>
                    </a:ext>
                  </a:extLst>
                </a:gridCol>
                <a:gridCol w="602166">
                  <a:extLst>
                    <a:ext uri="{9D8B030D-6E8A-4147-A177-3AD203B41FA5}">
                      <a16:colId xmlns:a16="http://schemas.microsoft.com/office/drawing/2014/main" val="1375412619"/>
                    </a:ext>
                  </a:extLst>
                </a:gridCol>
                <a:gridCol w="724829">
                  <a:extLst>
                    <a:ext uri="{9D8B030D-6E8A-4147-A177-3AD203B41FA5}">
                      <a16:colId xmlns:a16="http://schemas.microsoft.com/office/drawing/2014/main" val="3489071484"/>
                    </a:ext>
                  </a:extLst>
                </a:gridCol>
                <a:gridCol w="646771">
                  <a:extLst>
                    <a:ext uri="{9D8B030D-6E8A-4147-A177-3AD203B41FA5}">
                      <a16:colId xmlns:a16="http://schemas.microsoft.com/office/drawing/2014/main" val="2164859152"/>
                    </a:ext>
                  </a:extLst>
                </a:gridCol>
                <a:gridCol w="669073">
                  <a:extLst>
                    <a:ext uri="{9D8B030D-6E8A-4147-A177-3AD203B41FA5}">
                      <a16:colId xmlns:a16="http://schemas.microsoft.com/office/drawing/2014/main" val="595555283"/>
                    </a:ext>
                  </a:extLst>
                </a:gridCol>
                <a:gridCol w="702527">
                  <a:extLst>
                    <a:ext uri="{9D8B030D-6E8A-4147-A177-3AD203B41FA5}">
                      <a16:colId xmlns:a16="http://schemas.microsoft.com/office/drawing/2014/main" val="913093276"/>
                    </a:ext>
                  </a:extLst>
                </a:gridCol>
                <a:gridCol w="791737">
                  <a:extLst>
                    <a:ext uri="{9D8B030D-6E8A-4147-A177-3AD203B41FA5}">
                      <a16:colId xmlns:a16="http://schemas.microsoft.com/office/drawing/2014/main" val="3340678559"/>
                    </a:ext>
                  </a:extLst>
                </a:gridCol>
                <a:gridCol w="724829">
                  <a:extLst>
                    <a:ext uri="{9D8B030D-6E8A-4147-A177-3AD203B41FA5}">
                      <a16:colId xmlns:a16="http://schemas.microsoft.com/office/drawing/2014/main" val="1191625569"/>
                    </a:ext>
                  </a:extLst>
                </a:gridCol>
                <a:gridCol w="1215483">
                  <a:extLst>
                    <a:ext uri="{9D8B030D-6E8A-4147-A177-3AD203B41FA5}">
                      <a16:colId xmlns:a16="http://schemas.microsoft.com/office/drawing/2014/main" val="937807622"/>
                    </a:ext>
                  </a:extLst>
                </a:gridCol>
              </a:tblGrid>
              <a:tr h="370840">
                <a:tc rowSpan="3">
                  <a:txBody>
                    <a:bodyPr/>
                    <a:lstStyle/>
                    <a:p>
                      <a:r>
                        <a:rPr lang="ru-RU" dirty="0"/>
                        <a:t>Н</a:t>
                      </a:r>
                      <a:r>
                        <a:rPr lang="ru-UA" dirty="0"/>
                        <a:t>азва операції</a:t>
                      </a:r>
                    </a:p>
                  </a:txBody>
                  <a:tcPr/>
                </a:tc>
                <a:tc gridSpan="12">
                  <a:txBody>
                    <a:bodyPr/>
                    <a:lstStyle/>
                    <a:p>
                      <a:pPr algn="ctr"/>
                      <a:r>
                        <a:rPr lang="ru-UA" dirty="0"/>
                        <a:t>Вироби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ru-UA" dirty="0"/>
                        <a:t>Остаточно прийнята кількість роблчих місць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6379237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UA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UA" dirty="0"/>
                        <a:t>А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UA" dirty="0"/>
                        <a:t>Б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UA" dirty="0"/>
                        <a:t>В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ru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176609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uk-UA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,хв</a:t>
                      </a:r>
                      <a:endParaRPr lang="ru-UA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A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Ср,шт.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A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Спр, шт.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A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Кз,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uk-UA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,хв</a:t>
                      </a:r>
                      <a:endParaRPr lang="ru-UA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A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Ср,шт.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A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Спр, шт.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A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Кз,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uk-UA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,хв</a:t>
                      </a:r>
                      <a:endParaRPr lang="ru-UA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A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Ср,шт.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A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Спр, шт.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UA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Кз, %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ru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86885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Т</a:t>
                      </a:r>
                      <a:r>
                        <a:rPr lang="ru-UA" dirty="0"/>
                        <a:t>окарна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892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UA" dirty="0"/>
                        <a:t>Фрезерна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46236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UA" dirty="0"/>
                        <a:t>Шліфівальна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60028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UA" dirty="0"/>
                        <a:t>Свердлильна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84819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UA" dirty="0"/>
                        <a:t>Разом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50539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6557789"/>
      </p:ext>
    </p:extLst>
  </p:cSld>
  <p:clrMapOvr>
    <a:masterClrMapping/>
  </p:clrMapOvr>
</p:sld>
</file>

<file path=ppt/theme/theme1.xml><?xml version="1.0" encoding="utf-8"?>
<a:theme xmlns:a="http://schemas.openxmlformats.org/drawingml/2006/main" name="Галерея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Галерея</Template>
  <TotalTime>6404</TotalTime>
  <Words>900</Words>
  <Application>Microsoft Macintosh PowerPoint</Application>
  <PresentationFormat>Широкоэкранный</PresentationFormat>
  <Paragraphs>130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Gill Sans MT</vt:lpstr>
      <vt:lpstr>Times New Roman</vt:lpstr>
      <vt:lpstr>Галерея</vt:lpstr>
      <vt:lpstr>Організація виробництва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Організація виробництва</dc:title>
  <dc:creator>Александр Ткачук</dc:creator>
  <cp:lastModifiedBy>Александр Ткачук</cp:lastModifiedBy>
  <cp:revision>37</cp:revision>
  <dcterms:created xsi:type="dcterms:W3CDTF">2021-10-06T06:28:59Z</dcterms:created>
  <dcterms:modified xsi:type="dcterms:W3CDTF">2022-11-15T09:20:57Z</dcterms:modified>
</cp:coreProperties>
</file>