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5909"/>
  </p:normalViewPr>
  <p:slideViewPr>
    <p:cSldViewPr snapToGrid="0" snapToObjects="1">
      <p:cViewPr varScale="1">
        <p:scale>
          <a:sx n="112" d="100"/>
          <a:sy n="112" d="100"/>
        </p:scale>
        <p:origin x="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DA866-81DA-434B-8546-96F5DF350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виробництва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84B865-DD27-C543-9958-61EC950A4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UA" dirty="0"/>
              <a:t>Практичне </a:t>
            </a:r>
          </a:p>
        </p:txBody>
      </p:sp>
    </p:spTree>
    <p:extLst>
      <p:ext uri="{BB962C8B-B14F-4D97-AF65-F5344CB8AC3E}">
        <p14:creationId xmlns:p14="http://schemas.microsoft.com/office/powerpoint/2010/main" val="255342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B65E46-9CD9-6C4F-A61B-47DB6FCC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267630"/>
            <a:ext cx="10073548" cy="5198716"/>
          </a:xfrm>
        </p:spPr>
        <p:txBody>
          <a:bodyPr>
            <a:normAutofit/>
          </a:bodyPr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складання виробу на конвейєрі 45 хв. Швидкість руху конвейєра 6м/хв. Час переміщення приладу з одного робочого місця на інше в 5 разів менший за час виконання кожної операції. Крок конвеєера 1,8 м. Режим роботи лінії двозмінний. Тривалість зміни 7 год.  Регламентовані перерви на відпочинок – 20 хв.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зміну. Визначити число робочих місць на лінії і випуск приладів із конвейєа за добу.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перем = 1,8м/6 м-хв  = 0,3 хв.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 оп = 0,3*5  хв = 1,5 хв.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число робочих місць на лінії = 45 хв/1,5 хв. = 30  ос.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 потоку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 хв. +1,5 хв.= 1,8 хв.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 приладів із конвейєа за добу = ((7*60-20)*2)/1,8 = 444 шт.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8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3B8F68-A11A-864D-8909-D8613B39B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855" y="0"/>
            <a:ext cx="10107000" cy="5709424"/>
          </a:xfrm>
        </p:spPr>
        <p:txBody>
          <a:bodyPr>
            <a:normAutofit fontScale="70000" lnSpcReduction="20000"/>
          </a:bodyPr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потоковій лінії обробка деталей відбуваться транспортними партіями. Кожна партія складається з 4 деталей. Технологічний процец обробки однієї деталі складається із 6-ти операцій, тривалість складає (в хв.)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= 1,5; t2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3,1; t3 = 4,7; t4 = 1,6; t5 = 4,6; t6 = 1,5.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стрічці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конвейєра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встановлено лотки, в які складають деталі. Довжина лотка – 600 м. Відстані між лотками 800 м. По всій довжині встановлено три комплекти лотків. Добова програма випуску становить 500 деталей. Регламентовані перерви на відпочинок – 20 хв. за зміну. Тривалість зміни 7 год. Період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 .</a:t>
            </a:r>
          </a:p>
          <a:p>
            <a:r>
              <a:rPr lang="uk-UA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такт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ритм лінії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швидкість руху і довжину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конвейєра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число робочих місць на операціях.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((7*60 – 20)*2)/500 = 1,6 хв.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1,6 *4 = 6,4 хв.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 = (1,5*4)/ 6,4  = 0,9  = 1роб місце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С2 = 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3,1*4)/6,4 = 1,9 = 2 місця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С3 = (4,7*4)/6,4 = 2,9 = 3 місця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С4= (1,6*4)/6,4 = 1 місце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С5 = (4,6*4)/6,4 = 2,9 = 3 місця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С6 = (1,5*4)/6,4 = 0,9 = 1 роб. Місце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</a:t>
            </a:r>
            <a:endParaRPr lang="uk-UA" dirty="0">
              <a:solidFill>
                <a:schemeClr val="tx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= 600 +800 =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,4 м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 l/ R =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/ 6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 = 0,22 м/хв.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крок*період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*кількість комплектів лотків 1,4*6*3 = 25,2 м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2820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CBE979-3788-6941-B6D2-4BC884F0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278780"/>
            <a:ext cx="11772899" cy="5676250"/>
          </a:xfrm>
        </p:spPr>
        <p:txBody>
          <a:bodyPr>
            <a:normAutofit fontScale="40000" lnSpcReduction="20000"/>
          </a:bodyPr>
          <a:lstStyle/>
          <a:p>
            <a:r>
              <a:rPr lang="ru-UA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 процес виготовлення виробу складається з трьох операцій.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Лінія працює в 2 зміни тривалістю по 8 год. Змінне завдання – 190 виробів. Перерви у роботі – 5 хв за зміну.</a:t>
            </a:r>
          </a:p>
          <a:p>
            <a:r>
              <a:rPr lang="ru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такт лінії, кількість робочих місць та їх завантаження. </a:t>
            </a:r>
          </a:p>
          <a:p>
            <a:r>
              <a:rPr lang="ru-UA" sz="35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Кзрм = С розрах/С прийняте</a:t>
            </a:r>
          </a:p>
          <a:p>
            <a:r>
              <a:rPr lang="ru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(8*60) – 5 = 475 хв. – дійсний фонд робочого часу за зміну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ru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475/190 = 2,5 хв.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 = 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2,5/2,5 = 1  Спри1 = 1</a:t>
            </a:r>
          </a:p>
          <a:p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С2 = 7,4/2,5 = 2,96 С при 2 = 3</a:t>
            </a:r>
          </a:p>
          <a:p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С3 = 5,1/2.5 = 2,04 С при 3 = 2</a:t>
            </a:r>
          </a:p>
          <a:p>
            <a:r>
              <a:rPr lang="uk-UA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Кзав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= 1/1 = 1</a:t>
            </a:r>
          </a:p>
          <a:p>
            <a:r>
              <a:rPr lang="uk-UA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Кзав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= 2,96/3 = 0,99</a:t>
            </a:r>
          </a:p>
          <a:p>
            <a:r>
              <a:rPr lang="uk-UA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 3 = 2,04/2 =1,02</a:t>
            </a:r>
            <a:endParaRPr lang="ru-UA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B895A75-5CD1-DC44-AA4B-0B2504C2E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8596"/>
              </p:ext>
            </p:extLst>
          </p:nvPr>
        </p:nvGraphicFramePr>
        <p:xfrm>
          <a:off x="2032000" y="740960"/>
          <a:ext cx="8127999" cy="124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094124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12225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09522389"/>
                    </a:ext>
                  </a:extLst>
                </a:gridCol>
              </a:tblGrid>
              <a:tr h="386990"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операцій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операції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часу, хв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6424"/>
                  </a:ext>
                </a:extLst>
              </a:tr>
              <a:tr h="287315">
                <a:tc>
                  <a:txBody>
                    <a:bodyPr/>
                    <a:lstStyle/>
                    <a:p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220240"/>
                  </a:ext>
                </a:extLst>
              </a:tr>
              <a:tr h="287315">
                <a:tc>
                  <a:txBody>
                    <a:bodyPr/>
                    <a:lstStyle/>
                    <a:p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Шліфування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21212"/>
                  </a:ext>
                </a:extLst>
              </a:tr>
              <a:tr h="287315">
                <a:tc>
                  <a:txBody>
                    <a:bodyPr/>
                    <a:lstStyle/>
                    <a:p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Сверлильна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5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8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2AA3AE-BF6C-BA4B-A679-45C43B6B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133" y="267630"/>
            <a:ext cx="10727472" cy="5198716"/>
          </a:xfrm>
        </p:spPr>
        <p:txBody>
          <a:bodyPr/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лінії виготовляються вироби А, Б, В. Місячна рограма їх випуску становить 18 тис.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т., 8  тис.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та 11 тис.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робочі такти потокової лінії, кількість робочих місць по кожній операції і їх завантаження. Використати метод приведення прорами до умовного виробу. Лінія працює 20 днів у 2 зміни триваліст. 8 год. Коефіцієнт припустимих втрат часу на переналагодження обладнання – 0,05.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 процес складається з чотирьох операцій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48B2B0F-C1DF-D04E-9C85-B2361AF8C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999918"/>
              </p:ext>
            </p:extLst>
          </p:nvPr>
        </p:nvGraphicFramePr>
        <p:xfrm>
          <a:off x="1151053" y="3139481"/>
          <a:ext cx="995556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12">
                  <a:extLst>
                    <a:ext uri="{9D8B030D-6E8A-4147-A177-3AD203B41FA5}">
                      <a16:colId xmlns:a16="http://schemas.microsoft.com/office/drawing/2014/main" val="851367327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159813590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1493488882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2474431678"/>
                    </a:ext>
                  </a:extLst>
                </a:gridCol>
                <a:gridCol w="1991112">
                  <a:extLst>
                    <a:ext uri="{9D8B030D-6E8A-4147-A177-3AD203B41FA5}">
                      <a16:colId xmlns:a16="http://schemas.microsoft.com/office/drawing/2014/main" val="2765380843"/>
                    </a:ext>
                  </a:extLst>
                </a:gridCol>
              </a:tblGrid>
              <a:tr h="123149">
                <a:tc>
                  <a:txBody>
                    <a:bodyPr/>
                    <a:lstStyle/>
                    <a:p>
                      <a:r>
                        <a:rPr lang="ru-UA" dirty="0"/>
                        <a:t>№ операції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</a:t>
                      </a:r>
                      <a:r>
                        <a:rPr lang="ru-UA" dirty="0"/>
                        <a:t>азва операції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Норма часу на операцію </a:t>
                      </a:r>
                    </a:p>
                    <a:p>
                      <a:r>
                        <a:rPr lang="ru-UA" dirty="0"/>
                        <a:t>А,хв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Норма часу на операцію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Б,хв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Норма часу на операцію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В,хв</a:t>
                      </a:r>
                    </a:p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420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токарна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9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фрезерна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8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шліфувальна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264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</a:t>
                      </a:r>
                      <a:r>
                        <a:rPr lang="ru-UA" dirty="0"/>
                        <a:t>вердлильна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5674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UA" dirty="0"/>
                        <a:t>Загальна трудомісткість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highlight>
                            <a:srgbClr val="00FFFF"/>
                          </a:highlight>
                        </a:rPr>
                        <a:t>19,2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582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1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16E526-F6A2-2BC9-C4FA-3B4D8790A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240030"/>
            <a:ext cx="10689094" cy="5226315"/>
          </a:xfrm>
        </p:spPr>
        <p:txBody>
          <a:bodyPr>
            <a:normAutofit fontScale="77500" lnSpcReduction="20000"/>
          </a:bodyPr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Лінія працює 20 днів у 2 зміни триваліст. 8 год.</a:t>
            </a:r>
            <a:endParaRPr lang="ru-UA" dirty="0"/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Тн = 8 *60 *2*20 = 19200 хв. </a:t>
            </a:r>
          </a:p>
          <a:p>
            <a:pPr fontAlgn="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трудомісткість</a:t>
            </a:r>
          </a:p>
          <a:p>
            <a:pPr fontAlgn="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= 18,1</a:t>
            </a:r>
          </a:p>
          <a:p>
            <a:pPr fontAlgn="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= 19,0</a:t>
            </a:r>
          </a:p>
          <a:p>
            <a:pPr fontAlgn="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=  19,2</a:t>
            </a:r>
          </a:p>
          <a:p>
            <a:pPr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оеф переведення = трудомістість</a:t>
            </a:r>
            <a:r>
              <a:rPr lang="ru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трудомісткість </a:t>
            </a:r>
            <a:r>
              <a:rPr lang="ru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Кпере А = 18,1/19,2 = </a:t>
            </a:r>
            <a:r>
              <a:rPr lang="ru-UA" sz="21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0,94</a:t>
            </a:r>
          </a:p>
          <a:p>
            <a:pPr fontAlgn="t"/>
            <a:r>
              <a:rPr lang="ru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КпереБ = 19,0 /19,2 </a:t>
            </a:r>
            <a:r>
              <a:rPr lang="ru-UA" sz="21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0,99</a:t>
            </a:r>
          </a:p>
          <a:p>
            <a:pPr fontAlgn="t"/>
            <a:r>
              <a:rPr lang="ru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пере В = 19,2/19,2 = </a:t>
            </a:r>
            <a:r>
              <a:rPr lang="ru-UA" sz="21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fontAlgn="t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18000* 0,94 = 16920</a:t>
            </a:r>
          </a:p>
          <a:p>
            <a:pPr fontAlgn="t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= 8000*0,99 = 7920</a:t>
            </a:r>
          </a:p>
          <a:p>
            <a:pPr fontAlgn="t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= 11000*1 = 11000</a:t>
            </a:r>
          </a:p>
          <a:p>
            <a:pPr fontAlgn="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умовний такт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(19200*(1-0,05))/(16920+7920+11000) = 0,5 хв</a:t>
            </a:r>
          </a:p>
          <a:p>
            <a:pPr fontAlgn="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2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3D001A-5E65-07D3-9D18-AF25612DC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31" y="205740"/>
            <a:ext cx="10586224" cy="526060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= 0,5*0,94 = 0,47 хв.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= 0,5* 0,99 = 0,49 хв.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= 0,5*1 = 0,5 хв.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016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92E20F-0007-3B49-BD36-DB800E6C9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178420"/>
            <a:ext cx="11162370" cy="5287925"/>
          </a:xfrm>
        </p:spPr>
        <p:txBody>
          <a:bodyPr/>
          <a:lstStyle/>
          <a:p>
            <a:r>
              <a:rPr lang="ru-UA" dirty="0"/>
              <a:t>Результати розрахунку кількості робочих місць по кожній операції і їх звантаження звести у табл</a:t>
            </a:r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34515A2-B0B5-414C-ADEF-69D37C3A1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24587"/>
              </p:ext>
            </p:extLst>
          </p:nvPr>
        </p:nvGraphicFramePr>
        <p:xfrm>
          <a:off x="591015" y="719666"/>
          <a:ext cx="10682868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09">
                  <a:extLst>
                    <a:ext uri="{9D8B030D-6E8A-4147-A177-3AD203B41FA5}">
                      <a16:colId xmlns:a16="http://schemas.microsoft.com/office/drawing/2014/main" val="1548961250"/>
                    </a:ext>
                  </a:extLst>
                </a:gridCol>
                <a:gridCol w="535259">
                  <a:extLst>
                    <a:ext uri="{9D8B030D-6E8A-4147-A177-3AD203B41FA5}">
                      <a16:colId xmlns:a16="http://schemas.microsoft.com/office/drawing/2014/main" val="3844292734"/>
                    </a:ext>
                  </a:extLst>
                </a:gridCol>
                <a:gridCol w="657922">
                  <a:extLst>
                    <a:ext uri="{9D8B030D-6E8A-4147-A177-3AD203B41FA5}">
                      <a16:colId xmlns:a16="http://schemas.microsoft.com/office/drawing/2014/main" val="3107351717"/>
                    </a:ext>
                  </a:extLst>
                </a:gridCol>
                <a:gridCol w="758283">
                  <a:extLst>
                    <a:ext uri="{9D8B030D-6E8A-4147-A177-3AD203B41FA5}">
                      <a16:colId xmlns:a16="http://schemas.microsoft.com/office/drawing/2014/main" val="1418216067"/>
                    </a:ext>
                  </a:extLst>
                </a:gridCol>
                <a:gridCol w="635619">
                  <a:extLst>
                    <a:ext uri="{9D8B030D-6E8A-4147-A177-3AD203B41FA5}">
                      <a16:colId xmlns:a16="http://schemas.microsoft.com/office/drawing/2014/main" val="1014727246"/>
                    </a:ext>
                  </a:extLst>
                </a:gridCol>
                <a:gridCol w="557561">
                  <a:extLst>
                    <a:ext uri="{9D8B030D-6E8A-4147-A177-3AD203B41FA5}">
                      <a16:colId xmlns:a16="http://schemas.microsoft.com/office/drawing/2014/main" val="1651077595"/>
                    </a:ext>
                  </a:extLst>
                </a:gridCol>
                <a:gridCol w="602166">
                  <a:extLst>
                    <a:ext uri="{9D8B030D-6E8A-4147-A177-3AD203B41FA5}">
                      <a16:colId xmlns:a16="http://schemas.microsoft.com/office/drawing/2014/main" val="1375412619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3489071484"/>
                    </a:ext>
                  </a:extLst>
                </a:gridCol>
                <a:gridCol w="646771">
                  <a:extLst>
                    <a:ext uri="{9D8B030D-6E8A-4147-A177-3AD203B41FA5}">
                      <a16:colId xmlns:a16="http://schemas.microsoft.com/office/drawing/2014/main" val="2164859152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595555283"/>
                    </a:ext>
                  </a:extLst>
                </a:gridCol>
                <a:gridCol w="702527">
                  <a:extLst>
                    <a:ext uri="{9D8B030D-6E8A-4147-A177-3AD203B41FA5}">
                      <a16:colId xmlns:a16="http://schemas.microsoft.com/office/drawing/2014/main" val="913093276"/>
                    </a:ext>
                  </a:extLst>
                </a:gridCol>
                <a:gridCol w="791737">
                  <a:extLst>
                    <a:ext uri="{9D8B030D-6E8A-4147-A177-3AD203B41FA5}">
                      <a16:colId xmlns:a16="http://schemas.microsoft.com/office/drawing/2014/main" val="3340678559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1191625569"/>
                    </a:ext>
                  </a:extLst>
                </a:gridCol>
                <a:gridCol w="1215483">
                  <a:extLst>
                    <a:ext uri="{9D8B030D-6E8A-4147-A177-3AD203B41FA5}">
                      <a16:colId xmlns:a16="http://schemas.microsoft.com/office/drawing/2014/main" val="93780762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ru-RU" dirty="0"/>
                        <a:t>Н</a:t>
                      </a:r>
                      <a:r>
                        <a:rPr lang="ru-UA" dirty="0"/>
                        <a:t>азва операції</a:t>
                      </a:r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Вироби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UA" dirty="0"/>
                        <a:t>Остаточно прийнята кількість роблчих місць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3792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7660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,хв</a:t>
                      </a:r>
                      <a:endParaRPr lang="ru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Ср,шт.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,хв</a:t>
                      </a:r>
                      <a:endParaRPr lang="ru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Ср,шт.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,хв</a:t>
                      </a:r>
                      <a:endParaRPr lang="ru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Ср,шт.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Кз, %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8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</a:t>
                      </a:r>
                      <a:r>
                        <a:rPr lang="ru-UA" dirty="0"/>
                        <a:t>окарна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Фрезерна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2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Шліфівальна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002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Свердлильна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8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Разом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5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55778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6404</TotalTime>
  <Words>900</Words>
  <Application>Microsoft Macintosh PowerPoint</Application>
  <PresentationFormat>Широкоэкранный</PresentationFormat>
  <Paragraphs>130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Галерея</vt:lpstr>
      <vt:lpstr>Організація виробництва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виробництва</dc:title>
  <dc:creator>Александр Ткачук</dc:creator>
  <cp:lastModifiedBy>Александр Ткачук</cp:lastModifiedBy>
  <cp:revision>37</cp:revision>
  <dcterms:created xsi:type="dcterms:W3CDTF">2021-10-06T06:28:59Z</dcterms:created>
  <dcterms:modified xsi:type="dcterms:W3CDTF">2022-11-15T09:20:57Z</dcterms:modified>
</cp:coreProperties>
</file>