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227C95A-2538-474D-8116-ABF1DFB67D37}" type="datetimeFigureOut">
              <a:rPr lang="uk-UA" smtClean="0"/>
              <a:t>05.10.2020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F30534-C840-4B8F-8347-15DB3D7A8754}" type="slidenum">
              <a:rPr lang="uk-UA" smtClean="0"/>
              <a:t>‹#›</a:t>
            </a:fld>
            <a:endParaRPr lang="uk-U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227C95A-2538-474D-8116-ABF1DFB67D37}" type="datetimeFigureOut">
              <a:rPr lang="uk-UA" smtClean="0"/>
              <a:t>05.10.2020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F30534-C840-4B8F-8347-15DB3D7A875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227C95A-2538-474D-8116-ABF1DFB67D37}" type="datetimeFigureOut">
              <a:rPr lang="uk-UA" smtClean="0"/>
              <a:t>05.10.2020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F30534-C840-4B8F-8347-15DB3D7A875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227C95A-2538-474D-8116-ABF1DFB67D37}" type="datetimeFigureOut">
              <a:rPr lang="uk-UA" smtClean="0"/>
              <a:t>05.10.2020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F30534-C840-4B8F-8347-15DB3D7A8754}"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227C95A-2538-474D-8116-ABF1DFB67D37}" type="datetimeFigureOut">
              <a:rPr lang="uk-UA" smtClean="0"/>
              <a:t>05.10.2020</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9F30534-C840-4B8F-8347-15DB3D7A875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227C95A-2538-474D-8116-ABF1DFB67D37}" type="datetimeFigureOut">
              <a:rPr lang="uk-UA" smtClean="0"/>
              <a:t>05.10.2020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9F30534-C840-4B8F-8347-15DB3D7A8754}" type="slidenum">
              <a:rPr lang="uk-UA" smtClean="0"/>
              <a:t>‹#›</a:t>
            </a:fld>
            <a:endParaRPr lang="uk-UA"/>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227C95A-2538-474D-8116-ABF1DFB67D37}" type="datetimeFigureOut">
              <a:rPr lang="uk-UA" smtClean="0"/>
              <a:t>05.10.2020</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9F30534-C840-4B8F-8347-15DB3D7A8754}" type="slidenum">
              <a:rPr lang="uk-UA" smtClean="0"/>
              <a:t>‹#›</a:t>
            </a:fld>
            <a:endParaRPr lang="uk-UA"/>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227C95A-2538-474D-8116-ABF1DFB67D37}" type="datetimeFigureOut">
              <a:rPr lang="uk-UA" smtClean="0"/>
              <a:t>05.10.2020</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9F30534-C840-4B8F-8347-15DB3D7A875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27C95A-2538-474D-8116-ABF1DFB67D37}" type="datetimeFigureOut">
              <a:rPr lang="uk-UA" smtClean="0"/>
              <a:t>05.10.2020</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79F30534-C840-4B8F-8347-15DB3D7A875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227C95A-2538-474D-8116-ABF1DFB67D37}" type="datetimeFigureOut">
              <a:rPr lang="uk-UA" smtClean="0"/>
              <a:t>05.10.2020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9F30534-C840-4B8F-8347-15DB3D7A8754}" type="slidenum">
              <a:rPr lang="uk-UA" smtClean="0"/>
              <a:t>‹#›</a:t>
            </a:fld>
            <a:endParaRPr lang="uk-U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227C95A-2538-474D-8116-ABF1DFB67D37}" type="datetimeFigureOut">
              <a:rPr lang="uk-UA" smtClean="0"/>
              <a:t>05.10.2020</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9F30534-C840-4B8F-8347-15DB3D7A8754}" type="slidenum">
              <a:rPr lang="uk-UA" smtClean="0"/>
              <a:t>‹#›</a:t>
            </a:fld>
            <a:endParaRPr lang="uk-U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227C95A-2538-474D-8116-ABF1DFB67D37}" type="datetimeFigureOut">
              <a:rPr lang="uk-UA" smtClean="0"/>
              <a:t>05.10.2020</a:t>
            </a:fld>
            <a:endParaRPr lang="uk-U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uk-U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79F30534-C840-4B8F-8347-15DB3D7A8754}"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dl.tntu.edu.ua/mods/_core/glossary/index.php?g_cid=165463&amp;w=%D0%95%D0%BA%D0%BE%D0%BD%D0%BE%D0%BC%D1%96%D1%87%D0%BD%D1%96+%D0%B7%D0%B0%D0%BA%D0%BE%D0%BD%D0%B8#term" TargetMode="External"/><Relationship Id="rId2" Type="http://schemas.openxmlformats.org/officeDocument/2006/relationships/hyperlink" Target="https://dl.tntu.edu.ua/mods/_core/glossary/index.php?g_cid=165463&amp;w=%D0%95%D0%BA%D0%BE%D0%BD%D0%BE%D0%BC%D1%96%D1%87%D0%BD%D1%96+%D0%BA%D0%B0%D1%82%D0%B5%D0%B3%D0%BE%D1%80%D1%96%D1%97#term"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dl.tntu.edu.ua/mods/_core/glossary/index.php?g_cid=165463&amp;w=%D0%95%D0%BA%D0%BE%D0%BD%D0%BE%D0%BC%D1%96%D1%87%D0%BD%D0%B0+%D1%82%D0%B5%D0%BE%D1%80%D1%96%D1%8F#ter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2420888"/>
            <a:ext cx="7848872" cy="1152128"/>
          </a:xfrm>
        </p:spPr>
        <p:txBody>
          <a:bodyPr/>
          <a:lstStyle/>
          <a:p>
            <a:r>
              <a:rPr lang="ru-RU" sz="2800" dirty="0">
                <a:effectLst/>
                <a:latin typeface="Times New Roman" panose="02020603050405020304" pitchFamily="18" charset="0"/>
                <a:cs typeface="Times New Roman" panose="02020603050405020304" pitchFamily="18" charset="0"/>
              </a:rPr>
              <a:t>Тема 1. Предмет і метод </a:t>
            </a:r>
            <a:r>
              <a:rPr lang="ru-RU" sz="2800" dirty="0" err="1">
                <a:effectLst/>
                <a:latin typeface="Times New Roman" panose="02020603050405020304" pitchFamily="18" charset="0"/>
                <a:cs typeface="Times New Roman" panose="02020603050405020304" pitchFamily="18" charset="0"/>
              </a:rPr>
              <a:t>економічної</a:t>
            </a:r>
            <a:r>
              <a:rPr lang="ru-RU" sz="2800" dirty="0">
                <a:effectLst/>
                <a:latin typeface="Times New Roman" panose="02020603050405020304" pitchFamily="18" charset="0"/>
                <a:cs typeface="Times New Roman" panose="02020603050405020304" pitchFamily="18" charset="0"/>
              </a:rPr>
              <a:t> </a:t>
            </a:r>
            <a:r>
              <a:rPr lang="ru-RU" sz="2800" dirty="0" err="1">
                <a:effectLst/>
                <a:latin typeface="Times New Roman" panose="02020603050405020304" pitchFamily="18" charset="0"/>
                <a:cs typeface="Times New Roman" panose="02020603050405020304" pitchFamily="18" charset="0"/>
              </a:rPr>
              <a:t>теорії</a:t>
            </a:r>
            <a:r>
              <a:rPr lang="ru-RU" sz="2800" dirty="0">
                <a:effectLst/>
                <a:latin typeface="Times New Roman" panose="02020603050405020304" pitchFamily="18" charset="0"/>
                <a:cs typeface="Times New Roman" panose="02020603050405020304" pitchFamily="18" charset="0"/>
              </a:rPr>
              <a:t/>
            </a:r>
            <a:br>
              <a:rPr lang="ru-RU" sz="2800" dirty="0">
                <a:effectLst/>
                <a:latin typeface="Times New Roman" panose="02020603050405020304" pitchFamily="18" charset="0"/>
                <a:cs typeface="Times New Roman" panose="02020603050405020304" pitchFamily="18" charset="0"/>
              </a:rPr>
            </a:br>
            <a:endParaRPr lang="uk-UA"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5742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Неолібералізм</a:t>
            </a:r>
            <a:r>
              <a:rPr lang="ru-RU" sz="2400" b="1"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ще</a:t>
            </a:r>
            <a:r>
              <a:rPr lang="ru-RU" sz="2400" dirty="0">
                <a:latin typeface="Times New Roman" panose="02020603050405020304" pitchFamily="18" charset="0"/>
                <a:cs typeface="Times New Roman" panose="02020603050405020304" pitchFamily="18" charset="0"/>
              </a:rPr>
              <a:t> один </a:t>
            </a:r>
            <a:r>
              <a:rPr lang="ru-RU" sz="2400" dirty="0" err="1">
                <a:latin typeface="Times New Roman" panose="02020603050405020304" pitchFamily="18" charset="0"/>
                <a:cs typeface="Times New Roman" panose="02020603050405020304" pitchFamily="18" charset="0"/>
              </a:rPr>
              <a:t>напрям</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економічній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науці</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практиці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управління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господарською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діяльністю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Його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представники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відстоюють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пріоритетне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значення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свободи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суб'єктів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діяльності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Приватне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підприємництво</a:t>
            </a:r>
            <a:r>
              <a:rPr lang="ru-RU" sz="2400" dirty="0">
                <a:latin typeface="Times New Roman" panose="02020603050405020304" pitchFamily="18" charset="0"/>
                <a:cs typeface="Times New Roman" panose="02020603050405020304" pitchFamily="18" charset="0"/>
              </a:rPr>
              <a:t> само </a:t>
            </a:r>
            <a:r>
              <a:rPr lang="ru-RU" sz="2400" dirty="0" err="1">
                <a:latin typeface="Times New Roman" panose="02020603050405020304" pitchFamily="18" charset="0"/>
                <a:cs typeface="Times New Roman" panose="02020603050405020304" pitchFamily="18" charset="0"/>
              </a:rPr>
              <a:t>здатне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вивести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економіку</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кризи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забезпечити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підйом</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добробут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населення</a:t>
            </a:r>
            <a:r>
              <a:rPr lang="ru-RU" sz="2400" dirty="0">
                <a:latin typeface="Times New Roman" panose="02020603050405020304" pitchFamily="18" charset="0"/>
                <a:cs typeface="Times New Roman" panose="02020603050405020304" pitchFamily="18" charset="0"/>
              </a:rPr>
              <a:t>. Держава повинна </a:t>
            </a:r>
            <a:r>
              <a:rPr lang="ru-RU" sz="2400" dirty="0" err="1">
                <a:latin typeface="Times New Roman" panose="02020603050405020304" pitchFamily="18" charset="0"/>
                <a:cs typeface="Times New Roman" panose="02020603050405020304" pitchFamily="18" charset="0"/>
              </a:rPr>
              <a:t>забезпечувати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умови</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конкуренції</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відмовитись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зайвої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регламентації</a:t>
            </a:r>
            <a:r>
              <a:rPr lang="ru-RU" sz="2400" dirty="0">
                <a:latin typeface="Times New Roman" panose="02020603050405020304" pitchFamily="18" charset="0"/>
                <a:cs typeface="Times New Roman" panose="02020603050405020304" pitchFamily="18" charset="0"/>
              </a:rPr>
              <a:t> ринку. Одним з </a:t>
            </a:r>
            <a:r>
              <a:rPr lang="ru-RU" sz="2400" dirty="0" err="1">
                <a:latin typeface="Times New Roman" panose="02020603050405020304" pitchFamily="18" charset="0"/>
                <a:cs typeface="Times New Roman" panose="02020603050405020304" pitchFamily="18" charset="0"/>
              </a:rPr>
              <a:t>основоположників</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головним</a:t>
            </a:r>
            <a:r>
              <a:rPr lang="ru-RU" sz="2400" dirty="0">
                <a:latin typeface="Times New Roman" panose="02020603050405020304" pitchFamily="18" charset="0"/>
                <a:cs typeface="Times New Roman" panose="02020603050405020304" pitchFamily="18" charset="0"/>
              </a:rPr>
              <a:t> теоретиком </a:t>
            </a:r>
            <a:r>
              <a:rPr lang="ru-RU" sz="2400" dirty="0" err="1">
                <a:latin typeface="Times New Roman" panose="02020603050405020304" pitchFamily="18" charset="0"/>
                <a:cs typeface="Times New Roman" panose="02020603050405020304" pitchFamily="18" charset="0"/>
              </a:rPr>
              <a:t>неолібералізму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вважається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Фрідріх</a:t>
            </a:r>
            <a:r>
              <a:rPr lang="ru-RU" sz="2400" dirty="0">
                <a:latin typeface="Times New Roman" panose="02020603050405020304" pitchFamily="18" charset="0"/>
                <a:cs typeface="Times New Roman" panose="02020603050405020304" pitchFamily="18" charset="0"/>
              </a:rPr>
              <a:t> фон </a:t>
            </a:r>
            <a:r>
              <a:rPr lang="ru-RU" sz="2400" dirty="0" err="1">
                <a:latin typeface="Times New Roman" panose="02020603050405020304" pitchFamily="18" charset="0"/>
                <a:cs typeface="Times New Roman" panose="02020603050405020304" pitchFamily="18" charset="0"/>
              </a:rPr>
              <a:t>Хайек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Згубна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самовпевненість</a:t>
            </a:r>
            <a:r>
              <a:rPr lang="ru-RU" sz="2400" dirty="0">
                <a:latin typeface="Times New Roman" panose="02020603050405020304" pitchFamily="18" charset="0"/>
                <a:cs typeface="Times New Roman" panose="02020603050405020304" pitchFamily="18" charset="0"/>
              </a:rPr>
              <a:t>" і "Дорога до рабства" (1992)). У </a:t>
            </a:r>
            <a:r>
              <a:rPr lang="ru-RU" sz="2400" dirty="0" err="1">
                <a:latin typeface="Times New Roman" panose="02020603050405020304" pitchFamily="18" charset="0"/>
                <a:cs typeface="Times New Roman" panose="02020603050405020304" pitchFamily="18" charset="0"/>
              </a:rPr>
              <a:t>своїх</a:t>
            </a:r>
            <a:r>
              <a:rPr lang="ru-RU" sz="2400" dirty="0">
                <a:latin typeface="Times New Roman" panose="02020603050405020304" pitchFamily="18" charset="0"/>
                <a:cs typeface="Times New Roman" panose="02020603050405020304" pitchFamily="18" charset="0"/>
              </a:rPr>
              <a:t> роботах </a:t>
            </a:r>
            <a:r>
              <a:rPr lang="ru-RU" sz="2400" dirty="0" err="1">
                <a:latin typeface="Times New Roman" panose="02020603050405020304" pitchFamily="18" charset="0"/>
                <a:cs typeface="Times New Roman" panose="02020603050405020304" pitchFamily="18" charset="0"/>
              </a:rPr>
              <a:t>він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відстоює</a:t>
            </a:r>
            <a:r>
              <a:rPr lang="ru-RU" sz="2400" dirty="0">
                <a:latin typeface="Times New Roman" panose="02020603050405020304" pitchFamily="18" charset="0"/>
                <a:cs typeface="Times New Roman" panose="02020603050405020304" pitchFamily="18" charset="0"/>
              </a:rPr>
              <a:t> принцип </a:t>
            </a:r>
            <a:r>
              <a:rPr lang="ru-RU" sz="2400" dirty="0" err="1">
                <a:latin typeface="Times New Roman" panose="02020603050405020304" pitchFamily="18" charset="0"/>
                <a:cs typeface="Times New Roman" panose="02020603050405020304" pitchFamily="18" charset="0"/>
              </a:rPr>
              <a:t>максимальної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свободи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людини</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5257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000" b="1" i="1" dirty="0" err="1">
                <a:latin typeface="Times New Roman" panose="02020603050405020304" pitchFamily="18" charset="0"/>
                <a:cs typeface="Times New Roman" panose="02020603050405020304" pitchFamily="18" charset="0"/>
              </a:rPr>
              <a:t>Кейнсіанство</a:t>
            </a:r>
            <a:r>
              <a:rPr lang="ru-RU" sz="2000" b="1" i="1"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одна з </a:t>
            </a:r>
            <a:r>
              <a:rPr lang="ru-RU" sz="2000" dirty="0" err="1">
                <a:latin typeface="Times New Roman" panose="02020603050405020304" pitchFamily="18" charset="0"/>
                <a:cs typeface="Times New Roman" panose="02020603050405020304" pitchFamily="18" charset="0"/>
              </a:rPr>
              <a:t>провідних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сучасних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теорій</a:t>
            </a:r>
            <a:r>
              <a:rPr lang="ru-RU" sz="2000" dirty="0">
                <a:latin typeface="Times New Roman" panose="02020603050405020304" pitchFamily="18" charset="0"/>
                <a:cs typeface="Times New Roman" panose="02020603050405020304" pitchFamily="18" charset="0"/>
              </a:rPr>
              <a:t>, яка </a:t>
            </a:r>
            <a:r>
              <a:rPr lang="ru-RU" sz="2000" dirty="0" err="1">
                <a:latin typeface="Times New Roman" panose="02020603050405020304" pitchFamily="18" charset="0"/>
                <a:cs typeface="Times New Roman" panose="02020603050405020304" pitchFamily="18" charset="0"/>
              </a:rPr>
              <a:t>обґрунтовує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об'єктивну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необхідність</a:t>
            </a:r>
            <a:r>
              <a:rPr lang="ru-RU" sz="2000" dirty="0">
                <a:latin typeface="Times New Roman" panose="02020603050405020304" pitchFamily="18" charset="0"/>
                <a:cs typeface="Times New Roman" panose="02020603050405020304" pitchFamily="18" charset="0"/>
              </a:rPr>
              <a:t> активного </a:t>
            </a:r>
            <a:r>
              <a:rPr lang="ru-RU" sz="2000" dirty="0" err="1">
                <a:latin typeface="Times New Roman" panose="02020603050405020304" pitchFamily="18" charset="0"/>
                <a:cs typeface="Times New Roman" panose="02020603050405020304" pitchFamily="18" charset="0"/>
              </a:rPr>
              <a:t>втручання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держави</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регулювання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ринкової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економіки</a:t>
            </a:r>
            <a:r>
              <a:rPr lang="ru-RU" sz="2000" dirty="0">
                <a:latin typeface="Times New Roman" panose="02020603050405020304" pitchFamily="18" charset="0"/>
                <a:cs typeface="Times New Roman" panose="02020603050405020304" pitchFamily="18" charset="0"/>
              </a:rPr>
              <a:t> шляхом </a:t>
            </a:r>
            <a:r>
              <a:rPr lang="ru-RU" sz="2000" dirty="0" err="1">
                <a:latin typeface="Times New Roman" panose="02020603050405020304" pitchFamily="18" charset="0"/>
                <a:cs typeface="Times New Roman" panose="02020603050405020304" pitchFamily="18" charset="0"/>
              </a:rPr>
              <a:t>стимулювання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сукупного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попиту</a:t>
            </a:r>
            <a:r>
              <a:rPr lang="ru-RU" sz="2000" dirty="0">
                <a:latin typeface="Times New Roman" panose="02020603050405020304" pitchFamily="18" charset="0"/>
                <a:cs typeface="Times New Roman" panose="02020603050405020304" pitchFamily="18" charset="0"/>
              </a:rPr>
              <a:t> й </a:t>
            </a:r>
            <a:r>
              <a:rPr lang="ru-RU" sz="2000" dirty="0" err="1">
                <a:latin typeface="Times New Roman" panose="02020603050405020304" pitchFamily="18" charset="0"/>
                <a:cs typeface="Times New Roman" panose="02020603050405020304" pitchFamily="18" charset="0"/>
              </a:rPr>
              <a:t>інвестицій</a:t>
            </a:r>
            <a:r>
              <a:rPr lang="ru-RU" sz="2000" dirty="0">
                <a:latin typeface="Times New Roman" panose="02020603050405020304" pitchFamily="18" charset="0"/>
                <a:cs typeface="Times New Roman" panose="02020603050405020304" pitchFamily="18" charset="0"/>
              </a:rPr>
              <a:t> через </a:t>
            </a:r>
            <a:r>
              <a:rPr lang="ru-RU" sz="2000" dirty="0" err="1">
                <a:latin typeface="Times New Roman" panose="02020603050405020304" pitchFamily="18" charset="0"/>
                <a:cs typeface="Times New Roman" panose="02020603050405020304" pitchFamily="18" charset="0"/>
              </a:rPr>
              <a:t>проведення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певної</a:t>
            </a:r>
            <a:r>
              <a:rPr lang="ru-RU" sz="2000" dirty="0">
                <a:latin typeface="Times New Roman" panose="02020603050405020304" pitchFamily="18" charset="0"/>
                <a:cs typeface="Times New Roman" panose="02020603050405020304" pitchFamily="18" charset="0"/>
              </a:rPr>
              <a:t> кредитно-</a:t>
            </a:r>
            <a:r>
              <a:rPr lang="ru-RU" sz="2000" dirty="0" err="1">
                <a:latin typeface="Times New Roman" panose="02020603050405020304" pitchFamily="18" charset="0"/>
                <a:cs typeface="Times New Roman" panose="02020603050405020304" pitchFamily="18" charset="0"/>
              </a:rPr>
              <a:t>бюджетної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політики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Засновником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теорії</a:t>
            </a:r>
            <a:r>
              <a:rPr lang="ru-RU" sz="2000" dirty="0">
                <a:latin typeface="Times New Roman" panose="02020603050405020304" pitchFamily="18" charset="0"/>
                <a:cs typeface="Times New Roman" panose="02020603050405020304" pitchFamily="18" charset="0"/>
              </a:rPr>
              <a:t> є </a:t>
            </a:r>
            <a:r>
              <a:rPr lang="ru-RU" sz="2000" dirty="0" err="1">
                <a:latin typeface="Times New Roman" panose="02020603050405020304" pitchFamily="18" charset="0"/>
                <a:cs typeface="Times New Roman" panose="02020603050405020304" pitchFamily="18" charset="0"/>
              </a:rPr>
              <a:t>видатний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англійський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економіст</a:t>
            </a:r>
            <a:r>
              <a:rPr lang="ru-RU" sz="2000" dirty="0">
                <a:latin typeface="Times New Roman" panose="02020603050405020304" pitchFamily="18" charset="0"/>
                <a:cs typeface="Times New Roman" panose="02020603050405020304" pitchFamily="18" charset="0"/>
              </a:rPr>
              <a:t> Дж. М. </a:t>
            </a:r>
            <a:r>
              <a:rPr lang="ru-RU" sz="2000" dirty="0" err="1">
                <a:latin typeface="Times New Roman" panose="02020603050405020304" pitchFamily="18" charset="0"/>
                <a:cs typeface="Times New Roman" panose="02020603050405020304" pitchFamily="18" charset="0"/>
              </a:rPr>
              <a:t>Кейнс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Кейнсіанство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виникло</a:t>
            </a:r>
            <a:r>
              <a:rPr lang="ru-RU" sz="2000" dirty="0">
                <a:latin typeface="Times New Roman" panose="02020603050405020304" pitchFamily="18" charset="0"/>
                <a:cs typeface="Times New Roman" panose="02020603050405020304" pitchFamily="18" charset="0"/>
              </a:rPr>
              <a:t> в 30-х роках </a:t>
            </a:r>
            <a:r>
              <a:rPr lang="en-US" sz="2000" dirty="0">
                <a:latin typeface="Times New Roman" panose="02020603050405020304" pitchFamily="18" charset="0"/>
                <a:cs typeface="Times New Roman" panose="02020603050405020304" pitchFamily="18" charset="0"/>
              </a:rPr>
              <a:t>XX</a:t>
            </a:r>
            <a:r>
              <a:rPr lang="ru-RU" sz="2000" dirty="0">
                <a:latin typeface="Times New Roman" panose="02020603050405020304" pitchFamily="18" charset="0"/>
                <a:cs typeface="Times New Roman" panose="02020603050405020304" pitchFamily="18" charset="0"/>
              </a:rPr>
              <a:t> ст. як </a:t>
            </a:r>
            <a:r>
              <a:rPr lang="ru-RU" sz="2000" dirty="0" err="1">
                <a:latin typeface="Times New Roman" panose="02020603050405020304" pitchFamily="18" charset="0"/>
                <a:cs typeface="Times New Roman" panose="02020603050405020304" pitchFamily="18" charset="0"/>
              </a:rPr>
              <a:t>відповідь</a:t>
            </a:r>
            <a:r>
              <a:rPr lang="ru-RU" sz="2000" dirty="0">
                <a:latin typeface="Times New Roman" panose="02020603050405020304" pitchFamily="18" charset="0"/>
                <a:cs typeface="Times New Roman" panose="02020603050405020304" pitchFamily="18" charset="0"/>
              </a:rPr>
              <a:t> на потреби </a:t>
            </a:r>
            <a:r>
              <a:rPr lang="ru-RU" sz="2000" dirty="0" err="1">
                <a:latin typeface="Times New Roman" panose="02020603050405020304" pitchFamily="18" charset="0"/>
                <a:cs typeface="Times New Roman" panose="02020603050405020304" pitchFamily="18" charset="0"/>
              </a:rPr>
              <a:t>подолання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Великої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депресії</a:t>
            </a:r>
            <a:r>
              <a:rPr lang="ru-RU" sz="2000" dirty="0">
                <a:latin typeface="Times New Roman" panose="02020603050405020304" pitchFamily="18" charset="0"/>
                <a:cs typeface="Times New Roman" panose="02020603050405020304" pitchFamily="18" charset="0"/>
              </a:rPr>
              <a:t> (1929-1933), яка поставила </a:t>
            </a:r>
            <a:r>
              <a:rPr lang="ru-RU" sz="2000" dirty="0" err="1">
                <a:latin typeface="Times New Roman" panose="02020603050405020304" pitchFamily="18" charset="0"/>
                <a:cs typeface="Times New Roman" panose="02020603050405020304" pitchFamily="18" charset="0"/>
              </a:rPr>
              <a:t>економічну</a:t>
            </a:r>
            <a:r>
              <a:rPr lang="ru-RU" sz="2000" dirty="0">
                <a:latin typeface="Times New Roman" panose="02020603050405020304" pitchFamily="18" charset="0"/>
                <a:cs typeface="Times New Roman" panose="02020603050405020304" pitchFamily="18" charset="0"/>
              </a:rPr>
              <a:t> систему </a:t>
            </a:r>
            <a:r>
              <a:rPr lang="ru-RU" sz="2000" dirty="0" err="1">
                <a:latin typeface="Times New Roman" panose="02020603050405020304" pitchFamily="18" charset="0"/>
                <a:cs typeface="Times New Roman" panose="02020603050405020304" pitchFamily="18" charset="0"/>
              </a:rPr>
              <a:t>капіталізму</a:t>
            </a:r>
            <a:r>
              <a:rPr lang="ru-RU" sz="2000" dirty="0">
                <a:latin typeface="Times New Roman" panose="02020603050405020304" pitchFamily="18" charset="0"/>
                <a:cs typeface="Times New Roman" panose="02020603050405020304" pitchFamily="18" charset="0"/>
              </a:rPr>
              <a:t> на межу </a:t>
            </a:r>
            <a:r>
              <a:rPr lang="ru-RU" sz="2000" dirty="0" err="1">
                <a:latin typeface="Times New Roman" panose="02020603050405020304" pitchFamily="18" charset="0"/>
                <a:cs typeface="Times New Roman" panose="02020603050405020304" pitchFamily="18" charset="0"/>
              </a:rPr>
              <a:t>повної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катастрофи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Ідеї</a:t>
            </a:r>
            <a:r>
              <a:rPr lang="ru-RU" sz="2000" dirty="0">
                <a:latin typeface="Times New Roman" panose="02020603050405020304" pitchFamily="18" charset="0"/>
                <a:cs typeface="Times New Roman" panose="02020603050405020304" pitchFamily="18" charset="0"/>
              </a:rPr>
              <a:t> Дж. М. </a:t>
            </a:r>
            <a:r>
              <a:rPr lang="ru-RU" sz="2000" dirty="0" err="1">
                <a:latin typeface="Times New Roman" panose="02020603050405020304" pitchFamily="18" charset="0"/>
                <a:cs typeface="Times New Roman" panose="02020603050405020304" pitchFamily="18" charset="0"/>
              </a:rPr>
              <a:t>Кейнса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викладені</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його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головній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праці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Загальна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теорія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зайнятості</a:t>
            </a:r>
            <a:r>
              <a:rPr lang="ru-RU" sz="2000" dirty="0">
                <a:latin typeface="Times New Roman" panose="02020603050405020304" pitchFamily="18" charset="0"/>
                <a:cs typeface="Times New Roman" panose="02020603050405020304" pitchFamily="18" charset="0"/>
              </a:rPr>
              <a:t>, процента і грошей" (1936 р.), широко </a:t>
            </a:r>
            <a:r>
              <a:rPr lang="ru-RU" sz="2000" dirty="0" err="1">
                <a:latin typeface="Times New Roman" panose="02020603050405020304" pitchFamily="18" charset="0"/>
                <a:cs typeface="Times New Roman" panose="02020603050405020304" pitchFamily="18" charset="0"/>
              </a:rPr>
              <a:t>застосовувались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провідними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країнами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світу</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практиці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регулювання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ринкової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дало </a:t>
            </a:r>
            <a:r>
              <a:rPr lang="ru-RU" sz="2000" dirty="0" err="1">
                <a:latin typeface="Times New Roman" panose="02020603050405020304" pitchFamily="18" charset="0"/>
                <a:cs typeface="Times New Roman" panose="02020603050405020304" pitchFamily="18" charset="0"/>
              </a:rPr>
              <a:t>їм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змогу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швидко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подолати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кризові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явища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досягти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стабільних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темпів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зростання</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динамічної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рівноваги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Прихильники</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послідовники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Кейнса</a:t>
            </a:r>
            <a:r>
              <a:rPr lang="ru-RU" sz="2000" dirty="0">
                <a:latin typeface="Times New Roman" panose="02020603050405020304" pitchFamily="18" charset="0"/>
                <a:cs typeface="Times New Roman" panose="02020603050405020304" pitchFamily="18" charset="0"/>
              </a:rPr>
              <a:t> (Дж. </a:t>
            </a:r>
            <a:r>
              <a:rPr lang="ru-RU" sz="2000" dirty="0" err="1">
                <a:latin typeface="Times New Roman" panose="02020603050405020304" pitchFamily="18" charset="0"/>
                <a:cs typeface="Times New Roman" panose="02020603050405020304" pitchFamily="18" charset="0"/>
              </a:rPr>
              <a:t>Робінсон</a:t>
            </a:r>
            <a:r>
              <a:rPr lang="ru-RU" sz="2000" dirty="0">
                <a:latin typeface="Times New Roman" panose="02020603050405020304" pitchFamily="18" charset="0"/>
                <a:cs typeface="Times New Roman" panose="02020603050405020304" pitchFamily="18" charset="0"/>
              </a:rPr>
              <a:t>, П. </a:t>
            </a:r>
            <a:r>
              <a:rPr lang="ru-RU" sz="2000" dirty="0" err="1">
                <a:latin typeface="Times New Roman" panose="02020603050405020304" pitchFamily="18" charset="0"/>
                <a:cs typeface="Times New Roman" panose="02020603050405020304" pitchFamily="18" charset="0"/>
              </a:rPr>
              <a:t>Сраффа</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Хансен</a:t>
            </a:r>
            <a:r>
              <a:rPr lang="ru-RU" sz="2000" dirty="0">
                <a:latin typeface="Times New Roman" panose="02020603050405020304" pitchFamily="18" charset="0"/>
                <a:cs typeface="Times New Roman" panose="02020603050405020304" pitchFamily="18" charset="0"/>
              </a:rPr>
              <a:t>, Н. </a:t>
            </a:r>
            <a:r>
              <a:rPr lang="ru-RU" sz="2000" dirty="0" err="1">
                <a:latin typeface="Times New Roman" panose="02020603050405020304" pitchFamily="18" charset="0"/>
                <a:cs typeface="Times New Roman" panose="02020603050405020304" pitchFamily="18" charset="0"/>
              </a:rPr>
              <a:t>Калдор</a:t>
            </a:r>
            <a:r>
              <a:rPr lang="ru-RU" sz="2000" dirty="0">
                <a:latin typeface="Times New Roman" panose="02020603050405020304" pitchFamily="18" charset="0"/>
                <a:cs typeface="Times New Roman" panose="02020603050405020304" pitchFamily="18" charset="0"/>
              </a:rPr>
              <a:t>, Р. Лукас .) </a:t>
            </a:r>
            <a:r>
              <a:rPr lang="ru-RU" sz="2000" dirty="0" err="1">
                <a:latin typeface="Times New Roman" panose="02020603050405020304" pitchFamily="18" charset="0"/>
                <a:cs typeface="Times New Roman" panose="02020603050405020304" pitchFamily="18" charset="0"/>
              </a:rPr>
              <a:t>виступають</a:t>
            </a:r>
            <a:r>
              <a:rPr lang="ru-RU" sz="2000" dirty="0">
                <a:latin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cs typeface="Times New Roman" panose="02020603050405020304" pitchFamily="18" charset="0"/>
              </a:rPr>
              <a:t>активну</a:t>
            </a:r>
            <a:r>
              <a:rPr lang="ru-RU" sz="2000" dirty="0">
                <a:latin typeface="Times New Roman" panose="02020603050405020304" pitchFamily="18" charset="0"/>
                <a:cs typeface="Times New Roman" panose="02020603050405020304" pitchFamily="18" charset="0"/>
              </a:rPr>
              <a:t> участь </a:t>
            </a:r>
            <a:r>
              <a:rPr lang="ru-RU" sz="2000" dirty="0" err="1">
                <a:latin typeface="Times New Roman" panose="02020603050405020304" pitchFamily="18" charset="0"/>
                <a:cs typeface="Times New Roman" panose="02020603050405020304" pitchFamily="18" charset="0"/>
              </a:rPr>
              <a:t>держави</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структурній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перебудові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визнають</a:t>
            </a:r>
            <a:r>
              <a:rPr lang="ru-RU" sz="2000" dirty="0">
                <a:latin typeface="Times New Roman" panose="02020603050405020304" pitchFamily="18" charset="0"/>
                <a:cs typeface="Times New Roman" panose="02020603050405020304" pitchFamily="18" charset="0"/>
              </a:rPr>
              <a:t> за </a:t>
            </a:r>
            <a:r>
              <a:rPr lang="ru-RU" sz="2000" dirty="0" err="1">
                <a:latin typeface="Times New Roman" panose="02020603050405020304" pitchFamily="18" charset="0"/>
                <a:cs typeface="Times New Roman" panose="02020603050405020304" pitchFamily="18" charset="0"/>
              </a:rPr>
              <a:t>необхідне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впровадження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антикризового</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антициклічного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регулювання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перерозподіл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доходів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збільшення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соціальних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виплат</a:t>
            </a:r>
            <a:r>
              <a:rPr lang="ru-RU"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9318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Інституціоналізм</a:t>
            </a:r>
            <a:r>
              <a:rPr lang="ru-RU" sz="2400" b="1" i="1"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або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інституціонально-соціологічний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напрям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представниками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якого</a:t>
            </a:r>
            <a:r>
              <a:rPr lang="ru-RU" sz="2400" dirty="0">
                <a:latin typeface="Times New Roman" panose="02020603050405020304" pitchFamily="18" charset="0"/>
                <a:cs typeface="Times New Roman" panose="02020603050405020304" pitchFamily="18" charset="0"/>
              </a:rPr>
              <a:t> є Т. </a:t>
            </a:r>
            <a:r>
              <a:rPr lang="ru-RU" sz="2400" dirty="0" err="1">
                <a:latin typeface="Times New Roman" panose="02020603050405020304" pitchFamily="18" charset="0"/>
                <a:cs typeface="Times New Roman" panose="02020603050405020304" pitchFamily="18" charset="0"/>
              </a:rPr>
              <a:t>Веблен</a:t>
            </a:r>
            <a:r>
              <a:rPr lang="ru-RU" sz="2400" dirty="0">
                <a:latin typeface="Times New Roman" panose="02020603050405020304" pitchFamily="18" charset="0"/>
                <a:cs typeface="Times New Roman" panose="02020603050405020304" pitchFamily="18" charset="0"/>
              </a:rPr>
              <a:t>, Дж. </a:t>
            </a:r>
            <a:r>
              <a:rPr lang="ru-RU" sz="2400" dirty="0" err="1">
                <a:latin typeface="Times New Roman" panose="02020603050405020304" pitchFamily="18" charset="0"/>
                <a:cs typeface="Times New Roman" panose="02020603050405020304" pitchFamily="18" charset="0"/>
              </a:rPr>
              <a:t>Коммонс</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Мітчелл</a:t>
            </a:r>
            <a:r>
              <a:rPr lang="ru-RU" sz="2400" dirty="0">
                <a:latin typeface="Times New Roman" panose="02020603050405020304" pitchFamily="18" charset="0"/>
                <a:cs typeface="Times New Roman" panose="02020603050405020304" pitchFamily="18" charset="0"/>
              </a:rPr>
              <a:t>, Аж. </a:t>
            </a:r>
            <a:r>
              <a:rPr lang="ru-RU" sz="2400" dirty="0" err="1">
                <a:latin typeface="Times New Roman" panose="02020603050405020304" pitchFamily="18" charset="0"/>
                <a:cs typeface="Times New Roman" panose="02020603050405020304" pitchFamily="18" charset="0"/>
              </a:rPr>
              <a:t>Гелбрейт</a:t>
            </a:r>
            <a:r>
              <a:rPr lang="ru-RU" sz="2400" dirty="0">
                <a:latin typeface="Times New Roman" panose="02020603050405020304" pitchFamily="18" charset="0"/>
                <a:cs typeface="Times New Roman" panose="02020603050405020304" pitchFamily="18" charset="0"/>
              </a:rPr>
              <a:t>, Я. </a:t>
            </a:r>
            <a:r>
              <a:rPr lang="ru-RU" sz="2400" dirty="0" err="1">
                <a:latin typeface="Times New Roman" panose="02020603050405020304" pitchFamily="18" charset="0"/>
                <a:cs typeface="Times New Roman" panose="02020603050405020304" pitchFamily="18" charset="0"/>
              </a:rPr>
              <a:t>Тінберген</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розглядають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економіку</a:t>
            </a:r>
            <a:r>
              <a:rPr lang="ru-RU" sz="2400" dirty="0">
                <a:latin typeface="Times New Roman" panose="02020603050405020304" pitchFamily="18" charset="0"/>
                <a:cs typeface="Times New Roman" panose="02020603050405020304" pitchFamily="18" charset="0"/>
              </a:rPr>
              <a:t> як систему, в </a:t>
            </a:r>
            <a:r>
              <a:rPr lang="ru-RU" sz="2400" dirty="0" err="1">
                <a:latin typeface="Times New Roman" panose="02020603050405020304" pitchFamily="18" charset="0"/>
                <a:cs typeface="Times New Roman" panose="02020603050405020304" pitchFamily="18" charset="0"/>
              </a:rPr>
              <a:t>якій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відносини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між</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господарюючими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суб'єктами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складаються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впливом</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економічних</a:t>
            </a:r>
            <a:r>
              <a:rPr lang="ru-RU" sz="2400" dirty="0">
                <a:latin typeface="Times New Roman" panose="02020603050405020304" pitchFamily="18" charset="0"/>
                <a:cs typeface="Times New Roman" panose="02020603050405020304" pitchFamily="18" charset="0"/>
              </a:rPr>
              <a:t>, так і </a:t>
            </a:r>
            <a:r>
              <a:rPr lang="ru-RU" sz="2400" dirty="0" err="1">
                <a:latin typeface="Times New Roman" panose="02020603050405020304" pitchFamily="18" charset="0"/>
                <a:cs typeface="Times New Roman" panose="02020603050405020304" pitchFamily="18" charset="0"/>
              </a:rPr>
              <a:t>правових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політичних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соціологічних</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соціально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психологічних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факторів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Об'єктами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вивчення</a:t>
            </a:r>
            <a:r>
              <a:rPr lang="ru-RU" sz="2400" dirty="0">
                <a:latin typeface="Times New Roman" panose="02020603050405020304" pitchFamily="18" charset="0"/>
                <a:cs typeface="Times New Roman" panose="02020603050405020304" pitchFamily="18" charset="0"/>
              </a:rPr>
              <a:t> для них є "</a:t>
            </a:r>
            <a:r>
              <a:rPr lang="ru-RU" sz="2400" dirty="0" err="1">
                <a:latin typeface="Times New Roman" panose="02020603050405020304" pitchFamily="18" charset="0"/>
                <a:cs typeface="Times New Roman" panose="02020603050405020304" pitchFamily="18" charset="0"/>
              </a:rPr>
              <a:t>інститути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якими</a:t>
            </a:r>
            <a:r>
              <a:rPr lang="ru-RU" sz="2400" dirty="0">
                <a:latin typeface="Times New Roman" panose="02020603050405020304" pitchFamily="18" charset="0"/>
                <a:cs typeface="Times New Roman" panose="02020603050405020304" pitchFamily="18" charset="0"/>
              </a:rPr>
              <a:t> вони </a:t>
            </a:r>
            <a:r>
              <a:rPr lang="ru-RU" sz="2400" dirty="0" err="1">
                <a:latin typeface="Times New Roman" panose="02020603050405020304" pitchFamily="18" charset="0"/>
                <a:cs typeface="Times New Roman" panose="02020603050405020304" pitchFamily="18" charset="0"/>
              </a:rPr>
              <a:t>розуміють</a:t>
            </a:r>
            <a:r>
              <a:rPr lang="ru-RU" sz="2400" dirty="0">
                <a:latin typeface="Times New Roman" panose="02020603050405020304" pitchFamily="18" charset="0"/>
                <a:cs typeface="Times New Roman" panose="02020603050405020304" pitchFamily="18" charset="0"/>
              </a:rPr>
              <a:t> державу, </a:t>
            </a:r>
            <a:r>
              <a:rPr lang="ru-RU" sz="2400" dirty="0" err="1">
                <a:latin typeface="Times New Roman" panose="02020603050405020304" pitchFamily="18" charset="0"/>
                <a:cs typeface="Times New Roman" panose="02020603050405020304" pitchFamily="18" charset="0"/>
              </a:rPr>
              <a:t>корпорації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профспілки</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також</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правові</a:t>
            </a:r>
            <a:r>
              <a:rPr lang="ru-RU" sz="2400" dirty="0">
                <a:latin typeface="Times New Roman" panose="02020603050405020304" pitchFamily="18" charset="0"/>
                <a:cs typeface="Times New Roman" panose="02020603050405020304" pitchFamily="18" charset="0"/>
              </a:rPr>
              <a:t>, морально- </a:t>
            </a:r>
            <a:r>
              <a:rPr lang="ru-RU" sz="2400" dirty="0" err="1">
                <a:latin typeface="Times New Roman" panose="02020603050405020304" pitchFamily="18" charset="0"/>
                <a:cs typeface="Times New Roman" panose="02020603050405020304" pitchFamily="18" charset="0"/>
              </a:rPr>
              <a:t>етичні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норми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звичаї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інстинкти</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ін</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1120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Неокласичний</a:t>
            </a:r>
            <a:r>
              <a:rPr lang="ru-RU" sz="2400" b="1" i="1" dirty="0">
                <a:latin typeface="Times New Roman" panose="02020603050405020304" pitchFamily="18" charset="0"/>
                <a:cs typeface="Times New Roman" panose="02020603050405020304" pitchFamily="18" charset="0"/>
              </a:rPr>
              <a:t> синтез</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узагальнююча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концепція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представники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якої</a:t>
            </a:r>
            <a:r>
              <a:rPr lang="ru-RU" sz="2400" dirty="0">
                <a:latin typeface="Times New Roman" panose="02020603050405020304" pitchFamily="18" charset="0"/>
                <a:cs typeface="Times New Roman" panose="02020603050405020304" pitchFamily="18" charset="0"/>
              </a:rPr>
              <a:t> (Д. </a:t>
            </a:r>
            <a:r>
              <a:rPr lang="ru-RU" sz="2400" dirty="0" err="1">
                <a:latin typeface="Times New Roman" panose="02020603050405020304" pitchFamily="18" charset="0"/>
                <a:cs typeface="Times New Roman" panose="02020603050405020304" pitchFamily="18" charset="0"/>
              </a:rPr>
              <a:t>Хікс</a:t>
            </a:r>
            <a:r>
              <a:rPr lang="ru-RU" sz="2400" dirty="0">
                <a:latin typeface="Times New Roman" panose="02020603050405020304" pitchFamily="18" charset="0"/>
                <a:cs typeface="Times New Roman" panose="02020603050405020304" pitchFamily="18" charset="0"/>
              </a:rPr>
              <a:t>, Дж. </a:t>
            </a:r>
            <a:r>
              <a:rPr lang="ru-RU" sz="2400" dirty="0" err="1">
                <a:latin typeface="Times New Roman" panose="02020603050405020304" pitchFamily="18" charset="0"/>
                <a:cs typeface="Times New Roman" panose="02020603050405020304" pitchFamily="18" charset="0"/>
              </a:rPr>
              <a:t>Б'юкенен</a:t>
            </a:r>
            <a:r>
              <a:rPr lang="ru-RU" sz="2400" dirty="0">
                <a:latin typeface="Times New Roman" panose="02020603050405020304" pitchFamily="18" charset="0"/>
                <a:cs typeface="Times New Roman" panose="02020603050405020304" pitchFamily="18" charset="0"/>
              </a:rPr>
              <a:t>, П. </a:t>
            </a:r>
            <a:r>
              <a:rPr lang="ru-RU" sz="2400" dirty="0" err="1">
                <a:latin typeface="Times New Roman" panose="02020603050405020304" pitchFamily="18" charset="0"/>
                <a:cs typeface="Times New Roman" panose="02020603050405020304" pitchFamily="18" charset="0"/>
              </a:rPr>
              <a:t>Самуельсон</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обґрунтовують</a:t>
            </a:r>
            <a:r>
              <a:rPr lang="ru-RU" sz="2400" dirty="0">
                <a:latin typeface="Times New Roman" panose="02020603050405020304" pitchFamily="18" charset="0"/>
                <a:cs typeface="Times New Roman" panose="02020603050405020304" pitchFamily="18" charset="0"/>
              </a:rPr>
              <a:t> принцип </a:t>
            </a:r>
            <a:r>
              <a:rPr lang="ru-RU" sz="2400" dirty="0" err="1">
                <a:latin typeface="Times New Roman" panose="02020603050405020304" pitchFamily="18" charset="0"/>
                <a:cs typeface="Times New Roman" panose="02020603050405020304" pitchFamily="18" charset="0"/>
              </a:rPr>
              <a:t>поєднання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ринкового</a:t>
            </a:r>
            <a:r>
              <a:rPr lang="ru-RU" sz="2400" dirty="0">
                <a:latin typeface="Times New Roman" panose="02020603050405020304" pitchFamily="18" charset="0"/>
                <a:cs typeface="Times New Roman" panose="02020603050405020304" pitchFamily="18" charset="0"/>
              </a:rPr>
              <a:t> і державного </a:t>
            </a:r>
            <a:r>
              <a:rPr lang="ru-RU" sz="2400" dirty="0" err="1">
                <a:latin typeface="Times New Roman" panose="02020603050405020304" pitchFamily="18" charset="0"/>
                <a:cs typeface="Times New Roman" panose="02020603050405020304" pitchFamily="18" charset="0"/>
              </a:rPr>
              <a:t>регулювання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процесів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наголошують</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необхідності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руху</a:t>
            </a:r>
            <a:r>
              <a:rPr lang="ru-RU" sz="2400" dirty="0">
                <a:latin typeface="Times New Roman" panose="02020603050405020304" pitchFamily="18" charset="0"/>
                <a:cs typeface="Times New Roman" panose="02020603050405020304" pitchFamily="18" charset="0"/>
              </a:rPr>
              <a:t> до </a:t>
            </a:r>
            <a:r>
              <a:rPr lang="ru-RU" sz="2400" dirty="0" err="1">
                <a:latin typeface="Times New Roman" panose="02020603050405020304" pitchFamily="18" charset="0"/>
                <a:cs typeface="Times New Roman" panose="02020603050405020304" pitchFamily="18" charset="0"/>
              </a:rPr>
              <a:t>змішаної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Дотримуються</a:t>
            </a:r>
            <a:r>
              <a:rPr lang="ru-RU" sz="2400" dirty="0">
                <a:latin typeface="Times New Roman" panose="02020603050405020304" pitchFamily="18" charset="0"/>
                <a:cs typeface="Times New Roman" panose="02020603050405020304" pitchFamily="18" charset="0"/>
              </a:rPr>
              <a:t> принципу </a:t>
            </a:r>
            <a:r>
              <a:rPr lang="ru-RU" sz="2400" dirty="0" err="1">
                <a:latin typeface="Times New Roman" panose="02020603050405020304" pitchFamily="18" charset="0"/>
                <a:cs typeface="Times New Roman" panose="02020603050405020304" pitchFamily="18" charset="0"/>
              </a:rPr>
              <a:t>раціонального</a:t>
            </a:r>
            <a:r>
              <a:rPr lang="ru-RU" sz="2400" dirty="0">
                <a:latin typeface="Times New Roman" panose="02020603050405020304" pitchFamily="18" charset="0"/>
                <a:cs typeface="Times New Roman" panose="02020603050405020304" pitchFamily="18" charset="0"/>
              </a:rPr>
              <a:t> синтезу </a:t>
            </a:r>
            <a:r>
              <a:rPr lang="ru-RU" sz="2400" dirty="0" err="1">
                <a:latin typeface="Times New Roman" panose="02020603050405020304" pitchFamily="18" charset="0"/>
                <a:cs typeface="Times New Roman" panose="02020603050405020304" pitchFamily="18" charset="0"/>
              </a:rPr>
              <a:t>неокласичного</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кейнсіанського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напряму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теорії</a:t>
            </a:r>
            <a:r>
              <a:rPr lang="ru-RU" sz="2400" dirty="0">
                <a:latin typeface="Times New Roman" panose="02020603050405020304" pitchFamily="18" charset="0"/>
                <a:cs typeface="Times New Roman" panose="02020603050405020304" pitchFamily="18" charset="0"/>
              </a:rPr>
              <a:t>. </a:t>
            </a:r>
          </a:p>
          <a:p>
            <a:r>
              <a:rPr lang="ru-RU" sz="2400" dirty="0">
                <a:latin typeface="Times New Roman" panose="02020603050405020304" pitchFamily="18" charset="0"/>
                <a:cs typeface="Times New Roman" panose="02020603050405020304" pitchFamily="18" charset="0"/>
              </a:rPr>
              <a:t>Е</a:t>
            </a:r>
            <a:r>
              <a:rPr lang="uk-UA" sz="2400" dirty="0" err="1">
                <a:latin typeface="Times New Roman" panose="02020603050405020304" pitchFamily="18" charset="0"/>
                <a:cs typeface="Times New Roman" panose="02020603050405020304" pitchFamily="18" charset="0"/>
              </a:rPr>
              <a:t>кономічна</a:t>
            </a:r>
            <a:r>
              <a:rPr lang="uk-UA" sz="2400" dirty="0">
                <a:latin typeface="Times New Roman" panose="02020603050405020304" pitchFamily="18" charset="0"/>
                <a:cs typeface="Times New Roman" panose="02020603050405020304" pitchFamily="18" charset="0"/>
              </a:rPr>
              <a:t> теорія в широкому розумінні включає такі розділи: основи економічної теорії (політекономія); мікроекономіка, </a:t>
            </a:r>
            <a:r>
              <a:rPr lang="uk-UA" sz="2400" dirty="0" err="1">
                <a:latin typeface="Times New Roman" panose="02020603050405020304" pitchFamily="18" charset="0"/>
                <a:cs typeface="Times New Roman" panose="02020603050405020304" pitchFamily="18" charset="0"/>
              </a:rPr>
              <a:t>мезоекономіка</a:t>
            </a:r>
            <a:r>
              <a:rPr lang="uk-UA" sz="2400" dirty="0">
                <a:latin typeface="Times New Roman" panose="02020603050405020304" pitchFamily="18" charset="0"/>
                <a:cs typeface="Times New Roman" panose="02020603050405020304" pitchFamily="18" charset="0"/>
              </a:rPr>
              <a:t>, макроекономіка, </a:t>
            </a:r>
            <a:r>
              <a:rPr lang="uk-UA" sz="2400" dirty="0" err="1" smtClean="0">
                <a:latin typeface="Times New Roman" panose="02020603050405020304" pitchFamily="18" charset="0"/>
                <a:cs typeface="Times New Roman" panose="02020603050405020304" pitchFamily="18" charset="0"/>
              </a:rPr>
              <a:t>мегаекономіка</a:t>
            </a:r>
            <a:r>
              <a:rPr lang="uk-UA"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4584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uk-UA" sz="2400" b="1" i="1" dirty="0">
                <a:latin typeface="Times New Roman" panose="02020603050405020304" pitchFamily="18" charset="0"/>
                <a:cs typeface="Times New Roman" panose="02020603050405020304" pitchFamily="18" charset="0"/>
              </a:rPr>
              <a:t>Мікроекономіка</a:t>
            </a:r>
            <a:r>
              <a:rPr lang="uk-UA" sz="2400" dirty="0">
                <a:latin typeface="Times New Roman" panose="02020603050405020304" pitchFamily="18" charset="0"/>
                <a:cs typeface="Times New Roman" panose="02020603050405020304" pitchFamily="18" charset="0"/>
              </a:rPr>
              <a:t> вивчає економічні процеси і поведінку економічних суб'єктів первинної ланки: домогосподарств, підприємств, фірм. Вона виходить з проблеми пошуку шляхів ефективного використання обмежених ресурсів окремих економічних суб'єктів та аналізує проблеми функціонування окремих ринків товарів та послуг, фактори формування ринкових цін, та ставить за мету знаходження факторів мінімізації витрат та максимізації прибутку фірм, працюючих в умовах різних типів ринкових структур. </a:t>
            </a:r>
          </a:p>
        </p:txBody>
      </p:sp>
    </p:spTree>
    <p:extLst>
      <p:ext uri="{BB962C8B-B14F-4D97-AF65-F5344CB8AC3E}">
        <p14:creationId xmlns:p14="http://schemas.microsoft.com/office/powerpoint/2010/main" val="4167381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Макроекономіка</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це</a:t>
            </a:r>
            <a:r>
              <a:rPr lang="ru-RU" sz="2400" dirty="0">
                <a:latin typeface="Times New Roman" panose="02020603050405020304" pitchFamily="18" charset="0"/>
                <a:cs typeface="Times New Roman" panose="02020603050405020304" pitchFamily="18" charset="0"/>
              </a:rPr>
              <a:t> наука про </a:t>
            </a:r>
            <a:r>
              <a:rPr lang="ru-RU" sz="2400" dirty="0" err="1">
                <a:latin typeface="Times New Roman" panose="02020603050405020304" pitchFamily="18" charset="0"/>
                <a:cs typeface="Times New Roman" panose="02020603050405020304" pitchFamily="18" charset="0"/>
              </a:rPr>
              <a:t>розвиток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системи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країни</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цілому</a:t>
            </a:r>
            <a:r>
              <a:rPr lang="ru-RU" sz="2400" dirty="0">
                <a:latin typeface="Times New Roman" panose="02020603050405020304" pitchFamily="18" charset="0"/>
                <a:cs typeface="Times New Roman" panose="02020603050405020304" pitchFamily="18" charset="0"/>
              </a:rPr>
              <a:t>. Вона </a:t>
            </a:r>
            <a:r>
              <a:rPr lang="ru-RU" sz="2400" dirty="0" err="1">
                <a:latin typeface="Times New Roman" panose="02020603050405020304" pitchFamily="18" charset="0"/>
                <a:cs typeface="Times New Roman" panose="02020603050405020304" pitchFamily="18" charset="0"/>
              </a:rPr>
              <a:t>вивчає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агреговану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поведінку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всіх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суб’єктів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національної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системи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вплив</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її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розвиток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політики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держави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досліджує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значимі</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кожної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людини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проблеми</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інфляція</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безробіття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зростання</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його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вплив</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добробут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населення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оподаткування</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формування</a:t>
            </a:r>
            <a:r>
              <a:rPr lang="ru-RU" sz="2400" dirty="0">
                <a:latin typeface="Times New Roman" panose="02020603050405020304" pitchFamily="18" charset="0"/>
                <a:cs typeface="Times New Roman" panose="02020603050405020304" pitchFamily="18" charset="0"/>
              </a:rPr>
              <a:t> ставки </a:t>
            </a:r>
            <a:r>
              <a:rPr lang="ru-RU" sz="2400" dirty="0" err="1">
                <a:latin typeface="Times New Roman" panose="02020603050405020304" pitchFamily="18" charset="0"/>
                <a:cs typeface="Times New Roman" panose="02020603050405020304" pitchFamily="18" charset="0"/>
              </a:rPr>
              <a:t>банківського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відсотку</a:t>
            </a:r>
            <a:r>
              <a:rPr lang="ru-RU" sz="2400" dirty="0">
                <a:latin typeface="Times New Roman" panose="02020603050405020304" pitchFamily="18" charset="0"/>
                <a:cs typeface="Times New Roman" panose="02020603050405020304" pitchFamily="18" charset="0"/>
              </a:rPr>
              <a:t>, причини </a:t>
            </a:r>
            <a:r>
              <a:rPr lang="ru-RU" sz="2400" dirty="0" err="1">
                <a:latin typeface="Times New Roman" panose="02020603050405020304" pitchFamily="18" charset="0"/>
                <a:cs typeface="Times New Roman" panose="02020603050405020304" pitchFamily="18" charset="0"/>
              </a:rPr>
              <a:t>дефіциту</a:t>
            </a:r>
            <a:r>
              <a:rPr lang="ru-RU" sz="2400" dirty="0">
                <a:latin typeface="Times New Roman" panose="02020603050405020304" pitchFamily="18" charset="0"/>
                <a:cs typeface="Times New Roman" panose="02020603050405020304" pitchFamily="18" charset="0"/>
              </a:rPr>
              <a:t> бюджету, </a:t>
            </a:r>
            <a:r>
              <a:rPr lang="ru-RU" sz="2400" dirty="0" err="1">
                <a:latin typeface="Times New Roman" panose="02020603050405020304" pitchFamily="18" charset="0"/>
                <a:cs typeface="Times New Roman" panose="02020603050405020304" pitchFamily="18" charset="0"/>
              </a:rPr>
              <a:t>його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наслідки</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пошук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способів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його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покриття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коливання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валютних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курсів</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багато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інших</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проблем.</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5357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Мезоекономіка</a:t>
            </a:r>
            <a:r>
              <a:rPr lang="ru-RU" sz="2400" b="1"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("мезо" – </a:t>
            </a:r>
            <a:r>
              <a:rPr lang="ru-RU" sz="2400" dirty="0" err="1">
                <a:latin typeface="Times New Roman" panose="02020603050405020304" pitchFamily="18" charset="0"/>
                <a:cs typeface="Times New Roman" panose="02020603050405020304" pitchFamily="18" charset="0"/>
              </a:rPr>
              <a:t>означає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проміжний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посередині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розвиток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викликаний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сучасній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економіці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господарської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самостійності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набувають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регіони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посилюється</a:t>
            </a:r>
            <a:r>
              <a:rPr lang="ru-RU" sz="2400" dirty="0">
                <a:latin typeface="Times New Roman" panose="02020603050405020304" pitchFamily="18" charset="0"/>
                <a:cs typeface="Times New Roman" panose="02020603050405020304" pitchFamily="18" charset="0"/>
              </a:rPr>
              <a:t> роль </a:t>
            </a:r>
            <a:r>
              <a:rPr lang="ru-RU" sz="2400" dirty="0" err="1">
                <a:latin typeface="Times New Roman" panose="02020603050405020304" pitchFamily="18" charset="0"/>
                <a:cs typeface="Times New Roman" panose="02020603050405020304" pitchFamily="18" charset="0"/>
              </a:rPr>
              <a:t>галузей</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підгалузей</a:t>
            </a:r>
            <a:r>
              <a:rPr lang="ru-RU" sz="2400" dirty="0">
                <a:latin typeface="Times New Roman" panose="02020603050405020304" pitchFamily="18" charset="0"/>
                <a:cs typeface="Times New Roman" panose="02020603050405020304" pitchFamily="18" charset="0"/>
              </a:rPr>
              <a:t> народного </a:t>
            </a:r>
            <a:r>
              <a:rPr lang="ru-RU" sz="2400" dirty="0" err="1">
                <a:latin typeface="Times New Roman" panose="02020603050405020304" pitchFamily="18" charset="0"/>
                <a:cs typeface="Times New Roman" panose="02020603050405020304" pitchFamily="18" charset="0"/>
              </a:rPr>
              <a:t>господарства</a:t>
            </a:r>
            <a:r>
              <a:rPr lang="ru-RU" sz="2400" dirty="0">
                <a:latin typeface="Times New Roman" panose="02020603050405020304" pitchFamily="18" charset="0"/>
                <a:cs typeface="Times New Roman" panose="02020603050405020304" pitchFamily="18" charset="0"/>
              </a:rPr>
              <a:t>, широко </a:t>
            </a:r>
            <a:r>
              <a:rPr lang="ru-RU" sz="2400" dirty="0" err="1">
                <a:latin typeface="Times New Roman" panose="02020603050405020304" pitchFamily="18" charset="0"/>
                <a:cs typeface="Times New Roman" panose="02020603050405020304" pitchFamily="18" charset="0"/>
              </a:rPr>
              <a:t>розвиваються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різні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форми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господарських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об’єднань</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мережевих</a:t>
            </a:r>
            <a:r>
              <a:rPr lang="ru-RU" sz="2400" dirty="0">
                <a:latin typeface="Times New Roman" panose="02020603050405020304" pitchFamily="18" charset="0"/>
                <a:cs typeface="Times New Roman" panose="02020603050405020304" pitchFamily="18" charset="0"/>
              </a:rPr>
              <a:t> структур. Тому </a:t>
            </a:r>
            <a:r>
              <a:rPr lang="ru-RU" sz="2400" dirty="0" err="1">
                <a:latin typeface="Times New Roman" panose="02020603050405020304" pitchFamily="18" charset="0"/>
                <a:cs typeface="Times New Roman" panose="02020603050405020304" pitchFamily="18" charset="0"/>
              </a:rPr>
              <a:t>мезоекономіка</a:t>
            </a:r>
            <a:r>
              <a:rPr lang="ru-RU" sz="2400" dirty="0">
                <a:latin typeface="Times New Roman" panose="02020603050405020304" pitchFamily="18" charset="0"/>
                <a:cs typeface="Times New Roman" panose="02020603050405020304" pitchFamily="18" charset="0"/>
              </a:rPr>
              <a:t> стала основою для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галузевих</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регіональних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економік</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вивчає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закономірності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окремих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регіонів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країни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окремі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галузі</a:t>
            </a:r>
            <a:r>
              <a:rPr lang="ru-RU" sz="2400" dirty="0">
                <a:latin typeface="Times New Roman" panose="02020603050405020304" pitchFamily="18" charset="0"/>
                <a:cs typeface="Times New Roman" panose="02020603050405020304" pitchFamily="18" charset="0"/>
              </a:rPr>
              <a:t> й </a:t>
            </a:r>
            <a:r>
              <a:rPr lang="ru-RU" sz="2400" dirty="0" err="1">
                <a:latin typeface="Times New Roman" panose="02020603050405020304" pitchFamily="18" charset="0"/>
                <a:cs typeface="Times New Roman" panose="02020603050405020304" pitchFamily="18" charset="0"/>
              </a:rPr>
              <a:t>підсистеми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національної</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економіки</a:t>
            </a:r>
            <a:r>
              <a:rPr lang="ru-RU"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328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Мегаекономіка</a:t>
            </a:r>
            <a:r>
              <a:rPr lang="ru-RU" sz="2400" b="1" i="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вивчає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закономірності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функціонування</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світової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економіки</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цілому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тобто</a:t>
            </a:r>
            <a:r>
              <a:rPr lang="ru-RU" sz="2400" dirty="0">
                <a:latin typeface="Times New Roman" panose="02020603050405020304" pitchFamily="18" charset="0"/>
                <a:cs typeface="Times New Roman" panose="02020603050405020304" pitchFamily="18" charset="0"/>
              </a:rPr>
              <a:t> на глобальному планетарному </a:t>
            </a:r>
            <a:r>
              <a:rPr lang="ru-RU" sz="2400" dirty="0" err="1">
                <a:latin typeface="Times New Roman" panose="02020603050405020304" pitchFamily="18" charset="0"/>
                <a:cs typeface="Times New Roman" panose="02020603050405020304" pitchFamily="18" charset="0"/>
              </a:rPr>
              <a:t>рівні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Кожна</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цих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складових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науки </a:t>
            </a:r>
            <a:r>
              <a:rPr lang="ru-RU" sz="2400" dirty="0" err="1">
                <a:latin typeface="Times New Roman" panose="02020603050405020304" pitchFamily="18" charset="0"/>
                <a:cs typeface="Times New Roman" panose="02020603050405020304" pitchFamily="18" charset="0"/>
              </a:rPr>
              <a:t>розвивається</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нерозривному</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органічному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взаємозв'язку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забезпечує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зростання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ролі</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суспільства</a:t>
            </a:r>
            <a:r>
              <a:rPr lang="ru-RU" sz="2400" dirty="0">
                <a:latin typeface="Times New Roman" panose="02020603050405020304" pitchFamily="18" charset="0"/>
                <a:cs typeface="Times New Roman" panose="02020603050405020304" pitchFamily="18" charset="0"/>
              </a:rPr>
              <a:t>. </a:t>
            </a:r>
          </a:p>
          <a:p>
            <a:r>
              <a:rPr lang="ru-RU" sz="2400" dirty="0" err="1">
                <a:latin typeface="Times New Roman" panose="02020603050405020304" pitchFamily="18" charset="0"/>
                <a:cs typeface="Times New Roman" panose="02020603050405020304" pitchFamily="18" charset="0"/>
              </a:rPr>
              <a:t>Загальна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теорія</a:t>
            </a:r>
            <a:r>
              <a:rPr lang="ru-RU" sz="2400" dirty="0">
                <a:latin typeface="Times New Roman" panose="02020603050405020304" pitchFamily="18" charset="0"/>
                <a:cs typeface="Times New Roman" panose="02020603050405020304" pitchFamily="18" charset="0"/>
              </a:rPr>
              <a:t> не є </a:t>
            </a:r>
            <a:r>
              <a:rPr lang="ru-RU" sz="2400" dirty="0" err="1">
                <a:latin typeface="Times New Roman" panose="02020603050405020304" pitchFamily="18" charset="0"/>
                <a:cs typeface="Times New Roman" panose="02020603050405020304" pitchFamily="18" charset="0"/>
              </a:rPr>
              <a:t>механічною</a:t>
            </a:r>
            <a:r>
              <a:rPr lang="ru-RU" sz="2400" dirty="0">
                <a:latin typeface="Times New Roman" panose="02020603050405020304" pitchFamily="18" charset="0"/>
                <a:cs typeface="Times New Roman" panose="02020603050405020304" pitchFamily="18" charset="0"/>
              </a:rPr>
              <a:t> сумою </a:t>
            </a:r>
            <a:r>
              <a:rPr lang="ru-RU" sz="2400" dirty="0" err="1">
                <a:latin typeface="Times New Roman" panose="02020603050405020304" pitchFamily="18" charset="0"/>
                <a:cs typeface="Times New Roman" panose="02020603050405020304" pitchFamily="18" charset="0"/>
              </a:rPr>
              <a:t>її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складових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її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частини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перебувають</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нерозривній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єдності</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органічному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взаємозв'язку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забезпечує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цілісне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сприйняття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економіки</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самодостатньої</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динамічної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системи</a:t>
            </a:r>
            <a:r>
              <a:rPr lang="ru-RU" sz="2400" dirty="0">
                <a:latin typeface="Times New Roman" panose="02020603050405020304" pitchFamily="18" charset="0"/>
                <a:cs typeface="Times New Roman" panose="02020603050405020304" pitchFamily="18" charset="0"/>
              </a:rPr>
              <a:t>, яка </a:t>
            </a:r>
            <a:r>
              <a:rPr lang="ru-RU" sz="2400" dirty="0" err="1">
                <a:latin typeface="Times New Roman" panose="02020603050405020304" pitchFamily="18" charset="0"/>
                <a:cs typeface="Times New Roman" panose="02020603050405020304" pitchFamily="18" charset="0"/>
              </a:rPr>
              <a:t>функціонує</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національному</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загальносвітовому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рівнях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залежно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функціональної</a:t>
            </a:r>
            <a:r>
              <a:rPr lang="ru-RU" sz="2400" dirty="0">
                <a:latin typeface="Times New Roman" panose="02020603050405020304" pitchFamily="18" charset="0"/>
                <a:cs typeface="Times New Roman" panose="02020603050405020304" pitchFamily="18" charset="0"/>
              </a:rPr>
              <a:t> мети </a:t>
            </a:r>
            <a:r>
              <a:rPr lang="ru-RU" sz="2400" dirty="0" err="1">
                <a:latin typeface="Times New Roman" panose="02020603050405020304" pitchFamily="18" charset="0"/>
                <a:cs typeface="Times New Roman" panose="02020603050405020304" pitchFamily="18" charset="0"/>
              </a:rPr>
              <a:t>поділяється</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позитивну</a:t>
            </a:r>
            <a:r>
              <a:rPr lang="ru-RU" sz="2400" dirty="0">
                <a:latin typeface="Times New Roman" panose="02020603050405020304" pitchFamily="18" charset="0"/>
                <a:cs typeface="Times New Roman" panose="02020603050405020304" pitchFamily="18" charset="0"/>
              </a:rPr>
              <a:t> й </a:t>
            </a:r>
            <a:r>
              <a:rPr lang="ru-RU" sz="2400" dirty="0" err="1">
                <a:latin typeface="Times New Roman" panose="02020603050405020304" pitchFamily="18" charset="0"/>
                <a:cs typeface="Times New Roman" panose="02020603050405020304" pitchFamily="18" charset="0"/>
              </a:rPr>
              <a:t>нормативну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теорію</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1476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uk-UA" sz="2400" b="1" i="1" dirty="0">
                <a:solidFill>
                  <a:schemeClr val="tx1"/>
                </a:solidFill>
                <a:latin typeface="Times New Roman" panose="02020603050405020304" pitchFamily="18" charset="0"/>
                <a:cs typeface="Times New Roman" panose="02020603050405020304" pitchFamily="18" charset="0"/>
                <a:hlinkClick r:id="rId2"/>
              </a:rPr>
              <a:t>Економічні категорії</a:t>
            </a:r>
            <a:r>
              <a:rPr lang="en-US" sz="2400" i="1"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 абстрактні, логічні, теоретичні поняття, які виражають суттєві властивості економічних явищ і процесів (товар, власність, капітал, прибуток, ринок, попит, заробітна плата, </a:t>
            </a:r>
            <a:r>
              <a:rPr lang="uk-UA" sz="2400" dirty="0" smtClean="0">
                <a:latin typeface="Times New Roman" panose="02020603050405020304" pitchFamily="18" charset="0"/>
                <a:cs typeface="Times New Roman" panose="02020603050405020304" pitchFamily="18" charset="0"/>
              </a:rPr>
              <a:t>робоча </a:t>
            </a:r>
            <a:r>
              <a:rPr lang="uk-UA" sz="2400" dirty="0">
                <a:latin typeface="Times New Roman" panose="02020603050405020304" pitchFamily="18" charset="0"/>
                <a:cs typeface="Times New Roman" panose="02020603050405020304" pitchFamily="18" charset="0"/>
              </a:rPr>
              <a:t>сила).</a:t>
            </a:r>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r>
              <a:rPr lang="uk-UA" sz="2400" b="1" i="1" dirty="0">
                <a:latin typeface="Times New Roman" panose="02020603050405020304" pitchFamily="18" charset="0"/>
                <a:cs typeface="Times New Roman" panose="02020603050405020304" pitchFamily="18" charset="0"/>
                <a:hlinkClick r:id="rId3"/>
              </a:rPr>
              <a:t>Економічні закони</a:t>
            </a:r>
            <a:r>
              <a:rPr lang="en-US" sz="2400" b="1" i="1" dirty="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 відбивають найсуттєвіші, стійкі, такі, що постійно повторюються, причинно-наслідкові взаємозв’язки і взаємозалежності економічних процесів і явищ. Система економічних законів об‘єднує чотири їх типи: всезагальні - функціонують у всіх економічних системах (закон зростання потреб, закон економії часу); загальні - у кількох економічних системах, де існують для них відповідні економічні умови (закони ринкової економіки); специфічні - функціонують лише в межах однієї економічної системи (закон додаткової вартості); стадійні - функціонують на окремих стадіях даної економічної системи (становлення, зрілості чи занепаду).</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6591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uk-UA" sz="2000" i="1" dirty="0">
                <a:latin typeface="Times New Roman" panose="02020603050405020304" pitchFamily="18" charset="0"/>
                <a:cs typeface="Times New Roman" panose="02020603050405020304" pitchFamily="18" charset="0"/>
              </a:rPr>
              <a:t>Функції економічної теорії:</a:t>
            </a:r>
            <a:endParaRPr lang="ru-RU"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1. </a:t>
            </a:r>
            <a:r>
              <a:rPr lang="uk-UA" sz="2000" u="sng" dirty="0">
                <a:latin typeface="Times New Roman" panose="02020603050405020304" pitchFamily="18" charset="0"/>
                <a:cs typeface="Times New Roman" panose="02020603050405020304" pitchFamily="18" charset="0"/>
              </a:rPr>
              <a:t>Пізнавальна (гносеологічна</a:t>
            </a:r>
            <a:r>
              <a:rPr lang="uk-UA" sz="2000" dirty="0">
                <a:latin typeface="Times New Roman" panose="02020603050405020304" pitchFamily="18" charset="0"/>
                <a:cs typeface="Times New Roman" panose="02020603050405020304" pitchFamily="18" charset="0"/>
              </a:rPr>
              <a:t>) - досліджує закономірності економічних процесів і явищ. </a:t>
            </a:r>
            <a:endParaRPr lang="ru-RU"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2. </a:t>
            </a:r>
            <a:r>
              <a:rPr lang="uk-UA" sz="2000" u="sng" dirty="0">
                <a:latin typeface="Times New Roman" panose="02020603050405020304" pitchFamily="18" charset="0"/>
                <a:cs typeface="Times New Roman" panose="02020603050405020304" pitchFamily="18" charset="0"/>
              </a:rPr>
              <a:t>Методологічна</a:t>
            </a:r>
            <a:r>
              <a:rPr lang="uk-UA" sz="2000" dirty="0">
                <a:latin typeface="Times New Roman" panose="02020603050405020304" pitchFamily="18" charset="0"/>
                <a:cs typeface="Times New Roman" panose="02020603050405020304" pitchFamily="18" charset="0"/>
              </a:rPr>
              <a:t> - виступає методологічною базою для цілої системи економічних наук, оскільки розкриває базові поняття, економічні закони, категорії, принципи господарювання, які реалізуються в усіх галузях і сферах людської діяльності. </a:t>
            </a:r>
            <a:endParaRPr lang="ru-RU" sz="2000" dirty="0">
              <a:latin typeface="Times New Roman" panose="02020603050405020304" pitchFamily="18" charset="0"/>
              <a:cs typeface="Times New Roman" panose="02020603050405020304" pitchFamily="18" charset="0"/>
            </a:endParaRPr>
          </a:p>
          <a:p>
            <a:r>
              <a:rPr lang="ru-RU" sz="2000" dirty="0">
                <a:latin typeface="Times New Roman" panose="02020603050405020304" pitchFamily="18" charset="0"/>
                <a:cs typeface="Times New Roman" panose="02020603050405020304" pitchFamily="18" charset="0"/>
              </a:rPr>
              <a:t>3. </a:t>
            </a:r>
            <a:r>
              <a:rPr lang="ru-RU" sz="2000" u="sng" dirty="0" err="1">
                <a:latin typeface="Times New Roman" panose="02020603050405020304" pitchFamily="18" charset="0"/>
                <a:cs typeface="Times New Roman" panose="02020603050405020304" pitchFamily="18" charset="0"/>
              </a:rPr>
              <a:t>Прогностична</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наукове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передбачення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майбутніх</a:t>
            </a:r>
            <a:r>
              <a:rPr lang="ru-RU" sz="2000" dirty="0">
                <a:latin typeface="Times New Roman" panose="02020603050405020304" pitchFamily="18" charset="0"/>
                <a:cs typeface="Times New Roman" panose="02020603050405020304" pitchFamily="18" charset="0"/>
              </a:rPr>
              <a:t> перспектив </a:t>
            </a:r>
            <a:r>
              <a:rPr lang="ru-RU" sz="2000" dirty="0" err="1">
                <a:latin typeface="Times New Roman" panose="02020603050405020304" pitchFamily="18" charset="0"/>
                <a:cs typeface="Times New Roman" panose="02020603050405020304" pitchFamily="18" charset="0"/>
              </a:rPr>
              <a:t>соціально-економічного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розвитку</a:t>
            </a:r>
            <a:r>
              <a:rPr lang="ru-RU" sz="2000" dirty="0">
                <a:latin typeface="Times New Roman" panose="02020603050405020304" pitchFamily="18" charset="0"/>
                <a:cs typeface="Times New Roman" panose="02020603050405020304" pitchFamily="18" charset="0"/>
              </a:rPr>
              <a:t> з метою </a:t>
            </a:r>
            <a:r>
              <a:rPr lang="ru-RU" sz="2000" dirty="0" err="1">
                <a:latin typeface="Times New Roman" panose="02020603050405020304" pitchFamily="18" charset="0"/>
                <a:cs typeface="Times New Roman" panose="02020603050405020304" pitchFamily="18" charset="0"/>
              </a:rPr>
              <a:t>визначення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найефективніших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способів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вирішення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змін</a:t>
            </a:r>
            <a:r>
              <a:rPr lang="ru-RU" sz="2000" dirty="0">
                <a:latin typeface="Times New Roman" panose="02020603050405020304" pitchFamily="18" charset="0"/>
                <a:cs typeface="Times New Roman" panose="02020603050405020304" pitchFamily="18" charset="0"/>
              </a:rPr>
              <a:t> і проблем в </a:t>
            </a:r>
            <a:r>
              <a:rPr lang="ru-RU" sz="2000" dirty="0" err="1">
                <a:latin typeface="Times New Roman" panose="02020603050405020304" pitchFamily="18" charset="0"/>
                <a:cs typeface="Times New Roman" panose="02020603050405020304" pitchFamily="18" charset="0"/>
              </a:rPr>
              <a:t>економіці</a:t>
            </a:r>
            <a:r>
              <a:rPr lang="ru-RU" sz="2000" dirty="0">
                <a:latin typeface="Times New Roman" panose="02020603050405020304" pitchFamily="18" charset="0"/>
                <a:cs typeface="Times New Roman" panose="02020603050405020304" pitchFamily="18" charset="0"/>
              </a:rPr>
              <a:t>. </a:t>
            </a:r>
          </a:p>
          <a:p>
            <a:r>
              <a:rPr lang="ru-RU" sz="2000" dirty="0">
                <a:latin typeface="Times New Roman" panose="02020603050405020304" pitchFamily="18" charset="0"/>
                <a:cs typeface="Times New Roman" panose="02020603050405020304" pitchFamily="18" charset="0"/>
              </a:rPr>
              <a:t>4. </a:t>
            </a:r>
            <a:r>
              <a:rPr lang="ru-RU" sz="2000" u="sng" dirty="0">
                <a:latin typeface="Times New Roman" panose="02020603050405020304" pitchFamily="18" charset="0"/>
                <a:cs typeface="Times New Roman" panose="02020603050405020304" pitchFamily="18" charset="0"/>
              </a:rPr>
              <a:t>Практична</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наукове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обґрунтування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політики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держави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розробка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рекомендацій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щодо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застосування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принципів</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методів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раціонального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господарювання</a:t>
            </a:r>
            <a:r>
              <a:rPr lang="ru-RU" sz="2000" dirty="0">
                <a:latin typeface="Times New Roman" panose="02020603050405020304" pitchFamily="18" charset="0"/>
                <a:cs typeface="Times New Roman" panose="02020603050405020304" pitchFamily="18" charset="0"/>
              </a:rPr>
              <a:t>. </a:t>
            </a:r>
          </a:p>
          <a:p>
            <a:r>
              <a:rPr lang="ru-RU" sz="2000" dirty="0">
                <a:latin typeface="Times New Roman" panose="02020603050405020304" pitchFamily="18" charset="0"/>
                <a:cs typeface="Times New Roman" panose="02020603050405020304" pitchFamily="18" charset="0"/>
              </a:rPr>
              <a:t>5.</a:t>
            </a:r>
            <a:r>
              <a:rPr lang="ru-RU" sz="2000" u="sng" dirty="0">
                <a:latin typeface="Times New Roman" panose="02020603050405020304" pitchFamily="18" charset="0"/>
                <a:cs typeface="Times New Roman" panose="02020603050405020304" pitchFamily="18" charset="0"/>
              </a:rPr>
              <a:t>Виховна (</a:t>
            </a:r>
            <a:r>
              <a:rPr lang="ru-RU" sz="2000" u="sng" dirty="0" err="1">
                <a:latin typeface="Times New Roman" panose="02020603050405020304" pitchFamily="18" charset="0"/>
                <a:cs typeface="Times New Roman" panose="02020603050405020304" pitchFamily="18" charset="0"/>
              </a:rPr>
              <a:t>світоглядна</a:t>
            </a:r>
            <a:r>
              <a:rPr lang="ru-RU" sz="2000" u="sng" dirty="0">
                <a:latin typeface="Times New Roman" panose="02020603050405020304" pitchFamily="18" charset="0"/>
                <a:cs typeface="Times New Roman" panose="02020603050405020304" pitchFamily="18" charset="0"/>
              </a:rPr>
              <a:t>)</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формування</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громадян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культури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логіки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сучасного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мислення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забезпечують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цілісне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уявлення</a:t>
            </a:r>
            <a:r>
              <a:rPr lang="ru-RU" sz="2000" dirty="0">
                <a:latin typeface="Times New Roman" panose="02020603050405020304" pitchFamily="18" charset="0"/>
                <a:cs typeface="Times New Roman" panose="02020603050405020304" pitchFamily="18" charset="0"/>
              </a:rPr>
              <a:t> про </a:t>
            </a:r>
            <a:r>
              <a:rPr lang="ru-RU" sz="2000" dirty="0" err="1">
                <a:latin typeface="Times New Roman" panose="02020603050405020304" pitchFamily="18" charset="0"/>
                <a:cs typeface="Times New Roman" panose="02020603050405020304" pitchFamily="18" charset="0"/>
              </a:rPr>
              <a:t>функціонування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економіки</a:t>
            </a:r>
            <a:r>
              <a:rPr lang="ru-RU" sz="2000" dirty="0">
                <a:latin typeface="Times New Roman" panose="02020603050405020304" pitchFamily="18" charset="0"/>
                <a:cs typeface="Times New Roman" panose="02020603050405020304" pitchFamily="18" charset="0"/>
              </a:rPr>
              <a:t> на </a:t>
            </a:r>
            <a:r>
              <a:rPr lang="ru-RU" sz="2000" dirty="0" err="1">
                <a:latin typeface="Times New Roman" panose="02020603050405020304" pitchFamily="18" charset="0"/>
                <a:cs typeface="Times New Roman" panose="02020603050405020304" pitchFamily="18" charset="0"/>
              </a:rPr>
              <a:t>національному</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загальносвітовому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рівнях</a:t>
            </a:r>
            <a:r>
              <a:rPr lang="ru-RU"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9024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87624" y="2132856"/>
            <a:ext cx="7344816" cy="3474720"/>
          </a:xfrm>
        </p:spPr>
        <p:txBody>
          <a:bodyPr/>
          <a:lstStyle/>
          <a:p>
            <a:r>
              <a:rPr lang="ru-RU" sz="2800" dirty="0">
                <a:latin typeface="Times New Roman" panose="02020603050405020304" pitchFamily="18" charset="0"/>
                <a:cs typeface="Times New Roman" panose="02020603050405020304" pitchFamily="18" charset="0"/>
              </a:rPr>
              <a:t>1. Предмет та </a:t>
            </a:r>
            <a:r>
              <a:rPr lang="ru-RU" sz="2800" dirty="0" err="1">
                <a:latin typeface="Times New Roman" panose="02020603050405020304" pitchFamily="18" charset="0"/>
                <a:cs typeface="Times New Roman" panose="02020603050405020304" pitchFamily="18" charset="0"/>
              </a:rPr>
              <a:t>функції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економічної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теорії</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2. </a:t>
            </a:r>
            <a:r>
              <a:rPr lang="ru-RU" sz="2800" dirty="0" err="1">
                <a:latin typeface="Times New Roman" panose="02020603050405020304" pitchFamily="18" charset="0"/>
                <a:cs typeface="Times New Roman" panose="02020603050405020304" pitchFamily="18" charset="0"/>
              </a:rPr>
              <a:t>Економічні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категорії</a:t>
            </a:r>
            <a:r>
              <a:rPr lang="ru-RU" sz="2800" dirty="0">
                <a:latin typeface="Times New Roman" panose="02020603050405020304" pitchFamily="18" charset="0"/>
                <a:cs typeface="Times New Roman" panose="02020603050405020304" pitchFamily="18" charset="0"/>
              </a:rPr>
              <a:t> та </a:t>
            </a:r>
            <a:r>
              <a:rPr lang="ru-RU" sz="2800" dirty="0" err="1">
                <a:latin typeface="Times New Roman" panose="02020603050405020304" pitchFamily="18" charset="0"/>
                <a:cs typeface="Times New Roman" panose="02020603050405020304" pitchFamily="18" charset="0"/>
              </a:rPr>
              <a:t>економічні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закони</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r>
              <a:rPr lang="ru-RU" sz="2800" dirty="0">
                <a:latin typeface="Times New Roman" panose="02020603050405020304" pitchFamily="18" charset="0"/>
                <a:cs typeface="Times New Roman" panose="02020603050405020304" pitchFamily="18" charset="0"/>
              </a:rPr>
              <a:t>3. </a:t>
            </a:r>
            <a:r>
              <a:rPr lang="ru-RU" sz="2800" dirty="0" err="1">
                <a:latin typeface="Times New Roman" panose="02020603050405020304" pitchFamily="18" charset="0"/>
                <a:cs typeface="Times New Roman" panose="02020603050405020304" pitchFamily="18" charset="0"/>
              </a:rPr>
              <a:t>Методи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пізнання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економічних</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явищ</a:t>
            </a:r>
            <a:r>
              <a:rPr lang="ru-RU" sz="2800" dirty="0">
                <a:latin typeface="Times New Roman" panose="02020603050405020304" pitchFamily="18" charset="0"/>
                <a:cs typeface="Times New Roman" panose="02020603050405020304" pitchFamily="18" charset="0"/>
              </a:rPr>
              <a:t> та </a:t>
            </a:r>
            <a:r>
              <a:rPr lang="ru-RU" sz="2800" dirty="0" err="1">
                <a:latin typeface="Times New Roman" panose="02020603050405020304" pitchFamily="18" charset="0"/>
                <a:cs typeface="Times New Roman" panose="02020603050405020304" pitchFamily="18" charset="0"/>
              </a:rPr>
              <a:t>процесів</a:t>
            </a:r>
            <a:r>
              <a:rPr lang="ru-RU" sz="2800" dirty="0">
                <a:latin typeface="Times New Roman" panose="02020603050405020304" pitchFamily="18" charset="0"/>
                <a:cs typeface="Times New Roman" panose="02020603050405020304" pitchFamily="18" charset="0"/>
              </a:rPr>
              <a:t>.</a:t>
            </a:r>
          </a:p>
          <a:p>
            <a:endParaRPr lang="uk-UA" dirty="0"/>
          </a:p>
        </p:txBody>
      </p:sp>
    </p:spTree>
    <p:extLst>
      <p:ext uri="{BB962C8B-B14F-4D97-AF65-F5344CB8AC3E}">
        <p14:creationId xmlns:p14="http://schemas.microsoft.com/office/powerpoint/2010/main" val="2971692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dirty="0">
                <a:latin typeface="Times New Roman" panose="02020603050405020304" pitchFamily="18" charset="0"/>
                <a:cs typeface="Times New Roman" panose="02020603050405020304" pitchFamily="18" charset="0"/>
              </a:rPr>
              <a:t>Метод </a:t>
            </a:r>
            <a:r>
              <a:rPr lang="ru-RU" sz="2400" b="1" dirty="0" err="1">
                <a:latin typeface="Times New Roman" panose="02020603050405020304" pitchFamily="18" charset="0"/>
                <a:cs typeface="Times New Roman" panose="02020603050405020304" pitchFamily="18" charset="0"/>
              </a:rPr>
              <a:t>економічної</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теорії</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сукупність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прийомів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засобів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принципів</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інструментів</a:t>
            </a:r>
            <a:r>
              <a:rPr lang="ru-RU" sz="2400" dirty="0">
                <a:latin typeface="Times New Roman" panose="02020603050405020304" pitchFamily="18" charset="0"/>
                <a:cs typeface="Times New Roman" panose="02020603050405020304" pitchFamily="18" charset="0"/>
              </a:rPr>
              <a:t>, за </a:t>
            </a:r>
            <a:r>
              <a:rPr lang="ru-RU" sz="2400" dirty="0" err="1">
                <a:latin typeface="Times New Roman" panose="02020603050405020304" pitchFamily="18" charset="0"/>
                <a:cs typeface="Times New Roman" panose="02020603050405020304" pitchFamily="18" charset="0"/>
              </a:rPr>
              <a:t>допомогою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яких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здійснюється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дослідження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закономірностей</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законів</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функціонування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економічних</a:t>
            </a:r>
            <a:r>
              <a:rPr lang="ru-RU" sz="2400" dirty="0">
                <a:latin typeface="Times New Roman" panose="02020603050405020304" pitchFamily="18" charset="0"/>
                <a:cs typeface="Times New Roman" panose="02020603050405020304" pitchFamily="18" charset="0"/>
              </a:rPr>
              <a:t> систем. </a:t>
            </a:r>
            <a:endParaRPr lang="ru-RU" sz="2400" dirty="0" smtClean="0">
              <a:latin typeface="Times New Roman" panose="02020603050405020304" pitchFamily="18" charset="0"/>
              <a:cs typeface="Times New Roman" panose="02020603050405020304" pitchFamily="18" charset="0"/>
            </a:endParaRPr>
          </a:p>
          <a:p>
            <a:r>
              <a:rPr lang="ru-RU" sz="2400" dirty="0" err="1" smtClean="0">
                <a:latin typeface="Times New Roman" panose="02020603050405020304" pitchFamily="18" charset="0"/>
                <a:cs typeface="Times New Roman" panose="02020603050405020304" pitchFamily="18" charset="0"/>
              </a:rPr>
              <a:t>Основні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методи</a:t>
            </a:r>
            <a:r>
              <a:rPr lang="ru-RU" sz="2400" dirty="0" smtClean="0">
                <a:latin typeface="Times New Roman" panose="02020603050405020304" pitchFamily="18" charset="0"/>
                <a:cs typeface="Times New Roman" panose="02020603050405020304" pitchFamily="18" charset="0"/>
              </a:rPr>
              <a:t>:</a:t>
            </a:r>
          </a:p>
          <a:p>
            <a:r>
              <a:rPr lang="ru-RU" sz="2400" dirty="0" smtClean="0">
                <a:latin typeface="Times New Roman" panose="02020603050405020304" pitchFamily="18" charset="0"/>
                <a:cs typeface="Times New Roman" panose="02020603050405020304" pitchFamily="18" charset="0"/>
              </a:rPr>
              <a:t>1</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філософські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принципи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матеріалізму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суперечності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відображення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взаємодії</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2</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діалектики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єдності</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боротьби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протилежностей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кількісно</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якісних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змін</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заперечення</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3</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категорії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філософії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методи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абстракції</a:t>
            </a:r>
            <a:r>
              <a:rPr lang="ru-RU" sz="2400" dirty="0">
                <a:latin typeface="Times New Roman" panose="02020603050405020304" pitchFamily="18" charset="0"/>
                <a:cs typeface="Times New Roman" panose="02020603050405020304" pitchFamily="18" charset="0"/>
              </a:rPr>
              <a:t>, синтезу, </a:t>
            </a:r>
            <a:r>
              <a:rPr lang="ru-RU" sz="2400" dirty="0" err="1">
                <a:latin typeface="Times New Roman" panose="02020603050405020304" pitchFamily="18" charset="0"/>
                <a:cs typeface="Times New Roman" panose="02020603050405020304" pitchFamily="18" charset="0"/>
              </a:rPr>
              <a:t>індукції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дедукції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гіпотеза</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4</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закони</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категорії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теорії</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5</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засоби</a:t>
            </a:r>
            <a:r>
              <a:rPr lang="ru-RU" sz="2400" dirty="0">
                <a:latin typeface="Times New Roman" panose="02020603050405020304" pitchFamily="18" charset="0"/>
                <a:cs typeface="Times New Roman" panose="02020603050405020304" pitchFamily="18" charset="0"/>
              </a:rPr>
              <a:t> й </a:t>
            </a:r>
            <a:r>
              <a:rPr lang="ru-RU" sz="2400" dirty="0" err="1">
                <a:latin typeface="Times New Roman" panose="02020603050405020304" pitchFamily="18" charset="0"/>
                <a:cs typeface="Times New Roman" panose="02020603050405020304" pitchFamily="18" charset="0"/>
              </a:rPr>
              <a:t>методи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аналізу</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6367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2492896"/>
            <a:ext cx="6512511" cy="1143000"/>
          </a:xfrm>
        </p:spPr>
        <p:txBody>
          <a:bodyPr/>
          <a:lstStyle/>
          <a:p>
            <a:r>
              <a:rPr lang="uk-UA" dirty="0" smtClean="0"/>
              <a:t>Дякую за увагу!</a:t>
            </a:r>
            <a:endParaRPr lang="uk-UA" dirty="0"/>
          </a:p>
        </p:txBody>
      </p:sp>
    </p:spTree>
    <p:extLst>
      <p:ext uri="{BB962C8B-B14F-4D97-AF65-F5344CB8AC3E}">
        <p14:creationId xmlns:p14="http://schemas.microsoft.com/office/powerpoint/2010/main" val="1020774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532993"/>
            <a:ext cx="8496944" cy="4401205"/>
          </a:xfrm>
          <a:prstGeom prst="rect">
            <a:avLst/>
          </a:prstGeom>
        </p:spPr>
        <p:txBody>
          <a:bodyPr wrap="square">
            <a:spAutoFit/>
          </a:bodyPr>
          <a:lstStyle/>
          <a:p>
            <a:r>
              <a:rPr lang="ru-RU" sz="2000" b="1" dirty="0" err="1">
                <a:latin typeface="Times New Roman" panose="02020603050405020304" pitchFamily="18" charset="0"/>
                <a:cs typeface="Times New Roman" panose="02020603050405020304" pitchFamily="18" charset="0"/>
              </a:rPr>
              <a:t>Економіка</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мистецтво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ведення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домашнього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господарства</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1) </a:t>
            </a:r>
            <a:r>
              <a:rPr lang="ru-RU" sz="2000" dirty="0" err="1">
                <a:latin typeface="Times New Roman" panose="02020603050405020304" pitchFamily="18" charset="0"/>
                <a:cs typeface="Times New Roman" panose="02020603050405020304" pitchFamily="18" charset="0"/>
              </a:rPr>
              <a:t>господарство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певної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країни</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також</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його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складові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підприємства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галузі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виробництва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або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міжнародна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економіка</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2) </a:t>
            </a:r>
            <a:r>
              <a:rPr lang="ru-RU" sz="2000" dirty="0" err="1">
                <a:latin typeface="Times New Roman" panose="02020603050405020304" pitchFamily="18" charset="0"/>
                <a:cs typeface="Times New Roman" panose="02020603050405020304" pitchFamily="18" charset="0"/>
              </a:rPr>
              <a:t>явища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відносин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між</a:t>
            </a:r>
            <a:r>
              <a:rPr lang="ru-RU" sz="2000" dirty="0">
                <a:latin typeface="Times New Roman" panose="02020603050405020304" pitchFamily="18" charset="0"/>
                <a:cs typeface="Times New Roman" panose="02020603050405020304" pitchFamily="18" charset="0"/>
              </a:rPr>
              <a:t> людьми з приводу </a:t>
            </a:r>
            <a:r>
              <a:rPr lang="ru-RU" sz="2000" dirty="0" err="1">
                <a:latin typeface="Times New Roman" panose="02020603050405020304" pitchFamily="18" charset="0"/>
                <a:cs typeface="Times New Roman" panose="02020603050405020304" pitchFamily="18" charset="0"/>
              </a:rPr>
              <a:t>виробництва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розподілу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обміну</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споживання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матеріальних</a:t>
            </a:r>
            <a:r>
              <a:rPr lang="ru-RU" sz="2000" dirty="0">
                <a:latin typeface="Times New Roman" panose="02020603050405020304" pitchFamily="18" charset="0"/>
                <a:cs typeface="Times New Roman" panose="02020603050405020304" pitchFamily="18" charset="0"/>
              </a:rPr>
              <a:t> благ та </a:t>
            </a:r>
            <a:r>
              <a:rPr lang="ru-RU" sz="2000" dirty="0" err="1">
                <a:latin typeface="Times New Roman" panose="02020603050405020304" pitchFamily="18" charset="0"/>
                <a:cs typeface="Times New Roman" panose="02020603050405020304" pitchFamily="18" charset="0"/>
              </a:rPr>
              <a:t>послуг</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ru-RU" sz="2000" b="1" dirty="0" err="1">
                <a:latin typeface="Times New Roman" panose="02020603050405020304" pitchFamily="18" charset="0"/>
                <a:cs typeface="Times New Roman" panose="02020603050405020304" pitchFamily="18" charset="0"/>
              </a:rPr>
              <a:t>Економічна</a:t>
            </a:r>
            <a:r>
              <a:rPr lang="ru-RU" sz="2000" b="1" dirty="0">
                <a:latin typeface="Times New Roman" panose="02020603050405020304" pitchFamily="18" charset="0"/>
                <a:cs typeface="Times New Roman" panose="02020603050405020304" pitchFamily="18" charset="0"/>
              </a:rPr>
              <a:t> наука</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сфера </a:t>
            </a:r>
            <a:r>
              <a:rPr lang="ru-RU" sz="2000" dirty="0" err="1">
                <a:latin typeface="Times New Roman" panose="02020603050405020304" pitchFamily="18" charset="0"/>
                <a:cs typeface="Times New Roman" panose="02020603050405020304" pitchFamily="18" charset="0"/>
              </a:rPr>
              <a:t>розумової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діяльності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людини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функцією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якої</a:t>
            </a:r>
            <a:r>
              <a:rPr lang="ru-RU" sz="2000" dirty="0">
                <a:latin typeface="Times New Roman" panose="02020603050405020304" pitchFamily="18" charset="0"/>
                <a:cs typeface="Times New Roman" panose="02020603050405020304" pitchFamily="18" charset="0"/>
              </a:rPr>
              <a:t> є </a:t>
            </a:r>
            <a:r>
              <a:rPr lang="ru-RU" sz="2000" dirty="0" err="1">
                <a:latin typeface="Times New Roman" panose="02020603050405020304" pitchFamily="18" charset="0"/>
                <a:cs typeface="Times New Roman" panose="02020603050405020304" pitchFamily="18" charset="0"/>
              </a:rPr>
              <a:t>пізнання</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систематизація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об’єктивних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знань</a:t>
            </a:r>
            <a:r>
              <a:rPr lang="ru-RU" sz="2000" dirty="0">
                <a:latin typeface="Times New Roman" panose="02020603050405020304" pitchFamily="18" charset="0"/>
                <a:cs typeface="Times New Roman" panose="02020603050405020304" pitchFamily="18" charset="0"/>
              </a:rPr>
              <a:t> про </a:t>
            </a:r>
            <a:r>
              <a:rPr lang="ru-RU" sz="2000" dirty="0" err="1">
                <a:latin typeface="Times New Roman" panose="02020603050405020304" pitchFamily="18" charset="0"/>
                <a:cs typeface="Times New Roman" panose="02020603050405020304" pitchFamily="18" charset="0"/>
              </a:rPr>
              <a:t>закони</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принципи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розвитку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реальної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економічної</a:t>
            </a:r>
            <a:r>
              <a:rPr lang="ru-RU" sz="2000" dirty="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дійсності</a:t>
            </a:r>
            <a:r>
              <a:rPr lang="ru-RU" sz="2000" dirty="0" smtClean="0">
                <a:latin typeface="Times New Roman" panose="02020603050405020304" pitchFamily="18" charset="0"/>
                <a:cs typeface="Times New Roman" panose="02020603050405020304" pitchFamily="18" charset="0"/>
              </a:rPr>
              <a:t>.</a:t>
            </a:r>
          </a:p>
          <a:p>
            <a:r>
              <a:rPr lang="ru-RU" sz="2000" b="1" dirty="0" err="1" smtClean="0">
                <a:latin typeface="Times New Roman" panose="02020603050405020304" pitchFamily="18" charset="0"/>
                <a:cs typeface="Times New Roman" panose="02020603050405020304" pitchFamily="18" charset="0"/>
                <a:hlinkClick r:id="rId2"/>
              </a:rPr>
              <a:t>Економічна</a:t>
            </a:r>
            <a:r>
              <a:rPr lang="ru-RU" sz="2000" b="1" dirty="0" smtClean="0">
                <a:latin typeface="Times New Roman" panose="02020603050405020304" pitchFamily="18" charset="0"/>
                <a:cs typeface="Times New Roman" panose="02020603050405020304" pitchFamily="18" charset="0"/>
                <a:hlinkClick r:id="rId2"/>
              </a:rPr>
              <a:t> </a:t>
            </a:r>
            <a:r>
              <a:rPr lang="ru-RU" sz="2000" b="1" dirty="0" err="1">
                <a:latin typeface="Times New Roman" panose="02020603050405020304" pitchFamily="18" charset="0"/>
                <a:cs typeface="Times New Roman" panose="02020603050405020304" pitchFamily="18" charset="0"/>
                <a:hlinkClick r:id="rId2"/>
              </a:rPr>
              <a:t>теорія</a:t>
            </a:r>
            <a:r>
              <a:rPr lang="en-US" sz="2000" dirty="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 наука, </a:t>
            </a:r>
            <a:r>
              <a:rPr lang="ru-RU" sz="2000" dirty="0" err="1">
                <a:latin typeface="Times New Roman" panose="02020603050405020304" pitchFamily="18" charset="0"/>
                <a:cs typeface="Times New Roman" panose="02020603050405020304" pitchFamily="18" charset="0"/>
              </a:rPr>
              <a:t>що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розглядає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наступні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аспекти</a:t>
            </a:r>
            <a:r>
              <a:rPr lang="ru-RU"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1) проблеми вибору ресурсів та економічної поведінки людини;</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2) шляхи ефективного використання обмежених виробничих ресурсів чи управління ними з метою досягнення максимального задоволення життєвих потреб людей і суспільства;</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uk-UA" sz="2000" dirty="0">
                <a:latin typeface="Times New Roman" panose="02020603050405020304" pitchFamily="18" charset="0"/>
                <a:cs typeface="Times New Roman" panose="02020603050405020304" pitchFamily="18" charset="0"/>
              </a:rPr>
              <a:t>3) відносини, що виникають між людьми в процесі господарювання.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3356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533456" cy="5289768"/>
          </a:xfrm>
        </p:spPr>
        <p:txBody>
          <a:bodyPr>
            <a:noAutofit/>
          </a:bodyPr>
          <a:lstStyle/>
          <a:p>
            <a:r>
              <a:rPr lang="ru-RU" sz="2000" b="1" i="1" dirty="0" err="1">
                <a:latin typeface="Times New Roman" panose="02020603050405020304" pitchFamily="18" charset="0"/>
                <a:cs typeface="Times New Roman" panose="02020603050405020304" pitchFamily="18" charset="0"/>
              </a:rPr>
              <a:t>Основні</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етапи</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розвитку</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економічної</a:t>
            </a:r>
            <a:r>
              <a:rPr lang="ru-RU" sz="2000" b="1" i="1" dirty="0">
                <a:latin typeface="Times New Roman" panose="02020603050405020304" pitchFamily="18" charset="0"/>
                <a:cs typeface="Times New Roman" panose="02020603050405020304" pitchFamily="18" charset="0"/>
              </a:rPr>
              <a:t> науки: </a:t>
            </a:r>
            <a:endParaRPr lang="ru-RU" sz="2000" dirty="0">
              <a:latin typeface="Times New Roman" panose="02020603050405020304" pitchFamily="18" charset="0"/>
              <a:cs typeface="Times New Roman" panose="02020603050405020304" pitchFamily="18" charset="0"/>
            </a:endParaRPr>
          </a:p>
          <a:p>
            <a:r>
              <a:rPr lang="ru-RU" sz="2000" b="1" i="1" dirty="0" err="1">
                <a:latin typeface="Times New Roman" panose="02020603050405020304" pitchFamily="18" charset="0"/>
                <a:cs typeface="Times New Roman" panose="02020603050405020304" pitchFamily="18" charset="0"/>
              </a:rPr>
              <a:t>Меркантилізм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італ</a:t>
            </a:r>
            <a:r>
              <a:rPr lang="ru-RU"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mercante</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торговець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купець</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XVI</a:t>
            </a:r>
            <a:r>
              <a:rPr lang="ru-RU" sz="2000" dirty="0">
                <a:latin typeface="Times New Roman" panose="02020603050405020304" pitchFamily="18" charset="0"/>
                <a:cs typeface="Times New Roman" panose="02020603050405020304" pitchFamily="18" charset="0"/>
              </a:rPr>
              <a:t> – </a:t>
            </a:r>
            <a:r>
              <a:rPr lang="en-US" sz="2000" dirty="0">
                <a:latin typeface="Times New Roman" panose="02020603050405020304" pitchFamily="18" charset="0"/>
                <a:cs typeface="Times New Roman" panose="02020603050405020304" pitchFamily="18" charset="0"/>
              </a:rPr>
              <a:t>XVI</a:t>
            </a:r>
            <a:r>
              <a:rPr lang="ru-RU" sz="2000" dirty="0">
                <a:latin typeface="Times New Roman" panose="02020603050405020304" pitchFamily="18" charset="0"/>
                <a:cs typeface="Times New Roman" panose="02020603050405020304" pitchFamily="18" charset="0"/>
              </a:rPr>
              <a:t>І ст.). </a:t>
            </a:r>
            <a:r>
              <a:rPr lang="ru-RU" sz="2000" dirty="0" err="1">
                <a:latin typeface="Times New Roman" panose="02020603050405020304" pitchFamily="18" charset="0"/>
                <a:cs typeface="Times New Roman" panose="02020603050405020304" pitchFamily="18" charset="0"/>
              </a:rPr>
              <a:t>Прибічники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цієї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школи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основним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джерелом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багатства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вважали</a:t>
            </a:r>
            <a:r>
              <a:rPr lang="ru-RU" sz="2000" dirty="0">
                <a:latin typeface="Times New Roman" panose="02020603050405020304" pitchFamily="18" charset="0"/>
                <a:cs typeface="Times New Roman" panose="02020603050405020304" pitchFamily="18" charset="0"/>
              </a:rPr>
              <a:t> сферу </a:t>
            </a:r>
            <a:r>
              <a:rPr lang="ru-RU" sz="2000" dirty="0" err="1">
                <a:latin typeface="Times New Roman" panose="02020603050405020304" pitchFamily="18" charset="0"/>
                <a:cs typeface="Times New Roman" panose="02020603050405020304" pitchFamily="18" charset="0"/>
              </a:rPr>
              <a:t>обігу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торгівлю</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саме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багатство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ототожнювали</a:t>
            </a:r>
            <a:r>
              <a:rPr lang="ru-RU" sz="2000" dirty="0">
                <a:latin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cs typeface="Times New Roman" panose="02020603050405020304" pitchFamily="18" charset="0"/>
              </a:rPr>
              <a:t>накопиченням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металевих</a:t>
            </a:r>
            <a:r>
              <a:rPr lang="ru-RU" sz="2000" dirty="0">
                <a:latin typeface="Times New Roman" panose="02020603050405020304" pitchFamily="18" charset="0"/>
                <a:cs typeface="Times New Roman" panose="02020603050405020304" pitchFamily="18" charset="0"/>
              </a:rPr>
              <a:t> грошей (</a:t>
            </a:r>
            <a:r>
              <a:rPr lang="ru-RU" sz="2000" dirty="0" err="1">
                <a:latin typeface="Times New Roman" panose="02020603050405020304" pitchFamily="18" charset="0"/>
                <a:cs typeface="Times New Roman" panose="02020603050405020304" pitchFamily="18" charset="0"/>
              </a:rPr>
              <a:t>золотих</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срібних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досягалося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лише</a:t>
            </a:r>
            <a:r>
              <a:rPr lang="ru-RU" sz="2000" dirty="0">
                <a:latin typeface="Times New Roman" panose="02020603050405020304" pitchFamily="18" charset="0"/>
                <a:cs typeface="Times New Roman" panose="02020603050405020304" pitchFamily="18" charset="0"/>
              </a:rPr>
              <a:t> в тому </a:t>
            </a:r>
            <a:r>
              <a:rPr lang="ru-RU" sz="2000" dirty="0" err="1">
                <a:latin typeface="Times New Roman" panose="02020603050405020304" pitchFamily="18" charset="0"/>
                <a:cs typeface="Times New Roman" panose="02020603050405020304" pitchFamily="18" charset="0"/>
              </a:rPr>
              <a:t>випадку</a:t>
            </a:r>
            <a:r>
              <a:rPr lang="ru-RU" sz="2000" dirty="0">
                <a:latin typeface="Times New Roman" panose="02020603050405020304" pitchFamily="18" charset="0"/>
                <a:cs typeface="Times New Roman" panose="02020603050405020304" pitchFamily="18" charset="0"/>
              </a:rPr>
              <a:t>, коли держава проводила </a:t>
            </a:r>
            <a:r>
              <a:rPr lang="ru-RU" sz="2000" dirty="0" err="1">
                <a:latin typeface="Times New Roman" panose="02020603050405020304" pitchFamily="18" charset="0"/>
                <a:cs typeface="Times New Roman" panose="02020603050405020304" pitchFamily="18" charset="0"/>
              </a:rPr>
              <a:t>активну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політику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захищаючи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національне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виробництво</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торгівлю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тобто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здійснювала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політику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протекціонізму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лат. </a:t>
            </a:r>
            <a:r>
              <a:rPr lang="en-US" sz="2000" dirty="0" err="1">
                <a:latin typeface="Times New Roman" panose="02020603050405020304" pitchFamily="18" charset="0"/>
                <a:cs typeface="Times New Roman" panose="02020603050405020304" pitchFamily="18" charset="0"/>
              </a:rPr>
              <a:t>protectio</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заступництво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захист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Меркантилісти</a:t>
            </a:r>
            <a:r>
              <a:rPr lang="ru-RU" sz="2000" dirty="0">
                <a:latin typeface="Times New Roman" panose="02020603050405020304" pitchFamily="18" charset="0"/>
                <a:cs typeface="Times New Roman" panose="02020603050405020304" pitchFamily="18" charset="0"/>
              </a:rPr>
              <a:t> (Антуан де </a:t>
            </a:r>
            <a:r>
              <a:rPr lang="ru-RU" sz="2000" dirty="0" err="1">
                <a:latin typeface="Times New Roman" panose="02020603050405020304" pitchFamily="18" charset="0"/>
                <a:cs typeface="Times New Roman" panose="02020603050405020304" pitchFamily="18" charset="0"/>
              </a:rPr>
              <a:t>Монкретьєн</a:t>
            </a:r>
            <a:r>
              <a:rPr lang="ru-RU" sz="2000" dirty="0">
                <a:latin typeface="Times New Roman" panose="02020603050405020304" pitchFamily="18" charset="0"/>
                <a:cs typeface="Times New Roman" panose="02020603050405020304" pitchFamily="18" charset="0"/>
              </a:rPr>
              <a:t>) дали </a:t>
            </a:r>
            <a:r>
              <a:rPr lang="ru-RU" sz="2000" dirty="0" err="1">
                <a:latin typeface="Times New Roman" panose="02020603050405020304" pitchFamily="18" charset="0"/>
                <a:cs typeface="Times New Roman" panose="02020603050405020304" pitchFamily="18" charset="0"/>
              </a:rPr>
              <a:t>нову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назву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науці</a:t>
            </a:r>
            <a:r>
              <a:rPr lang="ru-RU" sz="2000" dirty="0">
                <a:latin typeface="Times New Roman" panose="02020603050405020304" pitchFamily="18" charset="0"/>
                <a:cs typeface="Times New Roman" panose="02020603050405020304" pitchFamily="18" charset="0"/>
              </a:rPr>
              <a:t> про </a:t>
            </a:r>
            <a:r>
              <a:rPr lang="ru-RU" sz="2000" dirty="0" err="1">
                <a:latin typeface="Times New Roman" panose="02020603050405020304" pitchFamily="18" charset="0"/>
                <a:cs typeface="Times New Roman" panose="02020603050405020304" pitchFamily="18" charset="0"/>
              </a:rPr>
              <a:t>способи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збільшення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суспільного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багатства</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політична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економія</a:t>
            </a:r>
            <a:r>
              <a:rPr lang="ru-RU" sz="2000" dirty="0">
                <a:latin typeface="Times New Roman" panose="02020603050405020304" pitchFamily="18" charset="0"/>
                <a:cs typeface="Times New Roman" panose="02020603050405020304" pitchFamily="18" charset="0"/>
              </a:rPr>
              <a:t>. Погляди </a:t>
            </a:r>
            <a:r>
              <a:rPr lang="ru-RU" sz="2000" dirty="0" err="1">
                <a:latin typeface="Times New Roman" panose="02020603050405020304" pitchFamily="18" charset="0"/>
                <a:cs typeface="Times New Roman" panose="02020603050405020304" pitchFamily="18" charset="0"/>
              </a:rPr>
              <a:t>представників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цієї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школи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відображали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інтереси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торгової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буржуазії</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період</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первісного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нагромадження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капіталу</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розвитку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зовнішньої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торгівлі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Представники</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Монкретьєн</a:t>
            </a:r>
            <a:r>
              <a:rPr lang="ru-RU" sz="2000" dirty="0">
                <a:latin typeface="Times New Roman" panose="02020603050405020304" pitchFamily="18" charset="0"/>
                <a:cs typeface="Times New Roman" panose="02020603050405020304" pitchFamily="18" charset="0"/>
              </a:rPr>
              <a:t>, Т. Манн, У. Стаффорд, Ж.-Б. </a:t>
            </a:r>
            <a:r>
              <a:rPr lang="ru-RU" sz="2000" dirty="0" err="1">
                <a:latin typeface="Times New Roman" panose="02020603050405020304" pitchFamily="18" charset="0"/>
                <a:cs typeface="Times New Roman" panose="02020603050405020304" pitchFamily="18" charset="0"/>
              </a:rPr>
              <a:t>Кольбер</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Росії</a:t>
            </a:r>
            <a:r>
              <a:rPr lang="ru-RU" sz="2000" dirty="0">
                <a:latin typeface="Times New Roman" panose="02020603050405020304" pitchFamily="18" charset="0"/>
                <a:cs typeface="Times New Roman" panose="02020603050405020304" pitchFamily="18" charset="0"/>
              </a:rPr>
              <a:t> – А. Л. </a:t>
            </a:r>
            <a:r>
              <a:rPr lang="ru-RU" sz="2000" dirty="0" err="1">
                <a:latin typeface="Times New Roman" panose="02020603050405020304" pitchFamily="18" charset="0"/>
                <a:cs typeface="Times New Roman" panose="02020603050405020304" pitchFamily="18" charset="0"/>
              </a:rPr>
              <a:t>Ордин-Нащокін</a:t>
            </a:r>
            <a:r>
              <a:rPr lang="ru-RU" sz="2000" dirty="0">
                <a:latin typeface="Times New Roman" panose="02020603050405020304" pitchFamily="18" charset="0"/>
                <a:cs typeface="Times New Roman" panose="02020603050405020304" pitchFamily="18" charset="0"/>
              </a:rPr>
              <a:t>, І. І. Посошков, Петро І та </a:t>
            </a:r>
            <a:r>
              <a:rPr lang="ru-RU" sz="2000" dirty="0" err="1">
                <a:latin typeface="Times New Roman" panose="02020603050405020304" pitchFamily="18" charset="0"/>
                <a:cs typeface="Times New Roman" panose="02020603050405020304" pitchFamily="18" charset="0"/>
              </a:rPr>
              <a:t>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Поступово</a:t>
            </a:r>
            <a:r>
              <a:rPr lang="ru-RU" sz="2000" dirty="0">
                <a:latin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cs typeface="Times New Roman" panose="02020603050405020304" pitchFamily="18" charset="0"/>
              </a:rPr>
              <a:t>розвитком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сільського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господарства</a:t>
            </a:r>
            <a:r>
              <a:rPr lang="ru-RU" sz="2000" dirty="0">
                <a:latin typeface="Times New Roman" panose="02020603050405020304" pitchFamily="18" charset="0"/>
                <a:cs typeface="Times New Roman" panose="02020603050405020304" pitchFamily="18" charset="0"/>
              </a:rPr>
              <a:t> як </a:t>
            </a:r>
            <a:r>
              <a:rPr lang="ru-RU" sz="2000" dirty="0" err="1">
                <a:latin typeface="Times New Roman" panose="02020603050405020304" pitchFamily="18" charset="0"/>
                <a:cs typeface="Times New Roman" panose="02020603050405020304" pitchFamily="18" charset="0"/>
              </a:rPr>
              <a:t>провідної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галузі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виникла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наукова</a:t>
            </a:r>
            <a:r>
              <a:rPr lang="ru-RU" sz="2000" dirty="0">
                <a:latin typeface="Times New Roman" panose="02020603050405020304" pitchFamily="18" charset="0"/>
                <a:cs typeface="Times New Roman" panose="02020603050405020304" pitchFamily="18" charset="0"/>
              </a:rPr>
              <a:t> школа </a:t>
            </a:r>
            <a:r>
              <a:rPr lang="ru-RU" sz="2000" dirty="0" err="1">
                <a:latin typeface="Times New Roman" panose="02020603050405020304" pitchFamily="18" charset="0"/>
                <a:cs typeface="Times New Roman" panose="02020603050405020304" pitchFamily="18" charset="0"/>
              </a:rPr>
              <a:t>фізіократів</a:t>
            </a:r>
            <a:r>
              <a:rPr lang="ru-RU" sz="2000" dirty="0">
                <a:latin typeface="Times New Roman" panose="02020603050405020304" pitchFamily="18" charset="0"/>
                <a:cs typeface="Times New Roman" panose="02020603050405020304" pitchFamily="18" charset="0"/>
              </a:rPr>
              <a:t>.</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8498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605464" cy="5577800"/>
          </a:xfrm>
        </p:spPr>
        <p:txBody>
          <a:bodyPr>
            <a:noAutofit/>
          </a:bodyPr>
          <a:lstStyle/>
          <a:p>
            <a:r>
              <a:rPr lang="ru-RU" sz="2400" b="1" i="1" dirty="0" err="1">
                <a:latin typeface="Times New Roman" panose="02020603050405020304" pitchFamily="18" charset="0"/>
                <a:cs typeface="Times New Roman" panose="02020603050405020304" pitchFamily="18" charset="0"/>
              </a:rPr>
              <a:t>Фізіократи</a:t>
            </a:r>
            <a:r>
              <a:rPr lang="ru-RU" sz="2400" b="1" i="1"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грецького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фізіократія</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влада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природи</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XV</a:t>
            </a:r>
            <a:r>
              <a:rPr lang="ru-RU" sz="2400" dirty="0">
                <a:latin typeface="Times New Roman" panose="02020603050405020304" pitchFamily="18" charset="0"/>
                <a:cs typeface="Times New Roman" panose="02020603050405020304" pitchFamily="18" charset="0"/>
              </a:rPr>
              <a:t>І</a:t>
            </a:r>
            <a:r>
              <a:rPr lang="en-US" sz="2400" dirty="0">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XV</a:t>
            </a:r>
            <a:r>
              <a:rPr lang="ru-RU" sz="2400" dirty="0">
                <a:latin typeface="Times New Roman" panose="02020603050405020304" pitchFamily="18" charset="0"/>
                <a:cs typeface="Times New Roman" panose="02020603050405020304" pitchFamily="18" charset="0"/>
              </a:rPr>
              <a:t>І</a:t>
            </a:r>
            <a:r>
              <a:rPr lang="en-US" sz="2400" dirty="0">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І ст.). на </a:t>
            </a:r>
            <a:r>
              <a:rPr lang="ru-RU" sz="2400" dirty="0" err="1">
                <a:latin typeface="Times New Roman" panose="02020603050405020304" pitchFamily="18" charset="0"/>
                <a:cs typeface="Times New Roman" panose="02020603050405020304" pitchFamily="18" charset="0"/>
              </a:rPr>
              <a:t>відміну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меркантилістів</a:t>
            </a:r>
            <a:r>
              <a:rPr lang="ru-RU" sz="2400" dirty="0">
                <a:latin typeface="Times New Roman" panose="02020603050405020304" pitchFamily="18" charset="0"/>
                <a:cs typeface="Times New Roman" panose="02020603050405020304" pitchFamily="18" charset="0"/>
              </a:rPr>
              <a:t> перенесли </a:t>
            </a:r>
            <a:r>
              <a:rPr lang="ru-RU" sz="2400" dirty="0" err="1">
                <a:latin typeface="Times New Roman" panose="02020603050405020304" pitchFamily="18" charset="0"/>
                <a:cs typeface="Times New Roman" panose="02020603050405020304" pitchFamily="18" charset="0"/>
              </a:rPr>
              <a:t>акценти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дослідження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сфери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обігу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безпосередньо</a:t>
            </a:r>
            <a:r>
              <a:rPr lang="ru-RU" sz="2400" dirty="0">
                <a:latin typeface="Times New Roman" panose="02020603050405020304" pitchFamily="18" charset="0"/>
                <a:cs typeface="Times New Roman" panose="02020603050405020304" pitchFamily="18" charset="0"/>
              </a:rPr>
              <a:t> у сферу </a:t>
            </a:r>
            <a:r>
              <a:rPr lang="ru-RU" sz="2400" dirty="0" err="1">
                <a:latin typeface="Times New Roman" panose="02020603050405020304" pitchFamily="18" charset="0"/>
                <a:cs typeface="Times New Roman" panose="02020603050405020304" pitchFamily="18" charset="0"/>
              </a:rPr>
              <a:t>виробництва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Джерелом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багатства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вважали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тільки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працю</a:t>
            </a:r>
            <a:r>
              <a:rPr lang="ru-RU" sz="2400" dirty="0">
                <a:latin typeface="Times New Roman" panose="02020603050405020304" pitchFamily="18" charset="0"/>
                <a:cs typeface="Times New Roman" panose="02020603050405020304" pitchFamily="18" charset="0"/>
              </a:rPr>
              <a:t> у </a:t>
            </a:r>
            <a:r>
              <a:rPr lang="ru-RU" sz="2400" dirty="0" err="1">
                <a:latin typeface="Times New Roman" panose="02020603050405020304" pitchFamily="18" charset="0"/>
                <a:cs typeface="Times New Roman" panose="02020603050405020304" pitchFamily="18" charset="0"/>
              </a:rPr>
              <a:t>сільськогосподарському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виробництві</a:t>
            </a:r>
            <a:r>
              <a:rPr lang="ru-RU" sz="2400" dirty="0">
                <a:latin typeface="Times New Roman" panose="02020603050405020304" pitchFamily="18" charset="0"/>
                <a:cs typeface="Times New Roman" panose="02020603050405020304" pitchFamily="18" charset="0"/>
              </a:rPr>
              <a:t>. Вони </a:t>
            </a:r>
            <a:r>
              <a:rPr lang="ru-RU" sz="2400" dirty="0" err="1">
                <a:latin typeface="Times New Roman" panose="02020603050405020304" pitchFamily="18" charset="0"/>
                <a:cs typeface="Times New Roman" panose="02020603050405020304" pitchFamily="18" charset="0"/>
              </a:rPr>
              <a:t>стверджували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промисловість</a:t>
            </a:r>
            <a:r>
              <a:rPr lang="ru-RU" sz="2400" dirty="0">
                <a:latin typeface="Times New Roman" panose="02020603050405020304" pitchFamily="18" charset="0"/>
                <a:cs typeface="Times New Roman" panose="02020603050405020304" pitchFamily="18" charset="0"/>
              </a:rPr>
              <a:t>, транспорт і </a:t>
            </a:r>
            <a:r>
              <a:rPr lang="ru-RU" sz="2400" dirty="0" err="1">
                <a:latin typeface="Times New Roman" panose="02020603050405020304" pitchFamily="18" charset="0"/>
                <a:cs typeface="Times New Roman" panose="02020603050405020304" pitchFamily="18" charset="0"/>
              </a:rPr>
              <a:t>торгівля</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безплідні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сфери</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праця</a:t>
            </a:r>
            <a:r>
              <a:rPr lang="ru-RU" sz="2400" dirty="0">
                <a:latin typeface="Times New Roman" panose="02020603050405020304" pitchFamily="18" charset="0"/>
                <a:cs typeface="Times New Roman" panose="02020603050405020304" pitchFamily="18" charset="0"/>
              </a:rPr>
              <a:t> людей у </a:t>
            </a:r>
            <a:r>
              <a:rPr lang="ru-RU" sz="2400" dirty="0" err="1">
                <a:latin typeface="Times New Roman" panose="02020603050405020304" pitchFamily="18" charset="0"/>
                <a:cs typeface="Times New Roman" panose="02020603050405020304" pitchFamily="18" charset="0"/>
              </a:rPr>
              <a:t>цих</a:t>
            </a:r>
            <a:r>
              <a:rPr lang="ru-RU" sz="2400" dirty="0">
                <a:latin typeface="Times New Roman" panose="02020603050405020304" pitchFamily="18" charset="0"/>
                <a:cs typeface="Times New Roman" panose="02020603050405020304" pitchFamily="18" charset="0"/>
              </a:rPr>
              <a:t> сферах </a:t>
            </a:r>
            <a:r>
              <a:rPr lang="ru-RU" sz="2400" dirty="0" err="1">
                <a:latin typeface="Times New Roman" panose="02020603050405020304" pitchFamily="18" charset="0"/>
                <a:cs typeface="Times New Roman" panose="02020603050405020304" pitchFamily="18" charset="0"/>
              </a:rPr>
              <a:t>тільки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покриває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витрати</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їхнє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існування</a:t>
            </a:r>
            <a:r>
              <a:rPr lang="ru-RU" sz="2400" dirty="0">
                <a:latin typeface="Times New Roman" panose="02020603050405020304" pitchFamily="18" charset="0"/>
                <a:cs typeface="Times New Roman" panose="02020603050405020304" pitchFamily="18" charset="0"/>
              </a:rPr>
              <a:t> і не </a:t>
            </a:r>
            <a:r>
              <a:rPr lang="ru-RU" sz="2400" dirty="0" err="1">
                <a:latin typeface="Times New Roman" panose="02020603050405020304" pitchFamily="18" charset="0"/>
                <a:cs typeface="Times New Roman" panose="02020603050405020304" pitchFamily="18" charset="0"/>
              </a:rPr>
              <a:t>прибуткова</a:t>
            </a:r>
            <a:r>
              <a:rPr lang="ru-RU" sz="2400" dirty="0">
                <a:latin typeface="Times New Roman" panose="02020603050405020304" pitchFamily="18" charset="0"/>
                <a:cs typeface="Times New Roman" panose="02020603050405020304" pitchFamily="18" charset="0"/>
              </a:rPr>
              <a:t> для </a:t>
            </a:r>
            <a:r>
              <a:rPr lang="ru-RU" sz="2400" dirty="0" err="1">
                <a:latin typeface="Times New Roman" panose="02020603050405020304" pitchFamily="18" charset="0"/>
                <a:cs typeface="Times New Roman" panose="02020603050405020304" pitchFamily="18" charset="0"/>
              </a:rPr>
              <a:t>суспільства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Представники</a:t>
            </a:r>
            <a:r>
              <a:rPr lang="ru-RU" sz="2400" dirty="0">
                <a:latin typeface="Times New Roman" panose="02020603050405020304" pitchFamily="18" charset="0"/>
                <a:cs typeface="Times New Roman" panose="02020603050405020304" pitchFamily="18" charset="0"/>
              </a:rPr>
              <a:t>: Ф. Кене, П. </a:t>
            </a:r>
            <a:r>
              <a:rPr lang="ru-RU" sz="2400" dirty="0" err="1">
                <a:latin typeface="Times New Roman" panose="02020603050405020304" pitchFamily="18" charset="0"/>
                <a:cs typeface="Times New Roman" panose="02020603050405020304" pitchFamily="18" charset="0"/>
              </a:rPr>
              <a:t>Буагільбер</a:t>
            </a:r>
            <a:r>
              <a:rPr lang="ru-RU" sz="2400" dirty="0">
                <a:latin typeface="Times New Roman" panose="02020603050405020304" pitchFamily="18" charset="0"/>
                <a:cs typeface="Times New Roman" panose="02020603050405020304" pitchFamily="18" charset="0"/>
              </a:rPr>
              <a:t>, А. Тюрго, В. </a:t>
            </a:r>
            <a:r>
              <a:rPr lang="ru-RU" sz="2400" dirty="0" err="1">
                <a:latin typeface="Times New Roman" panose="02020603050405020304" pitchFamily="18" charset="0"/>
                <a:cs typeface="Times New Roman" panose="02020603050405020304" pitchFamily="18" charset="0"/>
              </a:rPr>
              <a:t>Мірабо</a:t>
            </a:r>
            <a:r>
              <a:rPr lang="ru-RU" sz="2400" dirty="0">
                <a:latin typeface="Times New Roman" panose="02020603050405020304" pitchFamily="18" charset="0"/>
                <a:cs typeface="Times New Roman" panose="02020603050405020304" pitchFamily="18" charset="0"/>
              </a:rPr>
              <a:t>, Д. Норе. Але </a:t>
            </a:r>
            <a:r>
              <a:rPr lang="ru-RU" sz="2400" dirty="0" err="1">
                <a:latin typeface="Times New Roman" panose="02020603050405020304" pitchFamily="18" charset="0"/>
                <a:cs typeface="Times New Roman" panose="02020603050405020304" pitchFamily="18" charset="0"/>
              </a:rPr>
              <a:t>чи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може</a:t>
            </a:r>
            <a:r>
              <a:rPr lang="ru-RU" sz="2400" dirty="0">
                <a:latin typeface="Times New Roman" panose="02020603050405020304" pitchFamily="18" charset="0"/>
                <a:cs typeface="Times New Roman" panose="02020603050405020304" pitchFamily="18" charset="0"/>
              </a:rPr>
              <a:t> природа сама по </a:t>
            </a:r>
            <a:r>
              <a:rPr lang="ru-RU" sz="2400" dirty="0" err="1">
                <a:latin typeface="Times New Roman" panose="02020603050405020304" pitchFamily="18" charset="0"/>
                <a:cs typeface="Times New Roman" panose="02020603050405020304" pitchFamily="18" charset="0"/>
              </a:rPr>
              <a:t>собі</a:t>
            </a:r>
            <a:r>
              <a:rPr lang="ru-RU" sz="2400" dirty="0">
                <a:latin typeface="Times New Roman" panose="02020603050405020304" pitchFamily="18" charset="0"/>
                <a:cs typeface="Times New Roman" panose="02020603050405020304" pitchFamily="18" charset="0"/>
              </a:rPr>
              <a:t>, без </a:t>
            </a:r>
            <a:r>
              <a:rPr lang="ru-RU" sz="2400" dirty="0" err="1">
                <a:latin typeface="Times New Roman" panose="02020603050405020304" pitchFamily="18" charset="0"/>
                <a:cs typeface="Times New Roman" panose="02020603050405020304" pitchFamily="18" charset="0"/>
              </a:rPr>
              <a:t>застосування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капіталу</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праці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постійно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примножувати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суспільне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багатство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Найбільш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обґрунтовану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відповідь</a:t>
            </a:r>
            <a:r>
              <a:rPr lang="ru-RU" sz="2400" dirty="0">
                <a:latin typeface="Times New Roman" panose="02020603050405020304" pitchFamily="18" charset="0"/>
                <a:cs typeface="Times New Roman" panose="02020603050405020304" pitchFamily="18" charset="0"/>
              </a:rPr>
              <a:t> на </a:t>
            </a:r>
            <a:r>
              <a:rPr lang="ru-RU" sz="2400" dirty="0" err="1">
                <a:latin typeface="Times New Roman" panose="02020603050405020304" pitchFamily="18" charset="0"/>
                <a:cs typeface="Times New Roman" panose="02020603050405020304" pitchFamily="18" charset="0"/>
              </a:rPr>
              <a:t>це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питання</a:t>
            </a:r>
            <a:r>
              <a:rPr lang="ru-RU" sz="2400" dirty="0">
                <a:latin typeface="Times New Roman" panose="02020603050405020304" pitchFamily="18" charset="0"/>
                <a:cs typeface="Times New Roman" panose="02020603050405020304" pitchFamily="18" charset="0"/>
              </a:rPr>
              <a:t> дала </a:t>
            </a:r>
            <a:r>
              <a:rPr lang="ru-RU" sz="2400" dirty="0" err="1">
                <a:latin typeface="Times New Roman" panose="02020603050405020304" pitchFamily="18" charset="0"/>
                <a:cs typeface="Times New Roman" panose="02020603050405020304" pitchFamily="18" charset="0"/>
              </a:rPr>
              <a:t>класична</a:t>
            </a:r>
            <a:r>
              <a:rPr lang="ru-RU" sz="2400" dirty="0">
                <a:latin typeface="Times New Roman" panose="02020603050405020304" pitchFamily="18" charset="0"/>
                <a:cs typeface="Times New Roman" panose="02020603050405020304" pitchFamily="18" charset="0"/>
              </a:rPr>
              <a:t> школа.</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928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7605464" cy="5433784"/>
          </a:xfrm>
        </p:spPr>
        <p:txBody>
          <a:bodyPr>
            <a:noAutofit/>
          </a:bodyPr>
          <a:lstStyle/>
          <a:p>
            <a:r>
              <a:rPr lang="ru-RU" sz="1800" b="1" i="1" dirty="0" err="1">
                <a:latin typeface="Times New Roman" panose="02020603050405020304" pitchFamily="18" charset="0"/>
                <a:cs typeface="Times New Roman" panose="02020603050405020304" pitchFamily="18" charset="0"/>
              </a:rPr>
              <a:t>Класична</a:t>
            </a:r>
            <a:r>
              <a:rPr lang="ru-RU" sz="1800" b="1" i="1" dirty="0">
                <a:latin typeface="Times New Roman" panose="02020603050405020304" pitchFamily="18" charset="0"/>
                <a:cs typeface="Times New Roman" panose="02020603050405020304" pitchFamily="18" charset="0"/>
              </a:rPr>
              <a:t> школа </a:t>
            </a:r>
            <a:r>
              <a:rPr lang="ru-RU" sz="1800" b="1" i="1" dirty="0" err="1">
                <a:latin typeface="Times New Roman" panose="02020603050405020304" pitchFamily="18" charset="0"/>
                <a:cs typeface="Times New Roman" panose="02020603050405020304" pitchFamily="18" charset="0"/>
              </a:rPr>
              <a:t>політичної</a:t>
            </a:r>
            <a:r>
              <a:rPr lang="ru-RU" sz="1800" b="1" i="1" dirty="0">
                <a:latin typeface="Times New Roman" panose="02020603050405020304" pitchFamily="18" charset="0"/>
                <a:cs typeface="Times New Roman" panose="02020603050405020304" pitchFamily="18" charset="0"/>
              </a:rPr>
              <a:t> </a:t>
            </a:r>
            <a:r>
              <a:rPr lang="ru-RU" sz="1800" b="1" i="1" dirty="0" err="1">
                <a:latin typeface="Times New Roman" panose="02020603050405020304" pitchFamily="18" charset="0"/>
                <a:cs typeface="Times New Roman" panose="02020603050405020304" pitchFamily="18" charset="0"/>
              </a:rPr>
              <a:t>економії</a:t>
            </a:r>
            <a:r>
              <a:rPr lang="ru-RU"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XV</a:t>
            </a:r>
            <a:r>
              <a:rPr lang="ru-RU" sz="1800" dirty="0">
                <a:latin typeface="Times New Roman" panose="02020603050405020304" pitchFamily="18" charset="0"/>
                <a:cs typeface="Times New Roman" panose="02020603050405020304" pitchFamily="18" charset="0"/>
              </a:rPr>
              <a:t>І</a:t>
            </a:r>
            <a:r>
              <a:rPr lang="en-US" sz="1800" dirty="0">
                <a:latin typeface="Times New Roman" panose="02020603050405020304" pitchFamily="18" charset="0"/>
                <a:cs typeface="Times New Roman" panose="02020603050405020304" pitchFamily="18" charset="0"/>
              </a:rPr>
              <a:t>I</a:t>
            </a:r>
            <a:r>
              <a:rPr lang="ru-RU" sz="1800" dirty="0">
                <a:latin typeface="Times New Roman" panose="02020603050405020304" pitchFamily="18" charset="0"/>
                <a:cs typeface="Times New Roman" panose="02020603050405020304" pitchFamily="18" charset="0"/>
              </a:rPr>
              <a:t> – </a:t>
            </a:r>
            <a:r>
              <a:rPr lang="en-US" sz="1800" dirty="0">
                <a:latin typeface="Times New Roman" panose="02020603050405020304" pitchFamily="18" charset="0"/>
                <a:cs typeface="Times New Roman" panose="02020603050405020304" pitchFamily="18" charset="0"/>
              </a:rPr>
              <a:t>XV</a:t>
            </a:r>
            <a:r>
              <a:rPr lang="ru-RU" sz="1800" dirty="0">
                <a:latin typeface="Times New Roman" panose="02020603050405020304" pitchFamily="18" charset="0"/>
                <a:cs typeface="Times New Roman" panose="02020603050405020304" pitchFamily="18" charset="0"/>
              </a:rPr>
              <a:t>І</a:t>
            </a:r>
            <a:r>
              <a:rPr lang="en-US" sz="1800" dirty="0">
                <a:latin typeface="Times New Roman" panose="02020603050405020304" pitchFamily="18" charset="0"/>
                <a:cs typeface="Times New Roman" panose="02020603050405020304" pitchFamily="18" charset="0"/>
              </a:rPr>
              <a:t>I</a:t>
            </a:r>
            <a:r>
              <a:rPr lang="ru-RU" sz="1800" dirty="0">
                <a:latin typeface="Times New Roman" panose="02020603050405020304" pitchFamily="18" charset="0"/>
                <a:cs typeface="Times New Roman" panose="02020603050405020304" pitchFamily="18" charset="0"/>
              </a:rPr>
              <a:t>І ст.). </a:t>
            </a:r>
            <a:r>
              <a:rPr lang="ru-RU" sz="1800" dirty="0" err="1">
                <a:latin typeface="Times New Roman" panose="02020603050405020304" pitchFamily="18" charset="0"/>
                <a:cs typeface="Times New Roman" panose="02020603050405020304" pitchFamily="18" charset="0"/>
              </a:rPr>
              <a:t>виникла</a:t>
            </a:r>
            <a:r>
              <a:rPr lang="ru-RU" sz="1800" dirty="0">
                <a:latin typeface="Times New Roman" panose="02020603050405020304" pitchFamily="18" charset="0"/>
                <a:cs typeface="Times New Roman" panose="02020603050405020304" pitchFamily="18" charset="0"/>
              </a:rPr>
              <a:t> з </a:t>
            </a:r>
            <a:r>
              <a:rPr lang="ru-RU" sz="1800" dirty="0" err="1">
                <a:latin typeface="Times New Roman" panose="02020603050405020304" pitchFamily="18" charset="0"/>
                <a:cs typeface="Times New Roman" panose="02020603050405020304" pitchFamily="18" charset="0"/>
              </a:rPr>
              <a:t>розвитком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капіталізму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Її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засновники</a:t>
            </a:r>
            <a:r>
              <a:rPr lang="ru-RU" sz="1800" dirty="0">
                <a:latin typeface="Times New Roman" panose="02020603050405020304" pitchFamily="18" charset="0"/>
                <a:cs typeface="Times New Roman" panose="02020603050405020304" pitchFamily="18" charset="0"/>
              </a:rPr>
              <a:t> У. </a:t>
            </a:r>
            <a:r>
              <a:rPr lang="ru-RU" sz="1800" dirty="0" err="1">
                <a:latin typeface="Times New Roman" panose="02020603050405020304" pitchFamily="18" charset="0"/>
                <a:cs typeface="Times New Roman" panose="02020603050405020304" pitchFamily="18" charset="0"/>
              </a:rPr>
              <a:t>Петті</a:t>
            </a:r>
            <a:r>
              <a:rPr lang="ru-RU" sz="1800" dirty="0">
                <a:latin typeface="Times New Roman" panose="02020603050405020304" pitchFamily="18" charset="0"/>
                <a:cs typeface="Times New Roman" panose="02020603050405020304" pitchFamily="18" charset="0"/>
              </a:rPr>
              <a:t>, А. </a:t>
            </a:r>
            <a:r>
              <a:rPr lang="ru-RU" sz="1800" dirty="0" err="1">
                <a:latin typeface="Times New Roman" panose="02020603050405020304" pitchFamily="18" charset="0"/>
                <a:cs typeface="Times New Roman" panose="02020603050405020304" pitchFamily="18" charset="0"/>
              </a:rPr>
              <a:t>Сміт</a:t>
            </a:r>
            <a:r>
              <a:rPr lang="ru-RU" sz="1800" dirty="0">
                <a:latin typeface="Times New Roman" panose="02020603050405020304" pitchFamily="18" charset="0"/>
                <a:cs typeface="Times New Roman" panose="02020603050405020304" pitchFamily="18" charset="0"/>
              </a:rPr>
              <a:t>, Д. </a:t>
            </a:r>
            <a:r>
              <a:rPr lang="ru-RU" sz="1800" dirty="0" err="1">
                <a:latin typeface="Times New Roman" panose="02020603050405020304" pitchFamily="18" charset="0"/>
                <a:cs typeface="Times New Roman" panose="02020603050405020304" pitchFamily="18" charset="0"/>
              </a:rPr>
              <a:t>Рікардо</a:t>
            </a:r>
            <a:r>
              <a:rPr lang="ru-RU" sz="1800" dirty="0">
                <a:latin typeface="Times New Roman" panose="02020603050405020304" pitchFamily="18" charset="0"/>
                <a:cs typeface="Times New Roman" panose="02020603050405020304" pitchFamily="18" charset="0"/>
              </a:rPr>
              <a:t>, Ж.Б. Сей </a:t>
            </a:r>
            <a:r>
              <a:rPr lang="ru-RU" sz="1800" dirty="0" err="1">
                <a:latin typeface="Times New Roman" panose="02020603050405020304" pitchFamily="18" charset="0"/>
                <a:cs typeface="Times New Roman" panose="02020603050405020304" pitchFamily="18" charset="0"/>
              </a:rPr>
              <a:t>зосереджують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увагу</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аналізі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економічних</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явищ</a:t>
            </a:r>
            <a:r>
              <a:rPr lang="ru-RU" sz="1800" dirty="0">
                <a:latin typeface="Times New Roman" panose="02020603050405020304" pitchFamily="18" charset="0"/>
                <a:cs typeface="Times New Roman" panose="02020603050405020304" pitchFamily="18" charset="0"/>
              </a:rPr>
              <a:t> і </a:t>
            </a:r>
            <a:r>
              <a:rPr lang="ru-RU" sz="1800" dirty="0" err="1">
                <a:latin typeface="Times New Roman" panose="02020603050405020304" pitchFamily="18" charset="0"/>
                <a:cs typeface="Times New Roman" panose="02020603050405020304" pitchFamily="18" charset="0"/>
              </a:rPr>
              <a:t>закономірностей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розвитку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усіх</a:t>
            </a:r>
            <a:r>
              <a:rPr lang="ru-RU" sz="1800" dirty="0">
                <a:latin typeface="Times New Roman" panose="02020603050405020304" pitchFamily="18" charset="0"/>
                <a:cs typeface="Times New Roman" panose="02020603050405020304" pitchFamily="18" charset="0"/>
              </a:rPr>
              <a:t> сфер </a:t>
            </a:r>
            <a:r>
              <a:rPr lang="ru-RU" sz="1800" dirty="0" err="1">
                <a:latin typeface="Times New Roman" panose="02020603050405020304" pitchFamily="18" charset="0"/>
                <a:cs typeface="Times New Roman" panose="02020603050405020304" pitchFamily="18" charset="0"/>
              </a:rPr>
              <a:t>суспільного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виробництва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прагнуть</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розкрити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економічну</a:t>
            </a:r>
            <a:r>
              <a:rPr lang="ru-RU" sz="1800" dirty="0">
                <a:latin typeface="Times New Roman" panose="02020603050405020304" pitchFamily="18" charset="0"/>
                <a:cs typeface="Times New Roman" panose="02020603050405020304" pitchFamily="18" charset="0"/>
              </a:rPr>
              <a:t> природу </a:t>
            </a:r>
            <a:r>
              <a:rPr lang="ru-RU" sz="1800" dirty="0" err="1">
                <a:latin typeface="Times New Roman" panose="02020603050405020304" pitchFamily="18" charset="0"/>
                <a:cs typeface="Times New Roman" panose="02020603050405020304" pitchFamily="18" charset="0"/>
              </a:rPr>
              <a:t>багатства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капіталу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доходів</a:t>
            </a:r>
            <a:r>
              <a:rPr lang="ru-RU" sz="1800" dirty="0">
                <a:latin typeface="Times New Roman" panose="02020603050405020304" pitchFamily="18" charset="0"/>
                <a:cs typeface="Times New Roman" panose="02020603050405020304" pitchFamily="18" charset="0"/>
              </a:rPr>
              <a:t>, кредиту, </a:t>
            </a:r>
            <a:r>
              <a:rPr lang="ru-RU" sz="1800" dirty="0" err="1">
                <a:latin typeface="Times New Roman" panose="02020603050405020304" pitchFamily="18" charset="0"/>
                <a:cs typeface="Times New Roman" panose="02020603050405020304" pitchFamily="18" charset="0"/>
              </a:rPr>
              <a:t>обігу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механізму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конкуренції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Саме</a:t>
            </a:r>
            <a:r>
              <a:rPr lang="ru-RU" sz="1800" dirty="0">
                <a:latin typeface="Times New Roman" panose="02020603050405020304" pitchFamily="18" charset="0"/>
                <a:cs typeface="Times New Roman" panose="02020603050405020304" pitchFamily="18" charset="0"/>
              </a:rPr>
              <a:t>  вони </a:t>
            </a:r>
            <a:r>
              <a:rPr lang="ru-RU" sz="1800" dirty="0" err="1">
                <a:latin typeface="Times New Roman" panose="02020603050405020304" pitchFamily="18" charset="0"/>
                <a:cs typeface="Times New Roman" panose="02020603050405020304" pitchFamily="18" charset="0"/>
              </a:rPr>
              <a:t>започаткували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трудову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теорію</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вартості</a:t>
            </a:r>
            <a:r>
              <a:rPr lang="ru-RU" sz="1800" dirty="0">
                <a:latin typeface="Times New Roman" panose="02020603050405020304" pitchFamily="18" charset="0"/>
                <a:cs typeface="Times New Roman" panose="02020603050405020304" pitchFamily="18" charset="0"/>
              </a:rPr>
              <a:t>, а </a:t>
            </a:r>
            <a:r>
              <a:rPr lang="ru-RU" sz="1800" dirty="0" err="1">
                <a:latin typeface="Times New Roman" panose="02020603050405020304" pitchFamily="18" charset="0"/>
                <a:cs typeface="Times New Roman" panose="02020603050405020304" pitchFamily="18" charset="0"/>
              </a:rPr>
              <a:t>ринок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розглядали</a:t>
            </a:r>
            <a:r>
              <a:rPr lang="ru-RU" sz="1800" dirty="0">
                <a:latin typeface="Times New Roman" panose="02020603050405020304" pitchFamily="18" charset="0"/>
                <a:cs typeface="Times New Roman" panose="02020603050405020304" pitchFamily="18" charset="0"/>
              </a:rPr>
              <a:t> як </a:t>
            </a:r>
            <a:r>
              <a:rPr lang="ru-RU" sz="1800" dirty="0" err="1">
                <a:latin typeface="Times New Roman" panose="02020603050405020304" pitchFamily="18" charset="0"/>
                <a:cs typeface="Times New Roman" panose="02020603050405020304" pitchFamily="18" charset="0"/>
              </a:rPr>
              <a:t>саморегулюючу</a:t>
            </a:r>
            <a:r>
              <a:rPr lang="ru-RU" sz="1800" dirty="0">
                <a:latin typeface="Times New Roman" panose="02020603050405020304" pitchFamily="18" charset="0"/>
                <a:cs typeface="Times New Roman" panose="02020603050405020304" pitchFamily="18" charset="0"/>
              </a:rPr>
              <a:t> систему. </a:t>
            </a:r>
            <a:r>
              <a:rPr lang="ru-RU" sz="1800" dirty="0" err="1">
                <a:latin typeface="Times New Roman" panose="02020603050405020304" pitchFamily="18" charset="0"/>
                <a:cs typeface="Times New Roman" panose="02020603050405020304" pitchFamily="18" charset="0"/>
              </a:rPr>
              <a:t>Подальший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розвиток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економічної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теорії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відбувався</a:t>
            </a:r>
            <a:r>
              <a:rPr lang="ru-RU" sz="1800" dirty="0">
                <a:latin typeface="Times New Roman" panose="02020603050405020304" pitchFamily="18" charset="0"/>
                <a:cs typeface="Times New Roman" panose="02020603050405020304" pitchFamily="18" charset="0"/>
              </a:rPr>
              <a:t> за </a:t>
            </a:r>
            <a:r>
              <a:rPr lang="ru-RU" sz="1800" dirty="0" err="1">
                <a:latin typeface="Times New Roman" panose="02020603050405020304" pitchFamily="18" charset="0"/>
                <a:cs typeface="Times New Roman" panose="02020603050405020304" pitchFamily="18" charset="0"/>
              </a:rPr>
              <a:t>двома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основними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напрямами</a:t>
            </a:r>
            <a:r>
              <a:rPr lang="ru-RU" sz="1800" dirty="0">
                <a:latin typeface="Times New Roman" panose="02020603050405020304" pitchFamily="18" charset="0"/>
                <a:cs typeface="Times New Roman" panose="02020603050405020304" pitchFamily="18" charset="0"/>
              </a:rPr>
              <a:t>. Марксизм (</a:t>
            </a:r>
            <a:r>
              <a:rPr lang="en-US" sz="1800" dirty="0">
                <a:latin typeface="Times New Roman" panose="02020603050405020304" pitchFamily="18" charset="0"/>
                <a:cs typeface="Times New Roman" panose="02020603050405020304" pitchFamily="18" charset="0"/>
              </a:rPr>
              <a:t>XIX</a:t>
            </a:r>
            <a:r>
              <a:rPr lang="ru-RU" sz="1800" dirty="0">
                <a:latin typeface="Times New Roman" panose="02020603050405020304" pitchFamily="18" charset="0"/>
                <a:cs typeface="Times New Roman" panose="02020603050405020304" pitchFamily="18" charset="0"/>
              </a:rPr>
              <a:t> – ХХ ст.), </a:t>
            </a:r>
            <a:r>
              <a:rPr lang="ru-RU" sz="1800" dirty="0" err="1">
                <a:latin typeface="Times New Roman" panose="02020603050405020304" pitchFamily="18" charset="0"/>
                <a:cs typeface="Times New Roman" panose="02020603050405020304" pitchFamily="18" charset="0"/>
              </a:rPr>
              <a:t>або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політична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економія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праці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Засновники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цього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напряму</a:t>
            </a:r>
            <a:r>
              <a:rPr lang="ru-RU" sz="1800" dirty="0">
                <a:latin typeface="Times New Roman" panose="02020603050405020304" pitchFamily="18" charset="0"/>
                <a:cs typeface="Times New Roman" panose="02020603050405020304" pitchFamily="18" charset="0"/>
              </a:rPr>
              <a:t> К. Маркс і Ф. </a:t>
            </a:r>
            <a:r>
              <a:rPr lang="ru-RU" sz="1800" dirty="0" err="1">
                <a:latin typeface="Times New Roman" panose="02020603050405020304" pitchFamily="18" charset="0"/>
                <a:cs typeface="Times New Roman" panose="02020603050405020304" pitchFamily="18" charset="0"/>
              </a:rPr>
              <a:t>Енгельс</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досліджують</a:t>
            </a:r>
            <a:r>
              <a:rPr lang="ru-RU" sz="1800" dirty="0">
                <a:latin typeface="Times New Roman" panose="02020603050405020304" pitchFamily="18" charset="0"/>
                <a:cs typeface="Times New Roman" panose="02020603050405020304" pitchFamily="18" charset="0"/>
              </a:rPr>
              <a:t> систему </a:t>
            </a:r>
            <a:r>
              <a:rPr lang="ru-RU" sz="1800" dirty="0" err="1">
                <a:latin typeface="Times New Roman" panose="02020603050405020304" pitchFamily="18" charset="0"/>
                <a:cs typeface="Times New Roman" panose="02020603050405020304" pitchFamily="18" charset="0"/>
              </a:rPr>
              <a:t>законів</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капіталістичного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суспільства</a:t>
            </a:r>
            <a:r>
              <a:rPr lang="ru-RU" sz="1800" dirty="0">
                <a:latin typeface="Times New Roman" panose="02020603050405020304" pitchFamily="18" charset="0"/>
                <a:cs typeface="Times New Roman" panose="02020603050405020304" pitchFamily="18" charset="0"/>
              </a:rPr>
              <a:t> з </a:t>
            </a:r>
            <a:r>
              <a:rPr lang="ru-RU" sz="1800" dirty="0" err="1">
                <a:latin typeface="Times New Roman" panose="02020603050405020304" pitchFamily="18" charset="0"/>
                <a:cs typeface="Times New Roman" panose="02020603050405020304" pitchFamily="18" charset="0"/>
              </a:rPr>
              <a:t>позицій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робітничого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класу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Продовжуючи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вивчення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трудової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теорії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вартості</a:t>
            </a:r>
            <a:r>
              <a:rPr lang="ru-RU" sz="1800" dirty="0">
                <a:latin typeface="Times New Roman" panose="02020603050405020304" pitchFamily="18" charset="0"/>
                <a:cs typeface="Times New Roman" panose="02020603050405020304" pitchFamily="18" charset="0"/>
              </a:rPr>
              <a:t>, вони </a:t>
            </a:r>
            <a:r>
              <a:rPr lang="ru-RU" sz="1800" dirty="0" err="1">
                <a:latin typeface="Times New Roman" panose="02020603050405020304" pitchFamily="18" charset="0"/>
                <a:cs typeface="Times New Roman" panose="02020603050405020304" pitchFamily="18" charset="0"/>
              </a:rPr>
              <a:t>зробили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аналіз</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розвитку</a:t>
            </a:r>
            <a:r>
              <a:rPr lang="ru-RU" sz="1800" dirty="0">
                <a:latin typeface="Times New Roman" panose="02020603050405020304" pitchFamily="18" charset="0"/>
                <a:cs typeface="Times New Roman" panose="02020603050405020304" pitchFamily="18" charset="0"/>
              </a:rPr>
              <a:t> форм </a:t>
            </a:r>
            <a:r>
              <a:rPr lang="ru-RU" sz="1800" dirty="0" err="1">
                <a:latin typeface="Times New Roman" panose="02020603050405020304" pitchFamily="18" charset="0"/>
                <a:cs typeface="Times New Roman" panose="02020603050405020304" pitchFamily="18" charset="0"/>
              </a:rPr>
              <a:t>вартості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запропонували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свої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концепції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додаткової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вартості</a:t>
            </a:r>
            <a:r>
              <a:rPr lang="ru-RU" sz="1800" dirty="0">
                <a:latin typeface="Times New Roman" panose="02020603050405020304" pitchFamily="18" charset="0"/>
                <a:cs typeface="Times New Roman" panose="02020603050405020304" pitchFamily="18" charset="0"/>
              </a:rPr>
              <a:t>, грошей, </a:t>
            </a:r>
            <a:r>
              <a:rPr lang="ru-RU" sz="1800" dirty="0" err="1">
                <a:latin typeface="Times New Roman" panose="02020603050405020304" pitchFamily="18" charset="0"/>
                <a:cs typeface="Times New Roman" panose="02020603050405020304" pitchFamily="18" charset="0"/>
              </a:rPr>
              <a:t>продуктивності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праці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відтворення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економічних</a:t>
            </a:r>
            <a:r>
              <a:rPr lang="ru-RU" sz="1800" dirty="0">
                <a:latin typeface="Times New Roman" panose="02020603050405020304" pitchFamily="18" charset="0"/>
                <a:cs typeface="Times New Roman" panose="02020603050405020304" pitchFamily="18" charset="0"/>
              </a:rPr>
              <a:t> криз, </a:t>
            </a:r>
            <a:r>
              <a:rPr lang="ru-RU" sz="1800" dirty="0" err="1">
                <a:latin typeface="Times New Roman" panose="02020603050405020304" pitchFamily="18" charset="0"/>
                <a:cs typeface="Times New Roman" panose="02020603050405020304" pitchFamily="18" charset="0"/>
              </a:rPr>
              <a:t>земельної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ренти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Однак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положення</a:t>
            </a:r>
            <a:r>
              <a:rPr lang="ru-RU" sz="1800" dirty="0">
                <a:latin typeface="Times New Roman" panose="02020603050405020304" pitchFamily="18" charset="0"/>
                <a:cs typeface="Times New Roman" panose="02020603050405020304" pitchFamily="18" charset="0"/>
              </a:rPr>
              <a:t> марксизму про </a:t>
            </a:r>
            <a:r>
              <a:rPr lang="ru-RU" sz="1800" dirty="0" err="1">
                <a:latin typeface="Times New Roman" panose="02020603050405020304" pitchFamily="18" charset="0"/>
                <a:cs typeface="Times New Roman" panose="02020603050405020304" pitchFamily="18" charset="0"/>
              </a:rPr>
              <a:t>заперечення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приватної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власності</a:t>
            </a:r>
            <a:r>
              <a:rPr lang="ru-RU" sz="1800" dirty="0">
                <a:latin typeface="Times New Roman" panose="02020603050405020304" pitchFamily="18" charset="0"/>
                <a:cs typeface="Times New Roman" panose="02020603050405020304" pitchFamily="18" charset="0"/>
              </a:rPr>
              <a:t> і ринку, </a:t>
            </a:r>
            <a:r>
              <a:rPr lang="ru-RU" sz="1800" dirty="0" err="1">
                <a:latin typeface="Times New Roman" panose="02020603050405020304" pitchFamily="18" charset="0"/>
                <a:cs typeface="Times New Roman" panose="02020603050405020304" pitchFamily="18" charset="0"/>
              </a:rPr>
              <a:t>посилення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експлуатації</a:t>
            </a:r>
            <a:r>
              <a:rPr lang="ru-RU" sz="1800" dirty="0">
                <a:latin typeface="Times New Roman" panose="02020603050405020304" pitchFamily="18" charset="0"/>
                <a:cs typeface="Times New Roman" panose="02020603050405020304" pitchFamily="18" charset="0"/>
              </a:rPr>
              <a:t> і </a:t>
            </a:r>
            <a:r>
              <a:rPr lang="ru-RU" sz="1800" dirty="0" err="1">
                <a:latin typeface="Times New Roman" panose="02020603050405020304" pitchFamily="18" charset="0"/>
                <a:cs typeface="Times New Roman" panose="02020603050405020304" pitchFamily="18" charset="0"/>
              </a:rPr>
              <a:t>зростання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зубожіння</a:t>
            </a:r>
            <a:r>
              <a:rPr lang="ru-RU" sz="1800" dirty="0">
                <a:latin typeface="Times New Roman" panose="02020603050405020304" pitchFamily="18" charset="0"/>
                <a:cs typeface="Times New Roman" panose="02020603050405020304" pitchFamily="18" charset="0"/>
              </a:rPr>
              <a:t> трудящих, про </a:t>
            </a:r>
            <a:r>
              <a:rPr lang="ru-RU" sz="1800" dirty="0" err="1">
                <a:latin typeface="Times New Roman" panose="02020603050405020304" pitchFamily="18" charset="0"/>
                <a:cs typeface="Times New Roman" panose="02020603050405020304" pitchFamily="18" charset="0"/>
              </a:rPr>
              <a:t>єдиний</a:t>
            </a:r>
            <a:r>
              <a:rPr lang="ru-RU" sz="1800" dirty="0">
                <a:latin typeface="Times New Roman" panose="02020603050405020304" pitchFamily="18" charset="0"/>
                <a:cs typeface="Times New Roman" panose="02020603050405020304" pitchFamily="18" charset="0"/>
              </a:rPr>
              <a:t> фактор </a:t>
            </a:r>
            <a:r>
              <a:rPr lang="ru-RU" sz="1800" dirty="0" err="1">
                <a:latin typeface="Times New Roman" panose="02020603050405020304" pitchFamily="18" charset="0"/>
                <a:cs typeface="Times New Roman" panose="02020603050405020304" pitchFamily="18" charset="0"/>
              </a:rPr>
              <a:t>формування</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вартості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переваги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суспільної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власності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неминучість</a:t>
            </a:r>
            <a:r>
              <a:rPr lang="ru-RU" sz="1800" dirty="0">
                <a:latin typeface="Times New Roman" panose="02020603050405020304" pitchFamily="18" charset="0"/>
                <a:cs typeface="Times New Roman" panose="02020603050405020304" pitchFamily="18" charset="0"/>
              </a:rPr>
              <a:t> краху </a:t>
            </a:r>
            <a:r>
              <a:rPr lang="ru-RU" sz="1800" dirty="0" err="1">
                <a:latin typeface="Times New Roman" panose="02020603050405020304" pitchFamily="18" charset="0"/>
                <a:cs typeface="Times New Roman" panose="02020603050405020304" pitchFamily="18" charset="0"/>
              </a:rPr>
              <a:t>капіталізму</a:t>
            </a:r>
            <a:r>
              <a:rPr lang="ru-RU" sz="1800" dirty="0">
                <a:latin typeface="Times New Roman" panose="02020603050405020304" pitchFamily="18" charset="0"/>
                <a:cs typeface="Times New Roman" panose="02020603050405020304" pitchFamily="18" charset="0"/>
              </a:rPr>
              <a:t> не </a:t>
            </a:r>
            <a:r>
              <a:rPr lang="ru-RU" sz="1800" dirty="0" err="1">
                <a:latin typeface="Times New Roman" panose="02020603050405020304" pitchFamily="18" charset="0"/>
                <a:cs typeface="Times New Roman" panose="02020603050405020304" pitchFamily="18" charset="0"/>
              </a:rPr>
              <a:t>мали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належної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наукової</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обґрунтованості</a:t>
            </a:r>
            <a:r>
              <a:rPr lang="ru-RU" sz="1800" dirty="0">
                <a:latin typeface="Times New Roman" panose="02020603050405020304" pitchFamily="18" charset="0"/>
                <a:cs typeface="Times New Roman" panose="02020603050405020304" pitchFamily="18" charset="0"/>
              </a:rPr>
              <a:t> й не </a:t>
            </a:r>
            <a:r>
              <a:rPr lang="ru-RU" sz="1800" dirty="0" err="1">
                <a:latin typeface="Times New Roman" panose="02020603050405020304" pitchFamily="18" charset="0"/>
                <a:cs typeface="Times New Roman" panose="02020603050405020304" pitchFamily="18" charset="0"/>
              </a:rPr>
              <a:t>знайшли</a:t>
            </a:r>
            <a:r>
              <a:rPr lang="ru-RU" sz="1800" dirty="0">
                <a:latin typeface="Times New Roman" panose="02020603050405020304" pitchFamily="18" charset="0"/>
                <a:cs typeface="Times New Roman" panose="02020603050405020304" pitchFamily="18" charset="0"/>
              </a:rPr>
              <a:t> практичного </a:t>
            </a:r>
            <a:r>
              <a:rPr lang="ru-RU" sz="1800" dirty="0" err="1">
                <a:latin typeface="Times New Roman" panose="02020603050405020304" pitchFamily="18" charset="0"/>
                <a:cs typeface="Times New Roman" panose="02020603050405020304" pitchFamily="18" charset="0"/>
              </a:rPr>
              <a:t>підтвердження</a:t>
            </a:r>
            <a:r>
              <a:rPr lang="ru-RU" sz="1800" dirty="0">
                <a:latin typeface="Times New Roman" panose="02020603050405020304" pitchFamily="18" charset="0"/>
                <a:cs typeface="Times New Roman" panose="02020603050405020304" pitchFamily="18" charset="0"/>
              </a:rPr>
              <a:t>. </a:t>
            </a:r>
            <a:endParaRPr lang="uk-UA"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7596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000" b="1" i="1" dirty="0" err="1">
                <a:latin typeface="Times New Roman" panose="02020603050405020304" pitchFamily="18" charset="0"/>
                <a:cs typeface="Times New Roman" panose="02020603050405020304" pitchFamily="18" charset="0"/>
              </a:rPr>
              <a:t>Маржиналізм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a:t>
            </a:r>
            <a:r>
              <a:rPr lang="ru-RU" sz="2000" dirty="0">
                <a:latin typeface="Times New Roman" panose="02020603050405020304" pitchFamily="18" charset="0"/>
                <a:cs typeface="Times New Roman" panose="02020603050405020304" pitchFamily="18" charset="0"/>
              </a:rPr>
              <a:t> франц. </a:t>
            </a:r>
            <a:r>
              <a:rPr lang="en-US" sz="2000" dirty="0">
                <a:latin typeface="Times New Roman" panose="02020603050405020304" pitchFamily="18" charset="0"/>
                <a:cs typeface="Times New Roman" panose="02020603050405020304" pitchFamily="18" charset="0"/>
              </a:rPr>
              <a:t>marginal</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граничний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границя</a:t>
            </a:r>
            <a:r>
              <a:rPr lang="ru-RU" sz="2000" dirty="0">
                <a:latin typeface="Times New Roman" panose="02020603050405020304" pitchFamily="18" charset="0"/>
                <a:cs typeface="Times New Roman" panose="02020603050405020304" pitchFamily="18" charset="0"/>
              </a:rPr>
              <a:t>, межа) (</a:t>
            </a:r>
            <a:r>
              <a:rPr lang="en-US" sz="2000" dirty="0">
                <a:latin typeface="Times New Roman" panose="02020603050405020304" pitchFamily="18" charset="0"/>
                <a:cs typeface="Times New Roman" panose="02020603050405020304" pitchFamily="18" charset="0"/>
              </a:rPr>
              <a:t>XIX</a:t>
            </a:r>
            <a:r>
              <a:rPr lang="ru-RU" sz="2000" dirty="0">
                <a:latin typeface="Times New Roman" panose="02020603050405020304" pitchFamily="18" charset="0"/>
                <a:cs typeface="Times New Roman" panose="02020603050405020304" pitchFamily="18" charset="0"/>
              </a:rPr>
              <a:t> ст.) – </a:t>
            </a:r>
            <a:r>
              <a:rPr lang="ru-RU" sz="2000" dirty="0" err="1">
                <a:latin typeface="Times New Roman" panose="02020603050405020304" pitchFamily="18" charset="0"/>
                <a:cs typeface="Times New Roman" panose="02020603050405020304" pitchFamily="18" charset="0"/>
              </a:rPr>
              <a:t>теорія</a:t>
            </a:r>
            <a:r>
              <a:rPr lang="ru-RU" sz="2000" dirty="0">
                <a:latin typeface="Times New Roman" panose="02020603050405020304" pitchFamily="18" charset="0"/>
                <a:cs typeface="Times New Roman" panose="02020603050405020304" pitchFamily="18" charset="0"/>
              </a:rPr>
              <a:t>, яка </a:t>
            </a:r>
            <a:r>
              <a:rPr lang="ru-RU" sz="2000" dirty="0" err="1">
                <a:latin typeface="Times New Roman" panose="02020603050405020304" pitchFamily="18" charset="0"/>
                <a:cs typeface="Times New Roman" panose="02020603050405020304" pitchFamily="18" charset="0"/>
              </a:rPr>
              <a:t>пояснює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процеси</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явища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виходячи</a:t>
            </a:r>
            <a:r>
              <a:rPr lang="ru-RU" sz="2000" dirty="0">
                <a:latin typeface="Times New Roman" panose="02020603050405020304" pitchFamily="18" charset="0"/>
                <a:cs typeface="Times New Roman" panose="02020603050405020304" pitchFamily="18" charset="0"/>
              </a:rPr>
              <a:t> з </a:t>
            </a:r>
            <a:r>
              <a:rPr lang="ru-RU" sz="2000" dirty="0" err="1">
                <a:latin typeface="Times New Roman" panose="02020603050405020304" pitchFamily="18" charset="0"/>
                <a:cs typeface="Times New Roman" panose="02020603050405020304" pitchFamily="18" charset="0"/>
              </a:rPr>
              <a:t>універсальної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концепції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використання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граничних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крайніх</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max</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чи</a:t>
            </a:r>
            <a:r>
              <a:rPr lang="ru-RU"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min</a:t>
            </a:r>
            <a:r>
              <a:rPr lang="ru-RU" sz="2000" dirty="0">
                <a:latin typeface="Times New Roman" panose="02020603050405020304" pitchFamily="18" charset="0"/>
                <a:cs typeface="Times New Roman" panose="02020603050405020304" pitchFamily="18" charset="0"/>
              </a:rPr>
              <a:t>") величин, </a:t>
            </a:r>
            <a:r>
              <a:rPr lang="ru-RU" sz="2000" dirty="0" err="1">
                <a:latin typeface="Times New Roman" panose="02020603050405020304" pitchFamily="18" charset="0"/>
                <a:cs typeface="Times New Roman" panose="02020603050405020304" pitchFamily="18" charset="0"/>
              </a:rPr>
              <a:t>які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характеризують</a:t>
            </a:r>
            <a:r>
              <a:rPr lang="ru-RU" sz="2000" dirty="0">
                <a:latin typeface="Times New Roman" panose="02020603050405020304" pitchFamily="18" charset="0"/>
                <a:cs typeface="Times New Roman" panose="02020603050405020304" pitchFamily="18" charset="0"/>
              </a:rPr>
              <a:t> не </a:t>
            </a:r>
            <a:r>
              <a:rPr lang="ru-RU" sz="2000" dirty="0" err="1">
                <a:latin typeface="Times New Roman" panose="02020603050405020304" pitchFamily="18" charset="0"/>
                <a:cs typeface="Times New Roman" panose="02020603050405020304" pitchFamily="18" charset="0"/>
              </a:rPr>
              <a:t>внутрішню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сутність</a:t>
            </a:r>
            <a:r>
              <a:rPr lang="ru-RU" sz="2000" dirty="0">
                <a:latin typeface="Times New Roman" panose="02020603050405020304" pitchFamily="18" charset="0"/>
                <a:cs typeface="Times New Roman" panose="02020603050405020304" pitchFamily="18" charset="0"/>
              </a:rPr>
              <a:t> самих </a:t>
            </a:r>
            <a:r>
              <a:rPr lang="ru-RU" sz="2000" dirty="0" err="1">
                <a:latin typeface="Times New Roman" panose="02020603050405020304" pitchFamily="18" charset="0"/>
                <a:cs typeface="Times New Roman" panose="02020603050405020304" pitchFamily="18" charset="0"/>
              </a:rPr>
              <a:t>явищ</a:t>
            </a:r>
            <a:r>
              <a:rPr lang="ru-RU" sz="2000" dirty="0">
                <a:latin typeface="Times New Roman" panose="02020603050405020304" pitchFamily="18" charset="0"/>
                <a:cs typeface="Times New Roman" panose="02020603050405020304" pitchFamily="18" charset="0"/>
              </a:rPr>
              <a:t>, а </a:t>
            </a:r>
            <a:r>
              <a:rPr lang="ru-RU" sz="2000" dirty="0" err="1">
                <a:latin typeface="Times New Roman" panose="02020603050405020304" pitchFamily="18" charset="0"/>
                <a:cs typeface="Times New Roman" panose="02020603050405020304" pitchFamily="18" charset="0"/>
              </a:rPr>
              <a:t>їхню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зміну</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зв'язку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зміною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інших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явищ</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Дослідження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маржиналістів</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ґрунтуються</a:t>
            </a:r>
            <a:r>
              <a:rPr lang="ru-RU" sz="2000" dirty="0">
                <a:latin typeface="Times New Roman" panose="02020603050405020304" pitchFamily="18" charset="0"/>
                <a:cs typeface="Times New Roman" panose="02020603050405020304" pitchFamily="18" charset="0"/>
              </a:rPr>
              <a:t> на таких </a:t>
            </a:r>
            <a:r>
              <a:rPr lang="ru-RU" sz="2000" dirty="0" err="1">
                <a:latin typeface="Times New Roman" panose="02020603050405020304" pitchFamily="18" charset="0"/>
                <a:cs typeface="Times New Roman" panose="02020603050405020304" pitchFamily="18" charset="0"/>
              </a:rPr>
              <a:t>категоріях</a:t>
            </a:r>
            <a:r>
              <a:rPr lang="ru-RU" sz="2000" dirty="0">
                <a:latin typeface="Times New Roman" panose="02020603050405020304" pitchFamily="18" charset="0"/>
                <a:cs typeface="Times New Roman" panose="02020603050405020304" pitchFamily="18" charset="0"/>
              </a:rPr>
              <a:t>, як "</a:t>
            </a:r>
            <a:r>
              <a:rPr lang="ru-RU" sz="2000" dirty="0" err="1">
                <a:latin typeface="Times New Roman" panose="02020603050405020304" pitchFamily="18" charset="0"/>
                <a:cs typeface="Times New Roman" panose="02020603050405020304" pitchFamily="18" charset="0"/>
              </a:rPr>
              <a:t>гранична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корисність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гранична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продуктивність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граничні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витрати</a:t>
            </a:r>
            <a:r>
              <a:rPr lang="ru-RU" sz="2000" dirty="0">
                <a:latin typeface="Times New Roman" panose="02020603050405020304" pitchFamily="18" charset="0"/>
                <a:cs typeface="Times New Roman" panose="02020603050405020304" pitchFamily="18" charset="0"/>
              </a:rPr>
              <a:t>" та </a:t>
            </a:r>
            <a:r>
              <a:rPr lang="ru-RU" sz="2000" dirty="0" err="1">
                <a:latin typeface="Times New Roman" panose="02020603050405020304" pitchFamily="18" charset="0"/>
                <a:cs typeface="Times New Roman" panose="02020603050405020304" pitchFamily="18" charset="0"/>
              </a:rPr>
              <a:t>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Маржиналізм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використовує</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кількісний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аналіз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економіко-математичні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методи</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моделі</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основі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яких</a:t>
            </a:r>
            <a:r>
              <a:rPr lang="ru-RU" sz="2000" dirty="0">
                <a:latin typeface="Times New Roman" panose="02020603050405020304" pitchFamily="18" charset="0"/>
                <a:cs typeface="Times New Roman" panose="02020603050405020304" pitchFamily="18" charset="0"/>
              </a:rPr>
              <a:t> лежать </a:t>
            </a:r>
            <a:r>
              <a:rPr lang="ru-RU" sz="2000" dirty="0" err="1">
                <a:latin typeface="Times New Roman" panose="02020603050405020304" pitchFamily="18" charset="0"/>
                <a:cs typeface="Times New Roman" panose="02020603050405020304" pitchFamily="18" charset="0"/>
              </a:rPr>
              <a:t>суб'єктивно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психологічні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оцінки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індивіда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Представники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маржиналізму</a:t>
            </a:r>
            <a:r>
              <a:rPr lang="ru-RU" sz="2000" dirty="0">
                <a:latin typeface="Times New Roman" panose="02020603050405020304" pitchFamily="18" charset="0"/>
                <a:cs typeface="Times New Roman" panose="02020603050405020304" pitchFamily="18" charset="0"/>
              </a:rPr>
              <a:t> – К. </a:t>
            </a:r>
            <a:r>
              <a:rPr lang="ru-RU" sz="2000" dirty="0" err="1">
                <a:latin typeface="Times New Roman" panose="02020603050405020304" pitchFamily="18" charset="0"/>
                <a:cs typeface="Times New Roman" panose="02020603050405020304" pitchFamily="18" charset="0"/>
              </a:rPr>
              <a:t>Менгер</a:t>
            </a:r>
            <a:r>
              <a:rPr lang="ru-RU" sz="2000" dirty="0">
                <a:latin typeface="Times New Roman" panose="02020603050405020304" pitchFamily="18" charset="0"/>
                <a:cs typeface="Times New Roman" panose="02020603050405020304" pitchFamily="18" charset="0"/>
              </a:rPr>
              <a:t>, Ф. </a:t>
            </a:r>
            <a:r>
              <a:rPr lang="ru-RU" sz="2000" dirty="0" err="1">
                <a:latin typeface="Times New Roman" panose="02020603050405020304" pitchFamily="18" charset="0"/>
                <a:cs typeface="Times New Roman" panose="02020603050405020304" pitchFamily="18" charset="0"/>
              </a:rPr>
              <a:t>Візер</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Джевонс</a:t>
            </a:r>
            <a:r>
              <a:rPr lang="ru-RU" sz="2000" dirty="0">
                <a:latin typeface="Times New Roman" panose="02020603050405020304" pitchFamily="18" charset="0"/>
                <a:cs typeface="Times New Roman" panose="02020603050405020304" pitchFamily="18" charset="0"/>
              </a:rPr>
              <a:t>, Л. Вальрас. У </a:t>
            </a:r>
            <a:r>
              <a:rPr lang="ru-RU" sz="2000" dirty="0" err="1">
                <a:latin typeface="Times New Roman" panose="02020603050405020304" pitchFamily="18" charset="0"/>
                <a:cs typeface="Times New Roman" panose="02020603050405020304" pitchFamily="18" charset="0"/>
              </a:rPr>
              <a:t>сучасній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західній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економічній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науці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існують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різні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напрями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течії</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школи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типологія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яких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відрізняється</a:t>
            </a:r>
            <a:r>
              <a:rPr lang="ru-RU" sz="2000" dirty="0">
                <a:latin typeface="Times New Roman" panose="02020603050405020304" pitchFamily="18" charset="0"/>
                <a:cs typeface="Times New Roman" panose="02020603050405020304" pitchFamily="18" charset="0"/>
              </a:rPr>
              <a:t> як за методами </a:t>
            </a:r>
            <a:r>
              <a:rPr lang="ru-RU" sz="2000" dirty="0" err="1">
                <a:latin typeface="Times New Roman" panose="02020603050405020304" pitchFamily="18" charset="0"/>
                <a:cs typeface="Times New Roman" panose="02020603050405020304" pitchFamily="18" charset="0"/>
              </a:rPr>
              <a:t>аналізу</a:t>
            </a:r>
            <a:r>
              <a:rPr lang="ru-RU" sz="2000" dirty="0">
                <a:latin typeface="Times New Roman" panose="02020603050405020304" pitchFamily="18" charset="0"/>
                <a:cs typeface="Times New Roman" panose="02020603050405020304" pitchFamily="18" charset="0"/>
              </a:rPr>
              <a:t>, так і за </a:t>
            </a:r>
            <a:r>
              <a:rPr lang="ru-RU" sz="2000" dirty="0" err="1">
                <a:latin typeface="Times New Roman" panose="02020603050405020304" pitchFamily="18" charset="0"/>
                <a:cs typeface="Times New Roman" panose="02020603050405020304" pitchFamily="18" charset="0"/>
              </a:rPr>
              <a:t>розумінням</a:t>
            </a:r>
            <a:r>
              <a:rPr lang="ru-RU" sz="2000" dirty="0">
                <a:latin typeface="Times New Roman" panose="02020603050405020304" pitchFamily="18" charset="0"/>
                <a:cs typeface="Times New Roman" panose="02020603050405020304" pitchFamily="18" charset="0"/>
              </a:rPr>
              <a:t> предмету й мети </a:t>
            </a:r>
            <a:r>
              <a:rPr lang="ru-RU" sz="2000" dirty="0" err="1">
                <a:latin typeface="Times New Roman" panose="02020603050405020304" pitchFamily="18" charset="0"/>
                <a:cs typeface="Times New Roman" panose="02020603050405020304" pitchFamily="18" charset="0"/>
              </a:rPr>
              <a:t>дослідження</a:t>
            </a:r>
            <a:r>
              <a:rPr lang="ru-RU" sz="2000" dirty="0">
                <a:latin typeface="Times New Roman" panose="02020603050405020304" pitchFamily="18" charset="0"/>
                <a:cs typeface="Times New Roman" panose="02020603050405020304" pitchFamily="18" charset="0"/>
              </a:rPr>
              <a:t>. Концептуально </a:t>
            </a:r>
            <a:r>
              <a:rPr lang="ru-RU" sz="2000" dirty="0" err="1">
                <a:latin typeface="Times New Roman" panose="02020603050405020304" pitchFamily="18" charset="0"/>
                <a:cs typeface="Times New Roman" panose="02020603050405020304" pitchFamily="18" charset="0"/>
              </a:rPr>
              <a:t>відрізняються</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підходи</a:t>
            </a:r>
            <a:r>
              <a:rPr lang="ru-RU" sz="2000" dirty="0">
                <a:latin typeface="Times New Roman" panose="02020603050405020304" pitchFamily="18" charset="0"/>
                <a:cs typeface="Times New Roman" panose="02020603050405020304" pitchFamily="18" charset="0"/>
              </a:rPr>
              <a:t> до </a:t>
            </a:r>
            <a:r>
              <a:rPr lang="ru-RU" sz="2000" dirty="0" err="1">
                <a:latin typeface="Times New Roman" panose="02020603050405020304" pitchFamily="18" charset="0"/>
                <a:cs typeface="Times New Roman" panose="02020603050405020304" pitchFamily="18" charset="0"/>
              </a:rPr>
              <a:t>вирішення</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економічних</a:t>
            </a:r>
            <a:r>
              <a:rPr lang="ru-RU" sz="2000" dirty="0">
                <a:latin typeface="Times New Roman" panose="02020603050405020304" pitchFamily="18" charset="0"/>
                <a:cs typeface="Times New Roman" panose="02020603050405020304" pitchFamily="18" charset="0"/>
              </a:rPr>
              <a:t> проблем. Але </a:t>
            </a:r>
            <a:r>
              <a:rPr lang="ru-RU" sz="2000" dirty="0" err="1">
                <a:latin typeface="Times New Roman" panose="02020603050405020304" pitchFamily="18" charset="0"/>
                <a:cs typeface="Times New Roman" panose="02020603050405020304" pitchFamily="18" charset="0"/>
              </a:rPr>
              <a:t>цей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поділ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значною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мірою</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умовний</a:t>
            </a:r>
            <a:r>
              <a:rPr lang="ru-RU" sz="2000" dirty="0">
                <a:latin typeface="Times New Roman" panose="02020603050405020304" pitchFamily="18" charset="0"/>
                <a:cs typeface="Times New Roman" panose="02020603050405020304" pitchFamily="18" charset="0"/>
              </a:rPr>
              <a:t>, тому всю </a:t>
            </a:r>
            <a:r>
              <a:rPr lang="ru-RU" sz="2000" dirty="0" err="1">
                <a:latin typeface="Times New Roman" panose="02020603050405020304" pitchFamily="18" charset="0"/>
                <a:cs typeface="Times New Roman" panose="02020603050405020304" pitchFamily="18" charset="0"/>
              </a:rPr>
              <a:t>сукупність</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сучасних</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течій</a:t>
            </a:r>
            <a:r>
              <a:rPr lang="ru-RU" sz="2000" dirty="0">
                <a:latin typeface="Times New Roman" panose="02020603050405020304" pitchFamily="18" charset="0"/>
                <a:cs typeface="Times New Roman" panose="02020603050405020304" pitchFamily="18" charset="0"/>
              </a:rPr>
              <a:t> і </a:t>
            </a:r>
            <a:r>
              <a:rPr lang="ru-RU" sz="2000" dirty="0" err="1">
                <a:latin typeface="Times New Roman" panose="02020603050405020304" pitchFamily="18" charset="0"/>
                <a:cs typeface="Times New Roman" panose="02020603050405020304" pitchFamily="18" charset="0"/>
              </a:rPr>
              <a:t>шкіл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можна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згрупувати</a:t>
            </a:r>
            <a:r>
              <a:rPr lang="ru-RU" sz="2000" dirty="0">
                <a:latin typeface="Times New Roman" panose="02020603050405020304" pitchFamily="18" charset="0"/>
                <a:cs typeface="Times New Roman" panose="02020603050405020304" pitchFamily="18" charset="0"/>
              </a:rPr>
              <a:t> у </a:t>
            </a:r>
            <a:r>
              <a:rPr lang="ru-RU" sz="2000" dirty="0" err="1">
                <a:latin typeface="Times New Roman" panose="02020603050405020304" pitchFamily="18" charset="0"/>
                <a:cs typeface="Times New Roman" panose="02020603050405020304" pitchFamily="18" charset="0"/>
              </a:rPr>
              <a:t>такі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чотири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основні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напрями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неокласицизм</a:t>
            </a:r>
            <a:r>
              <a:rPr lang="ru-RU" sz="2000" dirty="0">
                <a:latin typeface="Times New Roman" panose="02020603050405020304" pitchFamily="18" charset="0"/>
                <a:cs typeface="Times New Roman" panose="02020603050405020304" pitchFamily="18" charset="0"/>
              </a:rPr>
              <a:t> (монетаризм, </a:t>
            </a:r>
            <a:r>
              <a:rPr lang="ru-RU" sz="2000" dirty="0" err="1">
                <a:latin typeface="Times New Roman" panose="02020603050405020304" pitchFamily="18" charset="0"/>
                <a:cs typeface="Times New Roman" panose="02020603050405020304" pitchFamily="18" charset="0"/>
              </a:rPr>
              <a:t>неолібералізм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кейнсіанство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інституціоналізм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неокласичний</a:t>
            </a:r>
            <a:r>
              <a:rPr lang="ru-RU" sz="2000" dirty="0">
                <a:latin typeface="Times New Roman" panose="02020603050405020304" pitchFamily="18" charset="0"/>
                <a:cs typeface="Times New Roman" panose="02020603050405020304" pitchFamily="18" charset="0"/>
              </a:rPr>
              <a:t> синтез.</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723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err="1">
                <a:latin typeface="Times New Roman" panose="02020603050405020304" pitchFamily="18" charset="0"/>
                <a:cs typeface="Times New Roman" panose="02020603050405020304" pitchFamily="18" charset="0"/>
              </a:rPr>
              <a:t>Неокласицизм</a:t>
            </a:r>
            <a:r>
              <a:rPr lang="ru-RU" sz="2400" b="1" i="1"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Досліджує</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розвиває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ідеї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класичної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політекономії</a:t>
            </a:r>
            <a:r>
              <a:rPr lang="ru-RU" sz="2400" dirty="0">
                <a:latin typeface="Times New Roman" panose="02020603050405020304" pitchFamily="18" charset="0"/>
                <a:cs typeface="Times New Roman" panose="02020603050405020304" pitchFamily="18" charset="0"/>
              </a:rPr>
              <a:t> з </a:t>
            </a:r>
            <a:r>
              <a:rPr lang="ru-RU" sz="2400" dirty="0" err="1">
                <a:latin typeface="Times New Roman" panose="02020603050405020304" pitchFamily="18" charset="0"/>
                <a:cs typeface="Times New Roman" panose="02020603050405020304" pitchFamily="18" charset="0"/>
              </a:rPr>
              <a:t>урахуванням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сучасних</a:t>
            </a:r>
            <a:r>
              <a:rPr lang="ru-RU" sz="2400" dirty="0">
                <a:latin typeface="Times New Roman" panose="02020603050405020304" pitchFamily="18" charset="0"/>
                <a:cs typeface="Times New Roman" panose="02020603050405020304" pitchFamily="18" charset="0"/>
              </a:rPr>
              <a:t> умов. </a:t>
            </a:r>
            <a:r>
              <a:rPr lang="ru-RU" sz="2400" dirty="0" err="1">
                <a:latin typeface="Times New Roman" panose="02020603050405020304" pitchFamily="18" charset="0"/>
                <a:cs typeface="Times New Roman" panose="02020603050405020304" pitchFamily="18" charset="0"/>
              </a:rPr>
              <a:t>Заперечує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необхідність</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втручання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держави</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економіку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розглядає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ринок</a:t>
            </a:r>
            <a:r>
              <a:rPr lang="ru-RU" sz="2400" dirty="0">
                <a:latin typeface="Times New Roman" panose="02020603050405020304" pitchFamily="18" charset="0"/>
                <a:cs typeface="Times New Roman" panose="02020603050405020304" pitchFamily="18" charset="0"/>
              </a:rPr>
              <a:t> як </a:t>
            </a:r>
            <a:r>
              <a:rPr lang="ru-RU" sz="2400" dirty="0" err="1">
                <a:latin typeface="Times New Roman" panose="02020603050405020304" pitchFamily="18" charset="0"/>
                <a:cs typeface="Times New Roman" panose="02020603050405020304" pitchFamily="18" charset="0"/>
              </a:rPr>
              <a:t>саморегульовану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економічну</a:t>
            </a:r>
            <a:r>
              <a:rPr lang="ru-RU" sz="2400" dirty="0">
                <a:latin typeface="Times New Roman" panose="02020603050405020304" pitchFamily="18" charset="0"/>
                <a:cs typeface="Times New Roman" panose="02020603050405020304" pitchFamily="18" charset="0"/>
              </a:rPr>
              <a:t> систему, </a:t>
            </a:r>
            <a:r>
              <a:rPr lang="ru-RU" sz="2400" dirty="0" err="1">
                <a:latin typeface="Times New Roman" panose="02020603050405020304" pitchFamily="18" charset="0"/>
                <a:cs typeface="Times New Roman" panose="02020603050405020304" pitchFamily="18" charset="0"/>
              </a:rPr>
              <a:t>здатну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самостійно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встановити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рівновагу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між</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сукупним</a:t>
            </a:r>
            <a:r>
              <a:rPr lang="ru-RU" sz="2400" dirty="0">
                <a:latin typeface="Times New Roman" panose="02020603050405020304" pitchFamily="18" charset="0"/>
                <a:cs typeface="Times New Roman" panose="02020603050405020304" pitchFamily="18" charset="0"/>
              </a:rPr>
              <a:t> попитом та </a:t>
            </a:r>
            <a:r>
              <a:rPr lang="ru-RU" sz="2400" dirty="0" err="1">
                <a:latin typeface="Times New Roman" panose="02020603050405020304" pitchFamily="18" charset="0"/>
                <a:cs typeface="Times New Roman" panose="02020603050405020304" pitchFamily="18" charset="0"/>
              </a:rPr>
              <a:t>сукупною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пропозицією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Засновники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теорії</a:t>
            </a:r>
            <a:r>
              <a:rPr lang="ru-RU" sz="2400" dirty="0">
                <a:latin typeface="Times New Roman" panose="02020603050405020304" pitchFamily="18" charset="0"/>
                <a:cs typeface="Times New Roman" panose="02020603050405020304" pitchFamily="18" charset="0"/>
              </a:rPr>
              <a:t> – А. Маршалл і А. </a:t>
            </a:r>
            <a:r>
              <a:rPr lang="ru-RU" sz="2400" dirty="0" err="1">
                <a:latin typeface="Times New Roman" panose="02020603050405020304" pitchFamily="18" charset="0"/>
                <a:cs typeface="Times New Roman" panose="02020603050405020304" pitchFamily="18" charset="0"/>
              </a:rPr>
              <a:t>Пігу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послідовники</a:t>
            </a:r>
            <a:r>
              <a:rPr lang="ru-RU" sz="2400" dirty="0">
                <a:latin typeface="Times New Roman" panose="02020603050405020304" pitchFamily="18" charset="0"/>
                <a:cs typeface="Times New Roman" panose="02020603050405020304" pitchFamily="18" charset="0"/>
              </a:rPr>
              <a:t> – Л. </a:t>
            </a:r>
            <a:r>
              <a:rPr lang="ru-RU" sz="2400" dirty="0" err="1">
                <a:latin typeface="Times New Roman" panose="02020603050405020304" pitchFamily="18" charset="0"/>
                <a:cs typeface="Times New Roman" panose="02020603050405020304" pitchFamily="18" charset="0"/>
              </a:rPr>
              <a:t>Мізес</a:t>
            </a:r>
            <a:r>
              <a:rPr lang="ru-RU" sz="2400" dirty="0">
                <a:latin typeface="Times New Roman" panose="02020603050405020304" pitchFamily="18" charset="0"/>
                <a:cs typeface="Times New Roman" panose="02020603050405020304" pitchFamily="18" charset="0"/>
              </a:rPr>
              <a:t>, Ф. </a:t>
            </a:r>
            <a:r>
              <a:rPr lang="ru-RU" sz="2400" dirty="0" err="1">
                <a:latin typeface="Times New Roman" panose="02020603050405020304" pitchFamily="18" charset="0"/>
                <a:cs typeface="Times New Roman" panose="02020603050405020304" pitchFamily="18" charset="0"/>
              </a:rPr>
              <a:t>Хайєк</a:t>
            </a:r>
            <a:r>
              <a:rPr lang="ru-RU" sz="2400" dirty="0">
                <a:latin typeface="Times New Roman" panose="02020603050405020304" pitchFamily="18" charset="0"/>
                <a:cs typeface="Times New Roman" panose="02020603050405020304" pitchFamily="18" charset="0"/>
              </a:rPr>
              <a:t>, М. </a:t>
            </a:r>
            <a:r>
              <a:rPr lang="ru-RU" sz="2400" dirty="0" err="1">
                <a:latin typeface="Times New Roman" panose="02020603050405020304" pitchFamily="18" charset="0"/>
                <a:cs typeface="Times New Roman" panose="02020603050405020304" pitchFamily="18" charset="0"/>
              </a:rPr>
              <a:t>Фрідмен</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Лаффер</a:t>
            </a:r>
            <a:r>
              <a:rPr lang="ru-RU" sz="2400" dirty="0">
                <a:latin typeface="Times New Roman" panose="02020603050405020304" pitchFamily="18" charset="0"/>
                <a:cs typeface="Times New Roman" panose="02020603050405020304" pitchFamily="18" charset="0"/>
              </a:rPr>
              <a:t>, Дж. </a:t>
            </a:r>
            <a:r>
              <a:rPr lang="ru-RU" sz="2400" dirty="0" err="1">
                <a:latin typeface="Times New Roman" panose="02020603050405020304" pitchFamily="18" charset="0"/>
                <a:cs typeface="Times New Roman" panose="02020603050405020304" pitchFamily="18" charset="0"/>
              </a:rPr>
              <a:t>Гілдер</a:t>
            </a:r>
            <a:r>
              <a:rPr lang="ru-RU" sz="2400" dirty="0">
                <a:latin typeface="Times New Roman" panose="02020603050405020304" pitchFamily="18" charset="0"/>
                <a:cs typeface="Times New Roman" panose="02020603050405020304" pitchFamily="18" charset="0"/>
              </a:rPr>
              <a:t>, Ф. </a:t>
            </a:r>
            <a:r>
              <a:rPr lang="ru-RU" sz="2400" dirty="0" err="1">
                <a:latin typeface="Times New Roman" panose="02020603050405020304" pitchFamily="18" charset="0"/>
                <a:cs typeface="Times New Roman" panose="02020603050405020304" pitchFamily="18" charset="0"/>
              </a:rPr>
              <a:t>Кейган</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Неокласичний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напрям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охоплює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багато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різних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концепцій</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шкіл</a:t>
            </a:r>
            <a:r>
              <a:rPr lang="ru-RU" sz="2400" dirty="0">
                <a:latin typeface="Times New Roman" panose="02020603050405020304" pitchFamily="18" charset="0"/>
                <a:cs typeface="Times New Roman" panose="02020603050405020304" pitchFamily="18" charset="0"/>
              </a:rPr>
              <a:t>: монетаризм, </a:t>
            </a:r>
            <a:r>
              <a:rPr lang="ru-RU" sz="2400" dirty="0" err="1">
                <a:latin typeface="Times New Roman" panose="02020603050405020304" pitchFamily="18" charset="0"/>
                <a:cs typeface="Times New Roman" panose="02020603050405020304" pitchFamily="18" charset="0"/>
              </a:rPr>
              <a:t>неолібералізм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суспільного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вибору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теорію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раціональних</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очікувань</a:t>
            </a:r>
            <a:r>
              <a:rPr lang="ru-RU" sz="2400" dirty="0">
                <a:latin typeface="Times New Roman" panose="02020603050405020304" pitchFamily="18" charset="0"/>
                <a:cs typeface="Times New Roman" panose="02020603050405020304" pitchFamily="18" charset="0"/>
              </a:rPr>
              <a:t> та </a:t>
            </a:r>
            <a:r>
              <a:rPr lang="ru-RU" sz="2400" dirty="0" err="1">
                <a:latin typeface="Times New Roman" panose="02020603050405020304" pitchFamily="18" charset="0"/>
                <a:cs typeface="Times New Roman" panose="02020603050405020304" pitchFamily="18" charset="0"/>
              </a:rPr>
              <a:t>ін</a:t>
            </a:r>
            <a:r>
              <a:rPr lang="ru-RU" sz="2400" dirty="0">
                <a:latin typeface="Times New Roman" panose="02020603050405020304" pitchFamily="18" charset="0"/>
                <a:cs typeface="Times New Roman" panose="02020603050405020304" pitchFamily="18" charset="0"/>
              </a:rPr>
              <a:t>. Особливою </a:t>
            </a:r>
            <a:r>
              <a:rPr lang="ru-RU" sz="2400" dirty="0" err="1">
                <a:latin typeface="Times New Roman" panose="02020603050405020304" pitchFamily="18" charset="0"/>
                <a:cs typeface="Times New Roman" panose="02020603050405020304" pitchFamily="18" charset="0"/>
              </a:rPr>
              <a:t>популярністю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користується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концепція</a:t>
            </a:r>
            <a:r>
              <a:rPr lang="ru-RU" sz="2400" dirty="0">
                <a:latin typeface="Times New Roman" panose="02020603050405020304" pitchFamily="18" charset="0"/>
                <a:cs typeface="Times New Roman" panose="02020603050405020304" pitchFamily="18" charset="0"/>
              </a:rPr>
              <a:t> монетаризму, </a:t>
            </a:r>
            <a:r>
              <a:rPr lang="ru-RU" sz="2400" dirty="0" err="1">
                <a:latin typeface="Times New Roman" panose="02020603050405020304" pitchFamily="18" charset="0"/>
                <a:cs typeface="Times New Roman" panose="02020603050405020304" pitchFamily="18" charset="0"/>
              </a:rPr>
              <a:t>визнаним</a:t>
            </a:r>
            <a:r>
              <a:rPr lang="ru-RU" sz="2400" dirty="0">
                <a:latin typeface="Times New Roman" panose="02020603050405020304" pitchFamily="18" charset="0"/>
                <a:cs typeface="Times New Roman" panose="02020603050405020304" pitchFamily="18" charset="0"/>
              </a:rPr>
              <a:t> теоретиком </a:t>
            </a:r>
            <a:r>
              <a:rPr lang="ru-RU" sz="2400" dirty="0" err="1">
                <a:latin typeface="Times New Roman" panose="02020603050405020304" pitchFamily="18" charset="0"/>
                <a:cs typeface="Times New Roman" panose="02020603050405020304" pitchFamily="18" charset="0"/>
              </a:rPr>
              <a:t>якої</a:t>
            </a:r>
            <a:r>
              <a:rPr lang="ru-RU" sz="2400" dirty="0">
                <a:latin typeface="Times New Roman" panose="02020603050405020304" pitchFamily="18" charset="0"/>
                <a:cs typeface="Times New Roman" panose="02020603050405020304" pitchFamily="18" charset="0"/>
              </a:rPr>
              <a:t> є </a:t>
            </a:r>
            <a:r>
              <a:rPr lang="ru-RU" sz="2400" dirty="0" err="1">
                <a:latin typeface="Times New Roman" panose="02020603050405020304" pitchFamily="18" charset="0"/>
                <a:cs typeface="Times New Roman" panose="02020603050405020304" pitchFamily="18" charset="0"/>
              </a:rPr>
              <a:t>американський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економіст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Мілтон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Фрідмен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Прихильники</a:t>
            </a:r>
            <a:r>
              <a:rPr lang="ru-RU" sz="2400" dirty="0">
                <a:latin typeface="Times New Roman" panose="02020603050405020304" pitchFamily="18" charset="0"/>
                <a:cs typeface="Times New Roman" panose="02020603050405020304" pitchFamily="18" charset="0"/>
              </a:rPr>
              <a:t> монетаризму: Ф. </a:t>
            </a:r>
            <a:r>
              <a:rPr lang="ru-RU" sz="2400" dirty="0" err="1">
                <a:latin typeface="Times New Roman" panose="02020603050405020304" pitchFamily="18" charset="0"/>
                <a:cs typeface="Times New Roman" panose="02020603050405020304" pitchFamily="18" charset="0"/>
              </a:rPr>
              <a:t>Найт</a:t>
            </a:r>
            <a:r>
              <a:rPr lang="ru-RU" sz="2400" dirty="0">
                <a:latin typeface="Times New Roman" panose="02020603050405020304" pitchFamily="18" charset="0"/>
                <a:cs typeface="Times New Roman" panose="02020603050405020304" pitchFamily="18" charset="0"/>
              </a:rPr>
              <a:t>, Дж. </a:t>
            </a:r>
            <a:r>
              <a:rPr lang="ru-RU" sz="2400" dirty="0" err="1">
                <a:latin typeface="Times New Roman" panose="02020603050405020304" pitchFamily="18" charset="0"/>
                <a:cs typeface="Times New Roman" panose="02020603050405020304" pitchFamily="18" charset="0"/>
              </a:rPr>
              <a:t>Стиглер</a:t>
            </a:r>
            <a:r>
              <a:rPr lang="ru-RU" sz="2400" dirty="0">
                <a:latin typeface="Times New Roman" panose="02020603050405020304" pitchFamily="18" charset="0"/>
                <a:cs typeface="Times New Roman" panose="02020603050405020304" pitchFamily="18" charset="0"/>
              </a:rPr>
              <a:t>, Ф. </a:t>
            </a:r>
            <a:r>
              <a:rPr lang="ru-RU" sz="2400" dirty="0" err="1">
                <a:latin typeface="Times New Roman" panose="02020603050405020304" pitchFamily="18" charset="0"/>
                <a:cs typeface="Times New Roman" panose="02020603050405020304" pitchFamily="18" charset="0"/>
              </a:rPr>
              <a:t>Кейган</a:t>
            </a:r>
            <a:r>
              <a:rPr lang="ru-RU" sz="2400" dirty="0">
                <a:latin typeface="Times New Roman" panose="02020603050405020304" pitchFamily="18" charset="0"/>
                <a:cs typeface="Times New Roman" panose="02020603050405020304" pitchFamily="18" charset="0"/>
              </a:rPr>
              <a:t>, А. </a:t>
            </a:r>
            <a:r>
              <a:rPr lang="ru-RU" sz="2400" dirty="0" err="1">
                <a:latin typeface="Times New Roman" panose="02020603050405020304" pitchFamily="18" charset="0"/>
                <a:cs typeface="Times New Roman" panose="02020603050405020304" pitchFamily="18" charset="0"/>
              </a:rPr>
              <a:t>Голдмен</a:t>
            </a:r>
            <a:r>
              <a:rPr lang="ru-RU" sz="2400"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8212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55576" y="332656"/>
            <a:ext cx="7992888" cy="6264696"/>
          </a:xfrm>
        </p:spPr>
        <p:txBody>
          <a:bodyPr>
            <a:noAutofit/>
          </a:bodyPr>
          <a:lstStyle/>
          <a:p>
            <a:r>
              <a:rPr lang="ru-RU" sz="2400" b="1" i="1" dirty="0">
                <a:latin typeface="Times New Roman" panose="02020603050405020304" pitchFamily="18" charset="0"/>
                <a:cs typeface="Times New Roman" panose="02020603050405020304" pitchFamily="18" charset="0"/>
              </a:rPr>
              <a:t>Монетаризм</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теорія</a:t>
            </a:r>
            <a:r>
              <a:rPr lang="ru-RU" sz="2400" dirty="0">
                <a:latin typeface="Times New Roman" panose="02020603050405020304" pitchFamily="18" charset="0"/>
                <a:cs typeface="Times New Roman" panose="02020603050405020304" pitchFamily="18" charset="0"/>
              </a:rPr>
              <a:t>, яка </a:t>
            </a:r>
            <a:r>
              <a:rPr lang="ru-RU" sz="2400" dirty="0" err="1">
                <a:latin typeface="Times New Roman" panose="02020603050405020304" pitchFamily="18" charset="0"/>
                <a:cs typeface="Times New Roman" panose="02020603050405020304" pitchFamily="18" charset="0"/>
              </a:rPr>
              <a:t>пропонує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відмову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від</a:t>
            </a:r>
            <a:r>
              <a:rPr lang="ru-RU" sz="2400" dirty="0">
                <a:latin typeface="Times New Roman" panose="02020603050405020304" pitchFamily="18" charset="0"/>
                <a:cs typeface="Times New Roman" panose="02020603050405020304" pitchFamily="18" charset="0"/>
              </a:rPr>
              <a:t> активного </a:t>
            </a:r>
            <a:r>
              <a:rPr lang="ru-RU" sz="2400" dirty="0" err="1">
                <a:latin typeface="Times New Roman" panose="02020603050405020304" pitchFamily="18" charset="0"/>
                <a:cs typeface="Times New Roman" panose="02020603050405020304" pitchFamily="18" charset="0"/>
              </a:rPr>
              <a:t>втручання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держави</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економіку</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приписує</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грошовій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що</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перебуває</a:t>
            </a:r>
            <a:r>
              <a:rPr lang="ru-RU" sz="2400" dirty="0">
                <a:latin typeface="Times New Roman" panose="02020603050405020304" pitchFamily="18" charset="0"/>
                <a:cs typeface="Times New Roman" panose="02020603050405020304" pitchFamily="18" charset="0"/>
              </a:rPr>
              <a:t> в </a:t>
            </a:r>
            <a:r>
              <a:rPr lang="ru-RU" sz="2400" dirty="0" err="1">
                <a:latin typeface="Times New Roman" panose="02020603050405020304" pitchFamily="18" charset="0"/>
                <a:cs typeface="Times New Roman" panose="02020603050405020304" pitchFamily="18" charset="0"/>
              </a:rPr>
              <a:t>обігу</a:t>
            </a:r>
            <a:r>
              <a:rPr lang="ru-RU" sz="2400" dirty="0">
                <a:latin typeface="Times New Roman" panose="02020603050405020304" pitchFamily="18" charset="0"/>
                <a:cs typeface="Times New Roman" panose="02020603050405020304" pitchFamily="18" charset="0"/>
              </a:rPr>
              <a:t>, роль </a:t>
            </a:r>
            <a:r>
              <a:rPr lang="ru-RU" sz="2400" dirty="0" err="1">
                <a:latin typeface="Times New Roman" panose="02020603050405020304" pitchFamily="18" charset="0"/>
                <a:cs typeface="Times New Roman" panose="02020603050405020304" pitchFamily="18" charset="0"/>
              </a:rPr>
              <a:t>визначального</a:t>
            </a:r>
            <a:r>
              <a:rPr lang="ru-RU" sz="2400" dirty="0">
                <a:latin typeface="Times New Roman" panose="02020603050405020304" pitchFamily="18" charset="0"/>
                <a:cs typeface="Times New Roman" panose="02020603050405020304" pitchFamily="18" charset="0"/>
              </a:rPr>
              <a:t> фактора у </a:t>
            </a:r>
            <a:r>
              <a:rPr lang="ru-RU" sz="2400" dirty="0" err="1">
                <a:latin typeface="Times New Roman" panose="02020603050405020304" pitchFamily="18" charset="0"/>
                <a:cs typeface="Times New Roman" panose="02020603050405020304" pitchFamily="18" charset="0"/>
              </a:rPr>
              <a:t>формуванні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економічної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кон'юнктури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розвитку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виробництва</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зміні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обсягів</a:t>
            </a:r>
            <a:r>
              <a:rPr lang="ru-RU" sz="2400" dirty="0">
                <a:latin typeface="Times New Roman" panose="02020603050405020304" pitchFamily="18" charset="0"/>
                <a:cs typeface="Times New Roman" panose="02020603050405020304" pitchFamily="18" charset="0"/>
              </a:rPr>
              <a:t> валового </a:t>
            </a:r>
            <a:r>
              <a:rPr lang="ru-RU" sz="2400" dirty="0" err="1">
                <a:latin typeface="Times New Roman" panose="02020603050405020304" pitchFamily="18" charset="0"/>
                <a:cs typeface="Times New Roman" panose="02020603050405020304" pitchFamily="18" charset="0"/>
              </a:rPr>
              <a:t>національного</a:t>
            </a:r>
            <a:r>
              <a:rPr lang="ru-RU" sz="2400" dirty="0">
                <a:latin typeface="Times New Roman" panose="02020603050405020304" pitchFamily="18" charset="0"/>
                <a:cs typeface="Times New Roman" panose="02020603050405020304" pitchFamily="18" charset="0"/>
              </a:rPr>
              <a:t> продукту (ВНП). За правилом монетаризму </a:t>
            </a:r>
            <a:r>
              <a:rPr lang="ru-RU" sz="2400" dirty="0" err="1">
                <a:latin typeface="Times New Roman" panose="02020603050405020304" pitchFamily="18" charset="0"/>
                <a:cs typeface="Times New Roman" panose="02020603050405020304" pitchFamily="18" charset="0"/>
              </a:rPr>
              <a:t>приріст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грошової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монетарної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бази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має</a:t>
            </a:r>
            <a:r>
              <a:rPr lang="ru-RU" sz="2400" dirty="0">
                <a:latin typeface="Times New Roman" panose="02020603050405020304" pitchFamily="18" charset="0"/>
                <a:cs typeface="Times New Roman" panose="02020603050405020304" pitchFamily="18" charset="0"/>
              </a:rPr>
              <a:t> бути </a:t>
            </a:r>
            <a:r>
              <a:rPr lang="ru-RU" sz="2400" dirty="0" err="1">
                <a:latin typeface="Times New Roman" panose="02020603050405020304" pitchFamily="18" charset="0"/>
                <a:cs typeface="Times New Roman" panose="02020603050405020304" pitchFamily="18" charset="0"/>
              </a:rPr>
              <a:t>скоординований</a:t>
            </a:r>
            <a:r>
              <a:rPr lang="ru-RU" sz="2400" dirty="0">
                <a:latin typeface="Times New Roman" panose="02020603050405020304" pitchFamily="18" charset="0"/>
                <a:cs typeface="Times New Roman" panose="02020603050405020304" pitchFamily="18" charset="0"/>
              </a:rPr>
              <a:t> з темпами </a:t>
            </a:r>
            <a:r>
              <a:rPr lang="ru-RU" sz="2400" dirty="0" err="1">
                <a:latin typeface="Times New Roman" panose="02020603050405020304" pitchFamily="18" charset="0"/>
                <a:cs typeface="Times New Roman" panose="02020603050405020304" pitchFamily="18" charset="0"/>
              </a:rPr>
              <a:t>зростання</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товарної</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динамікою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цін</a:t>
            </a:r>
            <a:r>
              <a:rPr lang="ru-RU" sz="2400" dirty="0">
                <a:latin typeface="Times New Roman" panose="02020603050405020304" pitchFamily="18" charset="0"/>
                <a:cs typeface="Times New Roman" panose="02020603050405020304" pitchFamily="18" charset="0"/>
              </a:rPr>
              <a:t> і </a:t>
            </a:r>
            <a:r>
              <a:rPr lang="ru-RU" sz="2400" dirty="0" err="1">
                <a:latin typeface="Times New Roman" panose="02020603050405020304" pitchFamily="18" charset="0"/>
                <a:cs typeface="Times New Roman" panose="02020603050405020304" pitchFamily="18" charset="0"/>
              </a:rPr>
              <a:t>швидкістю</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обертання</a:t>
            </a:r>
            <a:r>
              <a:rPr lang="ru-RU" sz="2400" dirty="0">
                <a:latin typeface="Times New Roman" panose="02020603050405020304" pitchFamily="18" charset="0"/>
                <a:cs typeface="Times New Roman" panose="02020603050405020304" pitchFamily="18" charset="0"/>
              </a:rPr>
              <a:t> грошей.</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829136"/>
      </p:ext>
    </p:extLst>
  </p:cSld>
  <p:clrMapOvr>
    <a:masterClrMapping/>
  </p:clrMapOvr>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26</TotalTime>
  <Words>1878</Words>
  <Application>Microsoft Office PowerPoint</Application>
  <PresentationFormat>Экран (4:3)</PresentationFormat>
  <Paragraphs>41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Воздушный поток</vt:lpstr>
      <vt:lpstr>Тема 1. Предмет і метод економічної теорії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1. Предмет і метод економічної теорії </dc:title>
  <dc:creator>Ann</dc:creator>
  <cp:lastModifiedBy>Ann</cp:lastModifiedBy>
  <cp:revision>22</cp:revision>
  <dcterms:created xsi:type="dcterms:W3CDTF">2020-10-05T12:12:49Z</dcterms:created>
  <dcterms:modified xsi:type="dcterms:W3CDTF">2020-10-05T12:40:09Z</dcterms:modified>
</cp:coreProperties>
</file>