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40"/>
  </p:notesMasterIdLst>
  <p:sldIdLst>
    <p:sldId id="257" r:id="rId2"/>
    <p:sldId id="295" r:id="rId3"/>
    <p:sldId id="296" r:id="rId4"/>
    <p:sldId id="294" r:id="rId5"/>
    <p:sldId id="297" r:id="rId6"/>
    <p:sldId id="293" r:id="rId7"/>
    <p:sldId id="292" r:id="rId8"/>
    <p:sldId id="291" r:id="rId9"/>
    <p:sldId id="290" r:id="rId10"/>
    <p:sldId id="289" r:id="rId11"/>
    <p:sldId id="288" r:id="rId12"/>
    <p:sldId id="287" r:id="rId13"/>
    <p:sldId id="303" r:id="rId14"/>
    <p:sldId id="302" r:id="rId15"/>
    <p:sldId id="304" r:id="rId16"/>
    <p:sldId id="305" r:id="rId17"/>
    <p:sldId id="301" r:id="rId18"/>
    <p:sldId id="300" r:id="rId19"/>
    <p:sldId id="299" r:id="rId20"/>
    <p:sldId id="285" r:id="rId21"/>
    <p:sldId id="312" r:id="rId22"/>
    <p:sldId id="311" r:id="rId23"/>
    <p:sldId id="310" r:id="rId24"/>
    <p:sldId id="313" r:id="rId25"/>
    <p:sldId id="314" r:id="rId26"/>
    <p:sldId id="309" r:id="rId27"/>
    <p:sldId id="319" r:id="rId28"/>
    <p:sldId id="308" r:id="rId29"/>
    <p:sldId id="307" r:id="rId30"/>
    <p:sldId id="306" r:id="rId31"/>
    <p:sldId id="318" r:id="rId32"/>
    <p:sldId id="323" r:id="rId33"/>
    <p:sldId id="317" r:id="rId34"/>
    <p:sldId id="316" r:id="rId35"/>
    <p:sldId id="315" r:id="rId36"/>
    <p:sldId id="322" r:id="rId37"/>
    <p:sldId id="324" r:id="rId38"/>
    <p:sldId id="282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03447BB-5D67-496B-8E87-E561075AD55C}" styleName="Темный стиль 1 —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619" autoAdjust="0"/>
  </p:normalViewPr>
  <p:slideViewPr>
    <p:cSldViewPr snapToGrid="0">
      <p:cViewPr varScale="1">
        <p:scale>
          <a:sx n="92" d="100"/>
          <a:sy n="92" d="100"/>
        </p:scale>
        <p:origin x="307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3B1969-40EE-478C-B5C3-4719F19D614E}" type="datetimeFigureOut">
              <a:rPr lang="uk-UA" smtClean="0"/>
              <a:t>11.08.2025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4FE955-FEE1-4B77-A8B1-58C4D53ACB3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59760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4FE955-FEE1-4B77-A8B1-58C4D53ACB37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152061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4FE955-FEE1-4B77-A8B1-58C4D53ACB37}" type="slidenum">
              <a:rPr lang="uk-UA" smtClean="0"/>
              <a:t>35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43601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11.08.2025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5407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11.08.2025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86725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11.08.2025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9447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11.08.2025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893781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11.08.2025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090740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11.08.2025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917125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11.08.2025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314210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11.08.2025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860072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11.08.2025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477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11.08.2025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15027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11.08.2025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636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11.08.2025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1896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11.08.2025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2203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11.08.2025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31503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11.08.2025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87091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11.08.2025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84598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11.08.2025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7332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47F80809-8795-4E7B-93FD-BE6422B3B6EB}" type="datetimeFigureOut">
              <a:rPr lang="uk-UA" smtClean="0"/>
              <a:t>11.08.2025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378607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0780" y="443621"/>
            <a:ext cx="11108602" cy="4227968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Введення в спеціальність</a:t>
            </a:r>
            <a:b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Лекція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66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87843" y="197657"/>
            <a:ext cx="3028720" cy="87745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FIREWALL</a:t>
            </a:r>
            <a:endParaRPr lang="uk-UA" dirty="0"/>
          </a:p>
        </p:txBody>
      </p:sp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0" y="1453236"/>
            <a:ext cx="10898909" cy="27379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Міжмережевий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екран</a:t>
            </a:r>
          </a:p>
          <a:p>
            <a:pPr marL="0" indent="0">
              <a:buNone/>
            </a:pPr>
            <a:endParaRPr lang="uk-UA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Перехоплює пакети з зовнішньої і внутрішньої мереж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8326" y="-1243"/>
            <a:ext cx="4635731" cy="2152710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3931876"/>
              </p:ext>
            </p:extLst>
          </p:nvPr>
        </p:nvGraphicFramePr>
        <p:xfrm>
          <a:off x="0" y="3492957"/>
          <a:ext cx="9268690" cy="3290228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687484">
                  <a:extLst>
                    <a:ext uri="{9D8B030D-6E8A-4147-A177-3AD203B41FA5}">
                      <a16:colId xmlns:a16="http://schemas.microsoft.com/office/drawing/2014/main" val="3214968056"/>
                    </a:ext>
                  </a:extLst>
                </a:gridCol>
                <a:gridCol w="1402080">
                  <a:extLst>
                    <a:ext uri="{9D8B030D-6E8A-4147-A177-3AD203B41FA5}">
                      <a16:colId xmlns:a16="http://schemas.microsoft.com/office/drawing/2014/main" val="307265803"/>
                    </a:ext>
                  </a:extLst>
                </a:gridCol>
                <a:gridCol w="1681941">
                  <a:extLst>
                    <a:ext uri="{9D8B030D-6E8A-4147-A177-3AD203B41FA5}">
                      <a16:colId xmlns:a16="http://schemas.microsoft.com/office/drawing/2014/main" val="1150672882"/>
                    </a:ext>
                  </a:extLst>
                </a:gridCol>
                <a:gridCol w="1457312">
                  <a:extLst>
                    <a:ext uri="{9D8B030D-6E8A-4147-A177-3AD203B41FA5}">
                      <a16:colId xmlns:a16="http://schemas.microsoft.com/office/drawing/2014/main" val="2806574365"/>
                    </a:ext>
                  </a:extLst>
                </a:gridCol>
                <a:gridCol w="1431936">
                  <a:extLst>
                    <a:ext uri="{9D8B030D-6E8A-4147-A177-3AD203B41FA5}">
                      <a16:colId xmlns:a16="http://schemas.microsoft.com/office/drawing/2014/main" val="1830313973"/>
                    </a:ext>
                  </a:extLst>
                </a:gridCol>
                <a:gridCol w="1607937">
                  <a:extLst>
                    <a:ext uri="{9D8B030D-6E8A-4147-A177-3AD203B41FA5}">
                      <a16:colId xmlns:a16="http://schemas.microsoft.com/office/drawing/2014/main" val="448290250"/>
                    </a:ext>
                  </a:extLst>
                </a:gridCol>
              </a:tblGrid>
              <a:tr h="486756">
                <a:tc gridSpan="2"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Відправник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Отримувач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Протокол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Дії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9419007"/>
                  </a:ext>
                </a:extLst>
              </a:tr>
              <a:tr h="486756"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ІР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Порт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ІР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Порт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284656821"/>
                  </a:ext>
                </a:extLst>
              </a:tr>
              <a:tr h="827484"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220.10.1.0/24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&gt;1024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dirty="0" smtClean="0"/>
                        <a:t>Ззовні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dirty="0" smtClean="0"/>
                        <a:t>220.10.1.0/24</a:t>
                      </a:r>
                      <a:endParaRPr lang="uk-UA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80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dirty="0" smtClean="0"/>
                        <a:t>ТСР</a:t>
                      </a:r>
                    </a:p>
                    <a:p>
                      <a:pPr algn="ctr"/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Дозволити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0051410"/>
                  </a:ext>
                </a:extLst>
              </a:tr>
              <a:tr h="82748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dirty="0" smtClean="0"/>
                        <a:t>Ззовні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dirty="0" smtClean="0"/>
                        <a:t>220.10.1.0/24</a:t>
                      </a:r>
                      <a:endParaRPr lang="uk-UA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80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dirty="0" smtClean="0"/>
                        <a:t>220.10.1.0/24</a:t>
                      </a:r>
                      <a:endParaRPr lang="uk-UA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&gt;1024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ТСР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Дозволити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4656262"/>
                  </a:ext>
                </a:extLst>
              </a:tr>
              <a:tr h="661748"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Будь-який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Будь-який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dirty="0" smtClean="0"/>
                        <a:t>Будь-який</a:t>
                      </a:r>
                      <a:endParaRPr lang="uk-UA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Будь-який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Будь-який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Заборонити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31830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97220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3824083"/>
              </p:ext>
            </p:extLst>
          </p:nvPr>
        </p:nvGraphicFramePr>
        <p:xfrm>
          <a:off x="234758" y="602745"/>
          <a:ext cx="11544377" cy="3495429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605675">
                  <a:extLst>
                    <a:ext uri="{9D8B030D-6E8A-4147-A177-3AD203B41FA5}">
                      <a16:colId xmlns:a16="http://schemas.microsoft.com/office/drawing/2014/main" val="3214968056"/>
                    </a:ext>
                  </a:extLst>
                </a:gridCol>
                <a:gridCol w="1334108">
                  <a:extLst>
                    <a:ext uri="{9D8B030D-6E8A-4147-A177-3AD203B41FA5}">
                      <a16:colId xmlns:a16="http://schemas.microsoft.com/office/drawing/2014/main" val="307265803"/>
                    </a:ext>
                  </a:extLst>
                </a:gridCol>
                <a:gridCol w="1600400">
                  <a:extLst>
                    <a:ext uri="{9D8B030D-6E8A-4147-A177-3AD203B41FA5}">
                      <a16:colId xmlns:a16="http://schemas.microsoft.com/office/drawing/2014/main" val="1150672882"/>
                    </a:ext>
                  </a:extLst>
                </a:gridCol>
                <a:gridCol w="1386661">
                  <a:extLst>
                    <a:ext uri="{9D8B030D-6E8A-4147-A177-3AD203B41FA5}">
                      <a16:colId xmlns:a16="http://schemas.microsoft.com/office/drawing/2014/main" val="2806574365"/>
                    </a:ext>
                  </a:extLst>
                </a:gridCol>
                <a:gridCol w="1362516">
                  <a:extLst>
                    <a:ext uri="{9D8B030D-6E8A-4147-A177-3AD203B41FA5}">
                      <a16:colId xmlns:a16="http://schemas.microsoft.com/office/drawing/2014/main" val="1830313973"/>
                    </a:ext>
                  </a:extLst>
                </a:gridCol>
                <a:gridCol w="1362516">
                  <a:extLst>
                    <a:ext uri="{9D8B030D-6E8A-4147-A177-3AD203B41FA5}">
                      <a16:colId xmlns:a16="http://schemas.microsoft.com/office/drawing/2014/main" val="2743702091"/>
                    </a:ext>
                  </a:extLst>
                </a:gridCol>
                <a:gridCol w="1362516">
                  <a:extLst>
                    <a:ext uri="{9D8B030D-6E8A-4147-A177-3AD203B41FA5}">
                      <a16:colId xmlns:a16="http://schemas.microsoft.com/office/drawing/2014/main" val="3517987075"/>
                    </a:ext>
                  </a:extLst>
                </a:gridCol>
                <a:gridCol w="1529985">
                  <a:extLst>
                    <a:ext uri="{9D8B030D-6E8A-4147-A177-3AD203B41FA5}">
                      <a16:colId xmlns:a16="http://schemas.microsoft.com/office/drawing/2014/main" val="448290250"/>
                    </a:ext>
                  </a:extLst>
                </a:gridCol>
              </a:tblGrid>
              <a:tr h="491164">
                <a:tc gridSpan="2"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Відправник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Отримувач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Протокол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Флаг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З’єднання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Дії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9419007"/>
                  </a:ext>
                </a:extLst>
              </a:tr>
              <a:tr h="491164"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ІР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Порт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ІР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Порт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284656821"/>
                  </a:ext>
                </a:extLst>
              </a:tr>
              <a:tr h="922680"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220.10.1.0/24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&gt;1024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dirty="0" smtClean="0"/>
                        <a:t>Ззовні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dirty="0" smtClean="0"/>
                        <a:t>220.10.1.0/24</a:t>
                      </a:r>
                      <a:endParaRPr lang="uk-UA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80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dirty="0" smtClean="0"/>
                        <a:t>ТСР</a:t>
                      </a:r>
                    </a:p>
                    <a:p>
                      <a:pPr algn="ctr"/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Будь-який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Дозволити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0051410"/>
                  </a:ext>
                </a:extLst>
              </a:tr>
              <a:tr h="9226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dirty="0" smtClean="0"/>
                        <a:t>Ззовні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dirty="0" smtClean="0"/>
                        <a:t>220.10.1.0/24</a:t>
                      </a:r>
                      <a:endParaRPr lang="uk-UA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80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dirty="0" smtClean="0"/>
                        <a:t>220.10.1.0/24</a:t>
                      </a:r>
                      <a:endParaRPr lang="uk-UA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&gt;1024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ТСР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Ас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Перевіряти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Дозволити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4656262"/>
                  </a:ext>
                </a:extLst>
              </a:tr>
              <a:tr h="667741"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Будь-який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Будь-який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dirty="0" smtClean="0"/>
                        <a:t>Будь-який</a:t>
                      </a:r>
                      <a:endParaRPr lang="uk-UA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Будь-який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Будь-який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dirty="0" smtClean="0"/>
                        <a:t>Будь-який</a:t>
                      </a:r>
                      <a:endParaRPr lang="uk-UA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Заборонити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3183026"/>
                  </a:ext>
                </a:extLst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1784389"/>
              </p:ext>
            </p:extLst>
          </p:nvPr>
        </p:nvGraphicFramePr>
        <p:xfrm>
          <a:off x="1826567" y="5191912"/>
          <a:ext cx="8128000" cy="111252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99131994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84040562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35557112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46757952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Відправник</a:t>
                      </a:r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Отримувач</a:t>
                      </a:r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28882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ІР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Порт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ІР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Порт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73463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220.10.1.86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53638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77.88.55.66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80</a:t>
                      </a:r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0441876"/>
                  </a:ext>
                </a:extLst>
              </a:tr>
            </a:tbl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81533" y="4167447"/>
            <a:ext cx="10353761" cy="1326321"/>
          </a:xfrm>
        </p:spPr>
        <p:txBody>
          <a:bodyPr>
            <a:normAutofit/>
          </a:bodyPr>
          <a:lstStyle/>
          <a:p>
            <a:pPr algn="ctr"/>
            <a:r>
              <a:rPr lang="uk-UA" sz="2800" cap="none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Таблиця з’єднань</a:t>
            </a:r>
            <a:endParaRPr lang="uk-UA" sz="2800" cap="none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9688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6067411"/>
              </p:ext>
            </p:extLst>
          </p:nvPr>
        </p:nvGraphicFramePr>
        <p:xfrm>
          <a:off x="0" y="307569"/>
          <a:ext cx="12192000" cy="635924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741081895"/>
                    </a:ext>
                  </a:extLst>
                </a:gridCol>
              </a:tblGrid>
              <a:tr h="908463">
                <a:tc>
                  <a:txBody>
                    <a:bodyPr/>
                    <a:lstStyle/>
                    <a:p>
                      <a:r>
                        <a:rPr lang="uk-UA" sz="24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Прикладний</a:t>
                      </a:r>
                      <a:endParaRPr lang="uk-UA" sz="2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5417113"/>
                  </a:ext>
                </a:extLst>
              </a:tr>
              <a:tr h="908463">
                <a:tc>
                  <a:txBody>
                    <a:bodyPr/>
                    <a:lstStyle/>
                    <a:p>
                      <a:r>
                        <a:rPr lang="uk-UA" sz="24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Уявлення</a:t>
                      </a:r>
                      <a:endParaRPr lang="uk-UA" sz="2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1383480"/>
                  </a:ext>
                </a:extLst>
              </a:tr>
              <a:tr h="908463">
                <a:tc>
                  <a:txBody>
                    <a:bodyPr/>
                    <a:lstStyle/>
                    <a:p>
                      <a:r>
                        <a:rPr lang="uk-UA" sz="2400" b="1" dirty="0" err="1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Сеансовий</a:t>
                      </a:r>
                      <a:endParaRPr lang="uk-UA" sz="2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3835595"/>
                  </a:ext>
                </a:extLst>
              </a:tr>
              <a:tr h="908463">
                <a:tc>
                  <a:txBody>
                    <a:bodyPr/>
                    <a:lstStyle/>
                    <a:p>
                      <a:r>
                        <a:rPr lang="uk-UA" sz="24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Транспортний</a:t>
                      </a:r>
                      <a:endParaRPr lang="uk-UA" sz="2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308330"/>
                  </a:ext>
                </a:extLst>
              </a:tr>
              <a:tr h="908463">
                <a:tc>
                  <a:txBody>
                    <a:bodyPr/>
                    <a:lstStyle/>
                    <a:p>
                      <a:r>
                        <a:rPr lang="uk-UA" sz="24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Мережевий</a:t>
                      </a:r>
                      <a:endParaRPr lang="uk-UA" sz="2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2591766"/>
                  </a:ext>
                </a:extLst>
              </a:tr>
              <a:tr h="908463">
                <a:tc>
                  <a:txBody>
                    <a:bodyPr/>
                    <a:lstStyle/>
                    <a:p>
                      <a:r>
                        <a:rPr lang="uk-UA" sz="24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Канальний</a:t>
                      </a:r>
                      <a:endParaRPr lang="uk-UA" sz="2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4164882"/>
                  </a:ext>
                </a:extLst>
              </a:tr>
              <a:tr h="908463">
                <a:tc>
                  <a:txBody>
                    <a:bodyPr/>
                    <a:lstStyle/>
                    <a:p>
                      <a:r>
                        <a:rPr lang="uk-UA" sz="24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Фізичний</a:t>
                      </a:r>
                      <a:endParaRPr lang="uk-UA" sz="2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292431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580313" y="382384"/>
            <a:ext cx="3374967" cy="773085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Посередники прикладного рівня</a:t>
            </a:r>
            <a:endParaRPr lang="uk-UA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853055" y="648393"/>
            <a:ext cx="3042458" cy="3724102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Інспектори стану</a:t>
            </a:r>
            <a:endParaRPr lang="uk-UA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38400" y="4940529"/>
            <a:ext cx="3374967" cy="77308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Керовані комутатори</a:t>
            </a:r>
            <a:endParaRPr lang="uk-UA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35633" y="2244436"/>
            <a:ext cx="2129443" cy="254369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Шлюзи </a:t>
            </a:r>
            <a:r>
              <a:rPr lang="uk-UA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сеансового</a:t>
            </a:r>
            <a:r>
              <a:rPr lang="uk-UA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рівня</a:t>
            </a:r>
            <a:endParaRPr lang="uk-UA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38401" y="3186540"/>
            <a:ext cx="1925782" cy="16015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Пакетні фільтри</a:t>
            </a:r>
            <a:endParaRPr lang="uk-UA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63266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7034" y="314037"/>
            <a:ext cx="10353761" cy="1326321"/>
          </a:xfrm>
        </p:spPr>
        <p:txBody>
          <a:bodyPr/>
          <a:lstStyle/>
          <a:p>
            <a:pPr algn="ctr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Демілітаризована зона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414" y="1887393"/>
            <a:ext cx="10287000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8083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7854" y="360217"/>
            <a:ext cx="11471563" cy="137621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Intrusion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detection system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IDS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 виявлення вторгнень</a:t>
            </a:r>
          </a:p>
          <a:p>
            <a:pPr marL="0" indent="0" algn="just">
              <a:buNone/>
            </a:pPr>
            <a:endParaRPr lang="uk-UA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5481" y="1736436"/>
            <a:ext cx="9696307" cy="4962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9541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8691" y="193964"/>
            <a:ext cx="11616574" cy="6481156"/>
          </a:xfrm>
        </p:spPr>
        <p:txBody>
          <a:bodyPr>
            <a:noAutofit/>
          </a:bodyPr>
          <a:lstStyle/>
          <a:p>
            <a:pPr marL="0" indent="45720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Зазвичай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архітектура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IDS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360000"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сенсорну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підсистему, призначену для збору подій, пов'язаних з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безпекою системи, що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захищається;</a:t>
            </a:r>
          </a:p>
          <a:p>
            <a:pPr marL="0" indent="360000"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підсистему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аналізу, призначену для виявлення атак і підозрілих дій на основі даних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сенсорів;</a:t>
            </a:r>
          </a:p>
          <a:p>
            <a:pPr marL="0" indent="360000"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сховище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забезпечує накопичення первинних подій і результатів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аналізу;</a:t>
            </a:r>
          </a:p>
          <a:p>
            <a:pPr marL="0" indent="360000"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консоль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управління, що дозволяє конфігурувати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IDS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спостерігати за станом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системи, що захищається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IDS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 переглядати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виявлені підсистемою аналізу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інциденти.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3161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64655" y="0"/>
            <a:ext cx="12256655" cy="6858000"/>
          </a:xfrm>
        </p:spPr>
        <p:txBody>
          <a:bodyPr>
            <a:noAutofit/>
          </a:bodyPr>
          <a:lstStyle/>
          <a:p>
            <a:pPr marL="0" indent="45720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IDS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50000"/>
              </a:lnSpc>
              <a:spcBef>
                <a:spcPts val="0"/>
              </a:spcBef>
              <a:buNone/>
            </a:pP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Мережева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Network-based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IDS, NIDS)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відстежує вторгнення, перевіряючи мережевий трафік і веде спостереження за декількома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хостами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50000"/>
              </a:lnSpc>
              <a:spcBef>
                <a:spcPts val="0"/>
              </a:spcBef>
              <a:buNone/>
            </a:pP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Заснована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протоколі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Protocol-based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IDS, PIDS)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являє собою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систему,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яка відстежує і аналізує комунікаційні протоколи зі зв'язаними системами або користувачами. 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50000"/>
              </a:lnSpc>
              <a:spcBef>
                <a:spcPts val="0"/>
              </a:spcBef>
              <a:buNone/>
            </a:pP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Заснована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прикладних протоколах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Application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Protocol-based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IDS, APIDS)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це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яка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веде спостереження і аналіз даних, що передаються з використанням специфічних для певних програм протоколів. 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50000"/>
              </a:lnSpc>
              <a:spcBef>
                <a:spcPts val="0"/>
              </a:spcBef>
              <a:buNone/>
            </a:pP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Вузлова (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Host-based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IDS, HIDS)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система,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розташована на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хості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відслідковує вторгнення, використовуючи аналіз системних викликів,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логів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додатків, модифікацій файлів (виконуваних, файлів паролів, системних баз даних), стану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хоста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інших джерел . 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50000"/>
              </a:lnSpc>
              <a:spcBef>
                <a:spcPts val="0"/>
              </a:spcBef>
              <a:buNone/>
            </a:pP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Гібридна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поєднує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два і більше підходів до розробки СОВ. Дані від агентів на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хостах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комбінуються з мережевою інформацією для створення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повного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уявлення про безпеку мережі. </a:t>
            </a:r>
          </a:p>
        </p:txBody>
      </p:sp>
    </p:spTree>
    <p:extLst>
      <p:ext uri="{BB962C8B-B14F-4D97-AF65-F5344CB8AC3E}">
        <p14:creationId xmlns:p14="http://schemas.microsoft.com/office/powerpoint/2010/main" val="20508097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2509" y="368864"/>
            <a:ext cx="10714182" cy="12290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Intrusion Prevention System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IPS</a:t>
            </a: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uk-UA" sz="3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Системи запобігання вторгнень </a:t>
            </a:r>
          </a:p>
          <a:p>
            <a:pPr marL="0" indent="0" algn="ctr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6985" y="1597891"/>
            <a:ext cx="8125230" cy="5121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8640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4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867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8546" y="443345"/>
            <a:ext cx="11129012" cy="632691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 реагування на атаки</a:t>
            </a:r>
          </a:p>
          <a:p>
            <a:pPr marL="0" indent="0">
              <a:buNone/>
            </a:pPr>
            <a:r>
              <a:rPr lang="uk-UA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Після початку </a:t>
            </a:r>
            <a:r>
              <a:rPr lang="uk-UA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атаки:</a:t>
            </a:r>
            <a:endParaRPr lang="uk-UA" sz="28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Блокування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з'єднання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Блокування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облікових записів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користувачів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Блокування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хоста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комп'ютерної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Блокування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атаки за допомогою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брандмауера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Зміна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конфігурації комунікаційного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Активне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придушення джерела атаки</a:t>
            </a:r>
            <a:b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початку </a:t>
            </a:r>
            <a:r>
              <a:rPr lang="uk-UA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атаки: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 мережевих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датчиків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хостових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датчиків</a:t>
            </a:r>
          </a:p>
        </p:txBody>
      </p:sp>
    </p:spTree>
    <p:extLst>
      <p:ext uri="{BB962C8B-B14F-4D97-AF65-F5344CB8AC3E}">
        <p14:creationId xmlns:p14="http://schemas.microsoft.com/office/powerpoint/2010/main" val="448089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94909" y="157018"/>
            <a:ext cx="2178974" cy="951345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2602" y="1108364"/>
            <a:ext cx="11416146" cy="52554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Network Address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Translation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(Трансляція мережевих адрес)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адреси мережі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заголовках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IP </a:t>
            </a:r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дейтаграм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проходять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маршрутизуючий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пристрій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відображення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одного адресного простору 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інший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246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43" y="147782"/>
            <a:ext cx="7147592" cy="641003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506392" y="2258813"/>
            <a:ext cx="45054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Прикладний</a:t>
            </a:r>
            <a:endParaRPr lang="uk-UA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7186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376" y="239423"/>
            <a:ext cx="9422678" cy="633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9251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5964" y="73890"/>
            <a:ext cx="1938829" cy="1034473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DNS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139" y="1663989"/>
            <a:ext cx="9981479" cy="445510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45139" y="923697"/>
            <a:ext cx="38048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UDP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порт 53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1880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853" y="426749"/>
            <a:ext cx="10728037" cy="561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1789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945" y="98425"/>
            <a:ext cx="9146398" cy="667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4523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0901" y="323274"/>
            <a:ext cx="7887047" cy="757382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ітераційний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сценарій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DNS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167" y="1625600"/>
            <a:ext cx="11170771" cy="386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4146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8654" y="212436"/>
            <a:ext cx="8570538" cy="591127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Рекурсивний сценарій </a:t>
            </a:r>
            <a:r>
              <a:rPr lang="en-US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DNS</a:t>
            </a:r>
            <a:endParaRPr lang="uk-UA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7790" y="1066222"/>
            <a:ext cx="4943475" cy="550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7424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3527" y="350983"/>
            <a:ext cx="3702974" cy="7112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NSLOOKUP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05283"/>
            <a:ext cx="7373389" cy="36866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2291" y="39262"/>
            <a:ext cx="4599709" cy="681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265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72" y="427903"/>
            <a:ext cx="12063139" cy="5741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5858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597" y="249094"/>
            <a:ext cx="10658475" cy="6484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473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600" y="120072"/>
            <a:ext cx="11813309" cy="65393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Внутрішня, приватна, «сіра» ІР-адреса:</a:t>
            </a:r>
          </a:p>
          <a:p>
            <a:pPr marL="0" indent="0">
              <a:buNone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10.0.0.0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10.255.255.255 </a:t>
            </a:r>
            <a:endParaRPr lang="uk-UA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маска підмережі для безкласової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CIDR)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адресації: 255.0.0.0 або /8)</a:t>
            </a:r>
          </a:p>
          <a:p>
            <a:pPr marL="0" indent="0">
              <a:buNone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172.16.0.0 — 172.31.255.255 </a:t>
            </a:r>
            <a:endParaRPr lang="uk-UA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маска підмережі для безкласової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CIDR)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адресації: 255.240.0.0 або /12)</a:t>
            </a:r>
          </a:p>
          <a:p>
            <a:pPr marL="0" indent="0">
              <a:buNone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192.168.0.0 — 192.168.255.255 </a:t>
            </a:r>
            <a:endParaRPr lang="uk-UA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маска підмережі для безкласової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CIDR)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адресації: 255.255.0.0 або /16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Також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петльових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інтерфейсів (не використовується для обміну між вузлами мережі) зарезервований діапазон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127.0.0.0 — 127.255.255.255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МАРШРУТИЗУ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ТЬСЯ В МЕРЕЖІ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INTERNET!</a:t>
            </a:r>
            <a:endParaRPr lang="uk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5764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54764" y="249382"/>
            <a:ext cx="2622320" cy="932873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HTTP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782" y="1182255"/>
            <a:ext cx="3574474" cy="4895273"/>
          </a:xfrm>
        </p:spPr>
        <p:txBody>
          <a:bodyPr/>
          <a:lstStyle/>
          <a:p>
            <a:pPr marL="0" indent="0">
              <a:buNone/>
            </a:pPr>
            <a:r>
              <a:rPr lang="en-US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Hyper</a:t>
            </a:r>
            <a:r>
              <a:rPr lang="uk-UA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Text </a:t>
            </a:r>
            <a:r>
              <a:rPr lang="en-US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Transfer </a:t>
            </a:r>
            <a:r>
              <a:rPr lang="en-US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Protocol</a:t>
            </a:r>
          </a:p>
          <a:p>
            <a:pPr marL="0" indent="0">
              <a:buNone/>
            </a:pPr>
            <a:endParaRPr lang="en-US" i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1991</a:t>
            </a:r>
          </a:p>
          <a:p>
            <a:pPr marL="0" indent="0">
              <a:buNone/>
            </a:pPr>
            <a:endParaRPr lang="en-US" i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TCP,    port 80</a:t>
            </a:r>
          </a:p>
          <a:p>
            <a:pPr marL="0" indent="0">
              <a:buNone/>
            </a:pPr>
            <a:endParaRPr lang="en-US" i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Query-answer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1586" y="1366693"/>
            <a:ext cx="7629525" cy="535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8119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470" y="728197"/>
            <a:ext cx="10597286" cy="6129803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35054" y="124257"/>
            <a:ext cx="2049666" cy="424873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HTML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56850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1563" y="0"/>
            <a:ext cx="1999258" cy="76404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CSS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4042"/>
            <a:ext cx="7861393" cy="3307253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9086443" y="2100157"/>
            <a:ext cx="1999258" cy="7640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JS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0083" y="2993794"/>
            <a:ext cx="5651917" cy="3864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0149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562" y="537585"/>
            <a:ext cx="9395547" cy="5523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6680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8982" y="273189"/>
            <a:ext cx="4183265" cy="775855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HTTP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запит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84731" y="1319145"/>
            <a:ext cx="11062860" cy="2492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Найчастіше вживаються: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GET -  Запитує вміст вказаного ресурсу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uk-UA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POST</a:t>
            </a:r>
            <a:r>
              <a:rPr kumimoji="0" lang="en-US" altLang="uk-UA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 HTML-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заданому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uk-UA" alt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4559" y="218769"/>
            <a:ext cx="5069356" cy="969949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-32316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528" y="3269673"/>
            <a:ext cx="7259653" cy="3486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1297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1128" y="151477"/>
            <a:ext cx="4469592" cy="563417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НТТР відповідь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9382" y="1015999"/>
            <a:ext cx="11579629" cy="54032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Коди статусу: </a:t>
            </a:r>
          </a:p>
          <a:p>
            <a:pPr algn="just"/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1хх — інформаційний: запит прийнятий, продовжуй процес.</a:t>
            </a:r>
          </a:p>
          <a:p>
            <a:pPr algn="just"/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2хх — успіх: дія була успішно передана, зрозуміла, та прийнята.</a:t>
            </a:r>
          </a:p>
          <a:p>
            <a:pPr algn="just"/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3хх —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перенаправлення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наступні дії мають бути успішно виконані для реалізації запиту.</a:t>
            </a:r>
          </a:p>
          <a:p>
            <a:pPr algn="just"/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4хх — помилка клієнта: запит містить синтаксичні помилки або не може бути виконаний.</a:t>
            </a:r>
          </a:p>
          <a:p>
            <a:pPr algn="just"/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5хх — помилка сервера: сервер не зміг виконати правильно сформований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запит.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5253" y="94239"/>
            <a:ext cx="5262130" cy="73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3858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38763" y="73892"/>
            <a:ext cx="5014538" cy="923636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Приклад діалогу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1766"/>
            <a:ext cx="12192000" cy="15498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71429"/>
            <a:ext cx="12192000" cy="2430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5300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73667"/>
            <a:ext cx="12192000" cy="4360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81185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5249" y="2484582"/>
            <a:ext cx="10353761" cy="1326321"/>
          </a:xfrm>
        </p:spPr>
        <p:txBody>
          <a:bodyPr/>
          <a:lstStyle/>
          <a:p>
            <a:pPr algn="ctr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139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7217" y="336839"/>
            <a:ext cx="8522710" cy="625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62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2582" y="295564"/>
            <a:ext cx="5033011" cy="1043709"/>
          </a:xfrm>
        </p:spPr>
        <p:txBody>
          <a:bodyPr/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Статичний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2582" y="1339273"/>
            <a:ext cx="10814975" cy="6003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 зовнішніх ІР-адрес = кількості внутрішніх ІР-адрес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302" y="2272722"/>
            <a:ext cx="10420844" cy="3038475"/>
          </a:xfrm>
          <a:prstGeom prst="rect">
            <a:avLst/>
          </a:prstGeo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3639127" y="5773015"/>
            <a:ext cx="4825193" cy="6003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Дууууже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рідко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806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86546" y="267854"/>
            <a:ext cx="5273156" cy="942109"/>
          </a:xfrm>
        </p:spPr>
        <p:txBody>
          <a:bodyPr/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Динамічний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452582" y="1339273"/>
            <a:ext cx="10814975" cy="6003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 зовнішніх ІР-адрес менша кількості внутрішніх ІР-адрес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764" y="2687783"/>
            <a:ext cx="9913157" cy="313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4005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515" y="232756"/>
            <a:ext cx="9919855" cy="32320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399" y="3594792"/>
            <a:ext cx="10012085" cy="3109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1217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0582" y="101600"/>
            <a:ext cx="4783628" cy="785091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masqurading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2863272" y="886691"/>
            <a:ext cx="6058247" cy="5523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 зовнішніх ІР-адрес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1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238" y="1671782"/>
            <a:ext cx="8895223" cy="4861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8556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584" y="779296"/>
            <a:ext cx="10167361" cy="6002793"/>
          </a:xfrm>
          <a:prstGeom prst="rect">
            <a:avLst/>
          </a:prstGeom>
        </p:spPr>
      </p:pic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2697018" y="226920"/>
            <a:ext cx="6058247" cy="5523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 -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таблиця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842221"/>
      </p:ext>
    </p:extLst>
  </p:cSld>
  <p:clrMapOvr>
    <a:masterClrMapping/>
  </p:clrMapOvr>
</p:sld>
</file>

<file path=ppt/theme/theme1.xml><?xml version="1.0" encoding="utf-8"?>
<a:theme xmlns:a="http://schemas.openxmlformats.org/drawingml/2006/main" name="Глубина">
  <a:themeElements>
    <a:clrScheme name="Глубина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Глубина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убина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TM04033923[[fn=Глубина]]</Template>
  <TotalTime>2141</TotalTime>
  <Words>564</Words>
  <Application>Microsoft Office PowerPoint</Application>
  <PresentationFormat>Широкоэкранный</PresentationFormat>
  <Paragraphs>174</Paragraphs>
  <Slides>38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4" baseType="lpstr">
      <vt:lpstr>Arial</vt:lpstr>
      <vt:lpstr>Calibri</vt:lpstr>
      <vt:lpstr>Corbel</vt:lpstr>
      <vt:lpstr>Times New Roman</vt:lpstr>
      <vt:lpstr>Wingdings</vt:lpstr>
      <vt:lpstr>Глубина</vt:lpstr>
      <vt:lpstr>Введення в спеціальність  Лекція 7 </vt:lpstr>
      <vt:lpstr>NAT</vt:lpstr>
      <vt:lpstr>Презентация PowerPoint</vt:lpstr>
      <vt:lpstr>Презентация PowerPoint</vt:lpstr>
      <vt:lpstr>Статичний NAT</vt:lpstr>
      <vt:lpstr>Динамічний NAT</vt:lpstr>
      <vt:lpstr>Презентация PowerPoint</vt:lpstr>
      <vt:lpstr>Nat masqurading</vt:lpstr>
      <vt:lpstr>Презентация PowerPoint</vt:lpstr>
      <vt:lpstr>FIREWALL</vt:lpstr>
      <vt:lpstr>Таблиця з’єднань</vt:lpstr>
      <vt:lpstr>Презентация PowerPoint</vt:lpstr>
      <vt:lpstr>Демілітаризована зона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DNS</vt:lpstr>
      <vt:lpstr>Презентация PowerPoint</vt:lpstr>
      <vt:lpstr>Презентация PowerPoint</vt:lpstr>
      <vt:lpstr>ітераційний сценарій DNS</vt:lpstr>
      <vt:lpstr>Рекурсивний сценарій DNS</vt:lpstr>
      <vt:lpstr>NSLOOKUP</vt:lpstr>
      <vt:lpstr>Презентация PowerPoint</vt:lpstr>
      <vt:lpstr>Презентация PowerPoint</vt:lpstr>
      <vt:lpstr>HTTP</vt:lpstr>
      <vt:lpstr>HTML</vt:lpstr>
      <vt:lpstr>CSS</vt:lpstr>
      <vt:lpstr>Презентация PowerPoint</vt:lpstr>
      <vt:lpstr>HTTP запит</vt:lpstr>
      <vt:lpstr>НТТР відповідь</vt:lpstr>
      <vt:lpstr>Приклад діалогу</vt:lpstr>
      <vt:lpstr>Презентация PowerPoint</vt:lpstr>
      <vt:lpstr>Дякую за увагу!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Ти  амбітний?   Творчий?  розумієшся на   сучасних технологіях?</dc:title>
  <dc:creator>homer</dc:creator>
  <cp:lastModifiedBy>Ольга</cp:lastModifiedBy>
  <cp:revision>130</cp:revision>
  <dcterms:created xsi:type="dcterms:W3CDTF">2017-11-21T17:19:25Z</dcterms:created>
  <dcterms:modified xsi:type="dcterms:W3CDTF">2025-08-11T12:55:26Z</dcterms:modified>
</cp:coreProperties>
</file>