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7" r:id="rId2"/>
    <p:sldId id="295" r:id="rId3"/>
    <p:sldId id="296" r:id="rId4"/>
    <p:sldId id="294" r:id="rId5"/>
    <p:sldId id="297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303" r:id="rId14"/>
    <p:sldId id="302" r:id="rId15"/>
    <p:sldId id="304" r:id="rId16"/>
    <p:sldId id="305" r:id="rId17"/>
    <p:sldId id="301" r:id="rId18"/>
    <p:sldId id="300" r:id="rId19"/>
    <p:sldId id="299" r:id="rId20"/>
    <p:sldId id="285" r:id="rId21"/>
    <p:sldId id="312" r:id="rId22"/>
    <p:sldId id="311" r:id="rId23"/>
    <p:sldId id="310" r:id="rId24"/>
    <p:sldId id="313" r:id="rId25"/>
    <p:sldId id="314" r:id="rId26"/>
    <p:sldId id="309" r:id="rId27"/>
    <p:sldId id="319" r:id="rId28"/>
    <p:sldId id="308" r:id="rId29"/>
    <p:sldId id="307" r:id="rId30"/>
    <p:sldId id="306" r:id="rId31"/>
    <p:sldId id="318" r:id="rId32"/>
    <p:sldId id="323" r:id="rId33"/>
    <p:sldId id="317" r:id="rId34"/>
    <p:sldId id="316" r:id="rId35"/>
    <p:sldId id="315" r:id="rId36"/>
    <p:sldId id="322" r:id="rId37"/>
    <p:sldId id="324" r:id="rId38"/>
    <p:sldId id="28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B1969-40EE-478C-B5C3-4719F19D614E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E955-FEE1-4B77-A8B1-58C4D53ACB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7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955-FEE1-4B77-A8B1-58C4D53ACB3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52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955-FEE1-4B77-A8B1-58C4D53ACB37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6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40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72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47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37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07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71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2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00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502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89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0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5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09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59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33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7F80809-8795-4E7B-93FD-BE6422B3B6EB}" type="datetimeFigureOut">
              <a:rPr lang="uk-UA" smtClean="0"/>
              <a:t>11.08.2025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86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в спеціальність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843" y="197657"/>
            <a:ext cx="3028720" cy="877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FIREWALL</a:t>
            </a:r>
            <a:endParaRPr lang="uk-UA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1453236"/>
            <a:ext cx="10898909" cy="273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Міжмережевий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екран</a:t>
            </a:r>
          </a:p>
          <a:p>
            <a:pPr marL="0" indent="0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Перехоплює пакети з зовнішньої і внутрішньої мереж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6" y="-1243"/>
            <a:ext cx="4635731" cy="215271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31876"/>
              </p:ext>
            </p:extLst>
          </p:nvPr>
        </p:nvGraphicFramePr>
        <p:xfrm>
          <a:off x="0" y="3492957"/>
          <a:ext cx="9268690" cy="32902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87484">
                  <a:extLst>
                    <a:ext uri="{9D8B030D-6E8A-4147-A177-3AD203B41FA5}">
                      <a16:colId xmlns:a16="http://schemas.microsoft.com/office/drawing/2014/main" val="3214968056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07265803"/>
                    </a:ext>
                  </a:extLst>
                </a:gridCol>
                <a:gridCol w="1681941">
                  <a:extLst>
                    <a:ext uri="{9D8B030D-6E8A-4147-A177-3AD203B41FA5}">
                      <a16:colId xmlns:a16="http://schemas.microsoft.com/office/drawing/2014/main" val="1150672882"/>
                    </a:ext>
                  </a:extLst>
                </a:gridCol>
                <a:gridCol w="1457312">
                  <a:extLst>
                    <a:ext uri="{9D8B030D-6E8A-4147-A177-3AD203B41FA5}">
                      <a16:colId xmlns:a16="http://schemas.microsoft.com/office/drawing/2014/main" val="2806574365"/>
                    </a:ext>
                  </a:extLst>
                </a:gridCol>
                <a:gridCol w="1431936">
                  <a:extLst>
                    <a:ext uri="{9D8B030D-6E8A-4147-A177-3AD203B41FA5}">
                      <a16:colId xmlns:a16="http://schemas.microsoft.com/office/drawing/2014/main" val="1830313973"/>
                    </a:ext>
                  </a:extLst>
                </a:gridCol>
                <a:gridCol w="1607937">
                  <a:extLst>
                    <a:ext uri="{9D8B030D-6E8A-4147-A177-3AD203B41FA5}">
                      <a16:colId xmlns:a16="http://schemas.microsoft.com/office/drawing/2014/main" val="448290250"/>
                    </a:ext>
                  </a:extLst>
                </a:gridCol>
              </a:tblGrid>
              <a:tr h="486756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Відправник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Отримувач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Протокол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Дії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19007"/>
                  </a:ext>
                </a:extLst>
              </a:tr>
              <a:tr h="48675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Порт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Порт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4656821"/>
                  </a:ext>
                </a:extLst>
              </a:tr>
              <a:tr h="827484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220.10.1.0/24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&gt;1024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Ззовні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220.10.1.0/24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80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ТСР</a:t>
                      </a:r>
                    </a:p>
                    <a:p>
                      <a:pPr algn="ctr"/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Дозволити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51410"/>
                  </a:ext>
                </a:extLst>
              </a:tr>
              <a:tr h="827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Ззовні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220.10.1.0/24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80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220.10.1.0/24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&gt;1024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ТСР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Дозволити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56262"/>
                  </a:ext>
                </a:extLst>
              </a:tr>
              <a:tr h="66174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Будь-який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Заборонити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8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7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24083"/>
              </p:ext>
            </p:extLst>
          </p:nvPr>
        </p:nvGraphicFramePr>
        <p:xfrm>
          <a:off x="234758" y="602745"/>
          <a:ext cx="11544377" cy="349542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05675">
                  <a:extLst>
                    <a:ext uri="{9D8B030D-6E8A-4147-A177-3AD203B41FA5}">
                      <a16:colId xmlns:a16="http://schemas.microsoft.com/office/drawing/2014/main" val="3214968056"/>
                    </a:ext>
                  </a:extLst>
                </a:gridCol>
                <a:gridCol w="1334108">
                  <a:extLst>
                    <a:ext uri="{9D8B030D-6E8A-4147-A177-3AD203B41FA5}">
                      <a16:colId xmlns:a16="http://schemas.microsoft.com/office/drawing/2014/main" val="307265803"/>
                    </a:ext>
                  </a:extLst>
                </a:gridCol>
                <a:gridCol w="1600400">
                  <a:extLst>
                    <a:ext uri="{9D8B030D-6E8A-4147-A177-3AD203B41FA5}">
                      <a16:colId xmlns:a16="http://schemas.microsoft.com/office/drawing/2014/main" val="1150672882"/>
                    </a:ext>
                  </a:extLst>
                </a:gridCol>
                <a:gridCol w="1386661">
                  <a:extLst>
                    <a:ext uri="{9D8B030D-6E8A-4147-A177-3AD203B41FA5}">
                      <a16:colId xmlns:a16="http://schemas.microsoft.com/office/drawing/2014/main" val="2806574365"/>
                    </a:ext>
                  </a:extLst>
                </a:gridCol>
                <a:gridCol w="1362516">
                  <a:extLst>
                    <a:ext uri="{9D8B030D-6E8A-4147-A177-3AD203B41FA5}">
                      <a16:colId xmlns:a16="http://schemas.microsoft.com/office/drawing/2014/main" val="1830313973"/>
                    </a:ext>
                  </a:extLst>
                </a:gridCol>
                <a:gridCol w="1362516">
                  <a:extLst>
                    <a:ext uri="{9D8B030D-6E8A-4147-A177-3AD203B41FA5}">
                      <a16:colId xmlns:a16="http://schemas.microsoft.com/office/drawing/2014/main" val="2743702091"/>
                    </a:ext>
                  </a:extLst>
                </a:gridCol>
                <a:gridCol w="1362516">
                  <a:extLst>
                    <a:ext uri="{9D8B030D-6E8A-4147-A177-3AD203B41FA5}">
                      <a16:colId xmlns:a16="http://schemas.microsoft.com/office/drawing/2014/main" val="3517987075"/>
                    </a:ext>
                  </a:extLst>
                </a:gridCol>
                <a:gridCol w="1529985">
                  <a:extLst>
                    <a:ext uri="{9D8B030D-6E8A-4147-A177-3AD203B41FA5}">
                      <a16:colId xmlns:a16="http://schemas.microsoft.com/office/drawing/2014/main" val="448290250"/>
                    </a:ext>
                  </a:extLst>
                </a:gridCol>
              </a:tblGrid>
              <a:tr h="49116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Відправник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Отримувач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Протокол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Флаг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З’єднання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Дії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19007"/>
                  </a:ext>
                </a:extLst>
              </a:tr>
              <a:tr h="491164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Порт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Порт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4656821"/>
                  </a:ext>
                </a:extLst>
              </a:tr>
              <a:tr h="92268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220.10.1.0/24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&gt;1024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Ззовні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220.10.1.0/24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80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ТСР</a:t>
                      </a:r>
                    </a:p>
                    <a:p>
                      <a:pPr algn="ctr"/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Дозволити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51410"/>
                  </a:ext>
                </a:extLst>
              </a:tr>
              <a:tr h="922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Ззовні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220.10.1.0/24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80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220.10.1.0/24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&gt;1024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ТСР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Перевіряти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Дозволити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56262"/>
                  </a:ext>
                </a:extLst>
              </a:tr>
              <a:tr h="667741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Будь-який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Будь-який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Будь-який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Заборонити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8302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84389"/>
              </p:ext>
            </p:extLst>
          </p:nvPr>
        </p:nvGraphicFramePr>
        <p:xfrm>
          <a:off x="1826567" y="5191912"/>
          <a:ext cx="8128000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913199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04056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55711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75795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Відправник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Отримувач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Порт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ІР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Порт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3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220.10.1.86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53638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77.88.55.66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41876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533" y="4167447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uk-UA" sz="28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з’єднань</a:t>
            </a:r>
            <a:endParaRPr lang="uk-UA" sz="28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6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67411"/>
              </p:ext>
            </p:extLst>
          </p:nvPr>
        </p:nvGraphicFramePr>
        <p:xfrm>
          <a:off x="0" y="307569"/>
          <a:ext cx="12192000" cy="63592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741081895"/>
                    </a:ext>
                  </a:extLst>
                </a:gridCol>
              </a:tblGrid>
              <a:tr h="90846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Прикладний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17113"/>
                  </a:ext>
                </a:extLst>
              </a:tr>
              <a:tr h="90846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Уявлення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83480"/>
                  </a:ext>
                </a:extLst>
              </a:tr>
              <a:tr h="908463">
                <a:tc>
                  <a:txBody>
                    <a:bodyPr/>
                    <a:lstStyle/>
                    <a:p>
                      <a:r>
                        <a:rPr lang="uk-UA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Сеансовий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835595"/>
                  </a:ext>
                </a:extLst>
              </a:tr>
              <a:tr h="90846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Транспортний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08330"/>
                  </a:ext>
                </a:extLst>
              </a:tr>
              <a:tr h="90846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Мережевий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91766"/>
                  </a:ext>
                </a:extLst>
              </a:tr>
              <a:tr h="90846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Канальний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64882"/>
                  </a:ext>
                </a:extLst>
              </a:tr>
              <a:tr h="90846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Фізичний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243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80313" y="382384"/>
            <a:ext cx="3374967" cy="77308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Посередники прикладного рівня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3055" y="648393"/>
            <a:ext cx="3042458" cy="37241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Інспектори стану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4940529"/>
            <a:ext cx="3374967" cy="77308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 комутатори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5633" y="2244436"/>
            <a:ext cx="2129443" cy="25436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Шлюзи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сеансового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1" y="3186540"/>
            <a:ext cx="1925782" cy="1601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Пакетні фільтри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2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34" y="314037"/>
            <a:ext cx="10353761" cy="1326321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Демілітаризована зона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4" y="1887393"/>
            <a:ext cx="10287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54" y="360217"/>
            <a:ext cx="11471563" cy="1376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Intrusion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system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виявлення вторгнень</a:t>
            </a:r>
          </a:p>
          <a:p>
            <a:pPr marL="0" indent="0" algn="just">
              <a:buNone/>
            </a:pP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81" y="1736436"/>
            <a:ext cx="9696307" cy="4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1" y="193964"/>
            <a:ext cx="11616574" cy="648115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підсистему, призначену для збору подій, пов'язаних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безпекою системи, що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аналізу, призначену для виявлення атак і підозрілих дій на основі даних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сенсорів;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забезпечує накопичення первинних подій і результатів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аналізу;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управління, що дозволяє конфігурувати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 за станом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системи, що захищається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переглядати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 підсистемою аналізу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1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4655" y="0"/>
            <a:ext cx="12256655" cy="6858000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IDS, NIDS)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відстежує вторгнення, перевіряючи мережевий трафік і веде спостереження за декількома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протоколі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Protocol-based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IDS, PIDS)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являє собою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відстежує і аналізує комунікаційні протоколи зі зв'язаними системами або користувачами.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прикладних протоколах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Protocol-based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IDS, APIDS)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 спостереження і аналіз даних, що передаються з використанням специфічних для певних програм протоколів.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Вузлова 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Host-based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IDS, HIDS)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 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відслідковує вторгнення, використовуючи аналіз системних викликів,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додатків, модифікацій файлів (виконуваних, файлів паролів, системних баз даних), стану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інших джерел 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і більше підходів до розробки СОВ. Дані від агентів 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комбінуються з мережевою інформацією для створення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про безпеку мережі. </a:t>
            </a:r>
          </a:p>
        </p:txBody>
      </p:sp>
    </p:spTree>
    <p:extLst>
      <p:ext uri="{BB962C8B-B14F-4D97-AF65-F5344CB8AC3E}">
        <p14:creationId xmlns:p14="http://schemas.microsoft.com/office/powerpoint/2010/main" val="205080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368864"/>
            <a:ext cx="10714182" cy="1229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Intrusion Prevention System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Системи запобігання вторгнень </a:t>
            </a: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85" y="1597891"/>
            <a:ext cx="8125230" cy="5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6" y="443345"/>
            <a:ext cx="11129012" cy="6326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реагування на атаки</a:t>
            </a:r>
          </a:p>
          <a:p>
            <a:pPr marL="0" indent="0">
              <a:buNone/>
            </a:pP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початку 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атаки:</a:t>
            </a:r>
            <a:endParaRPr lang="uk-UA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облікових записів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комп'ютерної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атаки за допомогою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брандмауера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конфігурації комунікаційного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 джерела атаки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атаки: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мережевих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хостових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датчиків</a:t>
            </a:r>
          </a:p>
        </p:txBody>
      </p:sp>
    </p:spTree>
    <p:extLst>
      <p:ext uri="{BB962C8B-B14F-4D97-AF65-F5344CB8AC3E}">
        <p14:creationId xmlns:p14="http://schemas.microsoft.com/office/powerpoint/2010/main" val="4480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09" y="157018"/>
            <a:ext cx="2178974" cy="95134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02" y="1108364"/>
            <a:ext cx="11416146" cy="5255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Address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(Трансляція мережевих адрес)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 мережі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заголовках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дейтаграм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маршрутизуючий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адресного простору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06392" y="2258813"/>
            <a:ext cx="4505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Прикладний</a:t>
            </a:r>
            <a:endParaRPr lang="uk-UA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1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76" y="239423"/>
            <a:ext cx="9422678" cy="63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964" y="73890"/>
            <a:ext cx="1938829" cy="103447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9" y="1663989"/>
            <a:ext cx="9981479" cy="4455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139" y="923697"/>
            <a:ext cx="3804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порт 53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8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3" y="426749"/>
            <a:ext cx="10728037" cy="56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78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98425"/>
            <a:ext cx="9146398" cy="66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901" y="323274"/>
            <a:ext cx="7887047" cy="7573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ітераційний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7" y="1625600"/>
            <a:ext cx="11170771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654" y="212436"/>
            <a:ext cx="8570538" cy="59112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Рекурсивний сценарій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90" y="1066222"/>
            <a:ext cx="49434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527" y="350983"/>
            <a:ext cx="3702974" cy="71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NSLOOKUP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283"/>
            <a:ext cx="7373389" cy="3686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91" y="39262"/>
            <a:ext cx="4599709" cy="68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2" y="427903"/>
            <a:ext cx="12063139" cy="57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8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7" y="249094"/>
            <a:ext cx="10658475" cy="64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20072"/>
            <a:ext cx="11813309" cy="653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Внутрішня, приватна, «сіра» ІР-адреса: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10.0.0.0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10.255.255.255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 підмережі для безкласової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адресації: 255.0.0.0 або /8)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172.16.0.0 — 172.31.255.255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 підмережі для безкласової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адресації: 255.240.0.0 або /12)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192.168.0.0 — 192.168.255.255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 підмережі для безкласової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адресації: 255.255.0.0 або /16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Також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петльових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інтерфейсів (не використовується для обміну між вузлами мережі) зарезервований діапазон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127.0.0.0 — 127.255.255.255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МАРШРУТИЗУ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ТЬСЯ В МЕРЕЖІ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INTERNET!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6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764" y="249382"/>
            <a:ext cx="2622320" cy="93287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82" y="1182255"/>
            <a:ext cx="3574474" cy="489527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</a:t>
            </a:r>
            <a:r>
              <a:rPr lang="uk-UA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</a:p>
          <a:p>
            <a:pPr marL="0" indent="0">
              <a:buNone/>
            </a:pPr>
            <a:endParaRPr lang="en-US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</a:p>
          <a:p>
            <a:pPr marL="0" indent="0">
              <a:buNone/>
            </a:pPr>
            <a:endParaRPr lang="en-US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TCP,    port 80</a:t>
            </a:r>
          </a:p>
          <a:p>
            <a:pPr marL="0" indent="0">
              <a:buNone/>
            </a:pPr>
            <a:endParaRPr lang="en-US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Query-answer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86" y="1366693"/>
            <a:ext cx="76295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1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70" y="728197"/>
            <a:ext cx="10597286" cy="612980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35054" y="124257"/>
            <a:ext cx="2049666" cy="4248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85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63" y="0"/>
            <a:ext cx="1999258" cy="7640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042"/>
            <a:ext cx="7861393" cy="33072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086443" y="2100157"/>
            <a:ext cx="1999258" cy="76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083" y="2993794"/>
            <a:ext cx="5651917" cy="3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4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2" y="537585"/>
            <a:ext cx="9395547" cy="55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8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273189"/>
            <a:ext cx="4183265" cy="7758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4731" y="1319145"/>
            <a:ext cx="110628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вживаються: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 -  Запитує вміст вказаного ресурсу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kumimoji="0" lang="en-US" alt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HTML-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559" y="218769"/>
            <a:ext cx="5069356" cy="96994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28" y="3269673"/>
            <a:ext cx="7259653" cy="34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9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8" y="151477"/>
            <a:ext cx="4469592" cy="56341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НТТР відповідь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015999"/>
            <a:ext cx="11579629" cy="5403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 статусу: 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1хх — інформаційний: запит прийнятий, продовжуй процес.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2хх — успіх: дія була успішно передана, зрозуміла, та прийнята.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3хх 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наступні дії мають бути успішно виконані для реалізації запиту.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4хх — помилка клієнта: запит містить синтаксичні помилки або не може бути виконаний.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5хх — помилка сервера: сервер не зміг виконати правильно сформований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53" y="94239"/>
            <a:ext cx="5262130" cy="7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5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763" y="73892"/>
            <a:ext cx="5014538" cy="923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діалогу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766"/>
            <a:ext cx="12192000" cy="1549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1429"/>
            <a:ext cx="12192000" cy="24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3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667"/>
            <a:ext cx="12192000" cy="43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1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17" y="336839"/>
            <a:ext cx="8522710" cy="62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2" y="295564"/>
            <a:ext cx="5033011" cy="1043709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82" y="1339273"/>
            <a:ext cx="10814975" cy="60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зовнішніх ІР-адрес = кількості внутрішніх ІР-адрес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02" y="2272722"/>
            <a:ext cx="10420844" cy="303847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39127" y="5773015"/>
            <a:ext cx="4825193" cy="60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Дууууже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0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6" y="267854"/>
            <a:ext cx="5273156" cy="942109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2582" y="1339273"/>
            <a:ext cx="10814975" cy="60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зовнішніх ІР-адрес менша кількості внутрішніх ІР-адрес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4" y="2687783"/>
            <a:ext cx="9913157" cy="31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15" y="232756"/>
            <a:ext cx="9919855" cy="3232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99" y="3594792"/>
            <a:ext cx="10012085" cy="31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582" y="101600"/>
            <a:ext cx="4783628" cy="7850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masqurading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63272" y="886691"/>
            <a:ext cx="6058247" cy="55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зовнішніх ІР-адрес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38" y="1671782"/>
            <a:ext cx="8895223" cy="48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4" y="779296"/>
            <a:ext cx="10167361" cy="6002793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97018" y="226920"/>
            <a:ext cx="6058247" cy="55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 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42221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2141</TotalTime>
  <Words>564</Words>
  <Application>Microsoft Office PowerPoint</Application>
  <PresentationFormat>Широкоэкранный</PresentationFormat>
  <Paragraphs>174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Corbel</vt:lpstr>
      <vt:lpstr>Times New Roman</vt:lpstr>
      <vt:lpstr>Wingdings</vt:lpstr>
      <vt:lpstr>Глубина</vt:lpstr>
      <vt:lpstr>Введення в спеціальність  Лекція 7 </vt:lpstr>
      <vt:lpstr>NAT</vt:lpstr>
      <vt:lpstr>Презентация PowerPoint</vt:lpstr>
      <vt:lpstr>Презентация PowerPoint</vt:lpstr>
      <vt:lpstr>Статичний NAT</vt:lpstr>
      <vt:lpstr>Динамічний NAT</vt:lpstr>
      <vt:lpstr>Презентация PowerPoint</vt:lpstr>
      <vt:lpstr>Nat masqurading</vt:lpstr>
      <vt:lpstr>Презентация PowerPoint</vt:lpstr>
      <vt:lpstr>FIREWALL</vt:lpstr>
      <vt:lpstr>Таблиця з’єднань</vt:lpstr>
      <vt:lpstr>Презентация PowerPoint</vt:lpstr>
      <vt:lpstr>Демілітаризована зона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DNS</vt:lpstr>
      <vt:lpstr>Презентация PowerPoint</vt:lpstr>
      <vt:lpstr>Презентация PowerPoint</vt:lpstr>
      <vt:lpstr>ітераційний сценарій DNS</vt:lpstr>
      <vt:lpstr>Рекурсивний сценарій DNS</vt:lpstr>
      <vt:lpstr>NSLOOKUP</vt:lpstr>
      <vt:lpstr>Презентация PowerPoint</vt:lpstr>
      <vt:lpstr>Презентация PowerPoint</vt:lpstr>
      <vt:lpstr>HTTP</vt:lpstr>
      <vt:lpstr>HTML</vt:lpstr>
      <vt:lpstr>CSS</vt:lpstr>
      <vt:lpstr>Презентация PowerPoint</vt:lpstr>
      <vt:lpstr>HTTP запит</vt:lpstr>
      <vt:lpstr>НТТР відповідь</vt:lpstr>
      <vt:lpstr>Приклад діалогу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Ольга</cp:lastModifiedBy>
  <cp:revision>130</cp:revision>
  <dcterms:created xsi:type="dcterms:W3CDTF">2017-11-21T17:19:25Z</dcterms:created>
  <dcterms:modified xsi:type="dcterms:W3CDTF">2025-08-11T12:55:26Z</dcterms:modified>
</cp:coreProperties>
</file>