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1" r:id="rId5"/>
    <p:sldId id="260" r:id="rId6"/>
    <p:sldId id="264" r:id="rId7"/>
    <p:sldId id="258" r:id="rId8"/>
    <p:sldId id="263" r:id="rId9"/>
    <p:sldId id="265" r:id="rId10"/>
    <p:sldId id="266" r:id="rId11"/>
    <p:sldId id="262" r:id="rId12"/>
    <p:sldId id="267" r:id="rId13"/>
    <p:sldId id="268" r:id="rId14"/>
    <p:sldId id="269" r:id="rId15"/>
    <p:sldId id="270" r:id="rId16"/>
    <p:sldId id="274" r:id="rId17"/>
    <p:sldId id="272" r:id="rId18"/>
    <p:sldId id="271" r:id="rId19"/>
    <p:sldId id="275" r:id="rId20"/>
    <p:sldId id="273" r:id="rId2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52C0B-E35C-4A73-B4E6-E99E84DD73DD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6B10D-BF01-419C-A40D-219E3AE168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6543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158596-02A5-495C-95EC-8C5F660C8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74F24AA-D7EC-4D39-90CD-1958DC57B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2BB44EF-66CC-4B64-8B4A-17A5B159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D284444-7C0D-4E3D-8C1B-99FFED48C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599F2B5-3B7E-4D4D-8C0D-794FC3700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861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1DDBBB-8D98-48F2-9C10-35D7DEB65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77107C9-B7CE-41BC-94FB-CD48184D8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9AD8E1A-AAE8-4A32-9E74-523D2D387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F4641DD-45B3-4B7F-8A63-AE772323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B5879C-5574-4457-B9BE-3BEB6AD32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377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938E6B0-8CFA-4595-A828-0525612CF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21175AB-7C50-44DD-9D10-649B8D180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C9AC66E-7BB1-4BCF-AE2A-16CBBE2E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E381F5B-E7DE-48F8-8856-C3C756E1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C54059-86C5-42A1-A53F-20D026A2A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51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6B1A8-C8E7-4C2A-8F99-69E996A9F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9E3159-F0EF-43F3-A816-B70DDB158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FF67EB7-91E1-40A2-90DD-891BA3837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B883443-EF80-469B-B825-4B2C147A0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E7472FF-90BA-43F2-9B78-66E1BBA8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860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D4CCB-EABA-4F9E-A4C8-06850DB97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A861C8D-BBAD-400F-B9A4-675313336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BB406DB-852D-4829-ADE9-3A35F4FCE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521203F-C6AF-45DF-9A10-B5002631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857C43D-4A7E-44D4-8013-7BF49E904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059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D4EE2-56AA-4F2E-BD6D-7299D4A65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EF4DC3-0E4F-4C19-9927-60D87E5EC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08701DB-BEAE-4459-8389-E5B3D435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2C2DEC5-22E8-455E-9B08-8EF9AF9C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870FCD1-090C-4BD1-B0F8-39EF37FF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6AD1B84-9D7A-4F8C-9B78-076E6FE79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31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77C07-CF7C-46BC-BAC5-4F25CEBD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FBE6D1D-BBAE-4FFD-B378-7D476003D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DB5A665-0FF5-42A4-87D8-789CEEA39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80C8697-43E2-4909-9A34-451971F11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97B37D6-F16E-41C4-99B7-2BB1B86449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E87E4402-2367-475D-AB19-112B3010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EB0C02EB-9978-45FD-8DDE-7C1B2DECD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A7E4337-EB05-4D90-B5D8-4DF83C620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51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21EEA-B997-4D3D-9C68-956C6AC0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E5E82F5-2FF9-46FD-A929-23255182B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A72BC1D-F8C0-4093-9A1D-74A60F500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99D86B5-1286-4F9C-9B53-38FDF8A1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760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4FEEB6C-4A4E-465B-A3B2-C7B720CB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B485D8A-2247-4595-B914-8F39650DA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D971117-883A-459F-ABAB-3B77B704E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067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6B5774-381D-4FF7-B53E-C12FA8086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5CAB6D-482C-4BF0-B765-6BC7DFA25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DB11E9-B3A0-44AC-A533-349E6EA6F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CF75230-B4AA-45B8-AE4B-ACD8354A0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8044A49-FA6E-4F75-9584-D35A6972D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E5DA957-0B07-461E-95E5-D284E157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800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4B6960-D0B4-4B52-9B2A-3446C23E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7E50916-EBD3-4167-A0AB-DB2B3B23EE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377C570-70A7-45FA-85B9-91245866D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DAE1654-2793-474A-98E0-A787076C2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AAF3D8-9945-4F64-8A31-68DF3D0C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011FC94-A89F-495E-B96A-DF22A7857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095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4E98F85-95E9-4D73-9ABF-0CF2738F4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AC43DE8-7DCD-4746-9B90-4593EA849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D44708B-10C1-4A3B-893B-324AC9F564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6E3E9-DC25-4ABD-93F2-855BB75BC0C2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7D1FC62-11C7-470A-87BD-FFAA81834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B3633D-4DBD-4143-8C39-F19E23FE7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12A84-B6CE-4696-9C0A-F38ABA739A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988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422DE-8C51-45B6-B4A9-3B7B0E9CE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8016" y="1764407"/>
            <a:ext cx="9065550" cy="2310312"/>
          </a:xfrm>
        </p:spPr>
        <p:txBody>
          <a:bodyPr>
            <a:normAutofit/>
          </a:bodyPr>
          <a:lstStyle/>
          <a:p>
            <a:r>
              <a:rPr lang="uk-UA" sz="5200" b="1" dirty="0">
                <a:solidFill>
                  <a:schemeClr val="tx2"/>
                </a:solidFill>
              </a:rPr>
              <a:t>Основи програмування та алгоритми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9641134-6BA6-45CD-A81C-1803FBEA5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424" y="4443241"/>
            <a:ext cx="5760846" cy="68207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2"/>
                </a:solidFill>
              </a:rPr>
              <a:t>Лекція 1</a:t>
            </a:r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0D94CDD-5FFF-4B04-9CBF-35161974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5309" y="6356350"/>
            <a:ext cx="5098473" cy="365125"/>
          </a:xfrm>
        </p:spPr>
        <p:txBody>
          <a:bodyPr/>
          <a:lstStyle/>
          <a:p>
            <a:r>
              <a:rPr lang="uk-UA" b="1" dirty="0"/>
              <a:t>ОСНОВИ ПРОГРАМУВАННЯ          ОПП «Прикладна лінгвістика»  </a:t>
            </a:r>
          </a:p>
        </p:txBody>
      </p:sp>
    </p:spTree>
    <p:extLst>
      <p:ext uri="{BB962C8B-B14F-4D97-AF65-F5344CB8AC3E}">
        <p14:creationId xmlns:p14="http://schemas.microsoft.com/office/powerpoint/2010/main" val="46864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C6CCBE-2377-42D3-8A01-D27997960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5696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декілька способів опису алгоритмів: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вербальний спосіб;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псевдокод (штучна алгоритмічна мова);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графічний спосіб.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наочним є графічний опис. Є дві загальноприйняті форми графічного зображення алгоритмів –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традиційна блок-схема та діаграма діяльності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Остання форма є частиною так званої Уніфікованої мови моделювання.</a:t>
            </a: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Уніфікована мова моделювання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Unified Modeling Language, UML)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графічна нотація для визначення, опису,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документування програмних систем, бізнес-систем і інших систем різної природи, в першу чергу пов'язаних з програмним забезпеченням.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UML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низку діаграм для моделювання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складних систем.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281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4306E-E9FA-4301-9D5E-0A9469F5B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блоки алгоритмів для графічного зображення</a:t>
            </a: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BA2F774D-C6F9-4AA4-9058-E82C00BA91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5200" y="1108364"/>
            <a:ext cx="8044873" cy="556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09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53B95-A27F-4413-9143-7ACC9DEC5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600" dirty="0"/>
              <a:t>.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алгоритмів</a:t>
            </a: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B60237-A635-4297-A42A-76B5B36A8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 задач алгоритмізації розв'язується за допомогою трьох найпростіших типів алгоритмів: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 алгоритми;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 з розгалуженням;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циклічні алгоритми.</a:t>
            </a:r>
          </a:p>
          <a:p>
            <a:pPr marL="0" indent="0" fontAlgn="base">
              <a:lnSpc>
                <a:spcPct val="120000"/>
              </a:lnSpc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за одною.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Розгалуженим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одну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одного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операторного блока.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(параметр циклу), яка при кожному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7928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39B0A1CD-C23C-45B6-B73C-65F168BA696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01964" y="433388"/>
            <a:ext cx="10834254" cy="600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62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0D35725-5B27-4612-A652-EFA17AD32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092" y="914400"/>
            <a:ext cx="7767782" cy="419330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695C6A9-66FC-4FD4-9553-2C5F89D727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6765" y="914400"/>
            <a:ext cx="3278908" cy="4378035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F4388E4-DF4B-4EFD-BF48-4E112735D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5384"/>
          </a:xfrm>
        </p:spPr>
        <p:txBody>
          <a:bodyPr>
            <a:no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Циклічні алгоритми</a:t>
            </a:r>
          </a:p>
        </p:txBody>
      </p:sp>
      <p:sp>
        <p:nvSpPr>
          <p:cNvPr id="7" name="Місце для вмісту 6">
            <a:extLst>
              <a:ext uri="{FF2B5EF4-FFF2-40B4-BE49-F238E27FC236}">
                <a16:creationId xmlns:a16="http://schemas.microsoft.com/office/drawing/2014/main" id="{9A9EEABF-F377-4FED-8A37-B9D6E8455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5570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16571-3171-4F93-BABB-4F87FA83D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8"/>
          </a:xfrm>
        </p:spPr>
        <p:txBody>
          <a:bodyPr>
            <a:no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 алгоритмів</a:t>
            </a:r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id="{4C2C6E9C-2754-420D-A407-FFD9F0756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9492" y="942109"/>
            <a:ext cx="9051636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12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9C74272-07A2-4A4D-AAD7-73E4B5FA37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055" y="267855"/>
            <a:ext cx="8728363" cy="627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289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045FBCC-5450-4B63-8096-DEBC96B97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874" y="464562"/>
            <a:ext cx="7943272" cy="613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849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F1F2E62-F3CD-4DDF-BDB6-60C2C5B62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473" y="323273"/>
            <a:ext cx="9448800" cy="617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270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449D78-7E59-4499-A1D2-62CF6DD2C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6911"/>
          </a:xfrm>
        </p:spPr>
        <p:txBody>
          <a:bodyPr>
            <a:normAutofit fontScale="90000"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схему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дюймів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d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до 20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дюймів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кроком 1)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517D943-BA5F-4FA7-8C6F-C678294686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673" y="822036"/>
            <a:ext cx="4054763" cy="574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519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D47AE-2AA1-4C0E-B535-F66C63CE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DA59F0-7B2F-42D4-96DF-8A840E25F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fontAlgn="base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програмування.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алгоритму та його властивості.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алгоритмів.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1751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11BD1-E5FA-4440-9AA4-5A8C853E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</a:t>
            </a: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04C7ED2D-1486-4623-A82C-3F15752B21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513" t="24285"/>
          <a:stretch/>
        </p:blipFill>
        <p:spPr>
          <a:xfrm>
            <a:off x="2253673" y="2161347"/>
            <a:ext cx="2946400" cy="126765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65CBD0-AAE0-4ABF-973C-FB1763775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965" y="2161345"/>
            <a:ext cx="3796144" cy="13255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A234069-872E-4122-9D24-B1D4925877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8582" y="4257567"/>
            <a:ext cx="4516582" cy="155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33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D03DE-D860-40AE-B8EF-C6A6A5397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поняття програмування</a:t>
            </a: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479451-9E3F-4E7C-8FA2-2C5037A8B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94690"/>
            <a:ext cx="10882745" cy="516312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795"/>
              </a:spcBef>
              <a:buNone/>
            </a:pPr>
            <a:r>
              <a:rPr lang="uk-UA" b="1" i="1" dirty="0">
                <a:latin typeface="Times New Roman"/>
                <a:cs typeface="Times New Roman"/>
              </a:rPr>
              <a:t>Програма</a:t>
            </a:r>
            <a:r>
              <a:rPr lang="uk-UA" b="1" i="1" spc="-6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–</a:t>
            </a:r>
            <a:r>
              <a:rPr lang="uk-UA" spc="-3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це</a:t>
            </a:r>
            <a:r>
              <a:rPr lang="uk-UA" spc="-2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алгоритм,</a:t>
            </a:r>
            <a:r>
              <a:rPr lang="uk-UA" spc="-5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записаний</a:t>
            </a:r>
            <a:r>
              <a:rPr lang="uk-UA" spc="-6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мовою</a:t>
            </a:r>
            <a:r>
              <a:rPr lang="uk-UA" spc="-35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програмування.</a:t>
            </a:r>
            <a:endParaRPr lang="uk-UA" dirty="0">
              <a:latin typeface="Times New Roman"/>
              <a:cs typeface="Times New Roman"/>
            </a:endParaRPr>
          </a:p>
          <a:p>
            <a:pPr marL="0" marR="9525" indent="0" algn="just">
              <a:lnSpc>
                <a:spcPts val="2810"/>
              </a:lnSpc>
              <a:spcBef>
                <a:spcPts val="1045"/>
              </a:spcBef>
              <a:buNone/>
            </a:pPr>
            <a:r>
              <a:rPr lang="uk-UA" b="1" i="1" dirty="0">
                <a:latin typeface="Times New Roman"/>
                <a:cs typeface="Times New Roman"/>
              </a:rPr>
              <a:t>Трансляція</a:t>
            </a:r>
            <a:r>
              <a:rPr lang="uk-UA" b="1" i="1" spc="9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(від</a:t>
            </a:r>
            <a:r>
              <a:rPr lang="uk-UA" spc="90" dirty="0">
                <a:latin typeface="Times New Roman"/>
                <a:cs typeface="Times New Roman"/>
              </a:rPr>
              <a:t>  </a:t>
            </a:r>
            <a:r>
              <a:rPr lang="uk-UA" dirty="0" err="1">
                <a:latin typeface="Times New Roman"/>
                <a:cs typeface="Times New Roman"/>
              </a:rPr>
              <a:t>англ</a:t>
            </a:r>
            <a:r>
              <a:rPr lang="uk-UA" dirty="0">
                <a:latin typeface="Times New Roman"/>
                <a:cs typeface="Times New Roman"/>
              </a:rPr>
              <a:t>.</a:t>
            </a:r>
            <a:r>
              <a:rPr lang="uk-UA" spc="95" dirty="0">
                <a:latin typeface="Times New Roman"/>
                <a:cs typeface="Times New Roman"/>
              </a:rPr>
              <a:t>  </a:t>
            </a:r>
            <a:r>
              <a:rPr lang="en-US" dirty="0">
                <a:latin typeface="Times New Roman"/>
                <a:cs typeface="Times New Roman"/>
              </a:rPr>
              <a:t>Translation</a:t>
            </a:r>
            <a:r>
              <a:rPr lang="en-US" spc="105" dirty="0">
                <a:latin typeface="Times New Roman"/>
                <a:cs typeface="Times New Roman"/>
              </a:rPr>
              <a:t>  </a:t>
            </a:r>
            <a:r>
              <a:rPr lang="en-US" dirty="0">
                <a:latin typeface="Times New Roman"/>
                <a:cs typeface="Times New Roman"/>
              </a:rPr>
              <a:t>–</a:t>
            </a:r>
            <a:r>
              <a:rPr lang="en-US" spc="10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переклад)</a:t>
            </a:r>
            <a:r>
              <a:rPr lang="uk-UA" spc="9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–</a:t>
            </a:r>
            <a:r>
              <a:rPr lang="uk-UA" spc="11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програма,</a:t>
            </a:r>
            <a:r>
              <a:rPr lang="uk-UA" spc="8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яка</a:t>
            </a:r>
            <a:r>
              <a:rPr lang="uk-UA" spc="95" dirty="0">
                <a:latin typeface="Times New Roman"/>
                <a:cs typeface="Times New Roman"/>
              </a:rPr>
              <a:t>  </a:t>
            </a:r>
            <a:r>
              <a:rPr lang="uk-UA" spc="-10" dirty="0">
                <a:latin typeface="Times New Roman"/>
                <a:cs typeface="Times New Roman"/>
              </a:rPr>
              <a:t>перетворює </a:t>
            </a:r>
            <a:r>
              <a:rPr lang="uk-UA" dirty="0">
                <a:latin typeface="Times New Roman"/>
                <a:cs typeface="Times New Roman"/>
              </a:rPr>
              <a:t>команди</a:t>
            </a:r>
            <a:r>
              <a:rPr lang="uk-UA" spc="17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мови</a:t>
            </a:r>
            <a:r>
              <a:rPr lang="uk-UA" spc="17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програмування</a:t>
            </a:r>
            <a:r>
              <a:rPr lang="uk-UA" spc="16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на</a:t>
            </a:r>
            <a:r>
              <a:rPr lang="uk-UA" spc="17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машинну</a:t>
            </a:r>
            <a:r>
              <a:rPr lang="uk-UA" spc="19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мову.</a:t>
            </a:r>
            <a:r>
              <a:rPr lang="uk-UA" spc="17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Існує</a:t>
            </a:r>
            <a:r>
              <a:rPr lang="uk-UA" spc="18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два</a:t>
            </a:r>
            <a:r>
              <a:rPr lang="uk-UA" spc="17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способи</a:t>
            </a:r>
            <a:r>
              <a:rPr lang="uk-UA" spc="180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трансляції: </a:t>
            </a:r>
            <a:r>
              <a:rPr lang="uk-UA" dirty="0">
                <a:latin typeface="Times New Roman"/>
                <a:cs typeface="Times New Roman"/>
              </a:rPr>
              <a:t>інтерпретація</a:t>
            </a:r>
            <a:r>
              <a:rPr lang="uk-UA" spc="-2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та</a:t>
            </a:r>
            <a:r>
              <a:rPr lang="uk-UA" spc="10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компіляція.</a:t>
            </a:r>
            <a:endParaRPr lang="uk-UA" dirty="0">
              <a:latin typeface="Times New Roman"/>
              <a:cs typeface="Times New Roman"/>
            </a:endParaRPr>
          </a:p>
          <a:p>
            <a:pPr marL="0" marR="8255" indent="0" algn="just">
              <a:spcBef>
                <a:spcPts val="955"/>
              </a:spcBef>
              <a:buNone/>
            </a:pPr>
            <a:r>
              <a:rPr lang="uk-UA" b="1" i="1" dirty="0">
                <a:latin typeface="Times New Roman"/>
                <a:cs typeface="Times New Roman"/>
              </a:rPr>
              <a:t>Інтерпретація </a:t>
            </a:r>
            <a:r>
              <a:rPr lang="uk-UA" dirty="0">
                <a:latin typeface="Times New Roman"/>
                <a:cs typeface="Times New Roman"/>
              </a:rPr>
              <a:t>(від</a:t>
            </a:r>
            <a:r>
              <a:rPr lang="uk-UA" spc="-5" dirty="0">
                <a:latin typeface="Times New Roman"/>
                <a:cs typeface="Times New Roman"/>
              </a:rPr>
              <a:t> </a:t>
            </a:r>
            <a:r>
              <a:rPr lang="uk-UA" dirty="0" err="1">
                <a:latin typeface="Times New Roman"/>
                <a:cs typeface="Times New Roman"/>
              </a:rPr>
              <a:t>англ</a:t>
            </a:r>
            <a:r>
              <a:rPr lang="uk-UA" dirty="0">
                <a:latin typeface="Times New Roman"/>
                <a:cs typeface="Times New Roman"/>
              </a:rPr>
              <a:t>. </a:t>
            </a:r>
            <a:r>
              <a:rPr lang="en-US" dirty="0">
                <a:latin typeface="Times New Roman"/>
                <a:cs typeface="Times New Roman"/>
              </a:rPr>
              <a:t>interpretation) –</a:t>
            </a:r>
            <a:r>
              <a:rPr lang="en-US" spc="-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спосіб</a:t>
            </a:r>
            <a:r>
              <a:rPr lang="uk-UA" spc="-1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трансляції,</a:t>
            </a:r>
            <a:r>
              <a:rPr lang="uk-UA" spc="-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під час </a:t>
            </a:r>
            <a:r>
              <a:rPr lang="uk-UA" spc="-10" dirty="0">
                <a:latin typeface="Times New Roman"/>
                <a:cs typeface="Times New Roman"/>
              </a:rPr>
              <a:t>якого</a:t>
            </a:r>
            <a:r>
              <a:rPr lang="uk-UA" spc="-5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кожна </a:t>
            </a:r>
            <a:r>
              <a:rPr lang="uk-UA" dirty="0">
                <a:latin typeface="Times New Roman"/>
                <a:cs typeface="Times New Roman"/>
              </a:rPr>
              <a:t>інструкція</a:t>
            </a:r>
            <a:r>
              <a:rPr lang="uk-UA" spc="39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програми</a:t>
            </a:r>
            <a:r>
              <a:rPr lang="uk-UA" spc="39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перекладається</a:t>
            </a:r>
            <a:r>
              <a:rPr lang="uk-UA" spc="39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в</a:t>
            </a:r>
            <a:r>
              <a:rPr lang="uk-UA" spc="39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машинні</a:t>
            </a:r>
            <a:r>
              <a:rPr lang="uk-UA" spc="40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коди</a:t>
            </a:r>
            <a:r>
              <a:rPr lang="uk-UA" spc="39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та</a:t>
            </a:r>
            <a:r>
              <a:rPr lang="uk-UA" spc="39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виконується,</a:t>
            </a:r>
            <a:r>
              <a:rPr lang="uk-UA" spc="40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і</a:t>
            </a:r>
            <a:r>
              <a:rPr lang="uk-UA" spc="385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тільки </a:t>
            </a:r>
            <a:r>
              <a:rPr lang="uk-UA" dirty="0">
                <a:latin typeface="Times New Roman"/>
                <a:cs typeface="Times New Roman"/>
              </a:rPr>
              <a:t>після</a:t>
            </a:r>
            <a:r>
              <a:rPr lang="uk-UA" spc="204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виконання</a:t>
            </a:r>
            <a:r>
              <a:rPr lang="uk-UA" spc="20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одного</a:t>
            </a:r>
            <a:r>
              <a:rPr lang="uk-UA" spc="21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фрагмента</a:t>
            </a:r>
            <a:r>
              <a:rPr lang="uk-UA" spc="204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програми</a:t>
            </a:r>
            <a:r>
              <a:rPr lang="uk-UA" spc="204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процесор</a:t>
            </a:r>
            <a:r>
              <a:rPr lang="uk-UA" spc="21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переходить</a:t>
            </a:r>
            <a:r>
              <a:rPr lang="uk-UA" spc="204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до</a:t>
            </a:r>
            <a:r>
              <a:rPr lang="uk-UA" spc="215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обробки </a:t>
            </a:r>
            <a:r>
              <a:rPr lang="uk-UA" dirty="0">
                <a:latin typeface="Times New Roman"/>
                <a:cs typeface="Times New Roman"/>
              </a:rPr>
              <a:t>іншого</a:t>
            </a:r>
            <a:r>
              <a:rPr lang="uk-UA" spc="7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фрагмента.</a:t>
            </a:r>
            <a:r>
              <a:rPr lang="uk-UA" spc="6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Це</a:t>
            </a:r>
            <a:r>
              <a:rPr lang="uk-UA" spc="6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гнучка</a:t>
            </a:r>
            <a:r>
              <a:rPr lang="uk-UA" spc="6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система</a:t>
            </a:r>
            <a:r>
              <a:rPr lang="uk-UA" spc="60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перекладу,</a:t>
            </a:r>
            <a:r>
              <a:rPr lang="uk-UA" spc="6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яка</a:t>
            </a:r>
            <a:r>
              <a:rPr lang="uk-UA" spc="6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реалізовується</a:t>
            </a:r>
            <a:r>
              <a:rPr lang="uk-UA" spc="75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нескладно. </a:t>
            </a:r>
            <a:r>
              <a:rPr lang="uk-UA" dirty="0">
                <a:latin typeface="Times New Roman"/>
                <a:cs typeface="Times New Roman"/>
              </a:rPr>
              <a:t>Вона</a:t>
            </a:r>
            <a:r>
              <a:rPr lang="uk-UA" spc="6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використовується</a:t>
            </a:r>
            <a:r>
              <a:rPr lang="uk-UA" spc="7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в</a:t>
            </a:r>
            <a:r>
              <a:rPr lang="uk-UA" spc="7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тих</a:t>
            </a:r>
            <a:r>
              <a:rPr lang="uk-UA" spc="7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випадках,</a:t>
            </a:r>
            <a:r>
              <a:rPr lang="uk-UA" spc="6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коли</a:t>
            </a:r>
            <a:r>
              <a:rPr lang="uk-UA" spc="7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потрібна</a:t>
            </a:r>
            <a:r>
              <a:rPr lang="uk-UA" spc="7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простота</a:t>
            </a:r>
            <a:r>
              <a:rPr lang="uk-UA" spc="80" dirty="0">
                <a:latin typeface="Times New Roman"/>
                <a:cs typeface="Times New Roman"/>
              </a:rPr>
              <a:t>  </a:t>
            </a:r>
            <a:r>
              <a:rPr lang="uk-UA" spc="-10" dirty="0">
                <a:latin typeface="Times New Roman"/>
                <a:cs typeface="Times New Roman"/>
              </a:rPr>
              <a:t>трансляції </a:t>
            </a:r>
            <a:r>
              <a:rPr lang="uk-UA" dirty="0">
                <a:latin typeface="Times New Roman"/>
                <a:cs typeface="Times New Roman"/>
              </a:rPr>
              <a:t>(</a:t>
            </a:r>
            <a:r>
              <a:rPr lang="en-US" dirty="0">
                <a:latin typeface="Times New Roman"/>
                <a:cs typeface="Times New Roman"/>
              </a:rPr>
              <a:t>Basic),</a:t>
            </a:r>
            <a:r>
              <a:rPr lang="en-US" spc="254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або</a:t>
            </a:r>
            <a:r>
              <a:rPr lang="uk-UA" spc="26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там,</a:t>
            </a:r>
            <a:r>
              <a:rPr lang="uk-UA" spc="26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де</a:t>
            </a:r>
            <a:r>
              <a:rPr lang="uk-UA" spc="26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інший</a:t>
            </a:r>
            <a:r>
              <a:rPr lang="uk-UA" spc="25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спосіб</a:t>
            </a:r>
            <a:r>
              <a:rPr lang="uk-UA" spc="25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перекладу</a:t>
            </a:r>
            <a:r>
              <a:rPr lang="uk-UA" spc="27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дуже</a:t>
            </a:r>
            <a:r>
              <a:rPr lang="uk-UA" spc="26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складний</a:t>
            </a:r>
            <a:r>
              <a:rPr lang="uk-UA" spc="26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або</a:t>
            </a:r>
            <a:r>
              <a:rPr lang="uk-UA" spc="265" dirty="0">
                <a:latin typeface="Times New Roman"/>
                <a:cs typeface="Times New Roman"/>
              </a:rPr>
              <a:t>  </a:t>
            </a:r>
            <a:r>
              <a:rPr lang="uk-UA" spc="-10" dirty="0">
                <a:latin typeface="Times New Roman"/>
                <a:cs typeface="Times New Roman"/>
              </a:rPr>
              <a:t>навіть </a:t>
            </a:r>
            <a:r>
              <a:rPr lang="uk-UA" dirty="0">
                <a:latin typeface="Times New Roman"/>
                <a:cs typeface="Times New Roman"/>
              </a:rPr>
              <a:t>неможливий</a:t>
            </a:r>
            <a:r>
              <a:rPr lang="uk-UA" spc="-140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(</a:t>
            </a:r>
            <a:r>
              <a:rPr lang="en-US" spc="-10" dirty="0">
                <a:latin typeface="Times New Roman"/>
                <a:cs typeface="Times New Roman"/>
              </a:rPr>
              <a:t>Lisp).</a:t>
            </a:r>
            <a:endParaRPr lang="en-US" dirty="0">
              <a:latin typeface="Times New Roman"/>
              <a:cs typeface="Times New Roman"/>
            </a:endParaRPr>
          </a:p>
          <a:p>
            <a:pPr marL="0" marR="5080" indent="0" algn="just">
              <a:lnSpc>
                <a:spcPts val="2810"/>
              </a:lnSpc>
              <a:spcBef>
                <a:spcPts val="1035"/>
              </a:spcBef>
              <a:buNone/>
            </a:pPr>
            <a:r>
              <a:rPr lang="uk-UA" b="1" i="1" dirty="0">
                <a:latin typeface="Times New Roman"/>
                <a:cs typeface="Times New Roman"/>
              </a:rPr>
              <a:t>Компіляція</a:t>
            </a:r>
            <a:r>
              <a:rPr lang="uk-UA" b="1" i="1" spc="10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(від</a:t>
            </a:r>
            <a:r>
              <a:rPr lang="uk-UA" spc="110" dirty="0">
                <a:latin typeface="Times New Roman"/>
                <a:cs typeface="Times New Roman"/>
              </a:rPr>
              <a:t>  </a:t>
            </a:r>
            <a:r>
              <a:rPr lang="uk-UA" dirty="0" err="1">
                <a:latin typeface="Times New Roman"/>
                <a:cs typeface="Times New Roman"/>
              </a:rPr>
              <a:t>англ</a:t>
            </a:r>
            <a:r>
              <a:rPr lang="uk-UA" dirty="0">
                <a:latin typeface="Times New Roman"/>
                <a:cs typeface="Times New Roman"/>
              </a:rPr>
              <a:t>.</a:t>
            </a:r>
            <a:r>
              <a:rPr lang="uk-UA" spc="100" dirty="0">
                <a:latin typeface="Times New Roman"/>
                <a:cs typeface="Times New Roman"/>
              </a:rPr>
              <a:t>  </a:t>
            </a:r>
            <a:r>
              <a:rPr lang="en-US" dirty="0">
                <a:latin typeface="Times New Roman"/>
                <a:cs typeface="Times New Roman"/>
              </a:rPr>
              <a:t>Compile</a:t>
            </a:r>
            <a:r>
              <a:rPr lang="en-US" spc="110" dirty="0">
                <a:latin typeface="Times New Roman"/>
                <a:cs typeface="Times New Roman"/>
              </a:rPr>
              <a:t>  </a:t>
            </a:r>
            <a:r>
              <a:rPr lang="en-US" dirty="0">
                <a:latin typeface="Times New Roman"/>
                <a:cs typeface="Times New Roman"/>
              </a:rPr>
              <a:t>–</a:t>
            </a:r>
            <a:r>
              <a:rPr lang="en-US" spc="11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збирати)</a:t>
            </a:r>
            <a:r>
              <a:rPr lang="uk-UA" spc="10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–</a:t>
            </a:r>
            <a:r>
              <a:rPr lang="uk-UA" spc="11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спосіб</a:t>
            </a:r>
            <a:r>
              <a:rPr lang="uk-UA" spc="95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трансляції,</a:t>
            </a:r>
            <a:r>
              <a:rPr lang="uk-UA" spc="100" dirty="0">
                <a:latin typeface="Times New Roman"/>
                <a:cs typeface="Times New Roman"/>
              </a:rPr>
              <a:t>  </a:t>
            </a:r>
            <a:r>
              <a:rPr lang="uk-UA" dirty="0">
                <a:latin typeface="Times New Roman"/>
                <a:cs typeface="Times New Roman"/>
              </a:rPr>
              <a:t>при</a:t>
            </a:r>
            <a:r>
              <a:rPr lang="uk-UA" spc="110" dirty="0">
                <a:latin typeface="Times New Roman"/>
                <a:cs typeface="Times New Roman"/>
              </a:rPr>
              <a:t>  </a:t>
            </a:r>
            <a:r>
              <a:rPr lang="uk-UA" spc="-10" dirty="0">
                <a:latin typeface="Times New Roman"/>
                <a:cs typeface="Times New Roman"/>
              </a:rPr>
              <a:t>якому </a:t>
            </a:r>
            <a:r>
              <a:rPr lang="uk-UA" dirty="0">
                <a:latin typeface="Times New Roman"/>
                <a:cs typeface="Times New Roman"/>
              </a:rPr>
              <a:t>здійснюється</a:t>
            </a:r>
            <a:r>
              <a:rPr lang="uk-UA" spc="54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переклад</a:t>
            </a:r>
            <a:r>
              <a:rPr lang="uk-UA" spc="52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усього</a:t>
            </a:r>
            <a:r>
              <a:rPr lang="uk-UA" spc="55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тексту</a:t>
            </a:r>
            <a:r>
              <a:rPr lang="uk-UA" spc="56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програми,</a:t>
            </a:r>
            <a:r>
              <a:rPr lang="uk-UA" spc="535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збір</a:t>
            </a:r>
            <a:r>
              <a:rPr lang="uk-UA" spc="55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перед</a:t>
            </a:r>
            <a:r>
              <a:rPr lang="uk-UA" spc="52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її</a:t>
            </a:r>
            <a:r>
              <a:rPr lang="uk-UA" spc="54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виконанням</a:t>
            </a:r>
            <a:r>
              <a:rPr lang="uk-UA" spc="540" dirty="0">
                <a:latin typeface="Times New Roman"/>
                <a:cs typeface="Times New Roman"/>
              </a:rPr>
              <a:t> </a:t>
            </a:r>
            <a:r>
              <a:rPr lang="uk-UA" spc="25" dirty="0">
                <a:latin typeface="Times New Roman"/>
                <a:cs typeface="Times New Roman"/>
              </a:rPr>
              <a:t>та </a:t>
            </a:r>
            <a:r>
              <a:rPr lang="uk-UA" dirty="0">
                <a:latin typeface="Times New Roman"/>
                <a:cs typeface="Times New Roman"/>
              </a:rPr>
              <a:t>запис</a:t>
            </a:r>
            <a:r>
              <a:rPr lang="uk-UA" spc="-5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у</a:t>
            </a:r>
            <a:r>
              <a:rPr lang="uk-UA" spc="-30" dirty="0">
                <a:latin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cs typeface="Times New Roman"/>
              </a:rPr>
              <a:t>пам’ять</a:t>
            </a:r>
            <a:r>
              <a:rPr lang="uk-UA" spc="-25" dirty="0">
                <a:latin typeface="Times New Roman"/>
                <a:cs typeface="Times New Roman"/>
              </a:rPr>
              <a:t> </a:t>
            </a:r>
            <a:r>
              <a:rPr lang="uk-UA" spc="-10" dirty="0">
                <a:latin typeface="Times New Roman"/>
                <a:cs typeface="Times New Roman"/>
              </a:rPr>
              <a:t>комп’ютера.</a:t>
            </a:r>
            <a:endParaRPr lang="uk-UA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099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D66EDB-7E3E-4D00-A5EB-22C43B9F6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3418"/>
            <a:ext cx="10515600" cy="56135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Мова програмування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спеціальна нотація, за допомогою якої можуть бути записані інструкції, що забезпечують керування роботою комп'ютера. Мови програмування поділяють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низькорівневі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високорівневі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низькорівневі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 для конкретного комп'ютера і віддзеркалюють його машинні коди; крім мови машинних команд,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низькорівневих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 також належить мова асемблера;</a:t>
            </a:r>
          </a:p>
          <a:p>
            <a:pPr marL="0" indent="0" algn="just">
              <a:buNone/>
            </a:pP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високорівневі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мови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залежать від машинного коду конкретного комп'ютера і дозволяють працювати з абстрактними даними.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Мови високого рівня поділяють на основні групи:</a:t>
            </a: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FORTRAN, BASIC, PASCAL, C,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тощо);</a:t>
            </a: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об'єктно-орієнтовані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C++, Java, 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7376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1B88C26-EF2A-409B-A784-C24872EA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54182"/>
            <a:ext cx="10873509" cy="56227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/>
                <a:cs typeface="Times New Roman"/>
              </a:rPr>
              <a:t>	</a:t>
            </a:r>
            <a:r>
              <a:rPr lang="ru-RU" b="1" dirty="0" err="1">
                <a:latin typeface="Times New Roman"/>
                <a:cs typeface="Times New Roman"/>
              </a:rPr>
              <a:t>Мова</a:t>
            </a:r>
            <a:r>
              <a:rPr lang="ru-RU" b="1" spc="265" dirty="0">
                <a:latin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cs typeface="Times New Roman"/>
              </a:rPr>
              <a:t>програмування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27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як</a:t>
            </a:r>
            <a:r>
              <a:rPr lang="ru-RU" spc="26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і</a:t>
            </a:r>
            <a:r>
              <a:rPr lang="ru-RU" spc="275" dirty="0">
                <a:latin typeface="Times New Roman"/>
                <a:cs typeface="Times New Roman"/>
              </a:rPr>
              <a:t> </a:t>
            </a:r>
            <a:r>
              <a:rPr lang="ru-RU" spc="-55" dirty="0">
                <a:latin typeface="Times New Roman"/>
                <a:cs typeface="Times New Roman"/>
              </a:rPr>
              <a:t>будь-</a:t>
            </a:r>
            <a:r>
              <a:rPr lang="ru-RU" dirty="0">
                <a:latin typeface="Times New Roman"/>
                <a:cs typeface="Times New Roman"/>
              </a:rPr>
              <a:t>яка</a:t>
            </a:r>
            <a:r>
              <a:rPr lang="ru-RU" spc="26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інша</a:t>
            </a:r>
            <a:r>
              <a:rPr lang="ru-RU" spc="2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мова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27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являє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собою </a:t>
            </a:r>
            <a:r>
              <a:rPr lang="ru-RU" dirty="0" err="1">
                <a:latin typeface="Times New Roman"/>
                <a:cs typeface="Times New Roman"/>
              </a:rPr>
              <a:t>набір</a:t>
            </a:r>
            <a:r>
              <a:rPr lang="ru-RU" spc="260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символів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26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систему</a:t>
            </a:r>
            <a:r>
              <a:rPr lang="ru-RU" spc="270" dirty="0">
                <a:latin typeface="Times New Roman"/>
                <a:cs typeface="Times New Roman"/>
              </a:rPr>
              <a:t>  </a:t>
            </a:r>
            <a:r>
              <a:rPr lang="ru-RU" spc="-10" dirty="0">
                <a:latin typeface="Times New Roman"/>
                <a:cs typeface="Times New Roman"/>
              </a:rPr>
              <a:t>правил </a:t>
            </a:r>
            <a:r>
              <a:rPr lang="ru-RU" dirty="0" err="1">
                <a:latin typeface="Times New Roman"/>
                <a:cs typeface="Times New Roman"/>
              </a:rPr>
              <a:t>складання</a:t>
            </a:r>
            <a:r>
              <a:rPr lang="ru-RU" spc="37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базових</a:t>
            </a:r>
            <a:r>
              <a:rPr lang="ru-RU" spc="37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конструкцій</a:t>
            </a:r>
            <a:r>
              <a:rPr lang="ru-RU" spc="37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мови</a:t>
            </a:r>
            <a:r>
              <a:rPr lang="ru-RU" dirty="0">
                <a:latin typeface="Times New Roman"/>
                <a:cs typeface="Times New Roman"/>
              </a:rPr>
              <a:t>, правила</a:t>
            </a:r>
            <a:r>
              <a:rPr lang="ru-RU" spc="-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тлумачення</a:t>
            </a:r>
            <a:r>
              <a:rPr lang="ru-RU" spc="-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мовних</a:t>
            </a:r>
            <a:r>
              <a:rPr lang="ru-RU" spc="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конструкцій</a:t>
            </a:r>
            <a:r>
              <a:rPr lang="ru-RU" dirty="0">
                <a:latin typeface="Times New Roman"/>
                <a:cs typeface="Times New Roman"/>
              </a:rPr>
              <a:t>.</a:t>
            </a:r>
            <a:endParaRPr lang="ru-RU" spc="-1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dirty="0" err="1">
                <a:latin typeface="Times New Roman"/>
                <a:cs typeface="Times New Roman"/>
              </a:rPr>
              <a:t>Ця</a:t>
            </a:r>
            <a:r>
              <a:rPr lang="ru-RU" spc="285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система</a:t>
            </a:r>
            <a:r>
              <a:rPr lang="ru-RU" spc="27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позначень</a:t>
            </a:r>
            <a:r>
              <a:rPr lang="ru-RU" spc="275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і</a:t>
            </a:r>
            <a:r>
              <a:rPr lang="ru-RU" spc="275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правил</a:t>
            </a:r>
            <a:r>
              <a:rPr lang="ru-RU" spc="280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призначена</a:t>
            </a:r>
            <a:r>
              <a:rPr lang="ru-RU" spc="275" dirty="0">
                <a:latin typeface="Times New Roman"/>
                <a:cs typeface="Times New Roman"/>
              </a:rPr>
              <a:t>  </a:t>
            </a:r>
            <a:r>
              <a:rPr lang="ru-RU" spc="-25" dirty="0">
                <a:latin typeface="Times New Roman"/>
                <a:cs typeface="Times New Roman"/>
              </a:rPr>
              <a:t>для </a:t>
            </a:r>
            <a:r>
              <a:rPr lang="ru-RU" dirty="0" err="1">
                <a:latin typeface="Times New Roman"/>
                <a:cs typeface="Times New Roman"/>
              </a:rPr>
              <a:t>одноманітного</a:t>
            </a:r>
            <a:r>
              <a:rPr lang="ru-RU" spc="28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і</a:t>
            </a:r>
            <a:r>
              <a:rPr lang="ru-RU" spc="26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точного</a:t>
            </a:r>
            <a:r>
              <a:rPr lang="ru-RU" spc="28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запису</a:t>
            </a:r>
            <a:r>
              <a:rPr lang="ru-RU" spc="28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алгоритму.</a:t>
            </a:r>
            <a:r>
              <a:rPr lang="ru-RU" spc="275" dirty="0">
                <a:latin typeface="Times New Roman"/>
                <a:cs typeface="Times New Roman"/>
              </a:rPr>
              <a:t> </a:t>
            </a:r>
          </a:p>
          <a:p>
            <a:pPr marL="0" indent="0">
              <a:buNone/>
            </a:pPr>
            <a:r>
              <a:rPr lang="ru-RU" b="1" i="1" spc="-10" dirty="0" err="1">
                <a:latin typeface="Times New Roman"/>
                <a:cs typeface="Times New Roman"/>
              </a:rPr>
              <a:t>Алфавіт</a:t>
            </a:r>
            <a:r>
              <a:rPr lang="ru-RU" b="1" i="1" spc="-10" dirty="0">
                <a:latin typeface="Times New Roman"/>
                <a:cs typeface="Times New Roman"/>
              </a:rPr>
              <a:t>, </a:t>
            </a:r>
            <a:r>
              <a:rPr lang="ru-RU" b="1" i="1" dirty="0">
                <a:latin typeface="Times New Roman"/>
                <a:cs typeface="Times New Roman"/>
              </a:rPr>
              <a:t>синтаксис</a:t>
            </a:r>
            <a:r>
              <a:rPr lang="ru-RU" b="1" i="1" spc="25" dirty="0">
                <a:latin typeface="Times New Roman"/>
                <a:cs typeface="Times New Roman"/>
              </a:rPr>
              <a:t>  </a:t>
            </a:r>
            <a:r>
              <a:rPr lang="ru-RU" b="1" i="1" dirty="0">
                <a:latin typeface="Times New Roman"/>
                <a:cs typeface="Times New Roman"/>
              </a:rPr>
              <a:t>і</a:t>
            </a:r>
            <a:r>
              <a:rPr lang="ru-RU" b="1" i="1" spc="25" dirty="0">
                <a:latin typeface="Times New Roman"/>
                <a:cs typeface="Times New Roman"/>
              </a:rPr>
              <a:t>  </a:t>
            </a:r>
            <a:r>
              <a:rPr lang="ru-RU" b="1" i="1" dirty="0">
                <a:latin typeface="Times New Roman"/>
                <a:cs typeface="Times New Roman"/>
              </a:rPr>
              <a:t>семантика</a:t>
            </a:r>
            <a:r>
              <a:rPr lang="ru-RU" b="1" i="1" spc="30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30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три</a:t>
            </a:r>
            <a:r>
              <a:rPr lang="ru-RU" spc="2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основні</a:t>
            </a:r>
            <a:r>
              <a:rPr lang="ru-RU" spc="2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складові</a:t>
            </a:r>
            <a:r>
              <a:rPr lang="ru-RU" spc="25" dirty="0">
                <a:latin typeface="Times New Roman"/>
                <a:cs typeface="Times New Roman"/>
              </a:rPr>
              <a:t>  </a:t>
            </a:r>
            <a:r>
              <a:rPr lang="ru-RU" spc="-25" dirty="0" err="1">
                <a:latin typeface="Times New Roman"/>
                <a:cs typeface="Times New Roman"/>
              </a:rPr>
              <a:t>мов</a:t>
            </a:r>
            <a:r>
              <a:rPr lang="ru-RU" spc="-25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програмування</a:t>
            </a:r>
            <a:r>
              <a:rPr lang="ru-RU" spc="-10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символів, які дозволяється використовувати під час побудови опису програм мовою програмування, називають алфавітом цієї мови.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правил (опису) побудови вказівок алгоритмів	деякою	мовою програмування називають синтаксисом мови програмування.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семантики пояснюють, яке смислове значення має кожний опис і які дії повинен виконати комп’ютер під час виконання кожної команди.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будь-якій мові	програмування	можна	виділити чотири	типи елементів, що використовуються під час побудови описів програм: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 (оператори).</a:t>
            </a:r>
          </a:p>
        </p:txBody>
      </p:sp>
    </p:spTree>
    <p:extLst>
      <p:ext uri="{BB962C8B-B14F-4D97-AF65-F5344CB8AC3E}">
        <p14:creationId xmlns:p14="http://schemas.microsoft.com/office/powerpoint/2010/main" val="38894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692B117-969E-441F-9CF8-DE37E0E49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2655"/>
            <a:ext cx="10515600" cy="5604308"/>
          </a:xfrm>
        </p:spPr>
        <p:txBody>
          <a:bodyPr>
            <a:normAutofit fontScale="92500" lnSpcReduction="10000"/>
          </a:bodyPr>
          <a:lstStyle/>
          <a:p>
            <a:pPr marL="0" marR="5080" indent="0" algn="just">
              <a:lnSpc>
                <a:spcPts val="2810"/>
              </a:lnSpc>
              <a:spcBef>
                <a:spcPts val="455"/>
              </a:spcBef>
              <a:buNone/>
            </a:pPr>
            <a:r>
              <a:rPr lang="ru-RU" b="1" i="1" dirty="0" err="1">
                <a:latin typeface="Times New Roman"/>
                <a:cs typeface="Times New Roman"/>
              </a:rPr>
              <a:t>Символи</a:t>
            </a:r>
            <a:r>
              <a:rPr lang="ru-RU" b="1" i="1" spc="155" dirty="0">
                <a:latin typeface="Times New Roman"/>
                <a:cs typeface="Times New Roman"/>
              </a:rPr>
              <a:t> </a:t>
            </a:r>
            <a:r>
              <a:rPr lang="ru-RU" b="1" i="1" dirty="0" err="1">
                <a:latin typeface="Times New Roman"/>
                <a:cs typeface="Times New Roman"/>
              </a:rPr>
              <a:t>мови</a:t>
            </a:r>
            <a:r>
              <a:rPr lang="ru-RU" b="1" i="1" spc="16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17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це</a:t>
            </a:r>
            <a:r>
              <a:rPr lang="ru-RU" spc="15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основні</a:t>
            </a:r>
            <a:r>
              <a:rPr lang="ru-RU" spc="17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нероздільні</a:t>
            </a:r>
            <a:r>
              <a:rPr lang="ru-RU" spc="15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знаки,</a:t>
            </a:r>
            <a:r>
              <a:rPr lang="ru-RU" spc="16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за</a:t>
            </a:r>
            <a:r>
              <a:rPr lang="ru-RU" spc="1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допомогою</a:t>
            </a:r>
            <a:r>
              <a:rPr lang="ru-RU" spc="1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яких</a:t>
            </a:r>
            <a:r>
              <a:rPr lang="ru-RU" spc="155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описуються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програми</a:t>
            </a:r>
            <a:r>
              <a:rPr lang="ru-RU" spc="-5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і</a:t>
            </a:r>
            <a:r>
              <a:rPr lang="ru-RU" spc="-5" dirty="0">
                <a:latin typeface="Times New Roman"/>
                <a:cs typeface="Times New Roman"/>
              </a:rPr>
              <a:t> </a:t>
            </a:r>
            <a:r>
              <a:rPr lang="ru-RU" spc="-20" dirty="0" err="1">
                <a:latin typeface="Times New Roman"/>
                <a:cs typeface="Times New Roman"/>
              </a:rPr>
              <a:t>дані</a:t>
            </a:r>
            <a:r>
              <a:rPr lang="ru-RU" spc="-20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pPr marL="0" marR="5715" indent="0" algn="just">
              <a:spcBef>
                <a:spcPts val="965"/>
              </a:spcBef>
              <a:buNone/>
            </a:pPr>
            <a:r>
              <a:rPr lang="ru-RU" b="1" i="1" dirty="0">
                <a:latin typeface="Times New Roman"/>
                <a:cs typeface="Times New Roman"/>
              </a:rPr>
              <a:t>Слова</a:t>
            </a:r>
            <a:r>
              <a:rPr lang="ru-RU" b="1" i="1" spc="25" dirty="0">
                <a:latin typeface="Times New Roman"/>
                <a:cs typeface="Times New Roman"/>
              </a:rPr>
              <a:t> </a:t>
            </a:r>
            <a:r>
              <a:rPr lang="ru-RU" b="1" i="1" dirty="0" err="1">
                <a:latin typeface="Times New Roman"/>
                <a:cs typeface="Times New Roman"/>
              </a:rPr>
              <a:t>мови</a:t>
            </a:r>
            <a:r>
              <a:rPr lang="ru-RU" b="1" i="1" spc="2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3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структури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що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утворені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із</a:t>
            </a:r>
            <a:r>
              <a:rPr lang="ru-RU" spc="2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символів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алфавіту</a:t>
            </a:r>
            <a:r>
              <a:rPr lang="ru-RU" spc="5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мови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програмування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і</a:t>
            </a:r>
            <a:r>
              <a:rPr lang="ru-RU" spc="29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мають</a:t>
            </a:r>
            <a:r>
              <a:rPr lang="ru-RU" spc="3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певний</a:t>
            </a:r>
            <a:r>
              <a:rPr lang="ru-RU" spc="30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зміст</a:t>
            </a:r>
            <a:r>
              <a:rPr lang="ru-RU" dirty="0">
                <a:latin typeface="Times New Roman"/>
                <a:cs typeface="Times New Roman"/>
              </a:rPr>
              <a:t>.</a:t>
            </a:r>
            <a:r>
              <a:rPr lang="ru-RU" spc="31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Слова</a:t>
            </a:r>
            <a:r>
              <a:rPr lang="ru-RU" spc="30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30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це</a:t>
            </a:r>
            <a:r>
              <a:rPr lang="ru-RU" spc="30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імена</a:t>
            </a:r>
            <a:r>
              <a:rPr lang="ru-RU" spc="29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змінних</a:t>
            </a:r>
            <a:r>
              <a:rPr lang="ru-RU" spc="31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та</a:t>
            </a:r>
            <a:r>
              <a:rPr lang="ru-RU" spc="29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констант,</a:t>
            </a:r>
            <a:r>
              <a:rPr lang="ru-RU" spc="30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числа,</a:t>
            </a:r>
            <a:r>
              <a:rPr lang="ru-RU" spc="31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службові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слова</a:t>
            </a:r>
            <a:r>
              <a:rPr lang="ru-RU" spc="-3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та</a:t>
            </a:r>
            <a:r>
              <a:rPr lang="ru-RU" spc="-30" dirty="0">
                <a:latin typeface="Times New Roman"/>
                <a:cs typeface="Times New Roman"/>
              </a:rPr>
              <a:t> </a:t>
            </a:r>
            <a:r>
              <a:rPr lang="ru-RU" spc="-25" dirty="0" err="1">
                <a:latin typeface="Times New Roman"/>
                <a:cs typeface="Times New Roman"/>
              </a:rPr>
              <a:t>ін</a:t>
            </a:r>
            <a:r>
              <a:rPr lang="ru-RU" spc="-25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pPr marL="0" marR="5080" indent="0" algn="just">
              <a:spcBef>
                <a:spcPts val="994"/>
              </a:spcBef>
              <a:buNone/>
            </a:pPr>
            <a:r>
              <a:rPr lang="ru-RU" b="1" i="1" dirty="0" err="1">
                <a:latin typeface="Times New Roman"/>
                <a:cs typeface="Times New Roman"/>
              </a:rPr>
              <a:t>Вираз</a:t>
            </a:r>
            <a:r>
              <a:rPr lang="ru-RU" b="1" i="1" spc="54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55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це</a:t>
            </a:r>
            <a:r>
              <a:rPr lang="ru-RU" spc="53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текст,</a:t>
            </a:r>
            <a:r>
              <a:rPr lang="ru-RU" spc="54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що</a:t>
            </a:r>
            <a:r>
              <a:rPr lang="ru-RU" spc="55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задає</a:t>
            </a:r>
            <a:r>
              <a:rPr lang="ru-RU" spc="54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правило</a:t>
            </a:r>
            <a:r>
              <a:rPr lang="ru-RU" spc="53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обчислення</a:t>
            </a:r>
            <a:r>
              <a:rPr lang="ru-RU" spc="54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одного</a:t>
            </a:r>
            <a:r>
              <a:rPr lang="ru-RU" spc="55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значення</a:t>
            </a:r>
            <a:r>
              <a:rPr lang="ru-RU" spc="545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величини</a:t>
            </a:r>
            <a:r>
              <a:rPr lang="ru-RU" spc="-10" dirty="0">
                <a:latin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cs typeface="Times New Roman"/>
              </a:rPr>
              <a:t>Якщо</a:t>
            </a:r>
            <a:r>
              <a:rPr lang="ru-RU" spc="2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одержуване</a:t>
            </a:r>
            <a:r>
              <a:rPr lang="ru-RU" spc="2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значення</a:t>
            </a:r>
            <a:r>
              <a:rPr lang="ru-RU" spc="2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числове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21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то</a:t>
            </a:r>
            <a:r>
              <a:rPr lang="ru-RU" spc="21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вираз</a:t>
            </a:r>
            <a:r>
              <a:rPr lang="ru-RU" spc="21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називають</a:t>
            </a:r>
            <a:r>
              <a:rPr lang="ru-RU" spc="21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арифметичним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210" dirty="0">
                <a:latin typeface="Times New Roman"/>
                <a:cs typeface="Times New Roman"/>
              </a:rPr>
              <a:t> </a:t>
            </a:r>
            <a:r>
              <a:rPr lang="ru-RU" spc="-20" dirty="0" err="1">
                <a:latin typeface="Times New Roman"/>
                <a:cs typeface="Times New Roman"/>
              </a:rPr>
              <a:t>якщо</a:t>
            </a:r>
            <a:r>
              <a:rPr lang="ru-RU" spc="-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значення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логічне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то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вираз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називають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логічним</a:t>
            </a:r>
            <a:r>
              <a:rPr lang="ru-RU" spc="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або</a:t>
            </a:r>
            <a:r>
              <a:rPr lang="ru-RU" spc="2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бульовим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якщо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одержуване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значення</a:t>
            </a:r>
            <a:r>
              <a:rPr lang="ru-RU" spc="-7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-70" dirty="0">
                <a:latin typeface="Times New Roman"/>
                <a:cs typeface="Times New Roman"/>
              </a:rPr>
              <a:t> </a:t>
            </a:r>
            <a:r>
              <a:rPr lang="ru-RU" spc="-30" dirty="0">
                <a:latin typeface="Times New Roman"/>
                <a:cs typeface="Times New Roman"/>
              </a:rPr>
              <a:t>текст,</a:t>
            </a:r>
            <a:r>
              <a:rPr lang="ru-RU" spc="-7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то</a:t>
            </a:r>
            <a:r>
              <a:rPr lang="ru-RU" spc="-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вираз</a:t>
            </a:r>
            <a:r>
              <a:rPr lang="ru-RU" spc="-8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називають</a:t>
            </a:r>
            <a:r>
              <a:rPr lang="ru-RU" spc="-85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літерним</a:t>
            </a:r>
            <a:r>
              <a:rPr lang="ru-RU" spc="-10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pPr marL="0" marR="5080" indent="0" algn="just">
              <a:spcBef>
                <a:spcPts val="994"/>
              </a:spcBef>
              <a:buNone/>
            </a:pPr>
            <a:r>
              <a:rPr lang="ru-RU" b="1" i="1" dirty="0">
                <a:latin typeface="Times New Roman"/>
                <a:cs typeface="Times New Roman"/>
              </a:rPr>
              <a:t>Команда</a:t>
            </a:r>
            <a:r>
              <a:rPr lang="ru-RU" b="1" i="1" spc="40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–</a:t>
            </a:r>
            <a:r>
              <a:rPr lang="ru-RU" spc="409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це</a:t>
            </a:r>
            <a:r>
              <a:rPr lang="ru-RU" spc="40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вказівка</a:t>
            </a:r>
            <a:r>
              <a:rPr lang="ru-RU" spc="40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про</a:t>
            </a:r>
            <a:r>
              <a:rPr lang="ru-RU" spc="40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виконання</a:t>
            </a:r>
            <a:r>
              <a:rPr lang="ru-RU" spc="39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деякої</a:t>
            </a:r>
            <a:r>
              <a:rPr lang="ru-RU" spc="409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дії</a:t>
            </a:r>
            <a:r>
              <a:rPr lang="ru-RU" dirty="0">
                <a:latin typeface="Times New Roman"/>
                <a:cs typeface="Times New Roman"/>
              </a:rPr>
              <a:t>.</a:t>
            </a:r>
            <a:r>
              <a:rPr lang="ru-RU" spc="409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Під</a:t>
            </a:r>
            <a:r>
              <a:rPr lang="ru-RU" spc="40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час</a:t>
            </a:r>
            <a:r>
              <a:rPr lang="ru-RU" spc="409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написання</a:t>
            </a:r>
            <a:r>
              <a:rPr lang="ru-RU" spc="395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програм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команди</a:t>
            </a:r>
            <a:r>
              <a:rPr lang="ru-RU" spc="4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називають</a:t>
            </a:r>
            <a:r>
              <a:rPr lang="ru-RU" spc="50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операторами,</a:t>
            </a:r>
            <a:r>
              <a:rPr lang="ru-RU" spc="45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а</a:t>
            </a:r>
            <a:r>
              <a:rPr lang="ru-RU" spc="50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величини</a:t>
            </a:r>
            <a:r>
              <a:rPr lang="ru-RU" dirty="0">
                <a:latin typeface="Times New Roman"/>
                <a:cs typeface="Times New Roman"/>
              </a:rPr>
              <a:t>,</a:t>
            </a:r>
            <a:r>
              <a:rPr lang="ru-RU" spc="4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що</a:t>
            </a:r>
            <a:r>
              <a:rPr lang="ru-RU" spc="50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використані</a:t>
            </a:r>
            <a:r>
              <a:rPr lang="ru-RU" spc="45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в</a:t>
            </a:r>
            <a:r>
              <a:rPr lang="ru-RU" spc="4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команді</a:t>
            </a:r>
            <a:r>
              <a:rPr lang="ru-RU" spc="45" dirty="0">
                <a:latin typeface="Times New Roman"/>
                <a:cs typeface="Times New Roman"/>
              </a:rPr>
              <a:t>  </a:t>
            </a:r>
            <a:r>
              <a:rPr lang="ru-RU" spc="-50" dirty="0">
                <a:latin typeface="Times New Roman"/>
                <a:cs typeface="Times New Roman"/>
              </a:rPr>
              <a:t>– </a:t>
            </a:r>
            <a:r>
              <a:rPr lang="ru-RU" dirty="0">
                <a:latin typeface="Times New Roman"/>
                <a:cs typeface="Times New Roman"/>
              </a:rPr>
              <a:t>операндами.</a:t>
            </a:r>
            <a:r>
              <a:rPr lang="ru-RU" spc="275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Скінчена</a:t>
            </a:r>
            <a:r>
              <a:rPr lang="ru-RU" spc="280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послідовність</a:t>
            </a:r>
            <a:r>
              <a:rPr lang="ru-RU" spc="280" dirty="0">
                <a:latin typeface="Times New Roman"/>
                <a:cs typeface="Times New Roman"/>
              </a:rPr>
              <a:t>  </a:t>
            </a:r>
            <a:r>
              <a:rPr lang="ru-RU" dirty="0" err="1">
                <a:latin typeface="Times New Roman"/>
                <a:cs typeface="Times New Roman"/>
              </a:rPr>
              <a:t>виконуваних</a:t>
            </a:r>
            <a:r>
              <a:rPr lang="ru-RU" spc="280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одна</a:t>
            </a:r>
            <a:r>
              <a:rPr lang="ru-RU" spc="270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за</a:t>
            </a:r>
            <a:r>
              <a:rPr lang="ru-RU" spc="275" dirty="0">
                <a:latin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cs typeface="Times New Roman"/>
              </a:rPr>
              <a:t>одною</a:t>
            </a:r>
            <a:r>
              <a:rPr lang="ru-RU" spc="270" dirty="0">
                <a:latin typeface="Times New Roman"/>
                <a:cs typeface="Times New Roman"/>
              </a:rPr>
              <a:t>  </a:t>
            </a:r>
            <a:r>
              <a:rPr lang="ru-RU" spc="-10" dirty="0">
                <a:latin typeface="Times New Roman"/>
                <a:cs typeface="Times New Roman"/>
              </a:rPr>
              <a:t>команд </a:t>
            </a:r>
            <a:r>
              <a:rPr lang="ru-RU" dirty="0" err="1">
                <a:latin typeface="Times New Roman"/>
                <a:cs typeface="Times New Roman"/>
              </a:rPr>
              <a:t>називається</a:t>
            </a:r>
            <a:r>
              <a:rPr lang="ru-RU" spc="3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серією</a:t>
            </a:r>
            <a:r>
              <a:rPr lang="ru-RU" spc="37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команд.</a:t>
            </a:r>
            <a:r>
              <a:rPr lang="ru-RU" spc="3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Серія</a:t>
            </a:r>
            <a:r>
              <a:rPr lang="ru-RU" spc="375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може</a:t>
            </a:r>
            <a:r>
              <a:rPr lang="ru-RU" spc="3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складатися</a:t>
            </a:r>
            <a:r>
              <a:rPr lang="ru-RU" spc="37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із</a:t>
            </a:r>
            <a:r>
              <a:rPr lang="ru-RU" spc="36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однієї</a:t>
            </a:r>
            <a:r>
              <a:rPr lang="ru-RU" spc="370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команди</a:t>
            </a:r>
            <a:r>
              <a:rPr lang="ru-RU" spc="36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і</a:t>
            </a:r>
            <a:r>
              <a:rPr lang="ru-RU" spc="36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навіть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бути</a:t>
            </a:r>
            <a:r>
              <a:rPr lang="ru-RU" spc="-140" dirty="0">
                <a:latin typeface="Times New Roman"/>
                <a:cs typeface="Times New Roman"/>
              </a:rPr>
              <a:t> </a:t>
            </a:r>
            <a:r>
              <a:rPr lang="ru-RU" spc="-10" dirty="0" err="1">
                <a:latin typeface="Times New Roman"/>
                <a:cs typeface="Times New Roman"/>
              </a:rPr>
              <a:t>порожньою</a:t>
            </a:r>
            <a:r>
              <a:rPr lang="ru-RU" spc="-10" dirty="0">
                <a:solidFill>
                  <a:srgbClr val="214D83"/>
                </a:solidFill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9042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ADC14-4EA0-4286-BB57-4BBAF9B9F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182" y="309708"/>
            <a:ext cx="10515600" cy="373783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83E3C7-24DE-45B7-B534-84294394E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4327"/>
            <a:ext cx="11970327" cy="6022109"/>
          </a:xfrm>
        </p:spPr>
        <p:txBody>
          <a:bodyPr>
            <a:normAutofit fontScale="55000" lnSpcReduction="20000"/>
          </a:bodyPr>
          <a:lstStyle/>
          <a:p>
            <a:pPr algn="just" fontAlgn="base">
              <a:lnSpc>
                <a:spcPct val="120000"/>
              </a:lnSpc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/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понять. При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результатами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20000"/>
              </a:lnSpc>
            </a:pP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математичної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формулу, яку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не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явному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результат. Для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достовірніше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точніші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Тут особливо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однотипність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задач.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20000"/>
              </a:lnSpc>
            </a:pP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алгоритму,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20000"/>
              </a:lnSpc>
            </a:pP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Алгоритм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записаний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доброго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принципом 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зверху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донизу»,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полегшене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20000"/>
              </a:lnSpc>
            </a:pP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—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з’являються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недосконалість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побудованому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збіглися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20000"/>
              </a:lnSpc>
            </a:pP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Експлуатація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тиражована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7927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62A48-6892-4DF6-A996-3452D7257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4620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Поняття алгоритму та його властивості.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1B30B8-93DB-4466-83A7-A285FC280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255"/>
            <a:ext cx="10515600" cy="49947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середньоазіатський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мудрець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математик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Мухаммед бен Муса аль-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Хорезмі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IX ст. детально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аль-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Хорезмі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Algorithmi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наперед заданий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6367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9D13D88-4B47-4172-A93A-BCF5AB4CB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873"/>
            <a:ext cx="10515600" cy="5752090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детермінованість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алгоритм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команда не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крок алгоритму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алгоритм повинен бути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характер,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команд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алгоритмом,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74540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1316</Words>
  <Application>Microsoft Office PowerPoint</Application>
  <PresentationFormat>Широкий екран</PresentationFormat>
  <Paragraphs>71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Основи програмування та алгоритми</vt:lpstr>
      <vt:lpstr>План</vt:lpstr>
      <vt:lpstr>1. Основні поняття програмування</vt:lpstr>
      <vt:lpstr>Презентація PowerPoint</vt:lpstr>
      <vt:lpstr>Презентація PowerPoint</vt:lpstr>
      <vt:lpstr>Презентація PowerPoint</vt:lpstr>
      <vt:lpstr>2. Етапи розв’язування задач на комп’ютері</vt:lpstr>
      <vt:lpstr> 3. Поняття алгоритму та його властивості. </vt:lpstr>
      <vt:lpstr>Презентація PowerPoint</vt:lpstr>
      <vt:lpstr>Презентація PowerPoint</vt:lpstr>
      <vt:lpstr>Основні блоки алгоритмів для графічного зображення</vt:lpstr>
      <vt:lpstr>4. Класифікація алгоритмів</vt:lpstr>
      <vt:lpstr>Презентація PowerPoint</vt:lpstr>
      <vt:lpstr>Циклічні алгоритми</vt:lpstr>
      <vt:lpstr>Приклади  алгоритмів</vt:lpstr>
      <vt:lpstr>Презентація PowerPoint</vt:lpstr>
      <vt:lpstr>Презентація PowerPoint</vt:lpstr>
      <vt:lpstr>Презентація PowerPoint</vt:lpstr>
      <vt:lpstr>Зобразити блок схему для переведення дюймів в сантиметри (для d від 1 до 20 дюймів з кроком 1)</vt:lpstr>
      <vt:lpstr>Приклади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програмування та алгоритми</dc:title>
  <dc:creator>Oksana Okunkova</dc:creator>
  <cp:lastModifiedBy>Oksana Okunkova</cp:lastModifiedBy>
  <cp:revision>3</cp:revision>
  <dcterms:created xsi:type="dcterms:W3CDTF">2025-09-04T19:25:58Z</dcterms:created>
  <dcterms:modified xsi:type="dcterms:W3CDTF">2025-09-04T22:51:36Z</dcterms:modified>
</cp:coreProperties>
</file>