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90" r:id="rId2"/>
    <p:sldId id="542" r:id="rId3"/>
    <p:sldId id="543" r:id="rId4"/>
    <p:sldId id="544" r:id="rId5"/>
    <p:sldId id="545" r:id="rId6"/>
    <p:sldId id="546" r:id="rId7"/>
    <p:sldId id="547" r:id="rId8"/>
    <p:sldId id="548" r:id="rId9"/>
    <p:sldId id="549" r:id="rId10"/>
    <p:sldId id="550" r:id="rId11"/>
    <p:sldId id="551" r:id="rId12"/>
    <p:sldId id="552" r:id="rId13"/>
    <p:sldId id="554" r:id="rId14"/>
    <p:sldId id="553" r:id="rId15"/>
    <p:sldId id="540" r:id="rId16"/>
    <p:sldId id="541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0DA3"/>
    <a:srgbClr val="9933FF"/>
    <a:srgbClr val="D60093"/>
    <a:srgbClr val="357B5F"/>
    <a:srgbClr val="19972E"/>
    <a:srgbClr val="89275F"/>
    <a:srgbClr val="FF6600"/>
    <a:srgbClr val="0066FF"/>
    <a:srgbClr val="FF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90" autoAdjust="0"/>
    <p:restoredTop sz="94660"/>
  </p:normalViewPr>
  <p:slideViewPr>
    <p:cSldViewPr>
      <p:cViewPr>
        <p:scale>
          <a:sx n="85" d="100"/>
          <a:sy n="85" d="100"/>
        </p:scale>
        <p:origin x="-1157" y="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AE646-D5CC-4B09-981B-B0FD0742BBB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6A5D4-AD22-432C-9C14-E38029AF05E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18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44408" cy="1584176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>
                <a:ln w="5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uk-UA" sz="6000" b="1" dirty="0" smtClean="0">
                <a:ln w="5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«Вступ до мовознавства</a:t>
            </a:r>
            <a:r>
              <a:rPr lang="uk-UA" sz="6000" dirty="0" smtClean="0">
                <a:ln w="5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»</a:t>
            </a:r>
            <a:endParaRPr lang="uk-UA" sz="6000" dirty="0">
              <a:ln w="5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3068960"/>
            <a:ext cx="5713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latin typeface="Monotype Corsiva" pitchFamily="66" charset="0"/>
              </a:rPr>
              <a:t>Arbeit gibt Brot, Faulheit bringt Not</a:t>
            </a:r>
            <a:r>
              <a:rPr lang="de-DE" sz="3200" dirty="0" smtClean="0"/>
              <a:t>.</a:t>
            </a:r>
            <a:endParaRPr lang="ru-RU" sz="3200" dirty="0"/>
          </a:p>
        </p:txBody>
      </p:sp>
      <p:pic>
        <p:nvPicPr>
          <p:cNvPr id="3" name="Picture 2" descr="Книги и цветы - 53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53735"/>
            <a:ext cx="3686066" cy="24675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85800"/>
            <a:ext cx="8496944" cy="56955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1300" i="1" dirty="0">
                <a:solidFill>
                  <a:srgbClr val="FF0000"/>
                </a:solidFill>
              </a:rPr>
              <a:t>Когнітивна лінгвістика </a:t>
            </a:r>
            <a:r>
              <a:rPr lang="uk-UA" sz="1300" i="1" dirty="0"/>
              <a:t>– це галузь лінгвістики, яка досліджує зв'язок між мовою та мисленням, або </a:t>
            </a:r>
            <a:r>
              <a:rPr lang="uk-UA" sz="1300" i="1" dirty="0" err="1"/>
              <a:t>когніцією</a:t>
            </a:r>
            <a:r>
              <a:rPr lang="uk-UA" sz="1300" i="1" dirty="0"/>
              <a:t>. Вона зосереджує увагу на тому, як мова відображає та впливає на наші знання, сприйняття і розуміння світу. Ось декілька вправ, які допоможуть глибше зрозуміти цю тему:</a:t>
            </a:r>
          </a:p>
          <a:p>
            <a:endParaRPr lang="uk-UA" sz="1300" i="1" dirty="0"/>
          </a:p>
          <a:p>
            <a:r>
              <a:rPr lang="uk-UA" sz="1300" i="1" dirty="0"/>
              <a:t>1. **Аналіз метафор**:</a:t>
            </a:r>
          </a:p>
          <a:p>
            <a:r>
              <a:rPr lang="uk-UA" sz="1300" i="1" dirty="0"/>
              <a:t>   - Виберіть кілька метафоричних висловів і розберіть їх з точки зору когнітивної лінгвістики.</a:t>
            </a:r>
          </a:p>
          <a:p>
            <a:r>
              <a:rPr lang="uk-UA" sz="1300" i="1" dirty="0"/>
              <a:t>   - Наприклад: "час летить" – що це означає насправді і як це відображає наше розуміння часу</a:t>
            </a:r>
            <a:r>
              <a:rPr lang="uk-UA" sz="1300" i="1" dirty="0" smtClean="0"/>
              <a:t>?</a:t>
            </a:r>
            <a:endParaRPr lang="uk-UA" sz="1300" i="1" dirty="0"/>
          </a:p>
          <a:p>
            <a:r>
              <a:rPr lang="uk-UA" sz="1300" i="1" dirty="0"/>
              <a:t>2. **Моделювання концептуальних схем**:</a:t>
            </a:r>
          </a:p>
          <a:p>
            <a:r>
              <a:rPr lang="uk-UA" sz="1300" i="1" dirty="0"/>
              <a:t>   - Виберіть поняття і створіть концептуальну схему, яка показує, як це поняття організоване в нашій свідомості.</a:t>
            </a:r>
          </a:p>
          <a:p>
            <a:r>
              <a:rPr lang="uk-UA" sz="1300" i="1" dirty="0"/>
              <a:t>   - Наприклад: поняття "друг" може включати такі елементи, як "підтримка", "довіра", "веселощі</a:t>
            </a:r>
            <a:r>
              <a:rPr lang="uk-UA" sz="1300" i="1" dirty="0" smtClean="0"/>
              <a:t>"</a:t>
            </a:r>
            <a:endParaRPr lang="uk-UA" sz="1300" i="1" dirty="0"/>
          </a:p>
          <a:p>
            <a:r>
              <a:rPr lang="uk-UA" sz="1300" i="1" dirty="0"/>
              <a:t>3. **Дослідження полісемії**:</a:t>
            </a:r>
          </a:p>
          <a:p>
            <a:r>
              <a:rPr lang="uk-UA" sz="1300" i="1" dirty="0"/>
              <a:t>   - Виберіть слово, яке має кілька значень, і проаналізуйте, як ці значення пов'язані між собою.</a:t>
            </a:r>
          </a:p>
          <a:p>
            <a:r>
              <a:rPr lang="uk-UA" sz="1300" i="1" dirty="0"/>
              <a:t>   - Наприклад: слово "ключ" – як ці значення (металевий предмет для відкривання замка та відповідь на загадку) співвідносяться</a:t>
            </a:r>
            <a:r>
              <a:rPr lang="uk-UA" sz="1300" i="1" dirty="0" smtClean="0"/>
              <a:t>?</a:t>
            </a:r>
            <a:endParaRPr lang="uk-UA" sz="1300" i="1" dirty="0"/>
          </a:p>
          <a:p>
            <a:r>
              <a:rPr lang="uk-UA" sz="1300" i="1" dirty="0"/>
              <a:t>4. **Експеримент з прототипами**:</a:t>
            </a:r>
          </a:p>
          <a:p>
            <a:r>
              <a:rPr lang="uk-UA" sz="1300" i="1" dirty="0"/>
              <a:t>   - Виберіть категорію і визначте, які приклади є найбільш типовими (прототипами) для цієї категорії.</a:t>
            </a:r>
          </a:p>
          <a:p>
            <a:r>
              <a:rPr lang="uk-UA" sz="1300" i="1" dirty="0"/>
              <a:t>   - Наприклад: для категорії "птах" прототипами можуть бути "горобець" або "канарка", а нетиповими – "пінгвін" або "страус</a:t>
            </a:r>
            <a:r>
              <a:rPr lang="uk-UA" sz="1300" i="1" dirty="0" smtClean="0"/>
              <a:t>".</a:t>
            </a:r>
            <a:endParaRPr lang="uk-UA" sz="1300" i="1" dirty="0"/>
          </a:p>
          <a:p>
            <a:r>
              <a:rPr lang="uk-UA" sz="1300" i="1" dirty="0"/>
              <a:t>5. **Аналіз мовних картин світу**:</a:t>
            </a:r>
          </a:p>
          <a:p>
            <a:r>
              <a:rPr lang="uk-UA" sz="1300" i="1" dirty="0"/>
              <a:t>   - Виберіть текст і проаналізуйте, як у ньому відображені культурні та когнітивні особливості мовної картини світу.</a:t>
            </a:r>
          </a:p>
          <a:p>
            <a:r>
              <a:rPr lang="uk-UA" sz="1300" i="1" dirty="0"/>
              <a:t>   - Наприклад: у тексті про осінь може бути багато описів, які відображають певні культурні уявлення про цей сезон (меланхолія, краса змін тощо</a:t>
            </a:r>
            <a:r>
              <a:rPr lang="uk-UA" sz="1300" i="1" dirty="0" smtClean="0"/>
              <a:t>).</a:t>
            </a:r>
            <a:endParaRPr lang="uk-UA" sz="1300" i="1" dirty="0"/>
          </a:p>
        </p:txBody>
      </p:sp>
    </p:spTree>
    <p:extLst>
      <p:ext uri="{BB962C8B-B14F-4D97-AF65-F5344CB8AC3E}">
        <p14:creationId xmlns:p14="http://schemas.microsoft.com/office/powerpoint/2010/main" val="29645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85800"/>
            <a:ext cx="8136904" cy="51914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err="1"/>
              <a:t>Когнітивна</a:t>
            </a:r>
            <a:r>
              <a:rPr lang="ru-RU" dirty="0"/>
              <a:t> </a:t>
            </a:r>
            <a:r>
              <a:rPr lang="ru-RU" dirty="0" err="1"/>
              <a:t>лінгвістика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лінгвістики</a:t>
            </a:r>
            <a:r>
              <a:rPr lang="ru-RU" dirty="0"/>
              <a:t>, яка </a:t>
            </a:r>
            <a:r>
              <a:rPr lang="ru-RU" dirty="0" err="1"/>
              <a:t>досліджує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та </a:t>
            </a:r>
            <a:r>
              <a:rPr lang="ru-RU" dirty="0" err="1"/>
              <a:t>мисленням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когніцією</a:t>
            </a:r>
            <a:r>
              <a:rPr lang="ru-RU" dirty="0"/>
              <a:t>. Вона </a:t>
            </a:r>
            <a:r>
              <a:rPr lang="ru-RU" dirty="0" err="1"/>
              <a:t>зосереджує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тому, як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та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сприйняття</a:t>
            </a:r>
            <a:r>
              <a:rPr lang="ru-RU" dirty="0"/>
              <a:t> і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 Ось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допоможуть</a:t>
            </a:r>
            <a:r>
              <a:rPr lang="ru-RU" dirty="0"/>
              <a:t> </a:t>
            </a:r>
            <a:r>
              <a:rPr lang="ru-RU" dirty="0" err="1"/>
              <a:t>глибше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тему:</a:t>
            </a:r>
          </a:p>
          <a:p>
            <a:r>
              <a:rPr lang="ru-RU" b="1" dirty="0" err="1"/>
              <a:t>Аналіз</a:t>
            </a:r>
            <a:r>
              <a:rPr lang="ru-RU" b="1" dirty="0"/>
              <a:t> метафор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Виберіть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метафоричних</a:t>
            </a:r>
            <a:r>
              <a:rPr lang="ru-RU" dirty="0"/>
              <a:t> </a:t>
            </a:r>
            <a:r>
              <a:rPr lang="ru-RU" dirty="0" err="1"/>
              <a:t>висловів</a:t>
            </a:r>
            <a:r>
              <a:rPr lang="ru-RU" dirty="0"/>
              <a:t> і </a:t>
            </a:r>
            <a:r>
              <a:rPr lang="ru-RU" dirty="0" err="1"/>
              <a:t>розберіть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когнітивної</a:t>
            </a:r>
            <a:r>
              <a:rPr lang="ru-RU" dirty="0"/>
              <a:t> </a:t>
            </a:r>
            <a:r>
              <a:rPr lang="ru-RU" dirty="0" err="1"/>
              <a:t>лінгвістики</a:t>
            </a:r>
            <a:r>
              <a:rPr lang="ru-RU" dirty="0"/>
              <a:t>.</a:t>
            </a:r>
          </a:p>
          <a:p>
            <a:pPr lvl="1"/>
            <a:r>
              <a:rPr lang="ru-RU" dirty="0" err="1"/>
              <a:t>Наприклад</a:t>
            </a:r>
            <a:r>
              <a:rPr lang="ru-RU" dirty="0"/>
              <a:t>: "час </a:t>
            </a:r>
            <a:r>
              <a:rPr lang="ru-RU" dirty="0" err="1"/>
              <a:t>летить</a:t>
            </a:r>
            <a:r>
              <a:rPr lang="ru-RU" dirty="0"/>
              <a:t>" –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і 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наше </a:t>
            </a:r>
            <a:r>
              <a:rPr lang="ru-RU" dirty="0" err="1"/>
              <a:t>розуміння</a:t>
            </a:r>
            <a:r>
              <a:rPr lang="ru-RU" dirty="0"/>
              <a:t> часу?</a:t>
            </a:r>
          </a:p>
          <a:p>
            <a:r>
              <a:rPr lang="ru-RU" b="1" dirty="0" err="1"/>
              <a:t>Моделювання</a:t>
            </a:r>
            <a:r>
              <a:rPr lang="ru-RU" b="1" dirty="0"/>
              <a:t> </a:t>
            </a:r>
            <a:r>
              <a:rPr lang="ru-RU" b="1" dirty="0" err="1"/>
              <a:t>концептуальних</a:t>
            </a:r>
            <a:r>
              <a:rPr lang="ru-RU" b="1" dirty="0"/>
              <a:t> схем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Виберіть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і </a:t>
            </a:r>
            <a:r>
              <a:rPr lang="ru-RU" dirty="0" err="1"/>
              <a:t>створіть</a:t>
            </a:r>
            <a:r>
              <a:rPr lang="ru-RU" dirty="0"/>
              <a:t> </a:t>
            </a:r>
            <a:r>
              <a:rPr lang="ru-RU" dirty="0" err="1"/>
              <a:t>концептуальну</a:t>
            </a:r>
            <a:r>
              <a:rPr lang="ru-RU" dirty="0"/>
              <a:t> схему, яка </a:t>
            </a:r>
            <a:r>
              <a:rPr lang="ru-RU" dirty="0" err="1"/>
              <a:t>показує</a:t>
            </a:r>
            <a:r>
              <a:rPr lang="ru-RU" dirty="0"/>
              <a:t>, як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організоване</a:t>
            </a:r>
            <a:r>
              <a:rPr lang="ru-RU" dirty="0"/>
              <a:t> в </a:t>
            </a:r>
            <a:r>
              <a:rPr lang="ru-RU" dirty="0" err="1"/>
              <a:t>нашій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.</a:t>
            </a:r>
          </a:p>
          <a:p>
            <a:pPr lvl="1"/>
            <a:r>
              <a:rPr lang="ru-RU" dirty="0" err="1"/>
              <a:t>Наприклад</a:t>
            </a:r>
            <a:r>
              <a:rPr lang="ru-RU" dirty="0"/>
              <a:t>: </a:t>
            </a:r>
            <a:r>
              <a:rPr lang="ru-RU" dirty="0" err="1"/>
              <a:t>поняття</a:t>
            </a:r>
            <a:r>
              <a:rPr lang="ru-RU" dirty="0"/>
              <a:t> "друг"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, як "</a:t>
            </a:r>
            <a:r>
              <a:rPr lang="ru-RU" dirty="0" err="1"/>
              <a:t>підтримка</a:t>
            </a:r>
            <a:r>
              <a:rPr lang="ru-RU" dirty="0"/>
              <a:t>", "</a:t>
            </a:r>
            <a:r>
              <a:rPr lang="ru-RU" dirty="0" err="1"/>
              <a:t>довіра</a:t>
            </a:r>
            <a:r>
              <a:rPr lang="ru-RU" dirty="0"/>
              <a:t>", "</a:t>
            </a:r>
            <a:r>
              <a:rPr lang="ru-RU" dirty="0" err="1"/>
              <a:t>веселощі</a:t>
            </a:r>
            <a:r>
              <a:rPr lang="ru-RU" dirty="0"/>
              <a:t>".</a:t>
            </a:r>
          </a:p>
          <a:p>
            <a:r>
              <a:rPr lang="ru-RU" b="1" dirty="0" err="1"/>
              <a:t>Дослідження</a:t>
            </a:r>
            <a:r>
              <a:rPr lang="ru-RU" b="1" dirty="0"/>
              <a:t> </a:t>
            </a:r>
            <a:r>
              <a:rPr lang="ru-RU" b="1" dirty="0" err="1"/>
              <a:t>полісемії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Виберіть</a:t>
            </a:r>
            <a:r>
              <a:rPr lang="ru-RU" dirty="0"/>
              <a:t> слово, яке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, і </a:t>
            </a:r>
            <a:r>
              <a:rPr lang="ru-RU" dirty="0" err="1"/>
              <a:t>проаналізуйте</a:t>
            </a:r>
            <a:r>
              <a:rPr lang="ru-RU" dirty="0"/>
              <a:t>, як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собою.</a:t>
            </a:r>
          </a:p>
          <a:p>
            <a:pPr lvl="1"/>
            <a:r>
              <a:rPr lang="ru-RU" dirty="0" err="1"/>
              <a:t>Наприклад</a:t>
            </a:r>
            <a:r>
              <a:rPr lang="ru-RU" dirty="0"/>
              <a:t>: слово "ключ" – як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(</a:t>
            </a:r>
            <a:r>
              <a:rPr lang="ru-RU" dirty="0" err="1"/>
              <a:t>металевий</a:t>
            </a:r>
            <a:r>
              <a:rPr lang="ru-RU" dirty="0"/>
              <a:t> предмет для </a:t>
            </a:r>
            <a:r>
              <a:rPr lang="ru-RU" dirty="0" err="1"/>
              <a:t>відкривання</a:t>
            </a:r>
            <a:r>
              <a:rPr lang="ru-RU" dirty="0"/>
              <a:t> замка та </a:t>
            </a:r>
            <a:r>
              <a:rPr lang="ru-RU" dirty="0" err="1"/>
              <a:t>відповідь</a:t>
            </a:r>
            <a:r>
              <a:rPr lang="ru-RU" dirty="0"/>
              <a:t> на загадку) </a:t>
            </a:r>
            <a:r>
              <a:rPr lang="ru-RU" dirty="0" err="1"/>
              <a:t>співвідносяться</a:t>
            </a:r>
            <a:r>
              <a:rPr lang="ru-RU" dirty="0"/>
              <a:t>?</a:t>
            </a:r>
          </a:p>
          <a:p>
            <a:r>
              <a:rPr lang="ru-RU" b="1" dirty="0" err="1"/>
              <a:t>Експеримент</a:t>
            </a:r>
            <a:r>
              <a:rPr lang="ru-RU" b="1" dirty="0"/>
              <a:t> з прототипами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Виберіть</a:t>
            </a:r>
            <a:r>
              <a:rPr lang="ru-RU" dirty="0"/>
              <a:t> </a:t>
            </a:r>
            <a:r>
              <a:rPr lang="ru-RU" dirty="0" err="1"/>
              <a:t>категорію</a:t>
            </a:r>
            <a:r>
              <a:rPr lang="ru-RU" dirty="0"/>
              <a:t> і </a:t>
            </a:r>
            <a:r>
              <a:rPr lang="ru-RU" dirty="0" err="1"/>
              <a:t>визначте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приклади</a:t>
            </a:r>
            <a:r>
              <a:rPr lang="ru-RU" dirty="0"/>
              <a:t>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типовими</a:t>
            </a:r>
            <a:r>
              <a:rPr lang="ru-RU" dirty="0"/>
              <a:t> (прототипами) для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.</a:t>
            </a:r>
          </a:p>
          <a:p>
            <a:pPr lvl="1"/>
            <a:r>
              <a:rPr lang="ru-RU" dirty="0" err="1"/>
              <a:t>Наприклад</a:t>
            </a:r>
            <a:r>
              <a:rPr lang="ru-RU" dirty="0"/>
              <a:t>: для </a:t>
            </a:r>
            <a:r>
              <a:rPr lang="ru-RU" dirty="0" err="1"/>
              <a:t>категорії</a:t>
            </a:r>
            <a:r>
              <a:rPr lang="ru-RU" dirty="0"/>
              <a:t> "птах" прототипами </a:t>
            </a:r>
            <a:r>
              <a:rPr lang="ru-RU" dirty="0" err="1"/>
              <a:t>можуть</a:t>
            </a:r>
            <a:r>
              <a:rPr lang="ru-RU" dirty="0"/>
              <a:t> бути "</a:t>
            </a:r>
            <a:r>
              <a:rPr lang="ru-RU" dirty="0" err="1"/>
              <a:t>горобець</a:t>
            </a:r>
            <a:r>
              <a:rPr lang="ru-RU" dirty="0"/>
              <a:t>" </a:t>
            </a:r>
            <a:r>
              <a:rPr lang="ru-RU" dirty="0" err="1"/>
              <a:t>або</a:t>
            </a:r>
            <a:r>
              <a:rPr lang="ru-RU" dirty="0"/>
              <a:t> "</a:t>
            </a:r>
            <a:r>
              <a:rPr lang="ru-RU" dirty="0" err="1"/>
              <a:t>канарка</a:t>
            </a:r>
            <a:r>
              <a:rPr lang="ru-RU" dirty="0"/>
              <a:t>", а </a:t>
            </a:r>
            <a:r>
              <a:rPr lang="ru-RU" dirty="0" err="1"/>
              <a:t>нетиповими</a:t>
            </a:r>
            <a:r>
              <a:rPr lang="ru-RU" dirty="0"/>
              <a:t> – "</a:t>
            </a:r>
            <a:r>
              <a:rPr lang="ru-RU" dirty="0" err="1"/>
              <a:t>пінгвін</a:t>
            </a:r>
            <a:r>
              <a:rPr lang="ru-RU" dirty="0"/>
              <a:t>" </a:t>
            </a:r>
            <a:r>
              <a:rPr lang="ru-RU" dirty="0" err="1"/>
              <a:t>або</a:t>
            </a:r>
            <a:r>
              <a:rPr lang="ru-RU" dirty="0"/>
              <a:t> "страус".</a:t>
            </a:r>
          </a:p>
          <a:p>
            <a:r>
              <a:rPr lang="ru-RU" b="1" dirty="0" err="1"/>
              <a:t>Аналіз</a:t>
            </a:r>
            <a:r>
              <a:rPr lang="ru-RU" b="1" dirty="0"/>
              <a:t> мовних картин </a:t>
            </a:r>
            <a:r>
              <a:rPr lang="ru-RU" b="1" dirty="0" err="1"/>
              <a:t>світу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Виберіть</a:t>
            </a:r>
            <a:r>
              <a:rPr lang="ru-RU" dirty="0"/>
              <a:t> текст і </a:t>
            </a:r>
            <a:r>
              <a:rPr lang="ru-RU" dirty="0" err="1"/>
              <a:t>проаналізуйте</a:t>
            </a:r>
            <a:r>
              <a:rPr lang="ru-RU" dirty="0"/>
              <a:t>, як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відображені</a:t>
            </a:r>
            <a:r>
              <a:rPr lang="ru-RU" dirty="0"/>
              <a:t> </a:t>
            </a:r>
            <a:r>
              <a:rPr lang="ru-RU" dirty="0" err="1"/>
              <a:t>культурні</a:t>
            </a:r>
            <a:r>
              <a:rPr lang="ru-RU" dirty="0"/>
              <a:t> та </a:t>
            </a:r>
            <a:r>
              <a:rPr lang="ru-RU" dirty="0" err="1"/>
              <a:t>когнітивні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мовної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909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85800"/>
            <a:ext cx="8136904" cy="51914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/>
              <a:t>Дискурсивний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метод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структуру та </a:t>
            </a:r>
            <a:r>
              <a:rPr lang="ru-RU" dirty="0" err="1"/>
              <a:t>функції</a:t>
            </a:r>
            <a:r>
              <a:rPr lang="ru-RU" dirty="0"/>
              <a:t> мовних </a:t>
            </a:r>
            <a:r>
              <a:rPr lang="ru-RU" dirty="0" err="1"/>
              <a:t>текстів</a:t>
            </a:r>
            <a:r>
              <a:rPr lang="ru-RU" dirty="0"/>
              <a:t> у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лінгвістичних</a:t>
            </a:r>
            <a:r>
              <a:rPr lang="ru-RU" dirty="0"/>
              <a:t> характеристик тексту, але й </a:t>
            </a:r>
            <a:r>
              <a:rPr lang="ru-RU" dirty="0" err="1"/>
              <a:t>соціокультурних</a:t>
            </a:r>
            <a:r>
              <a:rPr lang="ru-RU" dirty="0"/>
              <a:t> умов,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текст </a:t>
            </a:r>
            <a:r>
              <a:rPr lang="ru-RU" dirty="0" err="1"/>
              <a:t>виникає</a:t>
            </a:r>
            <a:r>
              <a:rPr lang="ru-RU" dirty="0"/>
              <a:t> та </a:t>
            </a:r>
            <a:r>
              <a:rPr lang="ru-RU" dirty="0" err="1"/>
              <a:t>функціонує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6559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548680"/>
            <a:ext cx="8136904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Гендерна </a:t>
            </a:r>
            <a:r>
              <a:rPr lang="ru-RU" dirty="0" err="1"/>
              <a:t>лінгвістика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лінгвістики</a:t>
            </a:r>
            <a:r>
              <a:rPr lang="ru-RU" dirty="0"/>
              <a:t>, яка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взаємозв'язок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та гендером. Вона </a:t>
            </a:r>
            <a:r>
              <a:rPr lang="ru-RU" dirty="0" err="1"/>
              <a:t>аналізує</a:t>
            </a:r>
            <a:r>
              <a:rPr lang="ru-RU" dirty="0"/>
              <a:t>, як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, </a:t>
            </a:r>
            <a:r>
              <a:rPr lang="ru-RU" dirty="0" err="1"/>
              <a:t>конструює</a:t>
            </a:r>
            <a:r>
              <a:rPr lang="ru-RU" dirty="0"/>
              <a:t> та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гендерні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та </a:t>
            </a:r>
            <a:r>
              <a:rPr lang="ru-RU" dirty="0" err="1"/>
              <a:t>стереотипи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1. **</a:t>
            </a:r>
            <a:r>
              <a:rPr lang="ru-RU" dirty="0" err="1"/>
              <a:t>Гендерні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в </a:t>
            </a:r>
            <a:r>
              <a:rPr lang="ru-RU" dirty="0" err="1"/>
              <a:t>мові</a:t>
            </a:r>
            <a:r>
              <a:rPr lang="ru-RU" dirty="0"/>
              <a:t>**:</a:t>
            </a:r>
          </a:p>
          <a:p>
            <a:r>
              <a:rPr lang="ru-RU" dirty="0"/>
              <a:t>   - </a:t>
            </a:r>
            <a:r>
              <a:rPr lang="ru-RU" dirty="0" err="1"/>
              <a:t>Вивчення</a:t>
            </a:r>
            <a:r>
              <a:rPr lang="ru-RU" dirty="0"/>
              <a:t> того, як </a:t>
            </a:r>
            <a:r>
              <a:rPr lang="ru-RU" dirty="0" err="1"/>
              <a:t>чоловіки</a:t>
            </a:r>
            <a:r>
              <a:rPr lang="ru-RU" dirty="0"/>
              <a:t> і </a:t>
            </a:r>
            <a:r>
              <a:rPr lang="ru-RU" dirty="0" err="1"/>
              <a:t>жінки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</a:t>
            </a:r>
            <a:r>
              <a:rPr lang="ru-RU" dirty="0" err="1"/>
              <a:t>по-різному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контекстів</a:t>
            </a:r>
            <a:r>
              <a:rPr lang="ru-RU" dirty="0"/>
              <a:t>.</a:t>
            </a:r>
          </a:p>
          <a:p>
            <a:r>
              <a:rPr lang="ru-RU" dirty="0"/>
              <a:t>   -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того, </a:t>
            </a:r>
            <a:r>
              <a:rPr lang="ru-RU" dirty="0" err="1"/>
              <a:t>які</a:t>
            </a:r>
            <a:r>
              <a:rPr lang="ru-RU" dirty="0"/>
              <a:t> слова і </a:t>
            </a:r>
            <a:r>
              <a:rPr lang="ru-RU" dirty="0" err="1"/>
              <a:t>вислови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чоловіками</a:t>
            </a:r>
            <a:r>
              <a:rPr lang="ru-RU" dirty="0"/>
              <a:t> та </a:t>
            </a:r>
            <a:r>
              <a:rPr lang="ru-RU" dirty="0" err="1"/>
              <a:t>жінками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2. **</a:t>
            </a:r>
            <a:r>
              <a:rPr lang="ru-RU" dirty="0" err="1"/>
              <a:t>Гендерні</a:t>
            </a:r>
            <a:r>
              <a:rPr lang="ru-RU" dirty="0"/>
              <a:t> </a:t>
            </a:r>
            <a:r>
              <a:rPr lang="ru-RU" dirty="0" err="1"/>
              <a:t>стереотипи</a:t>
            </a:r>
            <a:r>
              <a:rPr lang="ru-RU" dirty="0"/>
              <a:t> в </a:t>
            </a:r>
            <a:r>
              <a:rPr lang="ru-RU" dirty="0" err="1"/>
              <a:t>мові</a:t>
            </a:r>
            <a:r>
              <a:rPr lang="ru-RU" dirty="0"/>
              <a:t>**:</a:t>
            </a:r>
          </a:p>
          <a:p>
            <a:r>
              <a:rPr lang="ru-RU" dirty="0"/>
              <a:t>   - </a:t>
            </a:r>
            <a:r>
              <a:rPr lang="ru-RU" dirty="0" err="1"/>
              <a:t>Дослідження</a:t>
            </a:r>
            <a:r>
              <a:rPr lang="ru-RU" dirty="0"/>
              <a:t> мовних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стереотипні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гендерні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.</a:t>
            </a:r>
          </a:p>
          <a:p>
            <a:r>
              <a:rPr lang="ru-RU" dirty="0"/>
              <a:t>   -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на предмет </a:t>
            </a:r>
            <a:r>
              <a:rPr lang="ru-RU" dirty="0" err="1"/>
              <a:t>гендерних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983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85800"/>
            <a:ext cx="8136904" cy="51914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3. **Гендерна </a:t>
            </a:r>
            <a:r>
              <a:rPr lang="ru-RU" dirty="0" err="1"/>
              <a:t>ідентичність</a:t>
            </a:r>
            <a:r>
              <a:rPr lang="ru-RU" dirty="0"/>
              <a:t> і </a:t>
            </a:r>
            <a:r>
              <a:rPr lang="ru-RU" dirty="0" err="1"/>
              <a:t>мова</a:t>
            </a:r>
            <a:r>
              <a:rPr lang="ru-RU" dirty="0"/>
              <a:t>**:</a:t>
            </a:r>
          </a:p>
          <a:p>
            <a:r>
              <a:rPr lang="ru-RU" dirty="0"/>
              <a:t>   - </a:t>
            </a:r>
            <a:r>
              <a:rPr lang="ru-RU" dirty="0" err="1"/>
              <a:t>Вивчення</a:t>
            </a:r>
            <a:r>
              <a:rPr lang="ru-RU" dirty="0"/>
              <a:t> того, як люди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для </a:t>
            </a:r>
            <a:r>
              <a:rPr lang="ru-RU" dirty="0" err="1"/>
              <a:t>конструювання</a:t>
            </a:r>
            <a:r>
              <a:rPr lang="ru-RU" dirty="0"/>
              <a:t> та </a:t>
            </a:r>
            <a:r>
              <a:rPr lang="ru-RU" dirty="0" err="1"/>
              <a:t>вираження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/>
              <a:t>.</a:t>
            </a:r>
          </a:p>
          <a:p>
            <a:r>
              <a:rPr lang="ru-RU" dirty="0"/>
              <a:t>   -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мовних практик в </a:t>
            </a:r>
            <a:r>
              <a:rPr lang="de-DE" dirty="0"/>
              <a:t>LGBTQ+ </a:t>
            </a:r>
            <a:r>
              <a:rPr lang="ru-RU" dirty="0" err="1"/>
              <a:t>спільнотах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4. **</a:t>
            </a:r>
            <a:r>
              <a:rPr lang="ru-RU" dirty="0" err="1"/>
              <a:t>Відображення</a:t>
            </a:r>
            <a:r>
              <a:rPr lang="ru-RU" dirty="0"/>
              <a:t> гендеру в </a:t>
            </a:r>
            <a:r>
              <a:rPr lang="ru-RU" dirty="0" err="1"/>
              <a:t>граматичних</a:t>
            </a:r>
            <a:r>
              <a:rPr lang="ru-RU" dirty="0"/>
              <a:t> структурах**:</a:t>
            </a:r>
          </a:p>
          <a:p>
            <a:r>
              <a:rPr lang="ru-RU" dirty="0"/>
              <a:t>   - </a:t>
            </a:r>
            <a:r>
              <a:rPr lang="ru-RU" dirty="0" err="1"/>
              <a:t>Дослідження</a:t>
            </a:r>
            <a:r>
              <a:rPr lang="ru-RU" dirty="0"/>
              <a:t> того, як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гендер у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граматичній</a:t>
            </a:r>
            <a:r>
              <a:rPr lang="ru-RU" dirty="0"/>
              <a:t> </a:t>
            </a:r>
            <a:r>
              <a:rPr lang="ru-RU" dirty="0" err="1"/>
              <a:t>структурі</a:t>
            </a:r>
            <a:r>
              <a:rPr lang="ru-RU" dirty="0"/>
              <a:t>.</a:t>
            </a:r>
          </a:p>
          <a:p>
            <a:r>
              <a:rPr lang="ru-RU" dirty="0"/>
              <a:t>   -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родових</a:t>
            </a:r>
            <a:r>
              <a:rPr lang="ru-RU" dirty="0"/>
              <a:t> </a:t>
            </a:r>
            <a:r>
              <a:rPr lang="ru-RU" dirty="0" err="1"/>
              <a:t>закінчень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мовах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5. **</a:t>
            </a:r>
            <a:r>
              <a:rPr lang="ru-RU" dirty="0" err="1"/>
              <a:t>Мова</a:t>
            </a:r>
            <a:r>
              <a:rPr lang="ru-RU" dirty="0"/>
              <a:t> і </a:t>
            </a:r>
            <a:r>
              <a:rPr lang="ru-RU" dirty="0" err="1"/>
              <a:t>влада</a:t>
            </a:r>
            <a:r>
              <a:rPr lang="ru-RU" dirty="0"/>
              <a:t>**:</a:t>
            </a:r>
          </a:p>
          <a:p>
            <a:r>
              <a:rPr lang="ru-RU" dirty="0"/>
              <a:t>   - </a:t>
            </a:r>
            <a:r>
              <a:rPr lang="ru-RU" dirty="0" err="1"/>
              <a:t>Дослідження</a:t>
            </a:r>
            <a:r>
              <a:rPr lang="ru-RU" dirty="0"/>
              <a:t> того, як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для </a:t>
            </a:r>
            <a:r>
              <a:rPr lang="ru-RU" dirty="0" err="1"/>
              <a:t>утвердження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підриву</a:t>
            </a:r>
            <a:r>
              <a:rPr lang="ru-RU" dirty="0"/>
              <a:t> </a:t>
            </a:r>
            <a:r>
              <a:rPr lang="ru-RU" dirty="0" err="1"/>
              <a:t>гендерної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</a:t>
            </a:r>
            <a:r>
              <a:rPr lang="ru-RU" dirty="0" err="1"/>
              <a:t>домінування</a:t>
            </a:r>
            <a:r>
              <a:rPr lang="ru-RU" dirty="0"/>
              <a:t>.</a:t>
            </a:r>
          </a:p>
          <a:p>
            <a:r>
              <a:rPr lang="ru-RU" dirty="0"/>
              <a:t>   -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мовних </a:t>
            </a:r>
            <a:r>
              <a:rPr lang="ru-RU" dirty="0" err="1"/>
              <a:t>стратегій</a:t>
            </a:r>
            <a:r>
              <a:rPr lang="ru-RU" dirty="0"/>
              <a:t> у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виступах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дискурсивних</a:t>
            </a:r>
            <a:r>
              <a:rPr lang="ru-RU" dirty="0"/>
              <a:t> практиках в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середовищах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Гендерна </a:t>
            </a:r>
            <a:r>
              <a:rPr lang="ru-RU" dirty="0" err="1"/>
              <a:t>лінгвістика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унікальне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того, як </a:t>
            </a:r>
            <a:r>
              <a:rPr lang="ru-RU" dirty="0" err="1"/>
              <a:t>мова</a:t>
            </a:r>
            <a:r>
              <a:rPr lang="ru-RU" dirty="0"/>
              <a:t> і гендер </a:t>
            </a:r>
            <a:r>
              <a:rPr lang="ru-RU" dirty="0" err="1"/>
              <a:t>впливають</a:t>
            </a:r>
            <a:r>
              <a:rPr lang="ru-RU" dirty="0"/>
              <a:t> один на одного, і як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реалії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69938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980728"/>
            <a:ext cx="53482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Список літератури:</a:t>
            </a:r>
            <a:endParaRPr lang="uk-U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8083" y="1988840"/>
            <a:ext cx="8208912" cy="4616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1.Бевзенко С. П.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Короткий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нарис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для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студентів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ВНЗ].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Вища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школа, 2006. 144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2.Білецький А. О. Про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студентів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філол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спец.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вищ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закладів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Артек, 1996. 224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3.Вступ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підручник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[І. О.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Голубовська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С. М.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Лучканин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В. Ф.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Чемес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.]; за ред. І. О.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Голубовської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Академія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2016. 320 с.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Серія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“Альма-матер”).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4.Дорошенко С. І.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Центр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Л-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2006. 288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5.Карпенко Ю. О.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підручник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Академія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2006. 336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Серія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“Альма-матер”).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6.Кочерган М. П.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підручник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студентів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ВНЗ].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Академія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2014. 304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Левицький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А. Е.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Центр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2006. 104с.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Монжалей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Т. К.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Університецька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книга, 2016. 184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Семегин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Т. С.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(за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вимогами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кредитно-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трансферної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навчання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навчально-методичний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семінарських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занять.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Хмельницький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ФОП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Цюпак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А. А., 2017. 140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10.Швачко С. О.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(курс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лекцій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Вінниця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Нова книга,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2006. 224 с.</a:t>
            </a:r>
          </a:p>
        </p:txBody>
      </p:sp>
    </p:spTree>
    <p:extLst>
      <p:ext uri="{BB962C8B-B14F-4D97-AF65-F5344CB8AC3E}">
        <p14:creationId xmlns:p14="http://schemas.microsoft.com/office/powerpoint/2010/main" val="2281493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7322" y="188640"/>
            <a:ext cx="534825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uk-UA" sz="7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Дякую за увагу !</a:t>
            </a:r>
            <a:endParaRPr lang="uk-U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4" name="Picture 2" descr="Мотивуючі Цитати Українською для друку &quot;Мрій. Плануй. Дій!&quot; | Inspirational  words, Inspirational quotes, Quot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24692"/>
            <a:ext cx="4192677" cy="41926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Жовто-блакитна троянда | JURAM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61048"/>
            <a:ext cx="2537998" cy="19061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3904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8058472" cy="497544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За XX </a:t>
            </a:r>
            <a:r>
              <a:rPr lang="ru-RU" b="1" dirty="0" err="1"/>
              <a:t>століття</a:t>
            </a:r>
            <a:r>
              <a:rPr lang="ru-RU" b="1" dirty="0"/>
              <a:t> </a:t>
            </a:r>
            <a:r>
              <a:rPr lang="ru-RU" b="1" dirty="0" err="1"/>
              <a:t>змінилося</a:t>
            </a:r>
            <a:r>
              <a:rPr lang="ru-RU" b="1" dirty="0"/>
              <a:t> три </a:t>
            </a:r>
            <a:r>
              <a:rPr lang="ru-RU" b="1" dirty="0" err="1"/>
              <a:t>наукові</a:t>
            </a:r>
            <a:r>
              <a:rPr lang="ru-RU" b="1" dirty="0"/>
              <a:t> </a:t>
            </a:r>
            <a:r>
              <a:rPr lang="ru-RU" b="1" dirty="0" err="1"/>
              <a:t>парадигми</a:t>
            </a:r>
            <a:r>
              <a:rPr lang="ru-RU" b="1" dirty="0"/>
              <a:t>:</a:t>
            </a:r>
          </a:p>
          <a:p>
            <a:r>
              <a:rPr lang="ru-RU" dirty="0" err="1"/>
              <a:t>порівняльно­історична</a:t>
            </a:r>
            <a:r>
              <a:rPr lang="ru-RU" dirty="0"/>
              <a:t> (</a:t>
            </a:r>
            <a:r>
              <a:rPr lang="ru-RU" dirty="0" err="1"/>
              <a:t>генетична</a:t>
            </a:r>
            <a:r>
              <a:rPr lang="ru-RU" dirty="0"/>
              <a:t>),</a:t>
            </a:r>
          </a:p>
          <a:p>
            <a:r>
              <a:rPr lang="ru-RU" dirty="0" err="1"/>
              <a:t>системно­структурна</a:t>
            </a:r>
            <a:r>
              <a:rPr lang="ru-RU" dirty="0"/>
              <a:t> (</a:t>
            </a:r>
            <a:r>
              <a:rPr lang="ru-RU" dirty="0" err="1"/>
              <a:t>таксономічна</a:t>
            </a:r>
            <a:r>
              <a:rPr lang="ru-RU" dirty="0"/>
              <a:t>) й</a:t>
            </a:r>
          </a:p>
          <a:p>
            <a:r>
              <a:rPr lang="ru-RU" dirty="0" err="1"/>
              <a:t>комунікативно­функційна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Основний</a:t>
            </a:r>
            <a:r>
              <a:rPr lang="ru-RU" b="1" dirty="0"/>
              <a:t> принцип </a:t>
            </a:r>
            <a:r>
              <a:rPr lang="ru-RU" b="1" dirty="0" err="1"/>
              <a:t>функційної</a:t>
            </a:r>
            <a:r>
              <a:rPr lang="ru-RU" b="1" dirty="0"/>
              <a:t> </a:t>
            </a:r>
            <a:r>
              <a:rPr lang="ru-RU" b="1" dirty="0" err="1"/>
              <a:t>лінгвістики</a:t>
            </a:r>
            <a:r>
              <a:rPr lang="ru-RU" b="1" dirty="0"/>
              <a:t> — </a:t>
            </a:r>
            <a:r>
              <a:rPr lang="ru-RU" b="1" dirty="0" err="1"/>
              <a:t>розуміння</a:t>
            </a:r>
            <a:r>
              <a:rPr lang="ru-RU" b="1" dirty="0"/>
              <a:t> </a:t>
            </a:r>
            <a:r>
              <a:rPr lang="ru-RU" b="1" dirty="0" err="1"/>
              <a:t>мови</a:t>
            </a:r>
            <a:r>
              <a:rPr lang="ru-RU" b="1" dirty="0"/>
              <a:t> як</a:t>
            </a:r>
          </a:p>
          <a:p>
            <a:r>
              <a:rPr lang="ru-RU" b="1" dirty="0" err="1"/>
              <a:t>цілеспрямованої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засобів</a:t>
            </a:r>
            <a:r>
              <a:rPr lang="ru-RU" b="1" dirty="0"/>
              <a:t> </a:t>
            </a:r>
            <a:r>
              <a:rPr lang="ru-RU" b="1" dirty="0" err="1"/>
              <a:t>вираження</a:t>
            </a:r>
            <a:r>
              <a:rPr lang="ru-RU" b="1" dirty="0"/>
              <a:t> (</a:t>
            </a:r>
            <a:r>
              <a:rPr lang="ru-RU" b="1" dirty="0" err="1"/>
              <a:t>цільове</a:t>
            </a:r>
            <a:r>
              <a:rPr lang="ru-RU" b="1" dirty="0"/>
              <a:t> </a:t>
            </a:r>
            <a:r>
              <a:rPr lang="ru-RU" b="1" dirty="0" err="1"/>
              <a:t>призначення</a:t>
            </a:r>
            <a:r>
              <a:rPr lang="ru-RU" b="1" dirty="0"/>
              <a:t> </a:t>
            </a:r>
            <a:r>
              <a:rPr lang="ru-RU" b="1" dirty="0" err="1"/>
              <a:t>мови</a:t>
            </a:r>
            <a:r>
              <a:rPr lang="ru-RU" b="1" dirty="0"/>
              <a:t>),</a:t>
            </a:r>
          </a:p>
          <a:p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уперше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проголошений</a:t>
            </a:r>
            <a:r>
              <a:rPr lang="ru-RU" dirty="0"/>
              <a:t> у «Тезах </a:t>
            </a:r>
            <a:r>
              <a:rPr lang="ru-RU" dirty="0" err="1"/>
              <a:t>Празького</a:t>
            </a:r>
            <a:r>
              <a:rPr lang="ru-RU" dirty="0"/>
              <a:t> </a:t>
            </a:r>
            <a:r>
              <a:rPr lang="ru-RU" dirty="0" err="1"/>
              <a:t>лінгвістичного</a:t>
            </a:r>
            <a:r>
              <a:rPr lang="ru-RU" dirty="0"/>
              <a:t> </a:t>
            </a:r>
            <a:r>
              <a:rPr lang="ru-RU" dirty="0" err="1"/>
              <a:t>осередку</a:t>
            </a:r>
            <a:r>
              <a:rPr lang="ru-RU" dirty="0"/>
              <a:t>» в 1929 р. </a:t>
            </a:r>
            <a:r>
              <a:rPr lang="ru-RU" dirty="0" err="1"/>
              <a:t>Функційний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функційної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мовних </a:t>
            </a:r>
            <a:r>
              <a:rPr lang="ru-RU" dirty="0" err="1"/>
              <a:t>одиниць</a:t>
            </a:r>
            <a:r>
              <a:rPr lang="ru-RU" dirty="0"/>
              <a:t> та й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акцентується</a:t>
            </a:r>
            <a:r>
              <a:rPr lang="ru-RU" dirty="0"/>
              <a:t> на </a:t>
            </a:r>
            <a:r>
              <a:rPr lang="ru-RU" dirty="0" err="1"/>
              <a:t>призначенні</a:t>
            </a:r>
            <a:r>
              <a:rPr lang="ru-RU" dirty="0"/>
              <a:t> мовної </a:t>
            </a:r>
            <a:r>
              <a:rPr lang="ru-RU" dirty="0" err="1"/>
              <a:t>одиниці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02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Функціональна</a:t>
            </a:r>
            <a:r>
              <a:rPr lang="ru-RU" b="1" dirty="0"/>
              <a:t> </a:t>
            </a:r>
            <a:r>
              <a:rPr lang="ru-RU" b="1" dirty="0" err="1"/>
              <a:t>лінгвістика</a:t>
            </a:r>
            <a:r>
              <a:rPr lang="ru-RU" b="1" dirty="0"/>
              <a:t> (</a:t>
            </a:r>
            <a:r>
              <a:rPr lang="ru-RU" b="1" dirty="0" err="1"/>
              <a:t>функціоналізм</a:t>
            </a:r>
            <a:r>
              <a:rPr lang="ru-RU" b="1" dirty="0"/>
              <a:t>)</a:t>
            </a:r>
          </a:p>
          <a:p>
            <a:r>
              <a:rPr lang="ru-RU" i="1" dirty="0" err="1"/>
              <a:t>сукупність</a:t>
            </a:r>
            <a:r>
              <a:rPr lang="ru-RU" i="1" dirty="0"/>
              <a:t> </a:t>
            </a:r>
            <a:r>
              <a:rPr lang="ru-RU" i="1" dirty="0" err="1"/>
              <a:t>шкіл</a:t>
            </a:r>
            <a:r>
              <a:rPr lang="ru-RU" i="1" dirty="0"/>
              <a:t> і </a:t>
            </a:r>
            <a:r>
              <a:rPr lang="ru-RU" i="1" dirty="0" err="1"/>
              <a:t>напрямків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вивчають</a:t>
            </a:r>
            <a:r>
              <a:rPr lang="ru-RU" i="1" dirty="0"/>
              <a:t> </a:t>
            </a:r>
            <a:r>
              <a:rPr lang="ru-RU" i="1" dirty="0" err="1"/>
              <a:t>функціонування</a:t>
            </a:r>
            <a:r>
              <a:rPr lang="ru-RU" i="1" dirty="0"/>
              <a:t> </a:t>
            </a:r>
            <a:r>
              <a:rPr lang="ru-RU" i="1" dirty="0" err="1"/>
              <a:t>мови</a:t>
            </a:r>
            <a:r>
              <a:rPr lang="ru-RU" i="1" dirty="0"/>
              <a:t> як </a:t>
            </a:r>
            <a:r>
              <a:rPr lang="ru-RU" i="1" dirty="0" err="1"/>
              <a:t>засобу</a:t>
            </a:r>
            <a:r>
              <a:rPr lang="ru-RU" i="1" dirty="0"/>
              <a:t> </a:t>
            </a:r>
            <a:r>
              <a:rPr lang="ru-RU" i="1" dirty="0" err="1"/>
              <a:t>спілкування</a:t>
            </a:r>
            <a:r>
              <a:rPr lang="ru-RU" i="1" dirty="0"/>
              <a:t>.</a:t>
            </a:r>
          </a:p>
          <a:p>
            <a:r>
              <a:rPr lang="ru-RU" dirty="0" err="1"/>
              <a:t>Виникла</a:t>
            </a:r>
            <a:r>
              <a:rPr lang="ru-RU" dirty="0"/>
              <a:t> в 1976 </a:t>
            </a:r>
            <a:r>
              <a:rPr lang="de-DE" dirty="0"/>
              <a:t>p. (</a:t>
            </a:r>
            <a:r>
              <a:rPr lang="ru-RU" dirty="0"/>
              <a:t>створено </a:t>
            </a:r>
            <a:r>
              <a:rPr lang="ru-RU" dirty="0" err="1"/>
              <a:t>Міжнародне</a:t>
            </a:r>
            <a:r>
              <a:rPr lang="ru-RU" dirty="0"/>
              <a:t> </a:t>
            </a:r>
            <a:r>
              <a:rPr lang="ru-RU" dirty="0" err="1"/>
              <a:t>товариство</a:t>
            </a:r>
            <a:r>
              <a:rPr lang="ru-RU" dirty="0"/>
              <a:t> </a:t>
            </a:r>
            <a:r>
              <a:rPr lang="ru-RU" dirty="0" err="1"/>
              <a:t>функціональної</a:t>
            </a:r>
            <a:r>
              <a:rPr lang="ru-RU" dirty="0"/>
              <a:t> </a:t>
            </a:r>
            <a:r>
              <a:rPr lang="ru-RU" dirty="0" err="1"/>
              <a:t>лінгвістики</a:t>
            </a:r>
            <a:r>
              <a:rPr lang="ru-RU" dirty="0"/>
              <a:t> у </a:t>
            </a:r>
            <a:r>
              <a:rPr lang="ru-RU" dirty="0" err="1"/>
              <a:t>Франції</a:t>
            </a:r>
            <a:r>
              <a:rPr lang="ru-RU" dirty="0"/>
              <a:t>). </a:t>
            </a:r>
            <a:r>
              <a:rPr lang="ru-RU" dirty="0" err="1"/>
              <a:t>Представники</a:t>
            </a:r>
            <a:r>
              <a:rPr lang="ru-RU" dirty="0"/>
              <a:t>:</a:t>
            </a:r>
          </a:p>
          <a:p>
            <a:r>
              <a:rPr lang="ru-RU" b="1" dirty="0"/>
              <a:t>А. </a:t>
            </a:r>
            <a:r>
              <a:rPr lang="ru-RU" b="1" dirty="0" err="1"/>
              <a:t>Мартіне</a:t>
            </a:r>
            <a:r>
              <a:rPr lang="ru-RU" b="1" dirty="0"/>
              <a:t>, М. </a:t>
            </a:r>
            <a:r>
              <a:rPr lang="ru-RU" b="1" dirty="0" err="1"/>
              <a:t>Мамудян</a:t>
            </a:r>
            <a:r>
              <a:rPr lang="ru-RU" b="1" dirty="0"/>
              <a:t>, Ж. </a:t>
            </a:r>
            <a:r>
              <a:rPr lang="ru-RU" b="1" dirty="0" err="1"/>
              <a:t>Мунен</a:t>
            </a:r>
            <a:r>
              <a:rPr lang="ru-RU" b="1" dirty="0"/>
              <a:t>, Е. </a:t>
            </a:r>
            <a:r>
              <a:rPr lang="ru-RU" b="1" dirty="0" err="1"/>
              <a:t>Бюйсанс</a:t>
            </a:r>
            <a:r>
              <a:rPr lang="ru-RU" b="1" dirty="0"/>
              <a:t>,</a:t>
            </a:r>
          </a:p>
          <a:p>
            <a:r>
              <a:rPr lang="ru-RU" b="1" dirty="0"/>
              <a:t>Дж. </a:t>
            </a:r>
            <a:r>
              <a:rPr lang="ru-RU" b="1" dirty="0" err="1"/>
              <a:t>Харві</a:t>
            </a:r>
            <a:r>
              <a:rPr lang="ru-RU" b="1" dirty="0"/>
              <a:t> та </a:t>
            </a:r>
            <a:r>
              <a:rPr lang="ru-RU" b="1" dirty="0" err="1"/>
              <a:t>ін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79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903440"/>
          </a:xfrm>
        </p:spPr>
        <p:txBody>
          <a:bodyPr/>
          <a:lstStyle/>
          <a:p>
            <a:r>
              <a:rPr lang="ru-RU" dirty="0" err="1"/>
              <a:t>Функційна</a:t>
            </a:r>
            <a:r>
              <a:rPr lang="ru-RU" dirty="0"/>
              <a:t> </a:t>
            </a:r>
            <a:r>
              <a:rPr lang="ru-RU" dirty="0" err="1"/>
              <a:t>лінгвістика</a:t>
            </a:r>
            <a:r>
              <a:rPr lang="ru-RU" dirty="0"/>
              <a:t> (</a:t>
            </a:r>
            <a:r>
              <a:rPr lang="ru-RU" dirty="0" err="1"/>
              <a:t>функціоналізм</a:t>
            </a:r>
            <a:r>
              <a:rPr lang="ru-RU" dirty="0"/>
              <a:t>) </a:t>
            </a:r>
            <a:r>
              <a:rPr lang="ru-RU" dirty="0" err="1"/>
              <a:t>виходить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структуралізму</a:t>
            </a:r>
            <a:r>
              <a:rPr lang="ru-RU" dirty="0"/>
              <a:t> і </a:t>
            </a:r>
            <a:r>
              <a:rPr lang="ru-RU" dirty="0" err="1"/>
              <a:t>ґрунтується</a:t>
            </a:r>
            <a:r>
              <a:rPr lang="ru-RU" dirty="0"/>
              <a:t> на </a:t>
            </a:r>
            <a:r>
              <a:rPr lang="ru-RU" dirty="0" err="1"/>
              <a:t>положенні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мовна</a:t>
            </a:r>
            <a:r>
              <a:rPr lang="ru-RU" dirty="0"/>
              <a:t> система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складники</a:t>
            </a:r>
            <a:r>
              <a:rPr lang="ru-RU" dirty="0"/>
              <a:t> </a:t>
            </a:r>
            <a:r>
              <a:rPr lang="ru-RU" dirty="0" err="1"/>
              <a:t>схильні</a:t>
            </a:r>
            <a:r>
              <a:rPr lang="ru-RU" dirty="0"/>
              <a:t> до </a:t>
            </a:r>
            <a:r>
              <a:rPr lang="ru-RU" dirty="0" err="1"/>
              <a:t>впливу</a:t>
            </a:r>
            <a:r>
              <a:rPr lang="ru-RU" dirty="0"/>
              <a:t> і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функційних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 </a:t>
            </a:r>
            <a:r>
              <a:rPr lang="ru-RU" b="1" dirty="0" err="1"/>
              <a:t>Завдання</a:t>
            </a:r>
            <a:r>
              <a:rPr lang="ru-RU" b="1" dirty="0"/>
              <a:t> </a:t>
            </a:r>
            <a:r>
              <a:rPr lang="ru-RU" b="1" dirty="0" err="1"/>
              <a:t>функціоналізму</a:t>
            </a:r>
            <a:r>
              <a:rPr lang="ru-RU" b="1" dirty="0"/>
              <a:t> </a:t>
            </a:r>
            <a:r>
              <a:rPr lang="ru-RU" b="1" dirty="0" err="1"/>
              <a:t>полягає</a:t>
            </a:r>
            <a:r>
              <a:rPr lang="ru-RU" b="1" dirty="0"/>
              <a:t> в</a:t>
            </a:r>
            <a:endParaRPr lang="ru-RU" dirty="0"/>
          </a:p>
          <a:p>
            <a:r>
              <a:rPr lang="ru-RU" b="1" dirty="0" err="1"/>
              <a:t>поясненні</a:t>
            </a:r>
            <a:r>
              <a:rPr lang="ru-RU" b="1" dirty="0"/>
              <a:t> мовної </a:t>
            </a:r>
            <a:r>
              <a:rPr lang="ru-RU" b="1" dirty="0" err="1"/>
              <a:t>форми</a:t>
            </a:r>
            <a:r>
              <a:rPr lang="ru-RU" b="1" dirty="0"/>
              <a:t> через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функцію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98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903440"/>
          </a:xfrm>
        </p:spPr>
        <p:txBody>
          <a:bodyPr/>
          <a:lstStyle/>
          <a:p>
            <a:r>
              <a:rPr lang="ru-RU" b="1" dirty="0" err="1"/>
              <a:t>Отже</a:t>
            </a:r>
            <a:r>
              <a:rPr lang="ru-RU" b="1" dirty="0"/>
              <a:t>,</a:t>
            </a:r>
          </a:p>
          <a:p>
            <a:r>
              <a:rPr lang="ru-RU" b="1" dirty="0"/>
              <a:t>1) </a:t>
            </a:r>
            <a:r>
              <a:rPr lang="ru-RU" b="1" dirty="0" err="1"/>
              <a:t>функціоналізм</a:t>
            </a:r>
            <a:r>
              <a:rPr lang="ru-RU" b="1" dirty="0"/>
              <a:t> </a:t>
            </a:r>
            <a:r>
              <a:rPr lang="ru-RU" b="1" dirty="0" err="1"/>
              <a:t>загалом</a:t>
            </a:r>
            <a:r>
              <a:rPr lang="ru-RU" b="1" dirty="0"/>
              <a:t> не </a:t>
            </a:r>
            <a:r>
              <a:rPr lang="ru-RU" b="1" dirty="0" err="1"/>
              <a:t>заперечує</a:t>
            </a:r>
            <a:r>
              <a:rPr lang="ru-RU" b="1" dirty="0"/>
              <a:t> </a:t>
            </a:r>
            <a:r>
              <a:rPr lang="ru-RU" b="1" dirty="0" err="1"/>
              <a:t>існування</a:t>
            </a:r>
            <a:r>
              <a:rPr lang="ru-RU" b="1" dirty="0"/>
              <a:t> </a:t>
            </a:r>
            <a:r>
              <a:rPr lang="ru-RU" b="1" dirty="0" err="1"/>
              <a:t>самостійної</a:t>
            </a:r>
            <a:r>
              <a:rPr lang="ru-RU" b="1" dirty="0"/>
              <a:t> мовної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«мовної </a:t>
            </a:r>
            <a:r>
              <a:rPr lang="ru-RU" b="1" dirty="0" err="1"/>
              <a:t>форми</a:t>
            </a:r>
            <a:r>
              <a:rPr lang="ru-RU" b="1" dirty="0"/>
              <a:t>», а </a:t>
            </a:r>
            <a:r>
              <a:rPr lang="ru-RU" b="1" dirty="0" err="1"/>
              <a:t>лише</a:t>
            </a:r>
            <a:r>
              <a:rPr lang="ru-RU" b="1" dirty="0"/>
              <a:t> </a:t>
            </a:r>
            <a:r>
              <a:rPr lang="ru-RU" b="1" dirty="0" err="1"/>
              <a:t>стверджує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вона </a:t>
            </a:r>
            <a:r>
              <a:rPr lang="ru-RU" b="1" dirty="0" err="1"/>
              <a:t>схильна</a:t>
            </a:r>
            <a:r>
              <a:rPr lang="ru-RU" b="1" dirty="0"/>
              <a:t> до </a:t>
            </a:r>
            <a:r>
              <a:rPr lang="ru-RU" b="1" dirty="0" err="1"/>
              <a:t>функційного</a:t>
            </a:r>
            <a:r>
              <a:rPr lang="ru-RU" b="1" dirty="0"/>
              <a:t> </a:t>
            </a:r>
            <a:r>
              <a:rPr lang="ru-RU" b="1" dirty="0" err="1"/>
              <a:t>впливу</a:t>
            </a:r>
            <a:r>
              <a:rPr lang="ru-RU" b="1" dirty="0"/>
              <a:t>;</a:t>
            </a:r>
          </a:p>
          <a:p>
            <a:r>
              <a:rPr lang="ru-RU" b="1" dirty="0"/>
              <a:t>2) </a:t>
            </a:r>
            <a:r>
              <a:rPr lang="ru-RU" b="1" dirty="0" err="1"/>
              <a:t>функціоналізм</a:t>
            </a:r>
            <a:r>
              <a:rPr lang="ru-RU" b="1" dirty="0"/>
              <a:t> не </a:t>
            </a:r>
            <a:r>
              <a:rPr lang="ru-RU" b="1" dirty="0" err="1"/>
              <a:t>відкидає</a:t>
            </a:r>
            <a:r>
              <a:rPr lang="ru-RU" b="1" dirty="0"/>
              <a:t> </a:t>
            </a:r>
            <a:r>
              <a:rPr lang="ru-RU" b="1" dirty="0" err="1"/>
              <a:t>формальних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</a:t>
            </a:r>
            <a:r>
              <a:rPr lang="ru-RU" b="1" dirty="0" err="1"/>
              <a:t>опису</a:t>
            </a:r>
            <a:r>
              <a:rPr lang="ru-RU" b="1" dirty="0"/>
              <a:t>. </a:t>
            </a:r>
            <a:r>
              <a:rPr lang="ru-RU" b="1" dirty="0" err="1"/>
              <a:t>Ставлення</a:t>
            </a:r>
            <a:r>
              <a:rPr lang="ru-RU" b="1" dirty="0"/>
              <a:t> до </a:t>
            </a:r>
            <a:r>
              <a:rPr lang="ru-RU" b="1" dirty="0" err="1"/>
              <a:t>формальних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не </a:t>
            </a:r>
            <a:r>
              <a:rPr lang="ru-RU" b="1" dirty="0" err="1"/>
              <a:t>пов'язане</a:t>
            </a:r>
            <a:r>
              <a:rPr lang="ru-RU" b="1" dirty="0"/>
              <a:t> з </a:t>
            </a:r>
            <a:r>
              <a:rPr lang="ru-RU" b="1" dirty="0" err="1"/>
              <a:t>основним</a:t>
            </a:r>
            <a:r>
              <a:rPr lang="ru-RU" b="1" dirty="0"/>
              <a:t> пунктом </a:t>
            </a:r>
            <a:r>
              <a:rPr lang="ru-RU" b="1" dirty="0" err="1"/>
              <a:t>протистояння</a:t>
            </a:r>
            <a:r>
              <a:rPr lang="ru-RU" b="1" dirty="0"/>
              <a:t> </a:t>
            </a:r>
            <a:r>
              <a:rPr lang="ru-RU" b="1" dirty="0" err="1"/>
              <a:t>функціоналізму</a:t>
            </a:r>
            <a:r>
              <a:rPr lang="ru-RU" b="1" dirty="0"/>
              <a:t> і </a:t>
            </a:r>
            <a:r>
              <a:rPr lang="ru-RU" b="1" dirty="0" err="1"/>
              <a:t>формалізму</a:t>
            </a:r>
            <a:r>
              <a:rPr lang="ru-RU" b="1" dirty="0"/>
              <a:t> ­ </a:t>
            </a:r>
            <a:r>
              <a:rPr lang="ru-RU" b="1" dirty="0" err="1"/>
              <a:t>ставленням</a:t>
            </a:r>
            <a:r>
              <a:rPr lang="ru-RU" b="1" dirty="0"/>
              <a:t> до </a:t>
            </a:r>
            <a:r>
              <a:rPr lang="ru-RU" b="1" dirty="0" err="1"/>
              <a:t>ролі</a:t>
            </a:r>
            <a:r>
              <a:rPr lang="ru-RU" b="1" dirty="0"/>
              <a:t> </a:t>
            </a:r>
            <a:r>
              <a:rPr lang="ru-RU" b="1" dirty="0" err="1"/>
              <a:t>функції</a:t>
            </a:r>
            <a:r>
              <a:rPr lang="ru-RU" b="1" dirty="0"/>
              <a:t> </a:t>
            </a:r>
            <a:r>
              <a:rPr lang="ru-RU" b="1" dirty="0" err="1"/>
              <a:t>мови</a:t>
            </a:r>
            <a:r>
              <a:rPr lang="ru-RU" b="1" dirty="0"/>
              <a:t> і до </a:t>
            </a:r>
            <a:r>
              <a:rPr lang="ru-RU" b="1" dirty="0" err="1"/>
              <a:t>впливу</a:t>
            </a:r>
            <a:r>
              <a:rPr lang="ru-RU" b="1" dirty="0"/>
              <a:t> </a:t>
            </a:r>
            <a:r>
              <a:rPr lang="ru-RU" b="1" dirty="0" err="1"/>
              <a:t>функції</a:t>
            </a:r>
            <a:r>
              <a:rPr lang="ru-RU" b="1" dirty="0"/>
              <a:t> на </a:t>
            </a:r>
            <a:r>
              <a:rPr lang="ru-RU" b="1" dirty="0" err="1"/>
              <a:t>мовну</a:t>
            </a:r>
            <a:r>
              <a:rPr lang="ru-RU" b="1" dirty="0"/>
              <a:t> систему.</a:t>
            </a:r>
          </a:p>
        </p:txBody>
      </p:sp>
    </p:spTree>
    <p:extLst>
      <p:ext uri="{BB962C8B-B14F-4D97-AF65-F5344CB8AC3E}">
        <p14:creationId xmlns:p14="http://schemas.microsoft.com/office/powerpoint/2010/main" val="279903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9034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принципові</a:t>
            </a:r>
            <a:r>
              <a:rPr lang="ru-RU" b="1" dirty="0"/>
              <a:t> </a:t>
            </a:r>
            <a:r>
              <a:rPr lang="ru-RU" b="1" dirty="0" err="1"/>
              <a:t>відмінності</a:t>
            </a:r>
            <a:r>
              <a:rPr lang="ru-RU" b="1" dirty="0"/>
              <a:t> </a:t>
            </a:r>
            <a:r>
              <a:rPr lang="ru-RU" b="1" dirty="0" err="1"/>
              <a:t>функціоналізму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генеративної</a:t>
            </a:r>
            <a:r>
              <a:rPr lang="ru-RU" b="1" dirty="0"/>
              <a:t> </a:t>
            </a:r>
            <a:r>
              <a:rPr lang="ru-RU" b="1" dirty="0" err="1"/>
              <a:t>граматики</a:t>
            </a:r>
            <a:endParaRPr lang="ru-RU" b="1" dirty="0"/>
          </a:p>
          <a:p>
            <a:r>
              <a:rPr lang="ru-RU" dirty="0" err="1"/>
              <a:t>Функціоналізм</a:t>
            </a:r>
            <a:r>
              <a:rPr lang="ru-RU" dirty="0"/>
              <a:t> ­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типологічно</a:t>
            </a:r>
            <a:r>
              <a:rPr lang="ru-RU" dirty="0"/>
              <a:t> </a:t>
            </a:r>
            <a:r>
              <a:rPr lang="ru-RU" dirty="0" err="1"/>
              <a:t>орієнтована</a:t>
            </a:r>
            <a:r>
              <a:rPr lang="ru-RU" dirty="0"/>
              <a:t> </a:t>
            </a:r>
            <a:r>
              <a:rPr lang="ru-RU" dirty="0" err="1"/>
              <a:t>лінгвістика</a:t>
            </a:r>
            <a:r>
              <a:rPr lang="ru-RU" dirty="0"/>
              <a:t>. </a:t>
            </a:r>
            <a:r>
              <a:rPr lang="ru-RU" dirty="0" err="1"/>
              <a:t>Функціоналізм</a:t>
            </a:r>
            <a:r>
              <a:rPr lang="ru-RU" dirty="0"/>
              <a:t> не </a:t>
            </a:r>
            <a:r>
              <a:rPr lang="ru-RU" dirty="0" err="1"/>
              <a:t>формулює</a:t>
            </a:r>
            <a:r>
              <a:rPr lang="ru-RU" dirty="0"/>
              <a:t> </a:t>
            </a:r>
            <a:r>
              <a:rPr lang="ru-RU" dirty="0" err="1"/>
              <a:t>жодних</a:t>
            </a:r>
            <a:r>
              <a:rPr lang="ru-RU" dirty="0"/>
              <a:t> </a:t>
            </a:r>
            <a:r>
              <a:rPr lang="ru-RU" dirty="0" err="1"/>
              <a:t>апріорних</a:t>
            </a:r>
            <a:r>
              <a:rPr lang="ru-RU" dirty="0"/>
              <a:t> </a:t>
            </a:r>
            <a:r>
              <a:rPr lang="ru-RU" dirty="0" err="1"/>
              <a:t>аксіом</a:t>
            </a:r>
            <a:r>
              <a:rPr lang="ru-RU" dirty="0"/>
              <a:t> про структуру </a:t>
            </a:r>
            <a:r>
              <a:rPr lang="ru-RU" dirty="0" err="1"/>
              <a:t>мови</a:t>
            </a:r>
            <a:r>
              <a:rPr lang="ru-RU" dirty="0"/>
              <a:t>, а </a:t>
            </a:r>
            <a:r>
              <a:rPr lang="ru-RU" dirty="0" err="1"/>
              <a:t>цікавиться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обсягом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.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функційні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справу</a:t>
            </a:r>
          </a:p>
          <a:p>
            <a:r>
              <a:rPr lang="ru-RU" dirty="0"/>
              <a:t>з </a:t>
            </a:r>
            <a:r>
              <a:rPr lang="ru-RU" dirty="0" err="1"/>
              <a:t>якоюсь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(</a:t>
            </a:r>
            <a:r>
              <a:rPr lang="ru-RU" dirty="0" err="1"/>
              <a:t>українська</a:t>
            </a:r>
            <a:r>
              <a:rPr lang="ru-RU" dirty="0"/>
              <a:t>, </a:t>
            </a:r>
            <a:r>
              <a:rPr lang="ru-RU" dirty="0" err="1"/>
              <a:t>англійська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якась</a:t>
            </a:r>
            <a:r>
              <a:rPr lang="ru-RU" dirty="0"/>
              <a:t> «</a:t>
            </a:r>
            <a:r>
              <a:rPr lang="ru-RU" dirty="0" err="1"/>
              <a:t>екзотична</a:t>
            </a:r>
            <a:r>
              <a:rPr lang="ru-RU" dirty="0"/>
              <a:t>» </a:t>
            </a:r>
            <a:r>
              <a:rPr lang="ru-RU" dirty="0" err="1"/>
              <a:t>мову</a:t>
            </a:r>
            <a:r>
              <a:rPr lang="ru-RU" dirty="0"/>
              <a:t>), як правило,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типологічну</a:t>
            </a:r>
            <a:r>
              <a:rPr lang="ru-RU" dirty="0"/>
              <a:t> перспективу,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поміщають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розглянутої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в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типологічних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контексті</a:t>
            </a:r>
            <a:r>
              <a:rPr lang="ru-RU" dirty="0"/>
              <a:t> всю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генеративної</a:t>
            </a:r>
            <a:r>
              <a:rPr lang="ru-RU" dirty="0"/>
              <a:t> </a:t>
            </a:r>
            <a:r>
              <a:rPr lang="ru-RU" dirty="0" err="1"/>
              <a:t>граматики</a:t>
            </a:r>
            <a:r>
              <a:rPr lang="ru-RU" dirty="0"/>
              <a:t> </a:t>
            </a:r>
            <a:r>
              <a:rPr lang="ru-RU" dirty="0" err="1"/>
              <a:t>останньої</a:t>
            </a:r>
            <a:r>
              <a:rPr lang="ru-RU" dirty="0"/>
              <a:t> </a:t>
            </a:r>
            <a:r>
              <a:rPr lang="ru-RU" dirty="0" err="1"/>
              <a:t>чверті</a:t>
            </a:r>
            <a:r>
              <a:rPr lang="ru-RU" dirty="0"/>
              <a:t> ХХ </a:t>
            </a:r>
            <a:r>
              <a:rPr lang="ru-RU" dirty="0" err="1"/>
              <a:t>століття</a:t>
            </a:r>
            <a:r>
              <a:rPr lang="ru-RU" dirty="0"/>
              <a:t> треба </a:t>
            </a:r>
            <a:r>
              <a:rPr lang="ru-RU" dirty="0" err="1"/>
              <a:t>розглядати</a:t>
            </a:r>
            <a:r>
              <a:rPr lang="ru-RU" dirty="0"/>
              <a:t>, як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типологічно</a:t>
            </a:r>
            <a:r>
              <a:rPr lang="ru-RU" dirty="0"/>
              <a:t> </a:t>
            </a:r>
            <a:r>
              <a:rPr lang="ru-RU" dirty="0" err="1"/>
              <a:t>різнорідних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 з </a:t>
            </a:r>
            <a:r>
              <a:rPr lang="ru-RU" dirty="0" err="1"/>
              <a:t>концептуальними</a:t>
            </a:r>
            <a:r>
              <a:rPr lang="ru-RU" dirty="0"/>
              <a:t> </a:t>
            </a:r>
            <a:r>
              <a:rPr lang="ru-RU" dirty="0" err="1"/>
              <a:t>положеннями</a:t>
            </a:r>
            <a:r>
              <a:rPr lang="ru-RU" dirty="0"/>
              <a:t> «</a:t>
            </a:r>
            <a:r>
              <a:rPr lang="ru-RU" dirty="0" err="1"/>
              <a:t>Універсальної</a:t>
            </a:r>
            <a:r>
              <a:rPr lang="ru-RU" dirty="0"/>
              <a:t> </a:t>
            </a:r>
            <a:r>
              <a:rPr lang="ru-RU" dirty="0" err="1"/>
              <a:t>граматики</a:t>
            </a:r>
            <a:r>
              <a:rPr lang="ru-RU" dirty="0"/>
              <a:t>» Н. </a:t>
            </a:r>
            <a:r>
              <a:rPr lang="ru-RU" dirty="0" err="1"/>
              <a:t>Чомського</a:t>
            </a:r>
            <a:r>
              <a:rPr lang="ru-RU" dirty="0"/>
              <a:t>, </a:t>
            </a:r>
            <a:r>
              <a:rPr lang="ru-RU" dirty="0" err="1"/>
              <a:t>сформульованими</a:t>
            </a:r>
            <a:r>
              <a:rPr lang="ru-RU" dirty="0"/>
              <a:t> в 1950</a:t>
            </a:r>
            <a:r>
              <a:rPr lang="ru-RU" dirty="0" smtClean="0"/>
              <a:t>­-60­х </a:t>
            </a:r>
            <a:r>
              <a:rPr lang="ru-RU" dirty="0" err="1"/>
              <a:t>рр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80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90344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Друга характеристика </a:t>
            </a:r>
            <a:r>
              <a:rPr lang="ru-RU" dirty="0" err="1"/>
              <a:t>функціоналізму</a:t>
            </a:r>
            <a:r>
              <a:rPr lang="ru-RU" dirty="0"/>
              <a:t>, ­ </a:t>
            </a:r>
            <a:r>
              <a:rPr lang="ru-RU" dirty="0" err="1"/>
              <a:t>емпіризм</a:t>
            </a:r>
            <a:r>
              <a:rPr lang="ru-RU" dirty="0"/>
              <a:t>, </a:t>
            </a:r>
            <a:r>
              <a:rPr lang="ru-RU" dirty="0" err="1"/>
              <a:t>тенденція</a:t>
            </a:r>
            <a:r>
              <a:rPr lang="ru-RU" dirty="0"/>
              <a:t> до </a:t>
            </a:r>
            <a:r>
              <a:rPr lang="ru-RU" dirty="0" err="1"/>
              <a:t>аналізу</a:t>
            </a:r>
            <a:r>
              <a:rPr lang="ru-RU" dirty="0"/>
              <a:t> великих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функціюванням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в </a:t>
            </a:r>
            <a:r>
              <a:rPr lang="ru-RU" dirty="0" err="1"/>
              <a:t>комунікативному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соціуму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корпуси</a:t>
            </a:r>
            <a:r>
              <a:rPr lang="ru-RU" dirty="0"/>
              <a:t> </a:t>
            </a:r>
            <a:r>
              <a:rPr lang="ru-RU" dirty="0" err="1"/>
              <a:t>розмовної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У. </a:t>
            </a:r>
            <a:r>
              <a:rPr lang="ru-RU" dirty="0" err="1"/>
              <a:t>Чейф</a:t>
            </a:r>
            <a:r>
              <a:rPr lang="ru-RU" dirty="0"/>
              <a:t> і С. Томпсон). «</a:t>
            </a:r>
            <a:r>
              <a:rPr lang="ru-RU" dirty="0" err="1"/>
              <a:t>Прикладний</a:t>
            </a:r>
            <a:r>
              <a:rPr lang="ru-RU" dirty="0"/>
              <a:t>» характер таких </a:t>
            </a:r>
            <a:r>
              <a:rPr lang="ru-RU" dirty="0" err="1"/>
              <a:t>досліджень</a:t>
            </a:r>
            <a:r>
              <a:rPr lang="ru-RU" dirty="0"/>
              <a:t> не </a:t>
            </a:r>
            <a:r>
              <a:rPr lang="ru-RU" dirty="0" err="1"/>
              <a:t>заперечує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</a:t>
            </a:r>
            <a:r>
              <a:rPr lang="ru-RU" dirty="0" err="1"/>
              <a:t>узагальнень</a:t>
            </a:r>
            <a:r>
              <a:rPr lang="ru-RU" dirty="0"/>
              <a:t>, і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функційних</a:t>
            </a:r>
            <a:r>
              <a:rPr lang="ru-RU" dirty="0"/>
              <a:t> </a:t>
            </a:r>
            <a:r>
              <a:rPr lang="ru-RU" dirty="0" err="1"/>
              <a:t>праць</a:t>
            </a:r>
            <a:r>
              <a:rPr lang="ru-RU" dirty="0"/>
              <a:t> є </a:t>
            </a:r>
            <a:r>
              <a:rPr lang="ru-RU" dirty="0" err="1"/>
              <a:t>цілими</a:t>
            </a:r>
            <a:r>
              <a:rPr lang="ru-RU" dirty="0"/>
              <a:t> </a:t>
            </a:r>
            <a:r>
              <a:rPr lang="ru-RU" dirty="0" err="1"/>
              <a:t>лінгвістичними</a:t>
            </a:r>
            <a:r>
              <a:rPr lang="ru-RU" dirty="0"/>
              <a:t> </a:t>
            </a:r>
            <a:r>
              <a:rPr lang="ru-RU" dirty="0" err="1"/>
              <a:t>теоріями</a:t>
            </a:r>
            <a:r>
              <a:rPr lang="ru-RU" dirty="0"/>
              <a:t>.</a:t>
            </a:r>
          </a:p>
          <a:p>
            <a:r>
              <a:rPr lang="ru-RU" dirty="0" err="1"/>
              <a:t>Функціоналізм</a:t>
            </a:r>
            <a:r>
              <a:rPr lang="ru-RU" dirty="0"/>
              <a:t> активно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кількісні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­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підрахунків</a:t>
            </a:r>
            <a:r>
              <a:rPr lang="ru-RU" dirty="0"/>
              <a:t> (Т. </a:t>
            </a:r>
            <a:r>
              <a:rPr lang="ru-RU" dirty="0" err="1"/>
              <a:t>Гівон</a:t>
            </a:r>
            <a:r>
              <a:rPr lang="ru-RU" dirty="0"/>
              <a:t>) до статистики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(Р. </a:t>
            </a:r>
            <a:r>
              <a:rPr lang="ru-RU" dirty="0" err="1"/>
              <a:t>Томлін</a:t>
            </a:r>
            <a:r>
              <a:rPr lang="ru-RU" dirty="0"/>
              <a:t>).</a:t>
            </a:r>
          </a:p>
          <a:p>
            <a:r>
              <a:rPr lang="ru-RU" dirty="0" err="1"/>
              <a:t>Функціоналізм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міждисциплінарну</a:t>
            </a:r>
            <a:r>
              <a:rPr lang="ru-RU" dirty="0"/>
              <a:t> основу.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«на </a:t>
            </a:r>
            <a:r>
              <a:rPr lang="ru-RU" dirty="0" err="1"/>
              <a:t>стику</a:t>
            </a:r>
            <a:r>
              <a:rPr lang="ru-RU" dirty="0"/>
              <a:t>» з </a:t>
            </a:r>
            <a:r>
              <a:rPr lang="ru-RU" dirty="0" err="1"/>
              <a:t>психологією</a:t>
            </a:r>
            <a:r>
              <a:rPr lang="ru-RU" dirty="0"/>
              <a:t> (</a:t>
            </a:r>
            <a:r>
              <a:rPr lang="ru-RU" dirty="0" err="1"/>
              <a:t>У.Чейф</a:t>
            </a:r>
            <a:r>
              <a:rPr lang="ru-RU" dirty="0"/>
              <a:t>, Р. </a:t>
            </a:r>
            <a:r>
              <a:rPr lang="ru-RU" dirty="0" err="1"/>
              <a:t>Томлін</a:t>
            </a:r>
            <a:r>
              <a:rPr lang="ru-RU" dirty="0"/>
              <a:t>), </a:t>
            </a:r>
            <a:r>
              <a:rPr lang="ru-RU" dirty="0" err="1"/>
              <a:t>соціологією</a:t>
            </a:r>
            <a:r>
              <a:rPr lang="ru-RU" dirty="0"/>
              <a:t> (С. Томпсон), статистикою (М. </a:t>
            </a:r>
            <a:r>
              <a:rPr lang="ru-RU" dirty="0" err="1"/>
              <a:t>Драєр</a:t>
            </a:r>
            <a:r>
              <a:rPr lang="ru-RU" dirty="0"/>
              <a:t>), </a:t>
            </a:r>
            <a:r>
              <a:rPr lang="ru-RU" dirty="0" err="1"/>
              <a:t>історією</a:t>
            </a:r>
            <a:r>
              <a:rPr lang="ru-RU" dirty="0"/>
              <a:t> і </a:t>
            </a:r>
            <a:r>
              <a:rPr lang="ru-RU" dirty="0" err="1"/>
              <a:t>природними</a:t>
            </a:r>
            <a:r>
              <a:rPr lang="ru-RU" dirty="0"/>
              <a:t> науками (Д. </a:t>
            </a:r>
            <a:r>
              <a:rPr lang="ru-RU" dirty="0" err="1"/>
              <a:t>Ніколс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690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903440"/>
          </a:xfrm>
        </p:spPr>
        <p:txBody>
          <a:bodyPr>
            <a:normAutofit fontScale="92500"/>
          </a:bodyPr>
          <a:lstStyle/>
          <a:p>
            <a:r>
              <a:rPr lang="ru-RU" b="1" dirty="0" err="1"/>
              <a:t>Функційна</a:t>
            </a:r>
            <a:r>
              <a:rPr lang="ru-RU" b="1" dirty="0"/>
              <a:t> </a:t>
            </a:r>
            <a:r>
              <a:rPr lang="ru-RU" b="1" dirty="0" err="1"/>
              <a:t>граматика</a:t>
            </a:r>
            <a:endParaRPr lang="ru-RU" b="1" dirty="0"/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граматичної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мов</a:t>
            </a:r>
            <a:r>
              <a:rPr lang="ru-RU" dirty="0"/>
              <a:t>,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функційному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r>
              <a:rPr lang="ru-RU" dirty="0"/>
              <a:t>, </a:t>
            </a:r>
            <a:r>
              <a:rPr lang="ru-RU" dirty="0" err="1"/>
              <a:t>отримали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функціональної</a:t>
            </a:r>
            <a:r>
              <a:rPr lang="ru-RU" dirty="0"/>
              <a:t> </a:t>
            </a:r>
            <a:r>
              <a:rPr lang="ru-RU" dirty="0" err="1"/>
              <a:t>граматики</a:t>
            </a:r>
            <a:r>
              <a:rPr lang="ru-RU" dirty="0"/>
              <a:t>.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граматики</a:t>
            </a:r>
            <a:r>
              <a:rPr lang="ru-RU" dirty="0"/>
              <a:t> </a:t>
            </a:r>
            <a:r>
              <a:rPr lang="ru-RU" dirty="0" err="1"/>
              <a:t>будується</a:t>
            </a:r>
            <a:r>
              <a:rPr lang="ru-RU" dirty="0"/>
              <a:t> </a:t>
            </a:r>
            <a:r>
              <a:rPr lang="ru-RU" dirty="0" err="1"/>
              <a:t>виходячи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і </a:t>
            </a:r>
            <a:r>
              <a:rPr lang="ru-RU" dirty="0" err="1"/>
              <a:t>призначення</a:t>
            </a:r>
            <a:r>
              <a:rPr lang="ru-RU" dirty="0"/>
              <a:t> мовних </a:t>
            </a:r>
            <a:r>
              <a:rPr lang="ru-RU" dirty="0" err="1"/>
              <a:t>одиниць</a:t>
            </a:r>
            <a:r>
              <a:rPr lang="ru-RU" dirty="0"/>
              <a:t> (Ф. </a:t>
            </a:r>
            <a:r>
              <a:rPr lang="ru-RU" dirty="0" err="1"/>
              <a:t>Брюно</a:t>
            </a:r>
            <a:r>
              <a:rPr lang="ru-RU" dirty="0"/>
              <a:t>, О. </a:t>
            </a:r>
            <a:r>
              <a:rPr lang="ru-RU" dirty="0" err="1"/>
              <a:t>Есперсен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Теоретичну</a:t>
            </a:r>
            <a:r>
              <a:rPr lang="ru-RU" dirty="0"/>
              <a:t> основу </a:t>
            </a:r>
            <a:r>
              <a:rPr lang="ru-RU" dirty="0" err="1"/>
              <a:t>функційної</a:t>
            </a:r>
            <a:r>
              <a:rPr lang="ru-RU" dirty="0"/>
              <a:t> </a:t>
            </a:r>
            <a:r>
              <a:rPr lang="ru-RU" dirty="0" err="1"/>
              <a:t>граматики</a:t>
            </a:r>
            <a:r>
              <a:rPr lang="ru-RU" dirty="0"/>
              <a:t> заклав і </a:t>
            </a:r>
            <a:r>
              <a:rPr lang="ru-RU" dirty="0" err="1"/>
              <a:t>розвинув</a:t>
            </a:r>
            <a:r>
              <a:rPr lang="ru-RU" dirty="0"/>
              <a:t> С. </a:t>
            </a:r>
            <a:r>
              <a:rPr lang="ru-RU" dirty="0" err="1"/>
              <a:t>Дік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говорить про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адекватності</a:t>
            </a:r>
            <a:r>
              <a:rPr lang="ru-RU" dirty="0"/>
              <a:t> </a:t>
            </a:r>
            <a:r>
              <a:rPr lang="ru-RU" dirty="0" err="1"/>
              <a:t>граматики</a:t>
            </a:r>
            <a:r>
              <a:rPr lang="ru-RU" dirty="0"/>
              <a:t> ­ </a:t>
            </a:r>
            <a:r>
              <a:rPr lang="ru-RU" dirty="0" err="1"/>
              <a:t>психологічної</a:t>
            </a:r>
            <a:r>
              <a:rPr lang="ru-RU" dirty="0"/>
              <a:t>, </a:t>
            </a:r>
            <a:r>
              <a:rPr lang="ru-RU" dirty="0" err="1"/>
              <a:t>типологічної</a:t>
            </a:r>
            <a:r>
              <a:rPr lang="ru-RU" dirty="0"/>
              <a:t> і </a:t>
            </a:r>
            <a:r>
              <a:rPr lang="ru-RU" dirty="0" err="1"/>
              <a:t>прагматичної</a:t>
            </a:r>
            <a:r>
              <a:rPr lang="ru-RU" dirty="0"/>
              <a:t>.</a:t>
            </a:r>
          </a:p>
          <a:p>
            <a:r>
              <a:rPr lang="ru-RU" dirty="0" err="1"/>
              <a:t>Оригінальну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</a:t>
            </a:r>
            <a:r>
              <a:rPr lang="ru-RU" dirty="0" err="1"/>
              <a:t>функційної</a:t>
            </a:r>
            <a:r>
              <a:rPr lang="ru-RU" dirty="0"/>
              <a:t> </a:t>
            </a:r>
            <a:r>
              <a:rPr lang="ru-RU" dirty="0" err="1"/>
              <a:t>граматики</a:t>
            </a:r>
            <a:r>
              <a:rPr lang="ru-RU" dirty="0"/>
              <a:t> </a:t>
            </a:r>
            <a:r>
              <a:rPr lang="ru-RU" dirty="0" err="1"/>
              <a:t>розвиває</a:t>
            </a:r>
            <a:r>
              <a:rPr lang="ru-RU" dirty="0"/>
              <a:t> А. В. Бондарко. </a:t>
            </a:r>
            <a:r>
              <a:rPr lang="ru-RU" dirty="0" err="1"/>
              <a:t>Центральним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є </a:t>
            </a:r>
            <a:r>
              <a:rPr lang="ru-RU" dirty="0" err="1"/>
              <a:t>функційно­семантичне</a:t>
            </a:r>
            <a:r>
              <a:rPr lang="ru-RU" dirty="0"/>
              <a:t> поле. </a:t>
            </a:r>
            <a:r>
              <a:rPr lang="ru-RU" dirty="0" err="1"/>
              <a:t>Це</a:t>
            </a:r>
            <a:r>
              <a:rPr lang="ru-RU" dirty="0"/>
              <a:t> система мовних </a:t>
            </a:r>
            <a:r>
              <a:rPr lang="ru-RU" dirty="0" err="1"/>
              <a:t>одиниць</a:t>
            </a:r>
            <a:r>
              <a:rPr lang="ru-RU" dirty="0"/>
              <a:t>, </a:t>
            </a:r>
            <a:r>
              <a:rPr lang="ru-RU" dirty="0" err="1"/>
              <a:t>категорій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об'єднаних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спільності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</a:t>
            </a:r>
            <a:r>
              <a:rPr lang="ru-RU" dirty="0" err="1"/>
              <a:t>зумовлених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</a:t>
            </a:r>
            <a:r>
              <a:rPr lang="ru-RU" dirty="0" err="1"/>
              <a:t>семантичною</a:t>
            </a:r>
            <a:r>
              <a:rPr lang="ru-RU" dirty="0"/>
              <a:t> </a:t>
            </a:r>
            <a:r>
              <a:rPr lang="ru-RU" dirty="0" err="1"/>
              <a:t>категорією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623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842448" cy="4903440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Сучасна</a:t>
            </a:r>
            <a:r>
              <a:rPr lang="ru-RU" dirty="0"/>
              <a:t> </a:t>
            </a:r>
            <a:r>
              <a:rPr lang="ru-RU" dirty="0" err="1"/>
              <a:t>лінгвістика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текст як результат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безлічі</a:t>
            </a:r>
            <a:r>
              <a:rPr lang="ru-RU" dirty="0"/>
              <a:t> </a:t>
            </a:r>
            <a:r>
              <a:rPr lang="ru-RU" dirty="0" err="1"/>
              <a:t>різнорідних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лінгвопрагматичного</a:t>
            </a:r>
            <a:r>
              <a:rPr lang="ru-RU" dirty="0"/>
              <a:t>, </a:t>
            </a:r>
            <a:r>
              <a:rPr lang="ru-RU" dirty="0" err="1"/>
              <a:t>стилістичного</a:t>
            </a:r>
            <a:r>
              <a:rPr lang="ru-RU" dirty="0"/>
              <a:t>, </a:t>
            </a:r>
            <a:r>
              <a:rPr lang="ru-RU" dirty="0" err="1"/>
              <a:t>психологічного</a:t>
            </a:r>
            <a:r>
              <a:rPr lang="ru-RU" dirty="0"/>
              <a:t>, </a:t>
            </a:r>
            <a:r>
              <a:rPr lang="ru-RU" dirty="0" err="1"/>
              <a:t>етнокультурного</a:t>
            </a:r>
            <a:r>
              <a:rPr lang="ru-RU" dirty="0"/>
              <a:t> та </a:t>
            </a:r>
            <a:r>
              <a:rPr lang="ru-RU" dirty="0" err="1"/>
              <a:t>соціокультурного</a:t>
            </a:r>
            <a:r>
              <a:rPr lang="ru-RU" dirty="0"/>
              <a:t> характеру, тому оптимальна </a:t>
            </a:r>
            <a:r>
              <a:rPr lang="ru-RU" dirty="0" err="1"/>
              <a:t>смислова</a:t>
            </a:r>
            <a:r>
              <a:rPr lang="ru-RU" dirty="0"/>
              <a:t> </a:t>
            </a:r>
            <a:r>
              <a:rPr lang="ru-RU" dirty="0" err="1"/>
              <a:t>інтерпретація</a:t>
            </a:r>
            <a:r>
              <a:rPr lang="ru-RU" dirty="0"/>
              <a:t> тексту / дискурсу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здійснена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.</a:t>
            </a:r>
          </a:p>
          <a:p>
            <a:r>
              <a:rPr lang="ru-RU" dirty="0" err="1"/>
              <a:t>Переважати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системно­мовні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в особливому </a:t>
            </a:r>
            <a:r>
              <a:rPr lang="ru-RU" dirty="0" err="1"/>
              <a:t>аспекті</a:t>
            </a:r>
            <a:r>
              <a:rPr lang="ru-RU" dirty="0"/>
              <a:t> ­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(в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до </a:t>
            </a:r>
            <a:r>
              <a:rPr lang="ru-RU" dirty="0" err="1"/>
              <a:t>засобів</a:t>
            </a:r>
            <a:r>
              <a:rPr lang="ru-RU" dirty="0"/>
              <a:t>). Описана в такому </a:t>
            </a:r>
            <a:r>
              <a:rPr lang="ru-RU" dirty="0" err="1"/>
              <a:t>аспекті</a:t>
            </a:r>
            <a:r>
              <a:rPr lang="ru-RU" dirty="0"/>
              <a:t> </a:t>
            </a:r>
            <a:r>
              <a:rPr lang="ru-RU" dirty="0" err="1"/>
              <a:t>мовна</a:t>
            </a:r>
            <a:r>
              <a:rPr lang="ru-RU" dirty="0"/>
              <a:t> система і є </a:t>
            </a:r>
            <a:r>
              <a:rPr lang="ru-RU" dirty="0" err="1"/>
              <a:t>функційною</a:t>
            </a:r>
            <a:r>
              <a:rPr lang="ru-RU" dirty="0"/>
              <a:t> </a:t>
            </a:r>
            <a:r>
              <a:rPr lang="ru-RU" dirty="0" err="1"/>
              <a:t>граматикою</a:t>
            </a:r>
            <a:r>
              <a:rPr lang="ru-RU" dirty="0"/>
              <a:t> і, як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граматики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визначена</a:t>
            </a:r>
            <a:r>
              <a:rPr lang="ru-RU" dirty="0"/>
              <a:t> як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функційної</a:t>
            </a:r>
            <a:r>
              <a:rPr lang="ru-RU" dirty="0"/>
              <a:t> </a:t>
            </a:r>
            <a:r>
              <a:rPr lang="ru-RU" dirty="0" err="1"/>
              <a:t>лінгвістики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3969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1231</TotalTime>
  <Words>1756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NewsPrint</vt:lpstr>
      <vt:lpstr> «Вступ до мовознавства»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мовознавства</dc:title>
  <dc:creator>Студент Ліб-305</dc:creator>
  <cp:lastModifiedBy>suvor</cp:lastModifiedBy>
  <cp:revision>184</cp:revision>
  <dcterms:created xsi:type="dcterms:W3CDTF">2015-10-20T11:06:18Z</dcterms:created>
  <dcterms:modified xsi:type="dcterms:W3CDTF">2025-01-15T18:26:02Z</dcterms:modified>
</cp:coreProperties>
</file>