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9"/>
  </p:notesMasterIdLst>
  <p:handoutMasterIdLst>
    <p:handoutMasterId r:id="rId50"/>
  </p:handoutMasterIdLst>
  <p:sldIdLst>
    <p:sldId id="299" r:id="rId5"/>
    <p:sldId id="306" r:id="rId6"/>
    <p:sldId id="300" r:id="rId7"/>
    <p:sldId id="307" r:id="rId8"/>
    <p:sldId id="258" r:id="rId9"/>
    <p:sldId id="308" r:id="rId10"/>
    <p:sldId id="309" r:id="rId11"/>
    <p:sldId id="303" r:id="rId12"/>
    <p:sldId id="310" r:id="rId13"/>
    <p:sldId id="311" r:id="rId14"/>
    <p:sldId id="304" r:id="rId15"/>
    <p:sldId id="261" r:id="rId16"/>
    <p:sldId id="301" r:id="rId17"/>
    <p:sldId id="305"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8" r:id="rId33"/>
    <p:sldId id="329" r:id="rId34"/>
    <p:sldId id="330" r:id="rId35"/>
    <p:sldId id="331" r:id="rId36"/>
    <p:sldId id="332" r:id="rId37"/>
    <p:sldId id="292" r:id="rId38"/>
    <p:sldId id="333" r:id="rId39"/>
    <p:sldId id="334" r:id="rId40"/>
    <p:sldId id="335" r:id="rId41"/>
    <p:sldId id="336" r:id="rId42"/>
    <p:sldId id="337" r:id="rId43"/>
    <p:sldId id="338" r:id="rId44"/>
    <p:sldId id="339" r:id="rId45"/>
    <p:sldId id="340" r:id="rId46"/>
    <p:sldId id="341" r:id="rId47"/>
    <p:sldId id="34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F"/>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5" autoAdjust="0"/>
    <p:restoredTop sz="84944" autoAdjust="0"/>
  </p:normalViewPr>
  <p:slideViewPr>
    <p:cSldViewPr snapToGrid="0">
      <p:cViewPr varScale="1">
        <p:scale>
          <a:sx n="68" d="100"/>
          <a:sy n="68" d="100"/>
        </p:scale>
        <p:origin x="1282" y="-10"/>
      </p:cViewPr>
      <p:guideLst>
        <p:guide orient="horz" pos="2160"/>
        <p:guide pos="3840"/>
      </p:guideLst>
    </p:cSldViewPr>
  </p:slideViewPr>
  <p:outlineViewPr>
    <p:cViewPr>
      <p:scale>
        <a:sx n="33" d="100"/>
        <a:sy n="33" d="100"/>
      </p:scale>
      <p:origin x="0" y="-499"/>
    </p:cViewPr>
  </p:outlineViewPr>
  <p:notesTextViewPr>
    <p:cViewPr>
      <p:scale>
        <a:sx n="150" d="100"/>
        <a:sy n="150" d="100"/>
      </p:scale>
      <p:origin x="0" y="0"/>
    </p:cViewPr>
  </p:notesTextViewPr>
  <p:notesViewPr>
    <p:cSldViewPr snapToGrid="0">
      <p:cViewPr varScale="1">
        <p:scale>
          <a:sx n="58" d="100"/>
          <a:sy n="58" d="100"/>
        </p:scale>
        <p:origin x="2357"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B287E-75F8-485D-B151-F494284B09FA}" type="doc">
      <dgm:prSet loTypeId="urn:microsoft.com/office/officeart/2005/8/layout/hList7" loCatId="list" qsTypeId="urn:microsoft.com/office/officeart/2005/8/quickstyle/3d4" qsCatId="3D" csTypeId="urn:microsoft.com/office/officeart/2005/8/colors/colorful1" csCatId="colorful" phldr="1"/>
      <dgm:spPr/>
    </dgm:pt>
    <dgm:pt modelId="{C6B00501-5910-462A-986F-9CD8216872D7}">
      <dgm:prSet phldrT="[Текст]"/>
      <dgm:spPr>
        <a:solidFill>
          <a:schemeClr val="tx2">
            <a:lumMod val="10000"/>
            <a:lumOff val="90000"/>
          </a:schemeClr>
        </a:solidFill>
      </dgm:spPr>
      <dgm:t>
        <a:bodyPr/>
        <a:lstStyle/>
        <a:p>
          <a:r>
            <a:rPr lang="uk-UA" dirty="0"/>
            <a:t>Роль «сторожового пса»</a:t>
          </a:r>
        </a:p>
      </dgm:t>
    </dgm:pt>
    <dgm:pt modelId="{B63A7095-EC63-4930-84F0-4F45B6C8E044}" type="parTrans" cxnId="{E7007277-1678-4ADB-B5E2-9DEC10472B11}">
      <dgm:prSet/>
      <dgm:spPr/>
      <dgm:t>
        <a:bodyPr/>
        <a:lstStyle/>
        <a:p>
          <a:endParaRPr lang="uk-UA"/>
        </a:p>
      </dgm:t>
    </dgm:pt>
    <dgm:pt modelId="{8FC7B9D6-04EA-4F03-B624-7B1DD8B2EF5D}" type="sibTrans" cxnId="{E7007277-1678-4ADB-B5E2-9DEC10472B11}">
      <dgm:prSet/>
      <dgm:spPr/>
      <dgm:t>
        <a:bodyPr/>
        <a:lstStyle/>
        <a:p>
          <a:endParaRPr lang="uk-UA"/>
        </a:p>
      </dgm:t>
    </dgm:pt>
    <dgm:pt modelId="{08C03BAC-917A-477E-9417-5F21E1A9CE18}">
      <dgm:prSet phldrT="[Текст]"/>
      <dgm:spPr>
        <a:solidFill>
          <a:schemeClr val="accent3">
            <a:lumMod val="20000"/>
            <a:lumOff val="80000"/>
          </a:schemeClr>
        </a:solidFill>
      </dgm:spPr>
      <dgm:t>
        <a:bodyPr/>
        <a:lstStyle/>
        <a:p>
          <a:r>
            <a:rPr lang="uk-UA" dirty="0"/>
            <a:t>Залучення громадян до антикорупційних зусиль</a:t>
          </a:r>
        </a:p>
      </dgm:t>
    </dgm:pt>
    <dgm:pt modelId="{69C98822-79B3-4F99-80E2-424CA676D75A}" type="parTrans" cxnId="{E89CCE8A-78FC-4844-A462-F8F61079431A}">
      <dgm:prSet/>
      <dgm:spPr/>
      <dgm:t>
        <a:bodyPr/>
        <a:lstStyle/>
        <a:p>
          <a:endParaRPr lang="uk-UA"/>
        </a:p>
      </dgm:t>
    </dgm:pt>
    <dgm:pt modelId="{FCAC4ACC-C177-44B5-9BDF-41960171605F}" type="sibTrans" cxnId="{E89CCE8A-78FC-4844-A462-F8F61079431A}">
      <dgm:prSet/>
      <dgm:spPr/>
      <dgm:t>
        <a:bodyPr/>
        <a:lstStyle/>
        <a:p>
          <a:endParaRPr lang="uk-UA"/>
        </a:p>
      </dgm:t>
    </dgm:pt>
    <dgm:pt modelId="{D67FE575-333E-4683-95EB-980796308683}">
      <dgm:prSet phldrT="[Текст]"/>
      <dgm:spPr/>
      <dgm:t>
        <a:bodyPr/>
        <a:lstStyle/>
        <a:p>
          <a:r>
            <a:rPr lang="uk-UA" dirty="0"/>
            <a:t>Сприяння розбудові доброчесності</a:t>
          </a:r>
        </a:p>
      </dgm:t>
    </dgm:pt>
    <dgm:pt modelId="{BFF07CA1-B184-495B-BC6F-1E1E7F285C22}" type="parTrans" cxnId="{9E81DF39-C641-4E97-BF04-B37EDEA82DD9}">
      <dgm:prSet/>
      <dgm:spPr/>
      <dgm:t>
        <a:bodyPr/>
        <a:lstStyle/>
        <a:p>
          <a:endParaRPr lang="uk-UA"/>
        </a:p>
      </dgm:t>
    </dgm:pt>
    <dgm:pt modelId="{AD3657C7-C647-402A-8F7E-EE2D3752288F}" type="sibTrans" cxnId="{9E81DF39-C641-4E97-BF04-B37EDEA82DD9}">
      <dgm:prSet/>
      <dgm:spPr/>
      <dgm:t>
        <a:bodyPr/>
        <a:lstStyle/>
        <a:p>
          <a:endParaRPr lang="uk-UA"/>
        </a:p>
      </dgm:t>
    </dgm:pt>
    <dgm:pt modelId="{C184E46F-E5D1-459F-9D83-5E8F5E24C3D4}" type="pres">
      <dgm:prSet presAssocID="{04DB287E-75F8-485D-B151-F494284B09FA}" presName="Name0" presStyleCnt="0">
        <dgm:presLayoutVars>
          <dgm:dir/>
          <dgm:resizeHandles val="exact"/>
        </dgm:presLayoutVars>
      </dgm:prSet>
      <dgm:spPr/>
    </dgm:pt>
    <dgm:pt modelId="{B0687C66-1AC6-4561-A255-EAF9BB6857CD}" type="pres">
      <dgm:prSet presAssocID="{04DB287E-75F8-485D-B151-F494284B09FA}" presName="fgShape" presStyleLbl="fgShp" presStyleIdx="0" presStyleCnt="1" custScaleY="157290" custLinFactNeighborX="-436" custLinFactNeighborY="-2047"/>
      <dgm:spPr>
        <a:solidFill>
          <a:schemeClr val="accent4">
            <a:lumMod val="20000"/>
            <a:lumOff val="80000"/>
          </a:schemeClr>
        </a:solidFill>
      </dgm:spPr>
    </dgm:pt>
    <dgm:pt modelId="{DA7F0862-25E4-498C-B4C7-8C0BE1354626}" type="pres">
      <dgm:prSet presAssocID="{04DB287E-75F8-485D-B151-F494284B09FA}" presName="linComp" presStyleCnt="0"/>
      <dgm:spPr/>
    </dgm:pt>
    <dgm:pt modelId="{FBAB6E79-E8A2-4917-824A-544856906922}" type="pres">
      <dgm:prSet presAssocID="{C6B00501-5910-462A-986F-9CD8216872D7}" presName="compNode" presStyleCnt="0"/>
      <dgm:spPr/>
    </dgm:pt>
    <dgm:pt modelId="{587B9FBD-B4BD-45C4-85AC-749CE713B608}" type="pres">
      <dgm:prSet presAssocID="{C6B00501-5910-462A-986F-9CD8216872D7}" presName="bkgdShape" presStyleLbl="node1" presStyleIdx="0" presStyleCnt="3"/>
      <dgm:spPr/>
    </dgm:pt>
    <dgm:pt modelId="{18551D48-D141-483B-A3C5-2FB8CA76C685}" type="pres">
      <dgm:prSet presAssocID="{C6B00501-5910-462A-986F-9CD8216872D7}" presName="nodeTx" presStyleLbl="node1" presStyleIdx="0" presStyleCnt="3">
        <dgm:presLayoutVars>
          <dgm:bulletEnabled val="1"/>
        </dgm:presLayoutVars>
      </dgm:prSet>
      <dgm:spPr/>
    </dgm:pt>
    <dgm:pt modelId="{675F0AE1-8322-43FB-A5C2-81890C028250}" type="pres">
      <dgm:prSet presAssocID="{C6B00501-5910-462A-986F-9CD8216872D7}" presName="invisiNode" presStyleLbl="node1" presStyleIdx="0" presStyleCnt="3"/>
      <dgm:spPr/>
    </dgm:pt>
    <dgm:pt modelId="{0B5D0B36-D862-4E87-B200-FBB2AEB6CBE0}" type="pres">
      <dgm:prSet presAssocID="{C6B00501-5910-462A-986F-9CD8216872D7}"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g with solid fill"/>
        </a:ext>
      </dgm:extLst>
    </dgm:pt>
    <dgm:pt modelId="{5677299B-EEDF-4A3D-8E58-0BBC2D122618}" type="pres">
      <dgm:prSet presAssocID="{8FC7B9D6-04EA-4F03-B624-7B1DD8B2EF5D}" presName="sibTrans" presStyleLbl="sibTrans2D1" presStyleIdx="0" presStyleCnt="0"/>
      <dgm:spPr/>
    </dgm:pt>
    <dgm:pt modelId="{AFD14433-AB5D-4607-998C-0758DCB2BB8F}" type="pres">
      <dgm:prSet presAssocID="{08C03BAC-917A-477E-9417-5F21E1A9CE18}" presName="compNode" presStyleCnt="0"/>
      <dgm:spPr/>
    </dgm:pt>
    <dgm:pt modelId="{194CAFC7-A85B-4C47-BD70-A0D719803123}" type="pres">
      <dgm:prSet presAssocID="{08C03BAC-917A-477E-9417-5F21E1A9CE18}" presName="bkgdShape" presStyleLbl="node1" presStyleIdx="1" presStyleCnt="3" custLinFactNeighborX="1370"/>
      <dgm:spPr/>
    </dgm:pt>
    <dgm:pt modelId="{91984A04-8F10-4921-9CDB-11E2E0F0552E}" type="pres">
      <dgm:prSet presAssocID="{08C03BAC-917A-477E-9417-5F21E1A9CE18}" presName="nodeTx" presStyleLbl="node1" presStyleIdx="1" presStyleCnt="3">
        <dgm:presLayoutVars>
          <dgm:bulletEnabled val="1"/>
        </dgm:presLayoutVars>
      </dgm:prSet>
      <dgm:spPr/>
    </dgm:pt>
    <dgm:pt modelId="{017B591F-5CEC-4EB8-A546-9C12A0186BF5}" type="pres">
      <dgm:prSet presAssocID="{08C03BAC-917A-477E-9417-5F21E1A9CE18}" presName="invisiNode" presStyleLbl="node1" presStyleIdx="1" presStyleCnt="3"/>
      <dgm:spPr/>
    </dgm:pt>
    <dgm:pt modelId="{F98083E0-5FF1-4C18-BD65-785AD8BB0533}" type="pres">
      <dgm:prSet presAssocID="{08C03BAC-917A-477E-9417-5F21E1A9CE18}"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21F3B032-22BC-4113-A5F1-EB2E0B8884CC}" type="pres">
      <dgm:prSet presAssocID="{FCAC4ACC-C177-44B5-9BDF-41960171605F}" presName="sibTrans" presStyleLbl="sibTrans2D1" presStyleIdx="0" presStyleCnt="0"/>
      <dgm:spPr/>
    </dgm:pt>
    <dgm:pt modelId="{18A36F55-FD1B-4142-81EA-932E04AD75ED}" type="pres">
      <dgm:prSet presAssocID="{D67FE575-333E-4683-95EB-980796308683}" presName="compNode" presStyleCnt="0"/>
      <dgm:spPr/>
    </dgm:pt>
    <dgm:pt modelId="{B041E1C2-F417-47AD-99D0-EEFA8FF368C7}" type="pres">
      <dgm:prSet presAssocID="{D67FE575-333E-4683-95EB-980796308683}" presName="bkgdShape" presStyleLbl="node1" presStyleIdx="2" presStyleCnt="3" custLinFactNeighborX="17534" custLinFactNeighborY="-1815"/>
      <dgm:spPr/>
    </dgm:pt>
    <dgm:pt modelId="{53DB1D1C-12EC-4AF7-AFEC-FA6725A5051D}" type="pres">
      <dgm:prSet presAssocID="{D67FE575-333E-4683-95EB-980796308683}" presName="nodeTx" presStyleLbl="node1" presStyleIdx="2" presStyleCnt="3">
        <dgm:presLayoutVars>
          <dgm:bulletEnabled val="1"/>
        </dgm:presLayoutVars>
      </dgm:prSet>
      <dgm:spPr/>
    </dgm:pt>
    <dgm:pt modelId="{B22899D3-4AF4-48D4-A332-1CF3046706D6}" type="pres">
      <dgm:prSet presAssocID="{D67FE575-333E-4683-95EB-980796308683}" presName="invisiNode" presStyleLbl="node1" presStyleIdx="2" presStyleCnt="3"/>
      <dgm:spPr/>
    </dgm:pt>
    <dgm:pt modelId="{6C4C2126-1D51-4045-980B-E8C6E760EDE5}" type="pres">
      <dgm:prSet presAssocID="{D67FE575-333E-4683-95EB-98079630868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of people with solid fill"/>
        </a:ext>
      </dgm:extLst>
    </dgm:pt>
  </dgm:ptLst>
  <dgm:cxnLst>
    <dgm:cxn modelId="{9E81DF39-C641-4E97-BF04-B37EDEA82DD9}" srcId="{04DB287E-75F8-485D-B151-F494284B09FA}" destId="{D67FE575-333E-4683-95EB-980796308683}" srcOrd="2" destOrd="0" parTransId="{BFF07CA1-B184-495B-BC6F-1E1E7F285C22}" sibTransId="{AD3657C7-C647-402A-8F7E-EE2D3752288F}"/>
    <dgm:cxn modelId="{9C6EDC3F-62B2-4252-BB87-0C1A9B0B6EDA}" type="presOf" srcId="{04DB287E-75F8-485D-B151-F494284B09FA}" destId="{C184E46F-E5D1-459F-9D83-5E8F5E24C3D4}" srcOrd="0" destOrd="0" presId="urn:microsoft.com/office/officeart/2005/8/layout/hList7"/>
    <dgm:cxn modelId="{EC31AE6B-16C1-4B73-BA70-4BEA8DBEADEF}" type="presOf" srcId="{C6B00501-5910-462A-986F-9CD8216872D7}" destId="{587B9FBD-B4BD-45C4-85AC-749CE713B608}" srcOrd="0" destOrd="0" presId="urn:microsoft.com/office/officeart/2005/8/layout/hList7"/>
    <dgm:cxn modelId="{E7007277-1678-4ADB-B5E2-9DEC10472B11}" srcId="{04DB287E-75F8-485D-B151-F494284B09FA}" destId="{C6B00501-5910-462A-986F-9CD8216872D7}" srcOrd="0" destOrd="0" parTransId="{B63A7095-EC63-4930-84F0-4F45B6C8E044}" sibTransId="{8FC7B9D6-04EA-4F03-B624-7B1DD8B2EF5D}"/>
    <dgm:cxn modelId="{F0C3BA77-321E-4548-8FF0-0AAED1E73FF3}" type="presOf" srcId="{D67FE575-333E-4683-95EB-980796308683}" destId="{B041E1C2-F417-47AD-99D0-EEFA8FF368C7}" srcOrd="0" destOrd="0" presId="urn:microsoft.com/office/officeart/2005/8/layout/hList7"/>
    <dgm:cxn modelId="{1699597F-B385-443E-8AF6-1BE095BE86B6}" type="presOf" srcId="{8FC7B9D6-04EA-4F03-B624-7B1DD8B2EF5D}" destId="{5677299B-EEDF-4A3D-8E58-0BBC2D122618}" srcOrd="0" destOrd="0" presId="urn:microsoft.com/office/officeart/2005/8/layout/hList7"/>
    <dgm:cxn modelId="{CA8A7381-2899-48B8-B2A9-B4E9D910A39D}" type="presOf" srcId="{C6B00501-5910-462A-986F-9CD8216872D7}" destId="{18551D48-D141-483B-A3C5-2FB8CA76C685}" srcOrd="1" destOrd="0" presId="urn:microsoft.com/office/officeart/2005/8/layout/hList7"/>
    <dgm:cxn modelId="{E89CCE8A-78FC-4844-A462-F8F61079431A}" srcId="{04DB287E-75F8-485D-B151-F494284B09FA}" destId="{08C03BAC-917A-477E-9417-5F21E1A9CE18}" srcOrd="1" destOrd="0" parTransId="{69C98822-79B3-4F99-80E2-424CA676D75A}" sibTransId="{FCAC4ACC-C177-44B5-9BDF-41960171605F}"/>
    <dgm:cxn modelId="{F290939D-1259-4DFB-827D-5DF08387D22A}" type="presOf" srcId="{D67FE575-333E-4683-95EB-980796308683}" destId="{53DB1D1C-12EC-4AF7-AFEC-FA6725A5051D}" srcOrd="1" destOrd="0" presId="urn:microsoft.com/office/officeart/2005/8/layout/hList7"/>
    <dgm:cxn modelId="{8593FABA-CABB-4926-8D31-C22614E9DA13}" type="presOf" srcId="{FCAC4ACC-C177-44B5-9BDF-41960171605F}" destId="{21F3B032-22BC-4113-A5F1-EB2E0B8884CC}" srcOrd="0" destOrd="0" presId="urn:microsoft.com/office/officeart/2005/8/layout/hList7"/>
    <dgm:cxn modelId="{0BF1F3CF-8914-4A4E-ABB5-0AFB6A234009}" type="presOf" srcId="{08C03BAC-917A-477E-9417-5F21E1A9CE18}" destId="{194CAFC7-A85B-4C47-BD70-A0D719803123}" srcOrd="0" destOrd="0" presId="urn:microsoft.com/office/officeart/2005/8/layout/hList7"/>
    <dgm:cxn modelId="{74FF8DE2-51EF-4F21-B1B1-072470E30949}" type="presOf" srcId="{08C03BAC-917A-477E-9417-5F21E1A9CE18}" destId="{91984A04-8F10-4921-9CDB-11E2E0F0552E}" srcOrd="1" destOrd="0" presId="urn:microsoft.com/office/officeart/2005/8/layout/hList7"/>
    <dgm:cxn modelId="{44295207-4F87-4C02-8A31-975CAA9AFE13}" type="presParOf" srcId="{C184E46F-E5D1-459F-9D83-5E8F5E24C3D4}" destId="{B0687C66-1AC6-4561-A255-EAF9BB6857CD}" srcOrd="0" destOrd="0" presId="urn:microsoft.com/office/officeart/2005/8/layout/hList7"/>
    <dgm:cxn modelId="{220174E5-F82B-4C4A-BADA-F8012AF66161}" type="presParOf" srcId="{C184E46F-E5D1-459F-9D83-5E8F5E24C3D4}" destId="{DA7F0862-25E4-498C-B4C7-8C0BE1354626}" srcOrd="1" destOrd="0" presId="urn:microsoft.com/office/officeart/2005/8/layout/hList7"/>
    <dgm:cxn modelId="{577BC1BF-1E20-4424-8B7D-8ADA5782F9CA}" type="presParOf" srcId="{DA7F0862-25E4-498C-B4C7-8C0BE1354626}" destId="{FBAB6E79-E8A2-4917-824A-544856906922}" srcOrd="0" destOrd="0" presId="urn:microsoft.com/office/officeart/2005/8/layout/hList7"/>
    <dgm:cxn modelId="{EE975FC0-D72C-4FA6-B54A-6AB27356FDDF}" type="presParOf" srcId="{FBAB6E79-E8A2-4917-824A-544856906922}" destId="{587B9FBD-B4BD-45C4-85AC-749CE713B608}" srcOrd="0" destOrd="0" presId="urn:microsoft.com/office/officeart/2005/8/layout/hList7"/>
    <dgm:cxn modelId="{C4987A92-1C1D-44B6-A84D-4B15BC1DA01C}" type="presParOf" srcId="{FBAB6E79-E8A2-4917-824A-544856906922}" destId="{18551D48-D141-483B-A3C5-2FB8CA76C685}" srcOrd="1" destOrd="0" presId="urn:microsoft.com/office/officeart/2005/8/layout/hList7"/>
    <dgm:cxn modelId="{B7E17394-C1F6-48D1-8779-CCB933B40B97}" type="presParOf" srcId="{FBAB6E79-E8A2-4917-824A-544856906922}" destId="{675F0AE1-8322-43FB-A5C2-81890C028250}" srcOrd="2" destOrd="0" presId="urn:microsoft.com/office/officeart/2005/8/layout/hList7"/>
    <dgm:cxn modelId="{EE795B4D-A57F-4376-9E0C-6A13F5067F3E}" type="presParOf" srcId="{FBAB6E79-E8A2-4917-824A-544856906922}" destId="{0B5D0B36-D862-4E87-B200-FBB2AEB6CBE0}" srcOrd="3" destOrd="0" presId="urn:microsoft.com/office/officeart/2005/8/layout/hList7"/>
    <dgm:cxn modelId="{D11E0EEC-3613-453C-AA2E-EC47C0F30747}" type="presParOf" srcId="{DA7F0862-25E4-498C-B4C7-8C0BE1354626}" destId="{5677299B-EEDF-4A3D-8E58-0BBC2D122618}" srcOrd="1" destOrd="0" presId="urn:microsoft.com/office/officeart/2005/8/layout/hList7"/>
    <dgm:cxn modelId="{B46258A7-9A8C-4407-9377-698DCD26AC19}" type="presParOf" srcId="{DA7F0862-25E4-498C-B4C7-8C0BE1354626}" destId="{AFD14433-AB5D-4607-998C-0758DCB2BB8F}" srcOrd="2" destOrd="0" presId="urn:microsoft.com/office/officeart/2005/8/layout/hList7"/>
    <dgm:cxn modelId="{1C6FF175-15D2-4DAB-80E8-ADBFC018C622}" type="presParOf" srcId="{AFD14433-AB5D-4607-998C-0758DCB2BB8F}" destId="{194CAFC7-A85B-4C47-BD70-A0D719803123}" srcOrd="0" destOrd="0" presId="urn:microsoft.com/office/officeart/2005/8/layout/hList7"/>
    <dgm:cxn modelId="{2978706E-7744-4D36-9B4C-028E391A27D6}" type="presParOf" srcId="{AFD14433-AB5D-4607-998C-0758DCB2BB8F}" destId="{91984A04-8F10-4921-9CDB-11E2E0F0552E}" srcOrd="1" destOrd="0" presId="urn:microsoft.com/office/officeart/2005/8/layout/hList7"/>
    <dgm:cxn modelId="{6A60206E-7F0F-4D91-A6F2-F335789F0220}" type="presParOf" srcId="{AFD14433-AB5D-4607-998C-0758DCB2BB8F}" destId="{017B591F-5CEC-4EB8-A546-9C12A0186BF5}" srcOrd="2" destOrd="0" presId="urn:microsoft.com/office/officeart/2005/8/layout/hList7"/>
    <dgm:cxn modelId="{9D7D092B-C9C2-4E35-BD36-A5CF1AF8239A}" type="presParOf" srcId="{AFD14433-AB5D-4607-998C-0758DCB2BB8F}" destId="{F98083E0-5FF1-4C18-BD65-785AD8BB0533}" srcOrd="3" destOrd="0" presId="urn:microsoft.com/office/officeart/2005/8/layout/hList7"/>
    <dgm:cxn modelId="{B21D3662-34BA-4040-96E8-479654C4690A}" type="presParOf" srcId="{DA7F0862-25E4-498C-B4C7-8C0BE1354626}" destId="{21F3B032-22BC-4113-A5F1-EB2E0B8884CC}" srcOrd="3" destOrd="0" presId="urn:microsoft.com/office/officeart/2005/8/layout/hList7"/>
    <dgm:cxn modelId="{69A60186-A874-4AF7-BE8A-0CF3487B1C9E}" type="presParOf" srcId="{DA7F0862-25E4-498C-B4C7-8C0BE1354626}" destId="{18A36F55-FD1B-4142-81EA-932E04AD75ED}" srcOrd="4" destOrd="0" presId="urn:microsoft.com/office/officeart/2005/8/layout/hList7"/>
    <dgm:cxn modelId="{6F136935-3B60-4B72-8BD0-06D1EF1932D3}" type="presParOf" srcId="{18A36F55-FD1B-4142-81EA-932E04AD75ED}" destId="{B041E1C2-F417-47AD-99D0-EEFA8FF368C7}" srcOrd="0" destOrd="0" presId="urn:microsoft.com/office/officeart/2005/8/layout/hList7"/>
    <dgm:cxn modelId="{47EB2EF2-3266-4B45-9A9F-3C73C0C25525}" type="presParOf" srcId="{18A36F55-FD1B-4142-81EA-932E04AD75ED}" destId="{53DB1D1C-12EC-4AF7-AFEC-FA6725A5051D}" srcOrd="1" destOrd="0" presId="urn:microsoft.com/office/officeart/2005/8/layout/hList7"/>
    <dgm:cxn modelId="{26488F17-7EBE-479A-AEB1-CD24CBAFA666}" type="presParOf" srcId="{18A36F55-FD1B-4142-81EA-932E04AD75ED}" destId="{B22899D3-4AF4-48D4-A332-1CF3046706D6}" srcOrd="2" destOrd="0" presId="urn:microsoft.com/office/officeart/2005/8/layout/hList7"/>
    <dgm:cxn modelId="{13B8C319-B783-4C9C-B961-F2193043EABA}" type="presParOf" srcId="{18A36F55-FD1B-4142-81EA-932E04AD75ED}" destId="{6C4C2126-1D51-4045-980B-E8C6E760EDE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0CC0B-F908-4538-8CCE-EF2C19956ABB}"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uk-UA"/>
        </a:p>
      </dgm:t>
    </dgm:pt>
    <dgm:pt modelId="{EED1CF15-16E1-4CB6-A6E6-8D02C0518566}">
      <dgm:prSet phldrT="[Текст]"/>
      <dgm:spPr/>
      <dgm:t>
        <a:bodyPr/>
        <a:lstStyle/>
        <a:p>
          <a:r>
            <a:rPr lang="uk-UA" dirty="0"/>
            <a:t>Пропаганда</a:t>
          </a:r>
        </a:p>
      </dgm:t>
    </dgm:pt>
    <dgm:pt modelId="{D1FA2A92-4B37-4AD3-9066-A1B7FB5374D7}" type="parTrans" cxnId="{E4C93CAD-E348-4D96-AD85-58B2970E8C3B}">
      <dgm:prSet/>
      <dgm:spPr/>
      <dgm:t>
        <a:bodyPr/>
        <a:lstStyle/>
        <a:p>
          <a:endParaRPr lang="uk-UA"/>
        </a:p>
      </dgm:t>
    </dgm:pt>
    <dgm:pt modelId="{FA5BFA3D-3F27-4B40-B990-F563C6A32DF5}" type="sibTrans" cxnId="{E4C93CAD-E348-4D96-AD85-58B2970E8C3B}">
      <dgm:prSet/>
      <dgm:spPr/>
      <dgm:t>
        <a:bodyPr/>
        <a:lstStyle/>
        <a:p>
          <a:endParaRPr lang="uk-UA"/>
        </a:p>
      </dgm:t>
    </dgm:pt>
    <dgm:pt modelId="{3D1A19A3-214E-44A2-AD42-972291AAECC7}">
      <dgm:prSet phldrT="[Текст]"/>
      <dgm:spPr>
        <a:solidFill>
          <a:schemeClr val="accent3">
            <a:lumMod val="40000"/>
            <a:lumOff val="60000"/>
            <a:alpha val="90000"/>
          </a:schemeClr>
        </a:solidFill>
      </dgm:spPr>
      <dgm:t>
        <a:bodyPr/>
        <a:lstStyle/>
        <a:p>
          <a:pPr>
            <a:buNone/>
          </a:pPr>
          <a:r>
            <a:rPr lang="uk-UA" b="1" dirty="0">
              <a:solidFill>
                <a:schemeClr val="dk1"/>
              </a:solidFill>
              <a:latin typeface="+mn-lt"/>
              <a:ea typeface="Roboto"/>
              <a:cs typeface="Arial" panose="020B0604020202020204" pitchFamily="34" charset="0"/>
              <a:sym typeface="Roboto"/>
            </a:rPr>
            <a:t>   Підпорядковані владі ЗМІ </a:t>
          </a:r>
          <a:r>
            <a:rPr lang="uk-UA" dirty="0">
              <a:solidFill>
                <a:schemeClr val="dk1"/>
              </a:solidFill>
              <a:latin typeface="+mn-lt"/>
              <a:ea typeface="Roboto"/>
              <a:cs typeface="Arial" panose="020B0604020202020204" pitchFamily="34" charset="0"/>
              <a:sym typeface="Roboto"/>
            </a:rPr>
            <a:t>можуть використовуватися для нав'язування певних ідей та поглядів, виправдовувати дії та рішення влади або відкрито рекламувати її</a:t>
          </a:r>
          <a:endParaRPr lang="uk-UA" dirty="0">
            <a:latin typeface="+mn-lt"/>
          </a:endParaRPr>
        </a:p>
      </dgm:t>
    </dgm:pt>
    <dgm:pt modelId="{3C4074AF-4462-45F7-82A5-68B4BD9C2596}" type="parTrans" cxnId="{0EBA0911-55FB-4760-A195-D1680044B996}">
      <dgm:prSet/>
      <dgm:spPr/>
      <dgm:t>
        <a:bodyPr/>
        <a:lstStyle/>
        <a:p>
          <a:endParaRPr lang="uk-UA"/>
        </a:p>
      </dgm:t>
    </dgm:pt>
    <dgm:pt modelId="{88496218-4EA2-4ADE-864B-22A9B8AB6984}" type="sibTrans" cxnId="{0EBA0911-55FB-4760-A195-D1680044B996}">
      <dgm:prSet/>
      <dgm:spPr/>
      <dgm:t>
        <a:bodyPr/>
        <a:lstStyle/>
        <a:p>
          <a:endParaRPr lang="uk-UA"/>
        </a:p>
      </dgm:t>
    </dgm:pt>
    <dgm:pt modelId="{198AEE45-9F83-41C7-A63F-70F63FD6973B}">
      <dgm:prSet phldrT="[Текст]"/>
      <dgm:spPr>
        <a:solidFill>
          <a:srgbClr val="CCFFCC"/>
        </a:solidFill>
      </dgm:spPr>
      <dgm:t>
        <a:bodyPr/>
        <a:lstStyle/>
        <a:p>
          <a:r>
            <a:rPr lang="uk-UA" dirty="0"/>
            <a:t>Дезінформація</a:t>
          </a:r>
        </a:p>
      </dgm:t>
    </dgm:pt>
    <dgm:pt modelId="{85CEE2F6-A15F-4589-9C2D-FEF1654FE3A5}" type="parTrans" cxnId="{E93A350E-8F5E-4F3D-BD08-C6FE4EA90D56}">
      <dgm:prSet/>
      <dgm:spPr/>
      <dgm:t>
        <a:bodyPr/>
        <a:lstStyle/>
        <a:p>
          <a:endParaRPr lang="uk-UA"/>
        </a:p>
      </dgm:t>
    </dgm:pt>
    <dgm:pt modelId="{58624399-6DCF-4A8D-B5D4-40FC50B22E36}" type="sibTrans" cxnId="{E93A350E-8F5E-4F3D-BD08-C6FE4EA90D56}">
      <dgm:prSet/>
      <dgm:spPr/>
      <dgm:t>
        <a:bodyPr/>
        <a:lstStyle/>
        <a:p>
          <a:endParaRPr lang="uk-UA"/>
        </a:p>
      </dgm:t>
    </dgm:pt>
    <dgm:pt modelId="{DCEDADB1-6638-4FC5-AF3D-C5A90C020CA4}">
      <dgm:prSet phldrT="[Текст]"/>
      <dgm:spPr>
        <a:solidFill>
          <a:srgbClr val="CCECFF">
            <a:alpha val="89804"/>
          </a:srgbClr>
        </a:solidFill>
      </dgm:spPr>
      <dgm:t>
        <a:bodyPr/>
        <a:lstStyle/>
        <a:p>
          <a:pPr>
            <a:buNone/>
          </a:pPr>
          <a:r>
            <a:rPr lang="ru-RU" dirty="0">
              <a:solidFill>
                <a:schemeClr val="dk1"/>
              </a:solidFill>
              <a:latin typeface="+mn-lt"/>
              <a:ea typeface="Roboto"/>
              <a:cs typeface="Arial" panose="020B0604020202020204" pitchFamily="34" charset="0"/>
              <a:sym typeface="Roboto"/>
            </a:rPr>
            <a:t>   ЗМІ </a:t>
          </a:r>
          <a:r>
            <a:rPr lang="ru-RU" b="1" dirty="0" err="1">
              <a:solidFill>
                <a:schemeClr val="dk1"/>
              </a:solidFill>
              <a:latin typeface="+mn-lt"/>
              <a:ea typeface="Roboto"/>
              <a:cs typeface="Arial" panose="020B0604020202020204" pitchFamily="34" charset="0"/>
              <a:sym typeface="Roboto"/>
            </a:rPr>
            <a:t>можуть</a:t>
          </a:r>
          <a:r>
            <a:rPr lang="ru-RU" b="1" dirty="0">
              <a:solidFill>
                <a:schemeClr val="dk1"/>
              </a:solidFill>
              <a:latin typeface="+mn-lt"/>
              <a:ea typeface="Roboto"/>
              <a:cs typeface="Arial" panose="020B0604020202020204" pitchFamily="34" charset="0"/>
              <a:sym typeface="Roboto"/>
            </a:rPr>
            <a:t> </a:t>
          </a:r>
          <a:r>
            <a:rPr lang="ru-RU" b="1" dirty="0" err="1">
              <a:solidFill>
                <a:schemeClr val="dk1"/>
              </a:solidFill>
              <a:latin typeface="+mn-lt"/>
              <a:ea typeface="Roboto"/>
              <a:cs typeface="Arial" panose="020B0604020202020204" pitchFamily="34" charset="0"/>
              <a:sym typeface="Roboto"/>
            </a:rPr>
            <a:t>скривати</a:t>
          </a:r>
          <a:r>
            <a:rPr lang="ru-RU" b="1" dirty="0">
              <a:solidFill>
                <a:schemeClr val="dk1"/>
              </a:solidFill>
              <a:latin typeface="+mn-lt"/>
              <a:ea typeface="Roboto"/>
              <a:cs typeface="Arial" panose="020B0604020202020204" pitchFamily="34" charset="0"/>
              <a:sym typeface="Roboto"/>
            </a:rPr>
            <a:t> </a:t>
          </a:r>
          <a:r>
            <a:rPr lang="ru-RU" b="1" dirty="0" err="1">
              <a:solidFill>
                <a:schemeClr val="dk1"/>
              </a:solidFill>
              <a:latin typeface="+mn-lt"/>
              <a:ea typeface="Roboto"/>
              <a:cs typeface="Arial" panose="020B0604020202020204" pitchFamily="34" charset="0"/>
              <a:sym typeface="Roboto"/>
            </a:rPr>
            <a:t>якісь</a:t>
          </a:r>
          <a:r>
            <a:rPr lang="ru-RU" b="1" dirty="0">
              <a:solidFill>
                <a:schemeClr val="dk1"/>
              </a:solidFill>
              <a:latin typeface="+mn-lt"/>
              <a:ea typeface="Roboto"/>
              <a:cs typeface="Arial" panose="020B0604020202020204" pitchFamily="34" charset="0"/>
              <a:sym typeface="Roboto"/>
            </a:rPr>
            <a:t> </a:t>
          </a:r>
          <a:r>
            <a:rPr lang="ru-RU" b="1" dirty="0" err="1">
              <a:solidFill>
                <a:schemeClr val="dk1"/>
              </a:solidFill>
              <a:latin typeface="+mn-lt"/>
              <a:ea typeface="Roboto"/>
              <a:cs typeface="Arial" panose="020B0604020202020204" pitchFamily="34" charset="0"/>
              <a:sym typeface="Roboto"/>
            </a:rPr>
            <a:t>факти</a:t>
          </a:r>
          <a:r>
            <a:rPr lang="ru-RU" dirty="0">
              <a:solidFill>
                <a:schemeClr val="dk1"/>
              </a:solidFill>
              <a:latin typeface="+mn-lt"/>
              <a:ea typeface="Roboto"/>
              <a:cs typeface="Arial" panose="020B0604020202020204" pitchFamily="34" charset="0"/>
              <a:sym typeface="Roboto"/>
            </a:rPr>
            <a:t>, </a:t>
          </a:r>
          <a:r>
            <a:rPr lang="ru-RU" dirty="0" err="1">
              <a:solidFill>
                <a:schemeClr val="dk1"/>
              </a:solidFill>
              <a:latin typeface="+mn-lt"/>
              <a:ea typeface="Roboto"/>
              <a:cs typeface="Arial" panose="020B0604020202020204" pitchFamily="34" charset="0"/>
              <a:sym typeface="Roboto"/>
            </a:rPr>
            <a:t>подавати</a:t>
          </a:r>
          <a:r>
            <a:rPr lang="ru-RU" dirty="0">
              <a:solidFill>
                <a:schemeClr val="dk1"/>
              </a:solidFill>
              <a:latin typeface="+mn-lt"/>
              <a:ea typeface="Roboto"/>
              <a:cs typeface="Arial" panose="020B0604020202020204" pitchFamily="34" charset="0"/>
              <a:sym typeface="Roboto"/>
            </a:rPr>
            <a:t> </a:t>
          </a:r>
          <a:r>
            <a:rPr lang="ru-RU" dirty="0" err="1">
              <a:solidFill>
                <a:schemeClr val="dk1"/>
              </a:solidFill>
              <a:latin typeface="+mn-lt"/>
              <a:ea typeface="Roboto"/>
              <a:cs typeface="Arial" panose="020B0604020202020204" pitchFamily="34" charset="0"/>
              <a:sym typeface="Roboto"/>
            </a:rPr>
            <a:t>інформацію</a:t>
          </a:r>
          <a:r>
            <a:rPr lang="ru-RU" dirty="0">
              <a:solidFill>
                <a:schemeClr val="dk1"/>
              </a:solidFill>
              <a:latin typeface="+mn-lt"/>
              <a:ea typeface="Roboto"/>
              <a:cs typeface="Arial" panose="020B0604020202020204" pitchFamily="34" charset="0"/>
              <a:sym typeface="Roboto"/>
            </a:rPr>
            <a:t> не так, як є </a:t>
          </a:r>
          <a:r>
            <a:rPr lang="ru-RU" dirty="0" err="1">
              <a:solidFill>
                <a:schemeClr val="dk1"/>
              </a:solidFill>
              <a:latin typeface="+mn-lt"/>
              <a:ea typeface="Roboto"/>
              <a:cs typeface="Arial" panose="020B0604020202020204" pitchFamily="34" charset="0"/>
              <a:sym typeface="Roboto"/>
            </a:rPr>
            <a:t>насправді</a:t>
          </a:r>
          <a:r>
            <a:rPr lang="ru-RU" dirty="0">
              <a:solidFill>
                <a:schemeClr val="dk1"/>
              </a:solidFill>
              <a:latin typeface="+mn-lt"/>
              <a:ea typeface="Roboto"/>
              <a:cs typeface="Arial" panose="020B0604020202020204" pitchFamily="34" charset="0"/>
              <a:sym typeface="Roboto"/>
            </a:rPr>
            <a:t>, </a:t>
          </a:r>
          <a:r>
            <a:rPr lang="ru-RU" dirty="0" err="1">
              <a:solidFill>
                <a:schemeClr val="dk1"/>
              </a:solidFill>
              <a:latin typeface="+mn-lt"/>
              <a:ea typeface="Roboto"/>
              <a:cs typeface="Arial" panose="020B0604020202020204" pitchFamily="34" charset="0"/>
              <a:sym typeface="Roboto"/>
            </a:rPr>
            <a:t>або</a:t>
          </a:r>
          <a:r>
            <a:rPr lang="ru-RU" dirty="0">
              <a:solidFill>
                <a:schemeClr val="dk1"/>
              </a:solidFill>
              <a:latin typeface="+mn-lt"/>
              <a:ea typeface="Roboto"/>
              <a:cs typeface="Arial" panose="020B0604020202020204" pitchFamily="34" charset="0"/>
              <a:sym typeface="Roboto"/>
            </a:rPr>
            <a:t> </a:t>
          </a:r>
          <a:r>
            <a:rPr lang="ru-RU" dirty="0" err="1">
              <a:solidFill>
                <a:schemeClr val="dk1"/>
              </a:solidFill>
              <a:latin typeface="+mn-lt"/>
              <a:ea typeface="Roboto"/>
              <a:cs typeface="Arial" panose="020B0604020202020204" pitchFamily="34" charset="0"/>
              <a:sym typeface="Roboto"/>
            </a:rPr>
            <a:t>придумувати</a:t>
          </a:r>
          <a:r>
            <a:rPr lang="ru-RU" dirty="0">
              <a:solidFill>
                <a:schemeClr val="dk1"/>
              </a:solidFill>
              <a:latin typeface="+mn-lt"/>
              <a:ea typeface="Roboto"/>
              <a:cs typeface="Arial" panose="020B0604020202020204" pitchFamily="34" charset="0"/>
              <a:sym typeface="Roboto"/>
            </a:rPr>
            <a:t> </a:t>
          </a:r>
          <a:r>
            <a:rPr lang="ru-RU" dirty="0" err="1">
              <a:solidFill>
                <a:schemeClr val="dk1"/>
              </a:solidFill>
              <a:latin typeface="+mn-lt"/>
              <a:ea typeface="Roboto"/>
              <a:cs typeface="Arial" panose="020B0604020202020204" pitchFamily="34" charset="0"/>
              <a:sym typeface="Roboto"/>
            </a:rPr>
            <a:t>сюжети</a:t>
          </a:r>
          <a:r>
            <a:rPr lang="ru-RU" dirty="0">
              <a:solidFill>
                <a:schemeClr val="dk1"/>
              </a:solidFill>
              <a:latin typeface="+mn-lt"/>
              <a:ea typeface="Roboto"/>
              <a:cs typeface="Arial" panose="020B0604020202020204" pitchFamily="34" charset="0"/>
              <a:sym typeface="Roboto"/>
            </a:rPr>
            <a:t>, </a:t>
          </a:r>
          <a:r>
            <a:rPr lang="ru-RU" dirty="0" err="1">
              <a:solidFill>
                <a:schemeClr val="dk1"/>
              </a:solidFill>
              <a:latin typeface="+mn-lt"/>
              <a:ea typeface="Roboto"/>
              <a:cs typeface="Arial" panose="020B0604020202020204" pitchFamily="34" charset="0"/>
              <a:sym typeface="Roboto"/>
            </a:rPr>
            <a:t>яких</a:t>
          </a:r>
          <a:r>
            <a:rPr lang="ru-RU" dirty="0">
              <a:solidFill>
                <a:schemeClr val="dk1"/>
              </a:solidFill>
              <a:latin typeface="+mn-lt"/>
              <a:ea typeface="Roboto"/>
              <a:cs typeface="Arial" panose="020B0604020202020204" pitchFamily="34" charset="0"/>
              <a:sym typeface="Roboto"/>
            </a:rPr>
            <a:t> </a:t>
          </a:r>
          <a:r>
            <a:rPr lang="ru-RU" dirty="0" err="1">
              <a:solidFill>
                <a:schemeClr val="dk1"/>
              </a:solidFill>
              <a:latin typeface="+mn-lt"/>
              <a:ea typeface="Roboto"/>
              <a:cs typeface="Arial" panose="020B0604020202020204" pitchFamily="34" charset="0"/>
              <a:sym typeface="Roboto"/>
            </a:rPr>
            <a:t>насправді</a:t>
          </a:r>
          <a:r>
            <a:rPr lang="ru-RU" dirty="0">
              <a:solidFill>
                <a:schemeClr val="dk1"/>
              </a:solidFill>
              <a:latin typeface="+mn-lt"/>
              <a:ea typeface="Roboto"/>
              <a:cs typeface="Arial" panose="020B0604020202020204" pitchFamily="34" charset="0"/>
              <a:sym typeface="Roboto"/>
            </a:rPr>
            <a:t> </a:t>
          </a:r>
          <a:r>
            <a:rPr lang="ru-RU" b="1" dirty="0">
              <a:solidFill>
                <a:schemeClr val="dk1"/>
              </a:solidFill>
              <a:latin typeface="+mn-lt"/>
              <a:ea typeface="Roboto"/>
              <a:cs typeface="Arial" panose="020B0604020202020204" pitchFamily="34" charset="0"/>
              <a:sym typeface="Roboto"/>
            </a:rPr>
            <a:t>не </a:t>
          </a:r>
          <a:r>
            <a:rPr lang="ru-RU" b="1" dirty="0" err="1">
              <a:solidFill>
                <a:schemeClr val="dk1"/>
              </a:solidFill>
              <a:latin typeface="+mn-lt"/>
              <a:ea typeface="Roboto"/>
              <a:cs typeface="Arial" panose="020B0604020202020204" pitchFamily="34" charset="0"/>
              <a:sym typeface="Roboto"/>
            </a:rPr>
            <a:t>було</a:t>
          </a:r>
          <a:r>
            <a:rPr lang="ru-RU" b="1" dirty="0">
              <a:solidFill>
                <a:schemeClr val="dk1"/>
              </a:solidFill>
              <a:latin typeface="+mn-lt"/>
              <a:ea typeface="Roboto"/>
              <a:cs typeface="Arial" panose="020B0604020202020204" pitchFamily="34" charset="0"/>
              <a:sym typeface="Roboto"/>
            </a:rPr>
            <a:t>. </a:t>
          </a:r>
          <a:endParaRPr lang="uk-UA" dirty="0">
            <a:latin typeface="+mn-lt"/>
          </a:endParaRPr>
        </a:p>
      </dgm:t>
    </dgm:pt>
    <dgm:pt modelId="{746B3EFD-6CE7-4211-9DC6-DE16CE4EB509}" type="parTrans" cxnId="{6D94093C-4071-4093-8E69-789C656A840F}">
      <dgm:prSet/>
      <dgm:spPr/>
      <dgm:t>
        <a:bodyPr/>
        <a:lstStyle/>
        <a:p>
          <a:endParaRPr lang="uk-UA"/>
        </a:p>
      </dgm:t>
    </dgm:pt>
    <dgm:pt modelId="{2E532F6C-F1FC-4B6F-984F-CE4228925055}" type="sibTrans" cxnId="{6D94093C-4071-4093-8E69-789C656A840F}">
      <dgm:prSet/>
      <dgm:spPr/>
      <dgm:t>
        <a:bodyPr/>
        <a:lstStyle/>
        <a:p>
          <a:endParaRPr lang="uk-UA"/>
        </a:p>
      </dgm:t>
    </dgm:pt>
    <dgm:pt modelId="{663A0184-B1CF-476A-B370-169C4630C6E7}" type="pres">
      <dgm:prSet presAssocID="{FD70CC0B-F908-4538-8CCE-EF2C19956ABB}" presName="Name0" presStyleCnt="0">
        <dgm:presLayoutVars>
          <dgm:dir/>
          <dgm:animLvl val="lvl"/>
          <dgm:resizeHandles/>
        </dgm:presLayoutVars>
      </dgm:prSet>
      <dgm:spPr/>
    </dgm:pt>
    <dgm:pt modelId="{E68D20DB-347D-4ED3-A8BB-7E9A5B1094DA}" type="pres">
      <dgm:prSet presAssocID="{EED1CF15-16E1-4CB6-A6E6-8D02C0518566}" presName="linNode" presStyleCnt="0"/>
      <dgm:spPr/>
    </dgm:pt>
    <dgm:pt modelId="{6CB46CDD-C12C-464F-9C8C-BF27E309061F}" type="pres">
      <dgm:prSet presAssocID="{EED1CF15-16E1-4CB6-A6E6-8D02C0518566}" presName="parentShp" presStyleLbl="node1" presStyleIdx="0" presStyleCnt="2">
        <dgm:presLayoutVars>
          <dgm:bulletEnabled val="1"/>
        </dgm:presLayoutVars>
      </dgm:prSet>
      <dgm:spPr/>
    </dgm:pt>
    <dgm:pt modelId="{B36FF45C-BD8F-4172-A9C7-2DFE6A09D611}" type="pres">
      <dgm:prSet presAssocID="{EED1CF15-16E1-4CB6-A6E6-8D02C0518566}" presName="childShp" presStyleLbl="bgAccFollowNode1" presStyleIdx="0" presStyleCnt="2">
        <dgm:presLayoutVars>
          <dgm:bulletEnabled val="1"/>
        </dgm:presLayoutVars>
      </dgm:prSet>
      <dgm:spPr/>
    </dgm:pt>
    <dgm:pt modelId="{702A13EE-B373-4547-AF95-C6104716EF37}" type="pres">
      <dgm:prSet presAssocID="{FA5BFA3D-3F27-4B40-B990-F563C6A32DF5}" presName="spacing" presStyleCnt="0"/>
      <dgm:spPr/>
    </dgm:pt>
    <dgm:pt modelId="{5B397BB6-6210-4F7E-A604-04CC9564540F}" type="pres">
      <dgm:prSet presAssocID="{198AEE45-9F83-41C7-A63F-70F63FD6973B}" presName="linNode" presStyleCnt="0"/>
      <dgm:spPr/>
    </dgm:pt>
    <dgm:pt modelId="{06903F1A-BC1E-4391-A9F4-69C60F0C5A31}" type="pres">
      <dgm:prSet presAssocID="{198AEE45-9F83-41C7-A63F-70F63FD6973B}" presName="parentShp" presStyleLbl="node1" presStyleIdx="1" presStyleCnt="2">
        <dgm:presLayoutVars>
          <dgm:bulletEnabled val="1"/>
        </dgm:presLayoutVars>
      </dgm:prSet>
      <dgm:spPr/>
    </dgm:pt>
    <dgm:pt modelId="{09D4CABC-EC18-4B69-B468-3D105F2443BE}" type="pres">
      <dgm:prSet presAssocID="{198AEE45-9F83-41C7-A63F-70F63FD6973B}" presName="childShp" presStyleLbl="bgAccFollowNode1" presStyleIdx="1" presStyleCnt="2">
        <dgm:presLayoutVars>
          <dgm:bulletEnabled val="1"/>
        </dgm:presLayoutVars>
      </dgm:prSet>
      <dgm:spPr/>
    </dgm:pt>
  </dgm:ptLst>
  <dgm:cxnLst>
    <dgm:cxn modelId="{E93A350E-8F5E-4F3D-BD08-C6FE4EA90D56}" srcId="{FD70CC0B-F908-4538-8CCE-EF2C19956ABB}" destId="{198AEE45-9F83-41C7-A63F-70F63FD6973B}" srcOrd="1" destOrd="0" parTransId="{85CEE2F6-A15F-4589-9C2D-FEF1654FE3A5}" sibTransId="{58624399-6DCF-4A8D-B5D4-40FC50B22E36}"/>
    <dgm:cxn modelId="{0EBA0911-55FB-4760-A195-D1680044B996}" srcId="{EED1CF15-16E1-4CB6-A6E6-8D02C0518566}" destId="{3D1A19A3-214E-44A2-AD42-972291AAECC7}" srcOrd="0" destOrd="0" parTransId="{3C4074AF-4462-45F7-82A5-68B4BD9C2596}" sibTransId="{88496218-4EA2-4ADE-864B-22A9B8AB6984}"/>
    <dgm:cxn modelId="{DDBF3716-DFBA-4974-BD75-E8C69A6E710B}" type="presOf" srcId="{FD70CC0B-F908-4538-8CCE-EF2C19956ABB}" destId="{663A0184-B1CF-476A-B370-169C4630C6E7}" srcOrd="0" destOrd="0" presId="urn:microsoft.com/office/officeart/2005/8/layout/vList6"/>
    <dgm:cxn modelId="{6D94093C-4071-4093-8E69-789C656A840F}" srcId="{198AEE45-9F83-41C7-A63F-70F63FD6973B}" destId="{DCEDADB1-6638-4FC5-AF3D-C5A90C020CA4}" srcOrd="0" destOrd="0" parTransId="{746B3EFD-6CE7-4211-9DC6-DE16CE4EB509}" sibTransId="{2E532F6C-F1FC-4B6F-984F-CE4228925055}"/>
    <dgm:cxn modelId="{F78D167C-BC86-48CA-84F6-FB198F15FDEB}" type="presOf" srcId="{DCEDADB1-6638-4FC5-AF3D-C5A90C020CA4}" destId="{09D4CABC-EC18-4B69-B468-3D105F2443BE}" srcOrd="0" destOrd="0" presId="urn:microsoft.com/office/officeart/2005/8/layout/vList6"/>
    <dgm:cxn modelId="{E4C93CAD-E348-4D96-AD85-58B2970E8C3B}" srcId="{FD70CC0B-F908-4538-8CCE-EF2C19956ABB}" destId="{EED1CF15-16E1-4CB6-A6E6-8D02C0518566}" srcOrd="0" destOrd="0" parTransId="{D1FA2A92-4B37-4AD3-9066-A1B7FB5374D7}" sibTransId="{FA5BFA3D-3F27-4B40-B990-F563C6A32DF5}"/>
    <dgm:cxn modelId="{D2EB08C1-5ABB-4D63-A2BB-68EEB6472A2D}" type="presOf" srcId="{198AEE45-9F83-41C7-A63F-70F63FD6973B}" destId="{06903F1A-BC1E-4391-A9F4-69C60F0C5A31}" srcOrd="0" destOrd="0" presId="urn:microsoft.com/office/officeart/2005/8/layout/vList6"/>
    <dgm:cxn modelId="{62DB0AF5-4571-4BD4-BD61-10118EA35D80}" type="presOf" srcId="{3D1A19A3-214E-44A2-AD42-972291AAECC7}" destId="{B36FF45C-BD8F-4172-A9C7-2DFE6A09D611}" srcOrd="0" destOrd="0" presId="urn:microsoft.com/office/officeart/2005/8/layout/vList6"/>
    <dgm:cxn modelId="{BC2201FE-4B2B-43FC-AF69-93EAB1B6434B}" type="presOf" srcId="{EED1CF15-16E1-4CB6-A6E6-8D02C0518566}" destId="{6CB46CDD-C12C-464F-9C8C-BF27E309061F}" srcOrd="0" destOrd="0" presId="urn:microsoft.com/office/officeart/2005/8/layout/vList6"/>
    <dgm:cxn modelId="{70399FB8-ED3B-453E-B46C-29423958DCE5}" type="presParOf" srcId="{663A0184-B1CF-476A-B370-169C4630C6E7}" destId="{E68D20DB-347D-4ED3-A8BB-7E9A5B1094DA}" srcOrd="0" destOrd="0" presId="urn:microsoft.com/office/officeart/2005/8/layout/vList6"/>
    <dgm:cxn modelId="{112B1A6E-B906-420C-A49A-8317486298C0}" type="presParOf" srcId="{E68D20DB-347D-4ED3-A8BB-7E9A5B1094DA}" destId="{6CB46CDD-C12C-464F-9C8C-BF27E309061F}" srcOrd="0" destOrd="0" presId="urn:microsoft.com/office/officeart/2005/8/layout/vList6"/>
    <dgm:cxn modelId="{37523CDB-0FD7-487E-9052-880E7B2D71D7}" type="presParOf" srcId="{E68D20DB-347D-4ED3-A8BB-7E9A5B1094DA}" destId="{B36FF45C-BD8F-4172-A9C7-2DFE6A09D611}" srcOrd="1" destOrd="0" presId="urn:microsoft.com/office/officeart/2005/8/layout/vList6"/>
    <dgm:cxn modelId="{EFB50FA6-E818-46C9-A80A-C1EF15AFF06D}" type="presParOf" srcId="{663A0184-B1CF-476A-B370-169C4630C6E7}" destId="{702A13EE-B373-4547-AF95-C6104716EF37}" srcOrd="1" destOrd="0" presId="urn:microsoft.com/office/officeart/2005/8/layout/vList6"/>
    <dgm:cxn modelId="{14889FC9-BEBC-4395-9908-0041972B5BAE}" type="presParOf" srcId="{663A0184-B1CF-476A-B370-169C4630C6E7}" destId="{5B397BB6-6210-4F7E-A604-04CC9564540F}" srcOrd="2" destOrd="0" presId="urn:microsoft.com/office/officeart/2005/8/layout/vList6"/>
    <dgm:cxn modelId="{311FBABD-EAF9-42FC-9371-EC45887B04FA}" type="presParOf" srcId="{5B397BB6-6210-4F7E-A604-04CC9564540F}" destId="{06903F1A-BC1E-4391-A9F4-69C60F0C5A31}" srcOrd="0" destOrd="0" presId="urn:microsoft.com/office/officeart/2005/8/layout/vList6"/>
    <dgm:cxn modelId="{385910EF-D0D7-46F0-83F2-4F3BCBAD597C}" type="presParOf" srcId="{5B397BB6-6210-4F7E-A604-04CC9564540F}" destId="{09D4CABC-EC18-4B69-B468-3D105F2443B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688D6-B3BA-44D9-9842-E4472566CBB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uk-UA"/>
        </a:p>
      </dgm:t>
    </dgm:pt>
    <dgm:pt modelId="{4D89DE32-BAAB-4A56-87CD-46F716DBA2C1}">
      <dgm:prSet phldrT="[Текст]"/>
      <dgm:spPr>
        <a:solidFill>
          <a:srgbClr val="FFFF00">
            <a:alpha val="50000"/>
          </a:srgbClr>
        </a:solidFill>
      </dgm:spPr>
      <dgm:t>
        <a:bodyPr/>
        <a:lstStyle/>
        <a:p>
          <a:r>
            <a:rPr lang="uk-UA" dirty="0"/>
            <a:t>Що загрожує доброчесності медіа? </a:t>
          </a:r>
        </a:p>
      </dgm:t>
    </dgm:pt>
    <dgm:pt modelId="{C85DD598-F2F2-41A6-9DCE-72BDD11E5554}" type="parTrans" cxnId="{9006244E-1F8A-4F19-B01A-021FD96C7DE7}">
      <dgm:prSet/>
      <dgm:spPr/>
      <dgm:t>
        <a:bodyPr/>
        <a:lstStyle/>
        <a:p>
          <a:endParaRPr lang="uk-UA"/>
        </a:p>
      </dgm:t>
    </dgm:pt>
    <dgm:pt modelId="{4181F8B6-4FED-4B53-BC7A-CEE2255070A8}" type="sibTrans" cxnId="{9006244E-1F8A-4F19-B01A-021FD96C7DE7}">
      <dgm:prSet/>
      <dgm:spPr/>
      <dgm:t>
        <a:bodyPr/>
        <a:lstStyle/>
        <a:p>
          <a:endParaRPr lang="uk-UA"/>
        </a:p>
      </dgm:t>
    </dgm:pt>
    <dgm:pt modelId="{A65896D5-E492-4ED5-8647-3B22F95E947F}">
      <dgm:prSet phldrT="[Текст]" custT="1"/>
      <dgm:spPr/>
      <dgm:t>
        <a:bodyPr/>
        <a:lstStyle/>
        <a:p>
          <a:r>
            <a:rPr lang="uk-UA" sz="2400" dirty="0"/>
            <a:t>Розробка та реалізація </a:t>
          </a:r>
          <a:r>
            <a:rPr lang="uk-UA" sz="2400" dirty="0" err="1"/>
            <a:t>медіаполітики</a:t>
          </a:r>
          <a:endParaRPr lang="uk-UA" sz="2400" dirty="0"/>
        </a:p>
      </dgm:t>
    </dgm:pt>
    <dgm:pt modelId="{4D125224-43CC-4543-84C6-945742387686}" type="parTrans" cxnId="{9F185E22-EB9B-49AC-A47D-CFD6397A901B}">
      <dgm:prSet/>
      <dgm:spPr/>
      <dgm:t>
        <a:bodyPr/>
        <a:lstStyle/>
        <a:p>
          <a:endParaRPr lang="uk-UA"/>
        </a:p>
      </dgm:t>
    </dgm:pt>
    <dgm:pt modelId="{0615C503-DA44-42B5-8775-B947AC465DB4}" type="sibTrans" cxnId="{9F185E22-EB9B-49AC-A47D-CFD6397A901B}">
      <dgm:prSet/>
      <dgm:spPr/>
      <dgm:t>
        <a:bodyPr/>
        <a:lstStyle/>
        <a:p>
          <a:endParaRPr lang="uk-UA"/>
        </a:p>
      </dgm:t>
    </dgm:pt>
    <dgm:pt modelId="{7E240532-F80B-4385-AAE9-4F6C2AF92895}">
      <dgm:prSet phldrT="[Текст]"/>
      <dgm:spPr/>
      <dgm:t>
        <a:bodyPr/>
        <a:lstStyle/>
        <a:p>
          <a:r>
            <a:rPr lang="uk-UA" dirty="0" err="1"/>
            <a:t>Медіаструктури</a:t>
          </a:r>
          <a:endParaRPr lang="uk-UA" dirty="0"/>
        </a:p>
      </dgm:t>
    </dgm:pt>
    <dgm:pt modelId="{D9E3A007-5743-4972-B42C-0E18D5D98F7A}" type="parTrans" cxnId="{6DA991A5-0615-424A-BDD4-15CDE2706730}">
      <dgm:prSet/>
      <dgm:spPr/>
      <dgm:t>
        <a:bodyPr/>
        <a:lstStyle/>
        <a:p>
          <a:endParaRPr lang="uk-UA"/>
        </a:p>
      </dgm:t>
    </dgm:pt>
    <dgm:pt modelId="{F91AC9D9-994A-468B-A17A-B4D379228B88}" type="sibTrans" cxnId="{6DA991A5-0615-424A-BDD4-15CDE2706730}">
      <dgm:prSet/>
      <dgm:spPr/>
      <dgm:t>
        <a:bodyPr/>
        <a:lstStyle/>
        <a:p>
          <a:endParaRPr lang="uk-UA"/>
        </a:p>
      </dgm:t>
    </dgm:pt>
    <dgm:pt modelId="{5EFE974E-B3D8-4C7F-8E9E-BBD4C030C57C}">
      <dgm:prSet phldrT="[Текст]"/>
      <dgm:spPr/>
      <dgm:t>
        <a:bodyPr/>
        <a:lstStyle/>
        <a:p>
          <a:r>
            <a:rPr lang="uk-UA" dirty="0"/>
            <a:t>Журналісти</a:t>
          </a:r>
        </a:p>
      </dgm:t>
    </dgm:pt>
    <dgm:pt modelId="{5E192848-2D0E-4035-9A3A-5C5419FEB847}" type="parTrans" cxnId="{E6B74374-6D51-4EEA-87BE-D25936A2F734}">
      <dgm:prSet/>
      <dgm:spPr/>
      <dgm:t>
        <a:bodyPr/>
        <a:lstStyle/>
        <a:p>
          <a:endParaRPr lang="uk-UA"/>
        </a:p>
      </dgm:t>
    </dgm:pt>
    <dgm:pt modelId="{A62337FF-DC86-4615-8494-57D691777881}" type="sibTrans" cxnId="{E6B74374-6D51-4EEA-87BE-D25936A2F734}">
      <dgm:prSet/>
      <dgm:spPr/>
      <dgm:t>
        <a:bodyPr/>
        <a:lstStyle/>
        <a:p>
          <a:endParaRPr lang="uk-UA"/>
        </a:p>
      </dgm:t>
    </dgm:pt>
    <dgm:pt modelId="{F7B6586C-AFB8-4B18-AFCE-37FED7A64538}">
      <dgm:prSet phldrT="[Текст]" custT="1"/>
      <dgm:spPr/>
      <dgm:t>
        <a:bodyPr/>
        <a:lstStyle/>
        <a:p>
          <a:r>
            <a:rPr lang="uk-UA" sz="2000" dirty="0"/>
            <a:t>Медійні практики</a:t>
          </a:r>
        </a:p>
      </dgm:t>
    </dgm:pt>
    <dgm:pt modelId="{19FC0A1A-6DB8-4298-B119-79F127AD10AB}" type="parTrans" cxnId="{0C45C922-566D-4810-91BA-D50B0AA03D95}">
      <dgm:prSet/>
      <dgm:spPr/>
      <dgm:t>
        <a:bodyPr/>
        <a:lstStyle/>
        <a:p>
          <a:endParaRPr lang="uk-UA"/>
        </a:p>
      </dgm:t>
    </dgm:pt>
    <dgm:pt modelId="{15412799-3462-40F0-8544-E9D57D56C377}" type="sibTrans" cxnId="{0C45C922-566D-4810-91BA-D50B0AA03D95}">
      <dgm:prSet/>
      <dgm:spPr/>
      <dgm:t>
        <a:bodyPr/>
        <a:lstStyle/>
        <a:p>
          <a:endParaRPr lang="uk-UA"/>
        </a:p>
      </dgm:t>
    </dgm:pt>
    <dgm:pt modelId="{18334B47-F576-4D61-825B-F28EA84C2383}" type="pres">
      <dgm:prSet presAssocID="{43D688D6-B3BA-44D9-9842-E4472566CBBA}" presName="composite" presStyleCnt="0">
        <dgm:presLayoutVars>
          <dgm:chMax val="1"/>
          <dgm:dir/>
          <dgm:resizeHandles val="exact"/>
        </dgm:presLayoutVars>
      </dgm:prSet>
      <dgm:spPr/>
    </dgm:pt>
    <dgm:pt modelId="{A91CE635-0753-4925-9570-C9D2BC7030C6}" type="pres">
      <dgm:prSet presAssocID="{43D688D6-B3BA-44D9-9842-E4472566CBBA}" presName="radial" presStyleCnt="0">
        <dgm:presLayoutVars>
          <dgm:animLvl val="ctr"/>
        </dgm:presLayoutVars>
      </dgm:prSet>
      <dgm:spPr/>
    </dgm:pt>
    <dgm:pt modelId="{DAC1D190-C677-4B4F-8008-08DB26F3C0D6}" type="pres">
      <dgm:prSet presAssocID="{4D89DE32-BAAB-4A56-87CD-46F716DBA2C1}" presName="centerShape" presStyleLbl="vennNode1" presStyleIdx="0" presStyleCnt="5" custScaleY="73321"/>
      <dgm:spPr/>
    </dgm:pt>
    <dgm:pt modelId="{B2A1E4F9-65D4-45B4-80BB-694EFCB001E5}" type="pres">
      <dgm:prSet presAssocID="{A65896D5-E492-4ED5-8647-3B22F95E947F}" presName="node" presStyleLbl="vennNode1" presStyleIdx="1" presStyleCnt="5" custScaleX="166249" custRadScaleRad="100124" custRadScaleInc="-2795">
        <dgm:presLayoutVars>
          <dgm:bulletEnabled val="1"/>
        </dgm:presLayoutVars>
      </dgm:prSet>
      <dgm:spPr/>
    </dgm:pt>
    <dgm:pt modelId="{DAA5D5AC-DCBC-4EC1-B388-1624CC8DD5AD}" type="pres">
      <dgm:prSet presAssocID="{7E240532-F80B-4385-AAE9-4F6C2AF92895}" presName="node" presStyleLbl="vennNode1" presStyleIdx="2" presStyleCnt="5" custScaleX="149140" custScaleY="102064" custRadScaleRad="151773" custRadScaleInc="-1014">
        <dgm:presLayoutVars>
          <dgm:bulletEnabled val="1"/>
        </dgm:presLayoutVars>
      </dgm:prSet>
      <dgm:spPr/>
    </dgm:pt>
    <dgm:pt modelId="{1843513D-DA2E-4A6F-8475-53BF967A1F07}" type="pres">
      <dgm:prSet presAssocID="{5EFE974E-B3D8-4C7F-8E9E-BBD4C030C57C}" presName="node" presStyleLbl="vennNode1" presStyleIdx="3" presStyleCnt="5" custScaleX="164067" custRadScaleRad="101466" custRadScaleInc="394">
        <dgm:presLayoutVars>
          <dgm:bulletEnabled val="1"/>
        </dgm:presLayoutVars>
      </dgm:prSet>
      <dgm:spPr/>
    </dgm:pt>
    <dgm:pt modelId="{007502C5-B640-4B5B-A966-8DCFA193A96E}" type="pres">
      <dgm:prSet presAssocID="{F7B6586C-AFB8-4B18-AFCE-37FED7A64538}" presName="node" presStyleLbl="vennNode1" presStyleIdx="4" presStyleCnt="5" custScaleX="152410" custScaleY="101998" custRadScaleRad="155129" custRadScaleInc="-1824">
        <dgm:presLayoutVars>
          <dgm:bulletEnabled val="1"/>
        </dgm:presLayoutVars>
      </dgm:prSet>
      <dgm:spPr/>
    </dgm:pt>
  </dgm:ptLst>
  <dgm:cxnLst>
    <dgm:cxn modelId="{9F185E22-EB9B-49AC-A47D-CFD6397A901B}" srcId="{4D89DE32-BAAB-4A56-87CD-46F716DBA2C1}" destId="{A65896D5-E492-4ED5-8647-3B22F95E947F}" srcOrd="0" destOrd="0" parTransId="{4D125224-43CC-4543-84C6-945742387686}" sibTransId="{0615C503-DA44-42B5-8775-B947AC465DB4}"/>
    <dgm:cxn modelId="{0C45C922-566D-4810-91BA-D50B0AA03D95}" srcId="{4D89DE32-BAAB-4A56-87CD-46F716DBA2C1}" destId="{F7B6586C-AFB8-4B18-AFCE-37FED7A64538}" srcOrd="3" destOrd="0" parTransId="{19FC0A1A-6DB8-4298-B119-79F127AD10AB}" sibTransId="{15412799-3462-40F0-8544-E9D57D56C377}"/>
    <dgm:cxn modelId="{55433A31-7834-40AC-8B3B-6D25D477FFC5}" type="presOf" srcId="{7E240532-F80B-4385-AAE9-4F6C2AF92895}" destId="{DAA5D5AC-DCBC-4EC1-B388-1624CC8DD5AD}" srcOrd="0" destOrd="0" presId="urn:microsoft.com/office/officeart/2005/8/layout/radial3"/>
    <dgm:cxn modelId="{9B465F39-F945-4B95-B6A3-1C15ACA58373}" type="presOf" srcId="{43D688D6-B3BA-44D9-9842-E4472566CBBA}" destId="{18334B47-F576-4D61-825B-F28EA84C2383}" srcOrd="0" destOrd="0" presId="urn:microsoft.com/office/officeart/2005/8/layout/radial3"/>
    <dgm:cxn modelId="{D5BC0B5D-89BE-459E-9762-10E88E6F88C4}" type="presOf" srcId="{4D89DE32-BAAB-4A56-87CD-46F716DBA2C1}" destId="{DAC1D190-C677-4B4F-8008-08DB26F3C0D6}" srcOrd="0" destOrd="0" presId="urn:microsoft.com/office/officeart/2005/8/layout/radial3"/>
    <dgm:cxn modelId="{EB176644-3D46-4DB7-B352-10272D0FDFD5}" type="presOf" srcId="{5EFE974E-B3D8-4C7F-8E9E-BBD4C030C57C}" destId="{1843513D-DA2E-4A6F-8475-53BF967A1F07}" srcOrd="0" destOrd="0" presId="urn:microsoft.com/office/officeart/2005/8/layout/radial3"/>
    <dgm:cxn modelId="{3FBBE565-1EEA-4A26-A30E-B31728BEBA73}" type="presOf" srcId="{F7B6586C-AFB8-4B18-AFCE-37FED7A64538}" destId="{007502C5-B640-4B5B-A966-8DCFA193A96E}" srcOrd="0" destOrd="0" presId="urn:microsoft.com/office/officeart/2005/8/layout/radial3"/>
    <dgm:cxn modelId="{9006244E-1F8A-4F19-B01A-021FD96C7DE7}" srcId="{43D688D6-B3BA-44D9-9842-E4472566CBBA}" destId="{4D89DE32-BAAB-4A56-87CD-46F716DBA2C1}" srcOrd="0" destOrd="0" parTransId="{C85DD598-F2F2-41A6-9DCE-72BDD11E5554}" sibTransId="{4181F8B6-4FED-4B53-BC7A-CEE2255070A8}"/>
    <dgm:cxn modelId="{E6B74374-6D51-4EEA-87BE-D25936A2F734}" srcId="{4D89DE32-BAAB-4A56-87CD-46F716DBA2C1}" destId="{5EFE974E-B3D8-4C7F-8E9E-BBD4C030C57C}" srcOrd="2" destOrd="0" parTransId="{5E192848-2D0E-4035-9A3A-5C5419FEB847}" sibTransId="{A62337FF-DC86-4615-8494-57D691777881}"/>
    <dgm:cxn modelId="{6DA991A5-0615-424A-BDD4-15CDE2706730}" srcId="{4D89DE32-BAAB-4A56-87CD-46F716DBA2C1}" destId="{7E240532-F80B-4385-AAE9-4F6C2AF92895}" srcOrd="1" destOrd="0" parTransId="{D9E3A007-5743-4972-B42C-0E18D5D98F7A}" sibTransId="{F91AC9D9-994A-468B-A17A-B4D379228B88}"/>
    <dgm:cxn modelId="{DA709DCA-3889-4EE5-A162-1A12AEBF3BB4}" type="presOf" srcId="{A65896D5-E492-4ED5-8647-3B22F95E947F}" destId="{B2A1E4F9-65D4-45B4-80BB-694EFCB001E5}" srcOrd="0" destOrd="0" presId="urn:microsoft.com/office/officeart/2005/8/layout/radial3"/>
    <dgm:cxn modelId="{15B8ADB7-EBDD-43BC-A7A2-597799A10814}" type="presParOf" srcId="{18334B47-F576-4D61-825B-F28EA84C2383}" destId="{A91CE635-0753-4925-9570-C9D2BC7030C6}" srcOrd="0" destOrd="0" presId="urn:microsoft.com/office/officeart/2005/8/layout/radial3"/>
    <dgm:cxn modelId="{2805AE6F-248D-4BE3-8D7A-F0099BBE90BC}" type="presParOf" srcId="{A91CE635-0753-4925-9570-C9D2BC7030C6}" destId="{DAC1D190-C677-4B4F-8008-08DB26F3C0D6}" srcOrd="0" destOrd="0" presId="urn:microsoft.com/office/officeart/2005/8/layout/radial3"/>
    <dgm:cxn modelId="{D2F3A2E0-E966-4EC4-B53B-7F789751E68C}" type="presParOf" srcId="{A91CE635-0753-4925-9570-C9D2BC7030C6}" destId="{B2A1E4F9-65D4-45B4-80BB-694EFCB001E5}" srcOrd="1" destOrd="0" presId="urn:microsoft.com/office/officeart/2005/8/layout/radial3"/>
    <dgm:cxn modelId="{A5562EF4-8552-4830-9B47-EA7A3A145E5A}" type="presParOf" srcId="{A91CE635-0753-4925-9570-C9D2BC7030C6}" destId="{DAA5D5AC-DCBC-4EC1-B388-1624CC8DD5AD}" srcOrd="2" destOrd="0" presId="urn:microsoft.com/office/officeart/2005/8/layout/radial3"/>
    <dgm:cxn modelId="{D855FD89-207E-42B8-9EB1-A77F73DA3C13}" type="presParOf" srcId="{A91CE635-0753-4925-9570-C9D2BC7030C6}" destId="{1843513D-DA2E-4A6F-8475-53BF967A1F07}" srcOrd="3" destOrd="0" presId="urn:microsoft.com/office/officeart/2005/8/layout/radial3"/>
    <dgm:cxn modelId="{28C0BECC-0F98-4782-9573-95BCC99B6B3B}" type="presParOf" srcId="{A91CE635-0753-4925-9570-C9D2BC7030C6}" destId="{007502C5-B640-4B5B-A966-8DCFA193A96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AFD9D-265A-4BC9-864D-39DF730AFD4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1B719A4A-E3A4-4B0A-88F9-EF4BD91DFEC4}">
      <dgm:prSet phldrT="[Текст]" custT="1"/>
      <dgm:spPr/>
      <dgm:t>
        <a:bodyPr/>
        <a:lstStyle/>
        <a:p>
          <a:pPr algn="ctr"/>
          <a:r>
            <a:rPr lang="uk-UA" sz="3600" dirty="0">
              <a:latin typeface="+mj-lt"/>
            </a:rPr>
            <a:t>Власність</a:t>
          </a:r>
        </a:p>
      </dgm:t>
    </dgm:pt>
    <dgm:pt modelId="{97BEFBD3-1FB4-4246-A761-34E6FD4197C9}" type="parTrans" cxnId="{B575A71A-98C0-498F-8829-D11C8C75DD59}">
      <dgm:prSet/>
      <dgm:spPr/>
      <dgm:t>
        <a:bodyPr/>
        <a:lstStyle/>
        <a:p>
          <a:endParaRPr lang="uk-UA"/>
        </a:p>
      </dgm:t>
    </dgm:pt>
    <dgm:pt modelId="{BFE60D30-31CD-4774-A3B8-B38EC9054AFE}" type="sibTrans" cxnId="{B575A71A-98C0-498F-8829-D11C8C75DD59}">
      <dgm:prSet/>
      <dgm:spPr/>
      <dgm:t>
        <a:bodyPr/>
        <a:lstStyle/>
        <a:p>
          <a:endParaRPr lang="uk-UA"/>
        </a:p>
      </dgm:t>
    </dgm:pt>
    <dgm:pt modelId="{F5E75020-173F-46A1-BB9B-D681334785F0}">
      <dgm:prSet phldrT="[Текст]" custT="1"/>
      <dgm:spPr/>
      <dgm:t>
        <a:bodyPr/>
        <a:lstStyle/>
        <a:p>
          <a:pPr algn="just"/>
          <a:r>
            <a:rPr lang="ru-RU" sz="1600" dirty="0" err="1">
              <a:latin typeface="+mn-lt"/>
            </a:rPr>
            <a:t>Непрозорість</a:t>
          </a:r>
          <a:r>
            <a:rPr lang="ru-RU" sz="1600" dirty="0">
              <a:latin typeface="+mn-lt"/>
            </a:rPr>
            <a:t> </a:t>
          </a:r>
          <a:r>
            <a:rPr lang="ru-RU" sz="1600" dirty="0" err="1">
              <a:latin typeface="+mn-lt"/>
            </a:rPr>
            <a:t>інформації</a:t>
          </a:r>
          <a:r>
            <a:rPr lang="ru-RU" sz="1600" dirty="0">
              <a:latin typeface="+mn-lt"/>
            </a:rPr>
            <a:t> про </a:t>
          </a:r>
          <a:r>
            <a:rPr lang="ru-RU" sz="1600" dirty="0" err="1">
              <a:latin typeface="+mn-lt"/>
            </a:rPr>
            <a:t>власників</a:t>
          </a:r>
          <a:r>
            <a:rPr lang="ru-RU" sz="1600" dirty="0">
              <a:latin typeface="+mn-lt"/>
            </a:rPr>
            <a:t> </a:t>
          </a:r>
          <a:r>
            <a:rPr lang="ru-RU" sz="1600" dirty="0" err="1">
              <a:latin typeface="+mn-lt"/>
            </a:rPr>
            <a:t>або</a:t>
          </a:r>
          <a:r>
            <a:rPr lang="ru-RU" sz="1600" dirty="0">
              <a:latin typeface="+mn-lt"/>
            </a:rPr>
            <a:t> </a:t>
          </a:r>
          <a:r>
            <a:rPr lang="ru-RU" sz="1600" dirty="0" err="1">
              <a:latin typeface="+mn-lt"/>
            </a:rPr>
            <a:t>джерела</a:t>
          </a:r>
          <a:r>
            <a:rPr lang="ru-RU" sz="1600" dirty="0">
              <a:latin typeface="+mn-lt"/>
            </a:rPr>
            <a:t> </a:t>
          </a:r>
          <a:r>
            <a:rPr lang="ru-RU" sz="1600" dirty="0" err="1">
              <a:latin typeface="+mn-lt"/>
            </a:rPr>
            <a:t>інвестицій</a:t>
          </a:r>
          <a:r>
            <a:rPr lang="ru-RU" sz="1600" dirty="0">
              <a:latin typeface="+mn-lt"/>
            </a:rPr>
            <a:t> </a:t>
          </a:r>
          <a:r>
            <a:rPr lang="ru-RU" sz="1600" dirty="0" err="1">
              <a:latin typeface="+mn-lt"/>
            </a:rPr>
            <a:t>медіа</a:t>
          </a:r>
          <a:r>
            <a:rPr lang="ru-RU" sz="1600" dirty="0">
              <a:latin typeface="+mn-lt"/>
            </a:rPr>
            <a:t> (</a:t>
          </a:r>
          <a:r>
            <a:rPr lang="ru-RU" sz="1600" dirty="0" err="1">
              <a:latin typeface="+mn-lt"/>
            </a:rPr>
            <a:t>дані</a:t>
          </a:r>
          <a:r>
            <a:rPr lang="ru-RU" sz="1600" dirty="0">
              <a:latin typeface="+mn-lt"/>
            </a:rPr>
            <a:t> про </a:t>
          </a:r>
          <a:r>
            <a:rPr lang="ru-RU" sz="1600" dirty="0" err="1">
              <a:latin typeface="+mn-lt"/>
            </a:rPr>
            <a:t>справжніх</a:t>
          </a:r>
          <a:r>
            <a:rPr lang="ru-RU" sz="1600" dirty="0">
              <a:latin typeface="+mn-lt"/>
            </a:rPr>
            <a:t> </a:t>
          </a:r>
          <a:r>
            <a:rPr lang="ru-RU" sz="1600" dirty="0" err="1">
              <a:latin typeface="+mn-lt"/>
            </a:rPr>
            <a:t>власників</a:t>
          </a:r>
          <a:r>
            <a:rPr lang="ru-RU" sz="1600" dirty="0">
              <a:latin typeface="+mn-lt"/>
            </a:rPr>
            <a:t> </a:t>
          </a:r>
          <a:r>
            <a:rPr lang="ru-RU" sz="1600" dirty="0" err="1">
              <a:latin typeface="+mn-lt"/>
            </a:rPr>
            <a:t>можуть</a:t>
          </a:r>
          <a:r>
            <a:rPr lang="ru-RU" sz="1600" dirty="0">
              <a:latin typeface="+mn-lt"/>
            </a:rPr>
            <a:t> бути </a:t>
          </a:r>
          <a:r>
            <a:rPr lang="ru-RU" sz="1600" dirty="0" err="1">
              <a:latin typeface="+mn-lt"/>
            </a:rPr>
            <a:t>приховувані</a:t>
          </a:r>
          <a:r>
            <a:rPr lang="ru-RU" sz="1600" dirty="0">
              <a:latin typeface="+mn-lt"/>
            </a:rPr>
            <a:t>). </a:t>
          </a:r>
          <a:endParaRPr lang="uk-UA" sz="1600" dirty="0">
            <a:latin typeface="+mn-lt"/>
          </a:endParaRPr>
        </a:p>
      </dgm:t>
    </dgm:pt>
    <dgm:pt modelId="{BF7F1794-C2EB-40CB-87D1-DB7D86762158}" type="parTrans" cxnId="{5740ECD5-1DCF-47EE-A8FA-00EE315BD91D}">
      <dgm:prSet/>
      <dgm:spPr/>
      <dgm:t>
        <a:bodyPr/>
        <a:lstStyle/>
        <a:p>
          <a:endParaRPr lang="uk-UA"/>
        </a:p>
      </dgm:t>
    </dgm:pt>
    <dgm:pt modelId="{4259D38B-E5AC-4DA1-B46C-0596AF88F101}" type="sibTrans" cxnId="{5740ECD5-1DCF-47EE-A8FA-00EE315BD91D}">
      <dgm:prSet/>
      <dgm:spPr/>
      <dgm:t>
        <a:bodyPr/>
        <a:lstStyle/>
        <a:p>
          <a:endParaRPr lang="uk-UA"/>
        </a:p>
      </dgm:t>
    </dgm:pt>
    <dgm:pt modelId="{076D95EC-829D-424C-8FA2-A2F28922728D}">
      <dgm:prSet phldrT="[Текст]" custT="1"/>
      <dgm:spPr/>
      <dgm:t>
        <a:bodyPr/>
        <a:lstStyle/>
        <a:p>
          <a:pPr algn="just"/>
          <a:r>
            <a:rPr lang="uk-UA" sz="1600" dirty="0" err="1">
              <a:latin typeface="+mn-lt"/>
            </a:rPr>
            <a:t>Медіавласники</a:t>
          </a:r>
          <a:r>
            <a:rPr lang="uk-UA" sz="1600" dirty="0">
              <a:latin typeface="+mn-lt"/>
            </a:rPr>
            <a:t>, що домінують на національному та локальному ринках, можуть використовувати медіа для просування власної та дискваліфікації протилежної політичної програми, загалом використовувати медіа як інструмент для конкретних політичних інтересів або інтересів приватного бізнесу, які ігнорують суспільні інтереси та демократичну роль журналістики.</a:t>
          </a:r>
        </a:p>
      </dgm:t>
    </dgm:pt>
    <dgm:pt modelId="{0A400ABA-C311-4996-AC8B-BDC4ED0B02EF}" type="parTrans" cxnId="{7371992F-0716-4725-9CFE-EEC3F8A690EE}">
      <dgm:prSet/>
      <dgm:spPr/>
      <dgm:t>
        <a:bodyPr/>
        <a:lstStyle/>
        <a:p>
          <a:endParaRPr lang="uk-UA"/>
        </a:p>
      </dgm:t>
    </dgm:pt>
    <dgm:pt modelId="{951CFA9C-4342-4E20-B92E-169543325048}" type="sibTrans" cxnId="{7371992F-0716-4725-9CFE-EEC3F8A690EE}">
      <dgm:prSet/>
      <dgm:spPr/>
      <dgm:t>
        <a:bodyPr/>
        <a:lstStyle/>
        <a:p>
          <a:endParaRPr lang="uk-UA"/>
        </a:p>
      </dgm:t>
    </dgm:pt>
    <dgm:pt modelId="{A22F96B8-4E26-4CA8-B010-6F2EBB0C8B31}">
      <dgm:prSet phldrT="[Текст]" custT="1"/>
      <dgm:spPr/>
      <dgm:t>
        <a:bodyPr/>
        <a:lstStyle/>
        <a:p>
          <a:pPr algn="just"/>
          <a:r>
            <a:rPr lang="uk-UA" sz="1600" dirty="0">
              <a:latin typeface="+mn-lt"/>
            </a:rPr>
            <a:t>Державні медіа (повністю або частково) на національному та місцевому рівнях можуть бути під управлінням і фінансуванням для обслуговування конкретних політичних та бізнес інтересів правлячих політичних груп.</a:t>
          </a:r>
        </a:p>
      </dgm:t>
    </dgm:pt>
    <dgm:pt modelId="{E4305825-9AEC-4E4B-9A62-B1DE34005306}" type="parTrans" cxnId="{A27AD0E5-2EE1-4879-BD3A-809C6765C26A}">
      <dgm:prSet/>
      <dgm:spPr/>
      <dgm:t>
        <a:bodyPr/>
        <a:lstStyle/>
        <a:p>
          <a:endParaRPr lang="uk-UA"/>
        </a:p>
      </dgm:t>
    </dgm:pt>
    <dgm:pt modelId="{884388AF-85C6-4FA6-9ECE-60EF3F128F20}" type="sibTrans" cxnId="{A27AD0E5-2EE1-4879-BD3A-809C6765C26A}">
      <dgm:prSet/>
      <dgm:spPr/>
      <dgm:t>
        <a:bodyPr/>
        <a:lstStyle/>
        <a:p>
          <a:endParaRPr lang="uk-UA"/>
        </a:p>
      </dgm:t>
    </dgm:pt>
    <dgm:pt modelId="{38517CF6-3572-4563-8A6F-EE10040B1818}" type="pres">
      <dgm:prSet presAssocID="{17EAFD9D-265A-4BC9-864D-39DF730AFD4A}" presName="Name0" presStyleCnt="0">
        <dgm:presLayoutVars>
          <dgm:chPref val="1"/>
          <dgm:dir/>
          <dgm:animOne val="branch"/>
          <dgm:animLvl val="lvl"/>
          <dgm:resizeHandles val="exact"/>
        </dgm:presLayoutVars>
      </dgm:prSet>
      <dgm:spPr/>
    </dgm:pt>
    <dgm:pt modelId="{C16C67D1-6814-422F-9D99-99ECCFA9C055}" type="pres">
      <dgm:prSet presAssocID="{1B719A4A-E3A4-4B0A-88F9-EF4BD91DFEC4}" presName="root1" presStyleCnt="0"/>
      <dgm:spPr/>
    </dgm:pt>
    <dgm:pt modelId="{913A8815-1F92-41A8-B5B8-13848F744CA2}" type="pres">
      <dgm:prSet presAssocID="{1B719A4A-E3A4-4B0A-88F9-EF4BD91DFEC4}" presName="LevelOneTextNode" presStyleLbl="node0" presStyleIdx="0" presStyleCnt="1">
        <dgm:presLayoutVars>
          <dgm:chPref val="3"/>
        </dgm:presLayoutVars>
      </dgm:prSet>
      <dgm:spPr/>
    </dgm:pt>
    <dgm:pt modelId="{3AB0C33B-2473-4E59-B265-11E105949CE7}" type="pres">
      <dgm:prSet presAssocID="{1B719A4A-E3A4-4B0A-88F9-EF4BD91DFEC4}" presName="level2hierChild" presStyleCnt="0"/>
      <dgm:spPr/>
    </dgm:pt>
    <dgm:pt modelId="{C603D483-5CFA-49E8-8B4A-4812C62E74C6}" type="pres">
      <dgm:prSet presAssocID="{BF7F1794-C2EB-40CB-87D1-DB7D86762158}" presName="conn2-1" presStyleLbl="parChTrans1D2" presStyleIdx="0" presStyleCnt="3"/>
      <dgm:spPr/>
    </dgm:pt>
    <dgm:pt modelId="{4402E5A1-6A1A-48C4-ACBA-7A1049780595}" type="pres">
      <dgm:prSet presAssocID="{BF7F1794-C2EB-40CB-87D1-DB7D86762158}" presName="connTx" presStyleLbl="parChTrans1D2" presStyleIdx="0" presStyleCnt="3"/>
      <dgm:spPr/>
    </dgm:pt>
    <dgm:pt modelId="{6597A114-A36F-4744-B53A-61DC6D3C3E30}" type="pres">
      <dgm:prSet presAssocID="{F5E75020-173F-46A1-BB9B-D681334785F0}" presName="root2" presStyleCnt="0"/>
      <dgm:spPr/>
    </dgm:pt>
    <dgm:pt modelId="{6476CFD8-91B5-44FE-91ED-1383AC12D270}" type="pres">
      <dgm:prSet presAssocID="{F5E75020-173F-46A1-BB9B-D681334785F0}" presName="LevelTwoTextNode" presStyleLbl="node2" presStyleIdx="0" presStyleCnt="3" custScaleX="162529" custScaleY="113791">
        <dgm:presLayoutVars>
          <dgm:chPref val="3"/>
        </dgm:presLayoutVars>
      </dgm:prSet>
      <dgm:spPr/>
    </dgm:pt>
    <dgm:pt modelId="{1B9E8480-2509-466E-B296-FCB1659F871A}" type="pres">
      <dgm:prSet presAssocID="{F5E75020-173F-46A1-BB9B-D681334785F0}" presName="level3hierChild" presStyleCnt="0"/>
      <dgm:spPr/>
    </dgm:pt>
    <dgm:pt modelId="{654A6D14-5C48-40FF-8634-54F473769867}" type="pres">
      <dgm:prSet presAssocID="{0A400ABA-C311-4996-AC8B-BDC4ED0B02EF}" presName="conn2-1" presStyleLbl="parChTrans1D2" presStyleIdx="1" presStyleCnt="3"/>
      <dgm:spPr/>
    </dgm:pt>
    <dgm:pt modelId="{D882E817-43BB-4EA2-A9FD-29314F5D1206}" type="pres">
      <dgm:prSet presAssocID="{0A400ABA-C311-4996-AC8B-BDC4ED0B02EF}" presName="connTx" presStyleLbl="parChTrans1D2" presStyleIdx="1" presStyleCnt="3"/>
      <dgm:spPr/>
    </dgm:pt>
    <dgm:pt modelId="{932A94C5-532D-4183-854B-32ED6FDB8FA9}" type="pres">
      <dgm:prSet presAssocID="{076D95EC-829D-424C-8FA2-A2F28922728D}" presName="root2" presStyleCnt="0"/>
      <dgm:spPr/>
    </dgm:pt>
    <dgm:pt modelId="{3E15DDFC-35A5-49E6-96E6-885F974C879F}" type="pres">
      <dgm:prSet presAssocID="{076D95EC-829D-424C-8FA2-A2F28922728D}" presName="LevelTwoTextNode" presStyleLbl="node2" presStyleIdx="1" presStyleCnt="3" custScaleX="162531" custScaleY="154668">
        <dgm:presLayoutVars>
          <dgm:chPref val="3"/>
        </dgm:presLayoutVars>
      </dgm:prSet>
      <dgm:spPr/>
    </dgm:pt>
    <dgm:pt modelId="{5B51A842-28E4-4D47-86AA-C14E8BC9A030}" type="pres">
      <dgm:prSet presAssocID="{076D95EC-829D-424C-8FA2-A2F28922728D}" presName="level3hierChild" presStyleCnt="0"/>
      <dgm:spPr/>
    </dgm:pt>
    <dgm:pt modelId="{ABA9983A-D9A3-439A-8B39-AAB60962EA25}" type="pres">
      <dgm:prSet presAssocID="{E4305825-9AEC-4E4B-9A62-B1DE34005306}" presName="conn2-1" presStyleLbl="parChTrans1D2" presStyleIdx="2" presStyleCnt="3"/>
      <dgm:spPr/>
    </dgm:pt>
    <dgm:pt modelId="{3C4C7D4C-38CB-4261-A52F-B1A522A94EED}" type="pres">
      <dgm:prSet presAssocID="{E4305825-9AEC-4E4B-9A62-B1DE34005306}" presName="connTx" presStyleLbl="parChTrans1D2" presStyleIdx="2" presStyleCnt="3"/>
      <dgm:spPr/>
    </dgm:pt>
    <dgm:pt modelId="{8654FE0A-189E-4762-896B-71871B3B3E48}" type="pres">
      <dgm:prSet presAssocID="{A22F96B8-4E26-4CA8-B010-6F2EBB0C8B31}" presName="root2" presStyleCnt="0"/>
      <dgm:spPr/>
    </dgm:pt>
    <dgm:pt modelId="{BFCCA0D7-F996-4018-BE77-5AD85FDE7797}" type="pres">
      <dgm:prSet presAssocID="{A22F96B8-4E26-4CA8-B010-6F2EBB0C8B31}" presName="LevelTwoTextNode" presStyleLbl="node2" presStyleIdx="2" presStyleCnt="3" custScaleX="163154" custScaleY="157727">
        <dgm:presLayoutVars>
          <dgm:chPref val="3"/>
        </dgm:presLayoutVars>
      </dgm:prSet>
      <dgm:spPr/>
    </dgm:pt>
    <dgm:pt modelId="{9F7FFE00-BFF7-4F5C-81A7-D7DB53090C72}" type="pres">
      <dgm:prSet presAssocID="{A22F96B8-4E26-4CA8-B010-6F2EBB0C8B31}" presName="level3hierChild" presStyleCnt="0"/>
      <dgm:spPr/>
    </dgm:pt>
  </dgm:ptLst>
  <dgm:cxnLst>
    <dgm:cxn modelId="{B575A71A-98C0-498F-8829-D11C8C75DD59}" srcId="{17EAFD9D-265A-4BC9-864D-39DF730AFD4A}" destId="{1B719A4A-E3A4-4B0A-88F9-EF4BD91DFEC4}" srcOrd="0" destOrd="0" parTransId="{97BEFBD3-1FB4-4246-A761-34E6FD4197C9}" sibTransId="{BFE60D30-31CD-4774-A3B8-B38EC9054AFE}"/>
    <dgm:cxn modelId="{C5D1B820-8D89-4227-9FD5-83134E145A53}" type="presOf" srcId="{1B719A4A-E3A4-4B0A-88F9-EF4BD91DFEC4}" destId="{913A8815-1F92-41A8-B5B8-13848F744CA2}" srcOrd="0" destOrd="0" presId="urn:microsoft.com/office/officeart/2008/layout/HorizontalMultiLevelHierarchy"/>
    <dgm:cxn modelId="{ADDC7E25-56C3-49BF-A2AA-3D9452499702}" type="presOf" srcId="{F5E75020-173F-46A1-BB9B-D681334785F0}" destId="{6476CFD8-91B5-44FE-91ED-1383AC12D270}" srcOrd="0" destOrd="0" presId="urn:microsoft.com/office/officeart/2008/layout/HorizontalMultiLevelHierarchy"/>
    <dgm:cxn modelId="{5477F02B-8CB0-4992-8CCA-1473899E3656}" type="presOf" srcId="{A22F96B8-4E26-4CA8-B010-6F2EBB0C8B31}" destId="{BFCCA0D7-F996-4018-BE77-5AD85FDE7797}" srcOrd="0" destOrd="0" presId="urn:microsoft.com/office/officeart/2008/layout/HorizontalMultiLevelHierarchy"/>
    <dgm:cxn modelId="{26491A2D-CE0E-4B73-98C4-77AED8B87AF9}" type="presOf" srcId="{E4305825-9AEC-4E4B-9A62-B1DE34005306}" destId="{ABA9983A-D9A3-439A-8B39-AAB60962EA25}" srcOrd="0" destOrd="0" presId="urn:microsoft.com/office/officeart/2008/layout/HorizontalMultiLevelHierarchy"/>
    <dgm:cxn modelId="{7371992F-0716-4725-9CFE-EEC3F8A690EE}" srcId="{1B719A4A-E3A4-4B0A-88F9-EF4BD91DFEC4}" destId="{076D95EC-829D-424C-8FA2-A2F28922728D}" srcOrd="1" destOrd="0" parTransId="{0A400ABA-C311-4996-AC8B-BDC4ED0B02EF}" sibTransId="{951CFA9C-4342-4E20-B92E-169543325048}"/>
    <dgm:cxn modelId="{E209D637-3FAB-4F75-8EF5-E9E6C445BE90}" type="presOf" srcId="{E4305825-9AEC-4E4B-9A62-B1DE34005306}" destId="{3C4C7D4C-38CB-4261-A52F-B1A522A94EED}" srcOrd="1" destOrd="0" presId="urn:microsoft.com/office/officeart/2008/layout/HorizontalMultiLevelHierarchy"/>
    <dgm:cxn modelId="{A9651C3C-A159-4A16-B16D-68B4767B5BD0}" type="presOf" srcId="{BF7F1794-C2EB-40CB-87D1-DB7D86762158}" destId="{C603D483-5CFA-49E8-8B4A-4812C62E74C6}" srcOrd="0" destOrd="0" presId="urn:microsoft.com/office/officeart/2008/layout/HorizontalMultiLevelHierarchy"/>
    <dgm:cxn modelId="{12647664-D91A-4A22-AC12-A896A5663C85}" type="presOf" srcId="{0A400ABA-C311-4996-AC8B-BDC4ED0B02EF}" destId="{D882E817-43BB-4EA2-A9FD-29314F5D1206}" srcOrd="1" destOrd="0" presId="urn:microsoft.com/office/officeart/2008/layout/HorizontalMultiLevelHierarchy"/>
    <dgm:cxn modelId="{2B064B7E-F4A0-46F4-8EFF-7D303DFD7F23}" type="presOf" srcId="{0A400ABA-C311-4996-AC8B-BDC4ED0B02EF}" destId="{654A6D14-5C48-40FF-8634-54F473769867}" srcOrd="0" destOrd="0" presId="urn:microsoft.com/office/officeart/2008/layout/HorizontalMultiLevelHierarchy"/>
    <dgm:cxn modelId="{AA62D7D0-BAAC-4713-A603-75CBDFF3CA07}" type="presOf" srcId="{076D95EC-829D-424C-8FA2-A2F28922728D}" destId="{3E15DDFC-35A5-49E6-96E6-885F974C879F}" srcOrd="0" destOrd="0" presId="urn:microsoft.com/office/officeart/2008/layout/HorizontalMultiLevelHierarchy"/>
    <dgm:cxn modelId="{876738D4-11E7-4880-B4FC-0AB63C9A34D3}" type="presOf" srcId="{17EAFD9D-265A-4BC9-864D-39DF730AFD4A}" destId="{38517CF6-3572-4563-8A6F-EE10040B1818}" srcOrd="0" destOrd="0" presId="urn:microsoft.com/office/officeart/2008/layout/HorizontalMultiLevelHierarchy"/>
    <dgm:cxn modelId="{5740ECD5-1DCF-47EE-A8FA-00EE315BD91D}" srcId="{1B719A4A-E3A4-4B0A-88F9-EF4BD91DFEC4}" destId="{F5E75020-173F-46A1-BB9B-D681334785F0}" srcOrd="0" destOrd="0" parTransId="{BF7F1794-C2EB-40CB-87D1-DB7D86762158}" sibTransId="{4259D38B-E5AC-4DA1-B46C-0596AF88F101}"/>
    <dgm:cxn modelId="{A27AD0E5-2EE1-4879-BD3A-809C6765C26A}" srcId="{1B719A4A-E3A4-4B0A-88F9-EF4BD91DFEC4}" destId="{A22F96B8-4E26-4CA8-B010-6F2EBB0C8B31}" srcOrd="2" destOrd="0" parTransId="{E4305825-9AEC-4E4B-9A62-B1DE34005306}" sibTransId="{884388AF-85C6-4FA6-9ECE-60EF3F128F20}"/>
    <dgm:cxn modelId="{33F987FF-ED2F-4A83-922E-64770DABDB9F}" type="presOf" srcId="{BF7F1794-C2EB-40CB-87D1-DB7D86762158}" destId="{4402E5A1-6A1A-48C4-ACBA-7A1049780595}" srcOrd="1" destOrd="0" presId="urn:microsoft.com/office/officeart/2008/layout/HorizontalMultiLevelHierarchy"/>
    <dgm:cxn modelId="{07FC3DF3-2A26-4808-9233-9B8DB3D1C815}" type="presParOf" srcId="{38517CF6-3572-4563-8A6F-EE10040B1818}" destId="{C16C67D1-6814-422F-9D99-99ECCFA9C055}" srcOrd="0" destOrd="0" presId="urn:microsoft.com/office/officeart/2008/layout/HorizontalMultiLevelHierarchy"/>
    <dgm:cxn modelId="{C8070D5C-776C-41E5-B484-409B5715B14C}" type="presParOf" srcId="{C16C67D1-6814-422F-9D99-99ECCFA9C055}" destId="{913A8815-1F92-41A8-B5B8-13848F744CA2}" srcOrd="0" destOrd="0" presId="urn:microsoft.com/office/officeart/2008/layout/HorizontalMultiLevelHierarchy"/>
    <dgm:cxn modelId="{571C7A18-A453-4F9D-A5FB-073382248476}" type="presParOf" srcId="{C16C67D1-6814-422F-9D99-99ECCFA9C055}" destId="{3AB0C33B-2473-4E59-B265-11E105949CE7}" srcOrd="1" destOrd="0" presId="urn:microsoft.com/office/officeart/2008/layout/HorizontalMultiLevelHierarchy"/>
    <dgm:cxn modelId="{C40B04EB-9DA8-414E-8466-F857E0CC2D10}" type="presParOf" srcId="{3AB0C33B-2473-4E59-B265-11E105949CE7}" destId="{C603D483-5CFA-49E8-8B4A-4812C62E74C6}" srcOrd="0" destOrd="0" presId="urn:microsoft.com/office/officeart/2008/layout/HorizontalMultiLevelHierarchy"/>
    <dgm:cxn modelId="{82A11FD6-8439-4C44-AAC2-751C41993D9A}" type="presParOf" srcId="{C603D483-5CFA-49E8-8B4A-4812C62E74C6}" destId="{4402E5A1-6A1A-48C4-ACBA-7A1049780595}" srcOrd="0" destOrd="0" presId="urn:microsoft.com/office/officeart/2008/layout/HorizontalMultiLevelHierarchy"/>
    <dgm:cxn modelId="{10DE63FE-872A-489D-9B0E-B857B8DD602A}" type="presParOf" srcId="{3AB0C33B-2473-4E59-B265-11E105949CE7}" destId="{6597A114-A36F-4744-B53A-61DC6D3C3E30}" srcOrd="1" destOrd="0" presId="urn:microsoft.com/office/officeart/2008/layout/HorizontalMultiLevelHierarchy"/>
    <dgm:cxn modelId="{4459BE5F-C2BC-4F4B-878B-6FE4C230E53E}" type="presParOf" srcId="{6597A114-A36F-4744-B53A-61DC6D3C3E30}" destId="{6476CFD8-91B5-44FE-91ED-1383AC12D270}" srcOrd="0" destOrd="0" presId="urn:microsoft.com/office/officeart/2008/layout/HorizontalMultiLevelHierarchy"/>
    <dgm:cxn modelId="{518829EE-CC5F-4352-80C9-D2191B67621A}" type="presParOf" srcId="{6597A114-A36F-4744-B53A-61DC6D3C3E30}" destId="{1B9E8480-2509-466E-B296-FCB1659F871A}" srcOrd="1" destOrd="0" presId="urn:microsoft.com/office/officeart/2008/layout/HorizontalMultiLevelHierarchy"/>
    <dgm:cxn modelId="{51BAD99E-80AC-45EB-A395-AD31AFB7207B}" type="presParOf" srcId="{3AB0C33B-2473-4E59-B265-11E105949CE7}" destId="{654A6D14-5C48-40FF-8634-54F473769867}" srcOrd="2" destOrd="0" presId="urn:microsoft.com/office/officeart/2008/layout/HorizontalMultiLevelHierarchy"/>
    <dgm:cxn modelId="{7FC47EFF-3A94-45D6-A38E-875C8022B8C3}" type="presParOf" srcId="{654A6D14-5C48-40FF-8634-54F473769867}" destId="{D882E817-43BB-4EA2-A9FD-29314F5D1206}" srcOrd="0" destOrd="0" presId="urn:microsoft.com/office/officeart/2008/layout/HorizontalMultiLevelHierarchy"/>
    <dgm:cxn modelId="{2D782367-A9DA-45B4-A953-161E0D8E46F4}" type="presParOf" srcId="{3AB0C33B-2473-4E59-B265-11E105949CE7}" destId="{932A94C5-532D-4183-854B-32ED6FDB8FA9}" srcOrd="3" destOrd="0" presId="urn:microsoft.com/office/officeart/2008/layout/HorizontalMultiLevelHierarchy"/>
    <dgm:cxn modelId="{EC4E0CF6-3131-4762-B460-E387685D2048}" type="presParOf" srcId="{932A94C5-532D-4183-854B-32ED6FDB8FA9}" destId="{3E15DDFC-35A5-49E6-96E6-885F974C879F}" srcOrd="0" destOrd="0" presId="urn:microsoft.com/office/officeart/2008/layout/HorizontalMultiLevelHierarchy"/>
    <dgm:cxn modelId="{1938A27D-0F31-4D68-B786-DB96AC5EB676}" type="presParOf" srcId="{932A94C5-532D-4183-854B-32ED6FDB8FA9}" destId="{5B51A842-28E4-4D47-86AA-C14E8BC9A030}" srcOrd="1" destOrd="0" presId="urn:microsoft.com/office/officeart/2008/layout/HorizontalMultiLevelHierarchy"/>
    <dgm:cxn modelId="{79D262EB-4FCE-459B-8C3F-75A476742169}" type="presParOf" srcId="{3AB0C33B-2473-4E59-B265-11E105949CE7}" destId="{ABA9983A-D9A3-439A-8B39-AAB60962EA25}" srcOrd="4" destOrd="0" presId="urn:microsoft.com/office/officeart/2008/layout/HorizontalMultiLevelHierarchy"/>
    <dgm:cxn modelId="{CE5601AD-3002-4709-ADC1-BBB31205AAED}" type="presParOf" srcId="{ABA9983A-D9A3-439A-8B39-AAB60962EA25}" destId="{3C4C7D4C-38CB-4261-A52F-B1A522A94EED}" srcOrd="0" destOrd="0" presId="urn:microsoft.com/office/officeart/2008/layout/HorizontalMultiLevelHierarchy"/>
    <dgm:cxn modelId="{BA85AB1D-A1A4-4688-9D57-EB128E206429}" type="presParOf" srcId="{3AB0C33B-2473-4E59-B265-11E105949CE7}" destId="{8654FE0A-189E-4762-896B-71871B3B3E48}" srcOrd="5" destOrd="0" presId="urn:microsoft.com/office/officeart/2008/layout/HorizontalMultiLevelHierarchy"/>
    <dgm:cxn modelId="{60DD363A-FE2A-419A-A66E-3E8A671CD571}" type="presParOf" srcId="{8654FE0A-189E-4762-896B-71871B3B3E48}" destId="{BFCCA0D7-F996-4018-BE77-5AD85FDE7797}" srcOrd="0" destOrd="0" presId="urn:microsoft.com/office/officeart/2008/layout/HorizontalMultiLevelHierarchy"/>
    <dgm:cxn modelId="{D89EFFFB-811C-4F5C-AFF4-B78216EE099C}" type="presParOf" srcId="{8654FE0A-189E-4762-896B-71871B3B3E48}" destId="{9F7FFE00-BFF7-4F5C-81A7-D7DB53090C7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EAFD9D-265A-4BC9-864D-39DF730AFD4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1B719A4A-E3A4-4B0A-88F9-EF4BD91DFEC4}">
      <dgm:prSet phldrT="[Текст]" custT="1"/>
      <dgm:spPr/>
      <dgm:t>
        <a:bodyPr/>
        <a:lstStyle/>
        <a:p>
          <a:pPr algn="ctr"/>
          <a:r>
            <a:rPr lang="uk-UA" sz="3600" dirty="0">
              <a:latin typeface="+mj-lt"/>
            </a:rPr>
            <a:t>Фінанси </a:t>
          </a:r>
        </a:p>
      </dgm:t>
    </dgm:pt>
    <dgm:pt modelId="{BFE60D30-31CD-4774-A3B8-B38EC9054AFE}" type="sibTrans" cxnId="{B575A71A-98C0-498F-8829-D11C8C75DD59}">
      <dgm:prSet/>
      <dgm:spPr/>
      <dgm:t>
        <a:bodyPr/>
        <a:lstStyle/>
        <a:p>
          <a:endParaRPr lang="uk-UA"/>
        </a:p>
      </dgm:t>
    </dgm:pt>
    <dgm:pt modelId="{97BEFBD3-1FB4-4246-A761-34E6FD4197C9}" type="parTrans" cxnId="{B575A71A-98C0-498F-8829-D11C8C75DD59}">
      <dgm:prSet/>
      <dgm:spPr/>
      <dgm:t>
        <a:bodyPr/>
        <a:lstStyle/>
        <a:p>
          <a:endParaRPr lang="uk-UA"/>
        </a:p>
      </dgm:t>
    </dgm:pt>
    <dgm:pt modelId="{F5E75020-173F-46A1-BB9B-D681334785F0}">
      <dgm:prSet phldrT="[Текст]" custT="1"/>
      <dgm:spPr/>
      <dgm:t>
        <a:bodyPr/>
        <a:lstStyle/>
        <a:p>
          <a:pPr algn="just"/>
          <a:r>
            <a:rPr lang="ru-RU" sz="1600" dirty="0" err="1"/>
            <a:t>Дані</a:t>
          </a:r>
          <a:r>
            <a:rPr lang="ru-RU" sz="1600" dirty="0"/>
            <a:t> про </a:t>
          </a:r>
          <a:r>
            <a:rPr lang="ru-RU" sz="1600" dirty="0" err="1"/>
            <a:t>фінансування</a:t>
          </a:r>
          <a:r>
            <a:rPr lang="ru-RU" sz="1600" dirty="0"/>
            <a:t> та </a:t>
          </a:r>
          <a:r>
            <a:rPr lang="ru-RU" sz="1600" dirty="0" err="1"/>
            <a:t>витрати</a:t>
          </a:r>
          <a:r>
            <a:rPr lang="ru-RU" sz="1600" dirty="0"/>
            <a:t> </a:t>
          </a:r>
          <a:r>
            <a:rPr lang="ru-RU" sz="1600" dirty="0" err="1"/>
            <a:t>медіа</a:t>
          </a:r>
          <a:r>
            <a:rPr lang="ru-RU" sz="1600" dirty="0"/>
            <a:t> </a:t>
          </a:r>
          <a:r>
            <a:rPr lang="ru-RU" sz="1600" dirty="0" err="1"/>
            <a:t>можуть</a:t>
          </a:r>
          <a:r>
            <a:rPr lang="ru-RU" sz="1600" dirty="0"/>
            <a:t> бути </a:t>
          </a:r>
          <a:r>
            <a:rPr lang="ru-RU" sz="1600" dirty="0" err="1"/>
            <a:t>непрозорими</a:t>
          </a:r>
          <a:r>
            <a:rPr lang="ru-RU" sz="1600" dirty="0"/>
            <a:t>, а </a:t>
          </a:r>
          <a:r>
            <a:rPr lang="ru-RU" sz="1600" dirty="0" err="1"/>
            <a:t>джерела</a:t>
          </a:r>
          <a:r>
            <a:rPr lang="ru-RU" sz="1600" dirty="0"/>
            <a:t> </a:t>
          </a:r>
          <a:r>
            <a:rPr lang="ru-RU" sz="1600" dirty="0" err="1"/>
            <a:t>доходів</a:t>
          </a:r>
          <a:r>
            <a:rPr lang="ru-RU" sz="1600" dirty="0"/>
            <a:t> – </a:t>
          </a:r>
          <a:r>
            <a:rPr lang="ru-RU" sz="1600" dirty="0" err="1"/>
            <a:t>приховуватися</a:t>
          </a:r>
          <a:r>
            <a:rPr lang="ru-RU" sz="1600" dirty="0"/>
            <a:t>. </a:t>
          </a:r>
          <a:endParaRPr lang="uk-UA" sz="1600" dirty="0">
            <a:latin typeface="+mn-lt"/>
          </a:endParaRPr>
        </a:p>
      </dgm:t>
    </dgm:pt>
    <dgm:pt modelId="{4259D38B-E5AC-4DA1-B46C-0596AF88F101}" type="sibTrans" cxnId="{5740ECD5-1DCF-47EE-A8FA-00EE315BD91D}">
      <dgm:prSet/>
      <dgm:spPr/>
      <dgm:t>
        <a:bodyPr/>
        <a:lstStyle/>
        <a:p>
          <a:endParaRPr lang="uk-UA"/>
        </a:p>
      </dgm:t>
    </dgm:pt>
    <dgm:pt modelId="{BF7F1794-C2EB-40CB-87D1-DB7D86762158}" type="parTrans" cxnId="{5740ECD5-1DCF-47EE-A8FA-00EE315BD91D}">
      <dgm:prSet/>
      <dgm:spPr/>
      <dgm:t>
        <a:bodyPr/>
        <a:lstStyle/>
        <a:p>
          <a:endParaRPr lang="uk-UA"/>
        </a:p>
      </dgm:t>
    </dgm:pt>
    <dgm:pt modelId="{A22F96B8-4E26-4CA8-B010-6F2EBB0C8B31}">
      <dgm:prSet phldrT="[Текст]" custT="1"/>
      <dgm:spPr/>
      <dgm:t>
        <a:bodyPr/>
        <a:lstStyle/>
        <a:p>
          <a:pPr algn="just"/>
          <a:r>
            <a:rPr lang="uk-UA" sz="1600" dirty="0"/>
            <a:t>Ключові дані, що впливають на фінансування медіа на конкурентному </a:t>
          </a:r>
          <a:r>
            <a:rPr lang="uk-UA" sz="1600" dirty="0" err="1"/>
            <a:t>медіаринку</a:t>
          </a:r>
          <a:r>
            <a:rPr lang="uk-UA" sz="1600" dirty="0"/>
            <a:t> та прозорість медіабізнесу, можуть бути недоступними або ненадійними (дані про наклад, передплату, продані примірники, читацьку аудиторію друкованих медіа; дані про рейтинги та аудиторію радіо та ТБ, дані про унікальних відвідувачів для онлайн-медіа, дані про загальний обсяг рекламного ринку та частки тощо). </a:t>
          </a:r>
          <a:endParaRPr lang="uk-UA" sz="1600" dirty="0">
            <a:latin typeface="+mn-lt"/>
          </a:endParaRPr>
        </a:p>
      </dgm:t>
    </dgm:pt>
    <dgm:pt modelId="{884388AF-85C6-4FA6-9ECE-60EF3F128F20}" type="sibTrans" cxnId="{A27AD0E5-2EE1-4879-BD3A-809C6765C26A}">
      <dgm:prSet/>
      <dgm:spPr/>
      <dgm:t>
        <a:bodyPr/>
        <a:lstStyle/>
        <a:p>
          <a:endParaRPr lang="uk-UA"/>
        </a:p>
      </dgm:t>
    </dgm:pt>
    <dgm:pt modelId="{E4305825-9AEC-4E4B-9A62-B1DE34005306}" type="parTrans" cxnId="{A27AD0E5-2EE1-4879-BD3A-809C6765C26A}">
      <dgm:prSet/>
      <dgm:spPr/>
      <dgm:t>
        <a:bodyPr/>
        <a:lstStyle/>
        <a:p>
          <a:endParaRPr lang="uk-UA"/>
        </a:p>
      </dgm:t>
    </dgm:pt>
    <dgm:pt modelId="{41313110-A447-4586-AFB3-E9ABE6508026}">
      <dgm:prSet phldrT="[Текст]" custT="1"/>
      <dgm:spPr/>
      <dgm:t>
        <a:bodyPr/>
        <a:lstStyle/>
        <a:p>
          <a:pPr algn="just"/>
          <a:r>
            <a:rPr lang="ru-RU" sz="1600" dirty="0"/>
            <a:t>Заходи </a:t>
          </a:r>
          <a:r>
            <a:rPr lang="ru-RU" sz="1600" dirty="0" err="1"/>
            <a:t>державної</a:t>
          </a:r>
          <a:r>
            <a:rPr lang="ru-RU" sz="1600" dirty="0"/>
            <a:t> </a:t>
          </a:r>
          <a:r>
            <a:rPr lang="ru-RU" sz="1600" dirty="0" err="1"/>
            <a:t>податкової</a:t>
          </a:r>
          <a:r>
            <a:rPr lang="ru-RU" sz="1600" dirty="0"/>
            <a:t> </a:t>
          </a:r>
          <a:r>
            <a:rPr lang="ru-RU" sz="1600" dirty="0" err="1"/>
            <a:t>політики</a:t>
          </a:r>
          <a:r>
            <a:rPr lang="ru-RU" sz="1600" dirty="0"/>
            <a:t> </a:t>
          </a:r>
          <a:r>
            <a:rPr lang="ru-RU" sz="1600" dirty="0" err="1"/>
            <a:t>щодо</a:t>
          </a:r>
          <a:r>
            <a:rPr lang="ru-RU" sz="1600" dirty="0"/>
            <a:t> </a:t>
          </a:r>
          <a:r>
            <a:rPr lang="ru-RU" sz="1600" dirty="0" err="1"/>
            <a:t>медіа</a:t>
          </a:r>
          <a:r>
            <a:rPr lang="ru-RU" sz="1600" dirty="0"/>
            <a:t> </a:t>
          </a:r>
          <a:r>
            <a:rPr lang="ru-RU" sz="1600" dirty="0" err="1"/>
            <a:t>можуть</a:t>
          </a:r>
          <a:r>
            <a:rPr lang="ru-RU" sz="1600" dirty="0"/>
            <a:t> </a:t>
          </a:r>
          <a:r>
            <a:rPr lang="ru-RU" sz="1600" dirty="0" err="1"/>
            <a:t>використовувати</a:t>
          </a:r>
          <a:r>
            <a:rPr lang="ru-RU" sz="1600" dirty="0"/>
            <a:t> </a:t>
          </a:r>
          <a:r>
            <a:rPr lang="ru-RU" sz="1600" dirty="0" err="1"/>
            <a:t>правлячі</a:t>
          </a:r>
          <a:r>
            <a:rPr lang="ru-RU" sz="1600" dirty="0"/>
            <a:t> </a:t>
          </a:r>
          <a:r>
            <a:rPr lang="ru-RU" sz="1600" dirty="0" err="1"/>
            <a:t>політичні</a:t>
          </a:r>
          <a:r>
            <a:rPr lang="ru-RU" sz="1600" dirty="0"/>
            <a:t> </a:t>
          </a:r>
          <a:r>
            <a:rPr lang="ru-RU" sz="1600" dirty="0" err="1"/>
            <a:t>групи</a:t>
          </a:r>
          <a:r>
            <a:rPr lang="ru-RU" sz="1600" dirty="0"/>
            <a:t> як </a:t>
          </a:r>
          <a:r>
            <a:rPr lang="ru-RU" sz="1600" dirty="0" err="1"/>
            <a:t>інструмент</a:t>
          </a:r>
          <a:r>
            <a:rPr lang="ru-RU" sz="1600" dirty="0"/>
            <a:t> для </a:t>
          </a:r>
          <a:r>
            <a:rPr lang="ru-RU" sz="1600" dirty="0" err="1"/>
            <a:t>покарання</a:t>
          </a:r>
          <a:r>
            <a:rPr lang="ru-RU" sz="1600" dirty="0"/>
            <a:t> </a:t>
          </a:r>
          <a:r>
            <a:rPr lang="ru-RU" sz="1600" dirty="0" err="1"/>
            <a:t>або</a:t>
          </a:r>
          <a:r>
            <a:rPr lang="ru-RU" sz="1600" dirty="0"/>
            <a:t> </a:t>
          </a:r>
          <a:r>
            <a:rPr lang="ru-RU" sz="1600" dirty="0" err="1"/>
            <a:t>винагороди</a:t>
          </a:r>
          <a:r>
            <a:rPr lang="ru-RU" sz="1600" dirty="0"/>
            <a:t> </a:t>
          </a:r>
          <a:r>
            <a:rPr lang="ru-RU" sz="1600" dirty="0" err="1"/>
            <a:t>окремих</a:t>
          </a:r>
          <a:r>
            <a:rPr lang="ru-RU" sz="1600" dirty="0"/>
            <a:t> </a:t>
          </a:r>
          <a:r>
            <a:rPr lang="ru-RU" sz="1600" dirty="0" err="1"/>
            <a:t>медіа</a:t>
          </a:r>
          <a:r>
            <a:rPr lang="ru-RU" sz="1600" dirty="0"/>
            <a:t>. </a:t>
          </a:r>
          <a:endParaRPr lang="uk-UA" sz="1600" dirty="0">
            <a:latin typeface="+mn-lt"/>
          </a:endParaRPr>
        </a:p>
      </dgm:t>
    </dgm:pt>
    <dgm:pt modelId="{3CA97499-1794-4AC1-B6A2-BF27CC4D0BCA}" type="parTrans" cxnId="{785E4C41-3808-4DDE-86E8-0808311DDE39}">
      <dgm:prSet/>
      <dgm:spPr/>
      <dgm:t>
        <a:bodyPr/>
        <a:lstStyle/>
        <a:p>
          <a:endParaRPr lang="uk-UA"/>
        </a:p>
      </dgm:t>
    </dgm:pt>
    <dgm:pt modelId="{38B20AD3-2CE7-4104-98E3-78278C383C1F}" type="sibTrans" cxnId="{785E4C41-3808-4DDE-86E8-0808311DDE39}">
      <dgm:prSet/>
      <dgm:spPr/>
      <dgm:t>
        <a:bodyPr/>
        <a:lstStyle/>
        <a:p>
          <a:endParaRPr lang="uk-UA"/>
        </a:p>
      </dgm:t>
    </dgm:pt>
    <dgm:pt modelId="{38517CF6-3572-4563-8A6F-EE10040B1818}" type="pres">
      <dgm:prSet presAssocID="{17EAFD9D-265A-4BC9-864D-39DF730AFD4A}" presName="Name0" presStyleCnt="0">
        <dgm:presLayoutVars>
          <dgm:chPref val="1"/>
          <dgm:dir/>
          <dgm:animOne val="branch"/>
          <dgm:animLvl val="lvl"/>
          <dgm:resizeHandles val="exact"/>
        </dgm:presLayoutVars>
      </dgm:prSet>
      <dgm:spPr/>
    </dgm:pt>
    <dgm:pt modelId="{C16C67D1-6814-422F-9D99-99ECCFA9C055}" type="pres">
      <dgm:prSet presAssocID="{1B719A4A-E3A4-4B0A-88F9-EF4BD91DFEC4}" presName="root1" presStyleCnt="0"/>
      <dgm:spPr/>
    </dgm:pt>
    <dgm:pt modelId="{913A8815-1F92-41A8-B5B8-13848F744CA2}" type="pres">
      <dgm:prSet presAssocID="{1B719A4A-E3A4-4B0A-88F9-EF4BD91DFEC4}" presName="LevelOneTextNode" presStyleLbl="node0" presStyleIdx="0" presStyleCnt="1">
        <dgm:presLayoutVars>
          <dgm:chPref val="3"/>
        </dgm:presLayoutVars>
      </dgm:prSet>
      <dgm:spPr/>
    </dgm:pt>
    <dgm:pt modelId="{3AB0C33B-2473-4E59-B265-11E105949CE7}" type="pres">
      <dgm:prSet presAssocID="{1B719A4A-E3A4-4B0A-88F9-EF4BD91DFEC4}" presName="level2hierChild" presStyleCnt="0"/>
      <dgm:spPr/>
    </dgm:pt>
    <dgm:pt modelId="{C603D483-5CFA-49E8-8B4A-4812C62E74C6}" type="pres">
      <dgm:prSet presAssocID="{BF7F1794-C2EB-40CB-87D1-DB7D86762158}" presName="conn2-1" presStyleLbl="parChTrans1D2" presStyleIdx="0" presStyleCnt="3"/>
      <dgm:spPr/>
    </dgm:pt>
    <dgm:pt modelId="{4402E5A1-6A1A-48C4-ACBA-7A1049780595}" type="pres">
      <dgm:prSet presAssocID="{BF7F1794-C2EB-40CB-87D1-DB7D86762158}" presName="connTx" presStyleLbl="parChTrans1D2" presStyleIdx="0" presStyleCnt="3"/>
      <dgm:spPr/>
    </dgm:pt>
    <dgm:pt modelId="{6597A114-A36F-4744-B53A-61DC6D3C3E30}" type="pres">
      <dgm:prSet presAssocID="{F5E75020-173F-46A1-BB9B-D681334785F0}" presName="root2" presStyleCnt="0"/>
      <dgm:spPr/>
    </dgm:pt>
    <dgm:pt modelId="{6476CFD8-91B5-44FE-91ED-1383AC12D270}" type="pres">
      <dgm:prSet presAssocID="{F5E75020-173F-46A1-BB9B-D681334785F0}" presName="LevelTwoTextNode" presStyleLbl="node2" presStyleIdx="0" presStyleCnt="3" custScaleX="162318" custScaleY="113791">
        <dgm:presLayoutVars>
          <dgm:chPref val="3"/>
        </dgm:presLayoutVars>
      </dgm:prSet>
      <dgm:spPr/>
    </dgm:pt>
    <dgm:pt modelId="{1B9E8480-2509-466E-B296-FCB1659F871A}" type="pres">
      <dgm:prSet presAssocID="{F5E75020-173F-46A1-BB9B-D681334785F0}" presName="level3hierChild" presStyleCnt="0"/>
      <dgm:spPr/>
    </dgm:pt>
    <dgm:pt modelId="{ABA9983A-D9A3-439A-8B39-AAB60962EA25}" type="pres">
      <dgm:prSet presAssocID="{E4305825-9AEC-4E4B-9A62-B1DE34005306}" presName="conn2-1" presStyleLbl="parChTrans1D2" presStyleIdx="1" presStyleCnt="3"/>
      <dgm:spPr/>
    </dgm:pt>
    <dgm:pt modelId="{3C4C7D4C-38CB-4261-A52F-B1A522A94EED}" type="pres">
      <dgm:prSet presAssocID="{E4305825-9AEC-4E4B-9A62-B1DE34005306}" presName="connTx" presStyleLbl="parChTrans1D2" presStyleIdx="1" presStyleCnt="3"/>
      <dgm:spPr/>
    </dgm:pt>
    <dgm:pt modelId="{8654FE0A-189E-4762-896B-71871B3B3E48}" type="pres">
      <dgm:prSet presAssocID="{A22F96B8-4E26-4CA8-B010-6F2EBB0C8B31}" presName="root2" presStyleCnt="0"/>
      <dgm:spPr/>
    </dgm:pt>
    <dgm:pt modelId="{BFCCA0D7-F996-4018-BE77-5AD85FDE7797}" type="pres">
      <dgm:prSet presAssocID="{A22F96B8-4E26-4CA8-B010-6F2EBB0C8B31}" presName="LevelTwoTextNode" presStyleLbl="node2" presStyleIdx="1" presStyleCnt="3" custScaleX="163154" custScaleY="157727">
        <dgm:presLayoutVars>
          <dgm:chPref val="3"/>
        </dgm:presLayoutVars>
      </dgm:prSet>
      <dgm:spPr/>
    </dgm:pt>
    <dgm:pt modelId="{9F7FFE00-BFF7-4F5C-81A7-D7DB53090C72}" type="pres">
      <dgm:prSet presAssocID="{A22F96B8-4E26-4CA8-B010-6F2EBB0C8B31}" presName="level3hierChild" presStyleCnt="0"/>
      <dgm:spPr/>
    </dgm:pt>
    <dgm:pt modelId="{B363AFB9-C796-453F-A42F-727D62326B64}" type="pres">
      <dgm:prSet presAssocID="{3CA97499-1794-4AC1-B6A2-BF27CC4D0BCA}" presName="conn2-1" presStyleLbl="parChTrans1D2" presStyleIdx="2" presStyleCnt="3"/>
      <dgm:spPr/>
    </dgm:pt>
    <dgm:pt modelId="{822D469A-4C64-48C5-841A-9232A4887258}" type="pres">
      <dgm:prSet presAssocID="{3CA97499-1794-4AC1-B6A2-BF27CC4D0BCA}" presName="connTx" presStyleLbl="parChTrans1D2" presStyleIdx="2" presStyleCnt="3"/>
      <dgm:spPr/>
    </dgm:pt>
    <dgm:pt modelId="{9F867F30-5C21-4A62-9A6C-6A3EC5290CFF}" type="pres">
      <dgm:prSet presAssocID="{41313110-A447-4586-AFB3-E9ABE6508026}" presName="root2" presStyleCnt="0"/>
      <dgm:spPr/>
    </dgm:pt>
    <dgm:pt modelId="{269CAAE3-92BA-4A34-A8C4-80A4735B3A57}" type="pres">
      <dgm:prSet presAssocID="{41313110-A447-4586-AFB3-E9ABE6508026}" presName="LevelTwoTextNode" presStyleLbl="node2" presStyleIdx="2" presStyleCnt="3" custScaleX="162947" custScaleY="91103">
        <dgm:presLayoutVars>
          <dgm:chPref val="3"/>
        </dgm:presLayoutVars>
      </dgm:prSet>
      <dgm:spPr/>
    </dgm:pt>
    <dgm:pt modelId="{BDE06C95-DD93-47D7-98EB-615A3CC8ECFC}" type="pres">
      <dgm:prSet presAssocID="{41313110-A447-4586-AFB3-E9ABE6508026}" presName="level3hierChild" presStyleCnt="0"/>
      <dgm:spPr/>
    </dgm:pt>
  </dgm:ptLst>
  <dgm:cxnLst>
    <dgm:cxn modelId="{B575A71A-98C0-498F-8829-D11C8C75DD59}" srcId="{17EAFD9D-265A-4BC9-864D-39DF730AFD4A}" destId="{1B719A4A-E3A4-4B0A-88F9-EF4BD91DFEC4}" srcOrd="0" destOrd="0" parTransId="{97BEFBD3-1FB4-4246-A761-34E6FD4197C9}" sibTransId="{BFE60D30-31CD-4774-A3B8-B38EC9054AFE}"/>
    <dgm:cxn modelId="{C5D1B820-8D89-4227-9FD5-83134E145A53}" type="presOf" srcId="{1B719A4A-E3A4-4B0A-88F9-EF4BD91DFEC4}" destId="{913A8815-1F92-41A8-B5B8-13848F744CA2}" srcOrd="0" destOrd="0" presId="urn:microsoft.com/office/officeart/2008/layout/HorizontalMultiLevelHierarchy"/>
    <dgm:cxn modelId="{AC922724-2240-4AC1-95EA-3FAF47E415DA}" type="presOf" srcId="{3CA97499-1794-4AC1-B6A2-BF27CC4D0BCA}" destId="{B363AFB9-C796-453F-A42F-727D62326B64}" srcOrd="0" destOrd="0" presId="urn:microsoft.com/office/officeart/2008/layout/HorizontalMultiLevelHierarchy"/>
    <dgm:cxn modelId="{ADDC7E25-56C3-49BF-A2AA-3D9452499702}" type="presOf" srcId="{F5E75020-173F-46A1-BB9B-D681334785F0}" destId="{6476CFD8-91B5-44FE-91ED-1383AC12D270}" srcOrd="0" destOrd="0" presId="urn:microsoft.com/office/officeart/2008/layout/HorizontalMultiLevelHierarchy"/>
    <dgm:cxn modelId="{5477F02B-8CB0-4992-8CCA-1473899E3656}" type="presOf" srcId="{A22F96B8-4E26-4CA8-B010-6F2EBB0C8B31}" destId="{BFCCA0D7-F996-4018-BE77-5AD85FDE7797}" srcOrd="0" destOrd="0" presId="urn:microsoft.com/office/officeart/2008/layout/HorizontalMultiLevelHierarchy"/>
    <dgm:cxn modelId="{26491A2D-CE0E-4B73-98C4-77AED8B87AF9}" type="presOf" srcId="{E4305825-9AEC-4E4B-9A62-B1DE34005306}" destId="{ABA9983A-D9A3-439A-8B39-AAB60962EA25}" srcOrd="0" destOrd="0" presId="urn:microsoft.com/office/officeart/2008/layout/HorizontalMultiLevelHierarchy"/>
    <dgm:cxn modelId="{E209D637-3FAB-4F75-8EF5-E9E6C445BE90}" type="presOf" srcId="{E4305825-9AEC-4E4B-9A62-B1DE34005306}" destId="{3C4C7D4C-38CB-4261-A52F-B1A522A94EED}" srcOrd="1" destOrd="0" presId="urn:microsoft.com/office/officeart/2008/layout/HorizontalMultiLevelHierarchy"/>
    <dgm:cxn modelId="{A9651C3C-A159-4A16-B16D-68B4767B5BD0}" type="presOf" srcId="{BF7F1794-C2EB-40CB-87D1-DB7D86762158}" destId="{C603D483-5CFA-49E8-8B4A-4812C62E74C6}" srcOrd="0" destOrd="0" presId="urn:microsoft.com/office/officeart/2008/layout/HorizontalMultiLevelHierarchy"/>
    <dgm:cxn modelId="{2721945C-1687-4B64-BBBC-A6599AD3EB41}" type="presOf" srcId="{3CA97499-1794-4AC1-B6A2-BF27CC4D0BCA}" destId="{822D469A-4C64-48C5-841A-9232A4887258}" srcOrd="1" destOrd="0" presId="urn:microsoft.com/office/officeart/2008/layout/HorizontalMultiLevelHierarchy"/>
    <dgm:cxn modelId="{785E4C41-3808-4DDE-86E8-0808311DDE39}" srcId="{1B719A4A-E3A4-4B0A-88F9-EF4BD91DFEC4}" destId="{41313110-A447-4586-AFB3-E9ABE6508026}" srcOrd="2" destOrd="0" parTransId="{3CA97499-1794-4AC1-B6A2-BF27CC4D0BCA}" sibTransId="{38B20AD3-2CE7-4104-98E3-78278C383C1F}"/>
    <dgm:cxn modelId="{876738D4-11E7-4880-B4FC-0AB63C9A34D3}" type="presOf" srcId="{17EAFD9D-265A-4BC9-864D-39DF730AFD4A}" destId="{38517CF6-3572-4563-8A6F-EE10040B1818}" srcOrd="0" destOrd="0" presId="urn:microsoft.com/office/officeart/2008/layout/HorizontalMultiLevelHierarchy"/>
    <dgm:cxn modelId="{5740ECD5-1DCF-47EE-A8FA-00EE315BD91D}" srcId="{1B719A4A-E3A4-4B0A-88F9-EF4BD91DFEC4}" destId="{F5E75020-173F-46A1-BB9B-D681334785F0}" srcOrd="0" destOrd="0" parTransId="{BF7F1794-C2EB-40CB-87D1-DB7D86762158}" sibTransId="{4259D38B-E5AC-4DA1-B46C-0596AF88F101}"/>
    <dgm:cxn modelId="{A27AD0E5-2EE1-4879-BD3A-809C6765C26A}" srcId="{1B719A4A-E3A4-4B0A-88F9-EF4BD91DFEC4}" destId="{A22F96B8-4E26-4CA8-B010-6F2EBB0C8B31}" srcOrd="1" destOrd="0" parTransId="{E4305825-9AEC-4E4B-9A62-B1DE34005306}" sibTransId="{884388AF-85C6-4FA6-9ECE-60EF3F128F20}"/>
    <dgm:cxn modelId="{8E0C08EC-710B-491D-80D3-07EE06081622}" type="presOf" srcId="{41313110-A447-4586-AFB3-E9ABE6508026}" destId="{269CAAE3-92BA-4A34-A8C4-80A4735B3A57}" srcOrd="0" destOrd="0" presId="urn:microsoft.com/office/officeart/2008/layout/HorizontalMultiLevelHierarchy"/>
    <dgm:cxn modelId="{33F987FF-ED2F-4A83-922E-64770DABDB9F}" type="presOf" srcId="{BF7F1794-C2EB-40CB-87D1-DB7D86762158}" destId="{4402E5A1-6A1A-48C4-ACBA-7A1049780595}" srcOrd="1" destOrd="0" presId="urn:microsoft.com/office/officeart/2008/layout/HorizontalMultiLevelHierarchy"/>
    <dgm:cxn modelId="{07FC3DF3-2A26-4808-9233-9B8DB3D1C815}" type="presParOf" srcId="{38517CF6-3572-4563-8A6F-EE10040B1818}" destId="{C16C67D1-6814-422F-9D99-99ECCFA9C055}" srcOrd="0" destOrd="0" presId="urn:microsoft.com/office/officeart/2008/layout/HorizontalMultiLevelHierarchy"/>
    <dgm:cxn modelId="{C8070D5C-776C-41E5-B484-409B5715B14C}" type="presParOf" srcId="{C16C67D1-6814-422F-9D99-99ECCFA9C055}" destId="{913A8815-1F92-41A8-B5B8-13848F744CA2}" srcOrd="0" destOrd="0" presId="urn:microsoft.com/office/officeart/2008/layout/HorizontalMultiLevelHierarchy"/>
    <dgm:cxn modelId="{571C7A18-A453-4F9D-A5FB-073382248476}" type="presParOf" srcId="{C16C67D1-6814-422F-9D99-99ECCFA9C055}" destId="{3AB0C33B-2473-4E59-B265-11E105949CE7}" srcOrd="1" destOrd="0" presId="urn:microsoft.com/office/officeart/2008/layout/HorizontalMultiLevelHierarchy"/>
    <dgm:cxn modelId="{C40B04EB-9DA8-414E-8466-F857E0CC2D10}" type="presParOf" srcId="{3AB0C33B-2473-4E59-B265-11E105949CE7}" destId="{C603D483-5CFA-49E8-8B4A-4812C62E74C6}" srcOrd="0" destOrd="0" presId="urn:microsoft.com/office/officeart/2008/layout/HorizontalMultiLevelHierarchy"/>
    <dgm:cxn modelId="{82A11FD6-8439-4C44-AAC2-751C41993D9A}" type="presParOf" srcId="{C603D483-5CFA-49E8-8B4A-4812C62E74C6}" destId="{4402E5A1-6A1A-48C4-ACBA-7A1049780595}" srcOrd="0" destOrd="0" presId="urn:microsoft.com/office/officeart/2008/layout/HorizontalMultiLevelHierarchy"/>
    <dgm:cxn modelId="{10DE63FE-872A-489D-9B0E-B857B8DD602A}" type="presParOf" srcId="{3AB0C33B-2473-4E59-B265-11E105949CE7}" destId="{6597A114-A36F-4744-B53A-61DC6D3C3E30}" srcOrd="1" destOrd="0" presId="urn:microsoft.com/office/officeart/2008/layout/HorizontalMultiLevelHierarchy"/>
    <dgm:cxn modelId="{4459BE5F-C2BC-4F4B-878B-6FE4C230E53E}" type="presParOf" srcId="{6597A114-A36F-4744-B53A-61DC6D3C3E30}" destId="{6476CFD8-91B5-44FE-91ED-1383AC12D270}" srcOrd="0" destOrd="0" presId="urn:microsoft.com/office/officeart/2008/layout/HorizontalMultiLevelHierarchy"/>
    <dgm:cxn modelId="{518829EE-CC5F-4352-80C9-D2191B67621A}" type="presParOf" srcId="{6597A114-A36F-4744-B53A-61DC6D3C3E30}" destId="{1B9E8480-2509-466E-B296-FCB1659F871A}" srcOrd="1" destOrd="0" presId="urn:microsoft.com/office/officeart/2008/layout/HorizontalMultiLevelHierarchy"/>
    <dgm:cxn modelId="{79D262EB-4FCE-459B-8C3F-75A476742169}" type="presParOf" srcId="{3AB0C33B-2473-4E59-B265-11E105949CE7}" destId="{ABA9983A-D9A3-439A-8B39-AAB60962EA25}" srcOrd="2" destOrd="0" presId="urn:microsoft.com/office/officeart/2008/layout/HorizontalMultiLevelHierarchy"/>
    <dgm:cxn modelId="{CE5601AD-3002-4709-ADC1-BBB31205AAED}" type="presParOf" srcId="{ABA9983A-D9A3-439A-8B39-AAB60962EA25}" destId="{3C4C7D4C-38CB-4261-A52F-B1A522A94EED}" srcOrd="0" destOrd="0" presId="urn:microsoft.com/office/officeart/2008/layout/HorizontalMultiLevelHierarchy"/>
    <dgm:cxn modelId="{BA85AB1D-A1A4-4688-9D57-EB128E206429}" type="presParOf" srcId="{3AB0C33B-2473-4E59-B265-11E105949CE7}" destId="{8654FE0A-189E-4762-896B-71871B3B3E48}" srcOrd="3" destOrd="0" presId="urn:microsoft.com/office/officeart/2008/layout/HorizontalMultiLevelHierarchy"/>
    <dgm:cxn modelId="{60DD363A-FE2A-419A-A66E-3E8A671CD571}" type="presParOf" srcId="{8654FE0A-189E-4762-896B-71871B3B3E48}" destId="{BFCCA0D7-F996-4018-BE77-5AD85FDE7797}" srcOrd="0" destOrd="0" presId="urn:microsoft.com/office/officeart/2008/layout/HorizontalMultiLevelHierarchy"/>
    <dgm:cxn modelId="{D89EFFFB-811C-4F5C-AFF4-B78216EE099C}" type="presParOf" srcId="{8654FE0A-189E-4762-896B-71871B3B3E48}" destId="{9F7FFE00-BFF7-4F5C-81A7-D7DB53090C72}" srcOrd="1" destOrd="0" presId="urn:microsoft.com/office/officeart/2008/layout/HorizontalMultiLevelHierarchy"/>
    <dgm:cxn modelId="{9CF3E95F-4327-4B50-87B0-B6A25AE7FFC4}" type="presParOf" srcId="{3AB0C33B-2473-4E59-B265-11E105949CE7}" destId="{B363AFB9-C796-453F-A42F-727D62326B64}" srcOrd="4" destOrd="0" presId="urn:microsoft.com/office/officeart/2008/layout/HorizontalMultiLevelHierarchy"/>
    <dgm:cxn modelId="{86C4BB65-F398-416C-B88F-4D9098233CCE}" type="presParOf" srcId="{B363AFB9-C796-453F-A42F-727D62326B64}" destId="{822D469A-4C64-48C5-841A-9232A4887258}" srcOrd="0" destOrd="0" presId="urn:microsoft.com/office/officeart/2008/layout/HorizontalMultiLevelHierarchy"/>
    <dgm:cxn modelId="{BF76BE04-8589-4BD3-9152-D5D66435D50A}" type="presParOf" srcId="{3AB0C33B-2473-4E59-B265-11E105949CE7}" destId="{9F867F30-5C21-4A62-9A6C-6A3EC5290CFF}" srcOrd="5" destOrd="0" presId="urn:microsoft.com/office/officeart/2008/layout/HorizontalMultiLevelHierarchy"/>
    <dgm:cxn modelId="{1D5599B6-2DD7-4FB8-A962-D475857FF0AC}" type="presParOf" srcId="{9F867F30-5C21-4A62-9A6C-6A3EC5290CFF}" destId="{269CAAE3-92BA-4A34-A8C4-80A4735B3A57}" srcOrd="0" destOrd="0" presId="urn:microsoft.com/office/officeart/2008/layout/HorizontalMultiLevelHierarchy"/>
    <dgm:cxn modelId="{1D5E27EC-7655-4861-8647-6B116EAF78B9}" type="presParOf" srcId="{9F867F30-5C21-4A62-9A6C-6A3EC5290CFF}" destId="{BDE06C95-DD93-47D7-98EB-615A3CC8EC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EAFD9D-265A-4BC9-864D-39DF730AFD4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1B719A4A-E3A4-4B0A-88F9-EF4BD91DFEC4}">
      <dgm:prSet phldrT="[Текст]" custT="1"/>
      <dgm:spPr/>
      <dgm:t>
        <a:bodyPr/>
        <a:lstStyle/>
        <a:p>
          <a:pPr algn="ctr"/>
          <a:r>
            <a:rPr lang="uk-UA" sz="3600" dirty="0">
              <a:latin typeface="+mj-lt"/>
            </a:rPr>
            <a:t>Суспільне мовлення </a:t>
          </a:r>
        </a:p>
      </dgm:t>
    </dgm:pt>
    <dgm:pt modelId="{BFE60D30-31CD-4774-A3B8-B38EC9054AFE}" type="sibTrans" cxnId="{B575A71A-98C0-498F-8829-D11C8C75DD59}">
      <dgm:prSet/>
      <dgm:spPr/>
      <dgm:t>
        <a:bodyPr/>
        <a:lstStyle/>
        <a:p>
          <a:endParaRPr lang="uk-UA"/>
        </a:p>
      </dgm:t>
    </dgm:pt>
    <dgm:pt modelId="{97BEFBD3-1FB4-4246-A761-34E6FD4197C9}" type="parTrans" cxnId="{B575A71A-98C0-498F-8829-D11C8C75DD59}">
      <dgm:prSet/>
      <dgm:spPr/>
      <dgm:t>
        <a:bodyPr/>
        <a:lstStyle/>
        <a:p>
          <a:endParaRPr lang="uk-UA"/>
        </a:p>
      </dgm:t>
    </dgm:pt>
    <dgm:pt modelId="{F5E75020-173F-46A1-BB9B-D681334785F0}">
      <dgm:prSet phldrT="[Текст]" custT="1"/>
      <dgm:spPr/>
      <dgm:t>
        <a:bodyPr/>
        <a:lstStyle/>
        <a:p>
          <a:pPr algn="just"/>
          <a:r>
            <a:rPr lang="ru-RU" sz="1600" dirty="0" err="1"/>
            <a:t>Розподіл</a:t>
          </a:r>
          <a:r>
            <a:rPr lang="ru-RU" sz="1600" dirty="0"/>
            <a:t> </a:t>
          </a:r>
          <a:r>
            <a:rPr lang="ru-RU" sz="1600" dirty="0" err="1"/>
            <a:t>фінансових</a:t>
          </a:r>
          <a:r>
            <a:rPr lang="ru-RU" sz="1600" dirty="0"/>
            <a:t> </a:t>
          </a:r>
          <a:r>
            <a:rPr lang="ru-RU" sz="1600" dirty="0" err="1"/>
            <a:t>ресурсів</a:t>
          </a:r>
          <a:r>
            <a:rPr lang="ru-RU" sz="1600" dirty="0"/>
            <a:t> для </a:t>
          </a:r>
          <a:r>
            <a:rPr lang="ru-RU" sz="1600" dirty="0" err="1"/>
            <a:t>суспільного</a:t>
          </a:r>
          <a:r>
            <a:rPr lang="ru-RU" sz="1600" dirty="0"/>
            <a:t> </a:t>
          </a:r>
          <a:r>
            <a:rPr lang="ru-RU" sz="1600" dirty="0" err="1"/>
            <a:t>мовлення</a:t>
          </a:r>
          <a:r>
            <a:rPr lang="ru-RU" sz="1600" dirty="0"/>
            <a:t> </a:t>
          </a:r>
          <a:r>
            <a:rPr lang="ru-RU" sz="1600" dirty="0" err="1"/>
            <a:t>може</a:t>
          </a:r>
          <a:r>
            <a:rPr lang="ru-RU" sz="1600" dirty="0"/>
            <a:t> не </a:t>
          </a:r>
          <a:r>
            <a:rPr lang="ru-RU" sz="1600" dirty="0" err="1"/>
            <a:t>базуватися</a:t>
          </a:r>
          <a:r>
            <a:rPr lang="ru-RU" sz="1600" dirty="0"/>
            <a:t> на </a:t>
          </a:r>
          <a:r>
            <a:rPr lang="ru-RU" sz="1600" dirty="0" err="1"/>
            <a:t>прозорих</a:t>
          </a:r>
          <a:r>
            <a:rPr lang="ru-RU" sz="1600" dirty="0"/>
            <a:t> та </a:t>
          </a:r>
          <a:r>
            <a:rPr lang="ru-RU" sz="1600" dirty="0" err="1"/>
            <a:t>об’єктивних</a:t>
          </a:r>
          <a:r>
            <a:rPr lang="ru-RU" sz="1600" dirty="0"/>
            <a:t> </a:t>
          </a:r>
          <a:r>
            <a:rPr lang="ru-RU" sz="1600" dirty="0" err="1"/>
            <a:t>критеріях</a:t>
          </a:r>
          <a:r>
            <a:rPr lang="ru-RU" sz="1600" dirty="0"/>
            <a:t> і процедурах.</a:t>
          </a:r>
          <a:endParaRPr lang="uk-UA" sz="1600" dirty="0">
            <a:latin typeface="+mn-lt"/>
          </a:endParaRPr>
        </a:p>
      </dgm:t>
    </dgm:pt>
    <dgm:pt modelId="{4259D38B-E5AC-4DA1-B46C-0596AF88F101}" type="sibTrans" cxnId="{5740ECD5-1DCF-47EE-A8FA-00EE315BD91D}">
      <dgm:prSet/>
      <dgm:spPr/>
      <dgm:t>
        <a:bodyPr/>
        <a:lstStyle/>
        <a:p>
          <a:endParaRPr lang="uk-UA"/>
        </a:p>
      </dgm:t>
    </dgm:pt>
    <dgm:pt modelId="{BF7F1794-C2EB-40CB-87D1-DB7D86762158}" type="parTrans" cxnId="{5740ECD5-1DCF-47EE-A8FA-00EE315BD91D}">
      <dgm:prSet/>
      <dgm:spPr/>
      <dgm:t>
        <a:bodyPr/>
        <a:lstStyle/>
        <a:p>
          <a:endParaRPr lang="uk-UA"/>
        </a:p>
      </dgm:t>
    </dgm:pt>
    <dgm:pt modelId="{A22F96B8-4E26-4CA8-B010-6F2EBB0C8B31}">
      <dgm:prSet phldrT="[Текст]" custT="1"/>
      <dgm:spPr/>
      <dgm:t>
        <a:bodyPr/>
        <a:lstStyle/>
        <a:p>
          <a:pPr algn="just"/>
          <a:r>
            <a:rPr lang="ru-RU" sz="1600" dirty="0" err="1"/>
            <a:t>Фінансові</a:t>
          </a:r>
          <a:r>
            <a:rPr lang="ru-RU" sz="1600" dirty="0"/>
            <a:t> </a:t>
          </a:r>
          <a:r>
            <a:rPr lang="ru-RU" sz="1600" dirty="0" err="1"/>
            <a:t>звіти</a:t>
          </a:r>
          <a:r>
            <a:rPr lang="ru-RU" sz="1600" dirty="0"/>
            <a:t> та </a:t>
          </a:r>
          <a:r>
            <a:rPr lang="ru-RU" sz="1600" dirty="0" err="1"/>
            <a:t>використання</a:t>
          </a:r>
          <a:r>
            <a:rPr lang="ru-RU" sz="1600" dirty="0"/>
            <a:t> </a:t>
          </a:r>
          <a:r>
            <a:rPr lang="ru-RU" sz="1600" dirty="0" err="1"/>
            <a:t>ресурсів</a:t>
          </a:r>
          <a:r>
            <a:rPr lang="ru-RU" sz="1600" dirty="0"/>
            <a:t> </a:t>
          </a:r>
          <a:r>
            <a:rPr lang="ru-RU" sz="1600" dirty="0" err="1"/>
            <a:t>суспільного</a:t>
          </a:r>
          <a:r>
            <a:rPr lang="ru-RU" sz="1600" dirty="0"/>
            <a:t> </a:t>
          </a:r>
          <a:r>
            <a:rPr lang="ru-RU" sz="1600" dirty="0" err="1"/>
            <a:t>мовлення</a:t>
          </a:r>
          <a:r>
            <a:rPr lang="ru-RU" sz="1600" dirty="0"/>
            <a:t> не </a:t>
          </a:r>
          <a:r>
            <a:rPr lang="ru-RU" sz="1600" dirty="0" err="1"/>
            <a:t>контролюються</a:t>
          </a:r>
          <a:r>
            <a:rPr lang="ru-RU" sz="1600" dirty="0"/>
            <a:t> </a:t>
          </a:r>
          <a:r>
            <a:rPr lang="ru-RU" sz="1600" dirty="0" err="1"/>
            <a:t>належним</a:t>
          </a:r>
          <a:r>
            <a:rPr lang="ru-RU" sz="1600" dirty="0"/>
            <a:t> чином, а </a:t>
          </a:r>
          <a:r>
            <a:rPr lang="ru-RU" sz="1600" dirty="0" err="1"/>
            <a:t>механізми</a:t>
          </a:r>
          <a:r>
            <a:rPr lang="ru-RU" sz="1600" dirty="0"/>
            <a:t> </a:t>
          </a:r>
          <a:r>
            <a:rPr lang="ru-RU" sz="1600" dirty="0" err="1"/>
            <a:t>фінансової</a:t>
          </a:r>
          <a:r>
            <a:rPr lang="ru-RU" sz="1600" dirty="0"/>
            <a:t> </a:t>
          </a:r>
          <a:r>
            <a:rPr lang="ru-RU" sz="1600" dirty="0" err="1"/>
            <a:t>звітності</a:t>
          </a:r>
          <a:r>
            <a:rPr lang="ru-RU" sz="1600" dirty="0"/>
            <a:t> </a:t>
          </a:r>
          <a:r>
            <a:rPr lang="ru-RU" sz="1600" dirty="0" err="1"/>
            <a:t>відсутні</a:t>
          </a:r>
          <a:r>
            <a:rPr lang="ru-RU" sz="1600" dirty="0"/>
            <a:t> </a:t>
          </a:r>
          <a:r>
            <a:rPr lang="ru-RU" sz="1600" dirty="0" err="1"/>
            <a:t>або</a:t>
          </a:r>
          <a:r>
            <a:rPr lang="ru-RU" sz="1600" dirty="0"/>
            <a:t> є </a:t>
          </a:r>
          <a:r>
            <a:rPr lang="ru-RU" sz="1600" dirty="0" err="1"/>
            <a:t>неефективними</a:t>
          </a:r>
          <a:r>
            <a:rPr lang="ru-RU" sz="1600" dirty="0"/>
            <a:t>.</a:t>
          </a:r>
          <a:endParaRPr lang="uk-UA" sz="1600" dirty="0">
            <a:latin typeface="+mn-lt"/>
          </a:endParaRPr>
        </a:p>
      </dgm:t>
    </dgm:pt>
    <dgm:pt modelId="{884388AF-85C6-4FA6-9ECE-60EF3F128F20}" type="sibTrans" cxnId="{A27AD0E5-2EE1-4879-BD3A-809C6765C26A}">
      <dgm:prSet/>
      <dgm:spPr/>
      <dgm:t>
        <a:bodyPr/>
        <a:lstStyle/>
        <a:p>
          <a:endParaRPr lang="uk-UA"/>
        </a:p>
      </dgm:t>
    </dgm:pt>
    <dgm:pt modelId="{E4305825-9AEC-4E4B-9A62-B1DE34005306}" type="parTrans" cxnId="{A27AD0E5-2EE1-4879-BD3A-809C6765C26A}">
      <dgm:prSet/>
      <dgm:spPr/>
      <dgm:t>
        <a:bodyPr/>
        <a:lstStyle/>
        <a:p>
          <a:endParaRPr lang="uk-UA"/>
        </a:p>
      </dgm:t>
    </dgm:pt>
    <dgm:pt modelId="{41313110-A447-4586-AFB3-E9ABE6508026}">
      <dgm:prSet phldrT="[Текст]" custT="1"/>
      <dgm:spPr/>
      <dgm:t>
        <a:bodyPr/>
        <a:lstStyle/>
        <a:p>
          <a:pPr algn="just"/>
          <a:r>
            <a:rPr lang="uk-UA" sz="1600" dirty="0"/>
            <a:t>Суспільству не вистачає прозорої та підзвітної інформації про фінансові ресурси й діяльність суспільного мовлення.</a:t>
          </a:r>
          <a:endParaRPr lang="uk-UA" sz="1600" dirty="0">
            <a:latin typeface="+mn-lt"/>
          </a:endParaRPr>
        </a:p>
      </dgm:t>
    </dgm:pt>
    <dgm:pt modelId="{38B20AD3-2CE7-4104-98E3-78278C383C1F}" type="sibTrans" cxnId="{785E4C41-3808-4DDE-86E8-0808311DDE39}">
      <dgm:prSet/>
      <dgm:spPr/>
      <dgm:t>
        <a:bodyPr/>
        <a:lstStyle/>
        <a:p>
          <a:endParaRPr lang="uk-UA"/>
        </a:p>
      </dgm:t>
    </dgm:pt>
    <dgm:pt modelId="{3CA97499-1794-4AC1-B6A2-BF27CC4D0BCA}" type="parTrans" cxnId="{785E4C41-3808-4DDE-86E8-0808311DDE39}">
      <dgm:prSet/>
      <dgm:spPr/>
      <dgm:t>
        <a:bodyPr/>
        <a:lstStyle/>
        <a:p>
          <a:endParaRPr lang="uk-UA"/>
        </a:p>
      </dgm:t>
    </dgm:pt>
    <dgm:pt modelId="{38517CF6-3572-4563-8A6F-EE10040B1818}" type="pres">
      <dgm:prSet presAssocID="{17EAFD9D-265A-4BC9-864D-39DF730AFD4A}" presName="Name0" presStyleCnt="0">
        <dgm:presLayoutVars>
          <dgm:chPref val="1"/>
          <dgm:dir/>
          <dgm:animOne val="branch"/>
          <dgm:animLvl val="lvl"/>
          <dgm:resizeHandles val="exact"/>
        </dgm:presLayoutVars>
      </dgm:prSet>
      <dgm:spPr/>
    </dgm:pt>
    <dgm:pt modelId="{C16C67D1-6814-422F-9D99-99ECCFA9C055}" type="pres">
      <dgm:prSet presAssocID="{1B719A4A-E3A4-4B0A-88F9-EF4BD91DFEC4}" presName="root1" presStyleCnt="0"/>
      <dgm:spPr/>
    </dgm:pt>
    <dgm:pt modelId="{913A8815-1F92-41A8-B5B8-13848F744CA2}" type="pres">
      <dgm:prSet presAssocID="{1B719A4A-E3A4-4B0A-88F9-EF4BD91DFEC4}" presName="LevelOneTextNode" presStyleLbl="node0" presStyleIdx="0" presStyleCnt="1">
        <dgm:presLayoutVars>
          <dgm:chPref val="3"/>
        </dgm:presLayoutVars>
      </dgm:prSet>
      <dgm:spPr/>
    </dgm:pt>
    <dgm:pt modelId="{3AB0C33B-2473-4E59-B265-11E105949CE7}" type="pres">
      <dgm:prSet presAssocID="{1B719A4A-E3A4-4B0A-88F9-EF4BD91DFEC4}" presName="level2hierChild" presStyleCnt="0"/>
      <dgm:spPr/>
    </dgm:pt>
    <dgm:pt modelId="{C603D483-5CFA-49E8-8B4A-4812C62E74C6}" type="pres">
      <dgm:prSet presAssocID="{BF7F1794-C2EB-40CB-87D1-DB7D86762158}" presName="conn2-1" presStyleLbl="parChTrans1D2" presStyleIdx="0" presStyleCnt="3"/>
      <dgm:spPr/>
    </dgm:pt>
    <dgm:pt modelId="{4402E5A1-6A1A-48C4-ACBA-7A1049780595}" type="pres">
      <dgm:prSet presAssocID="{BF7F1794-C2EB-40CB-87D1-DB7D86762158}" presName="connTx" presStyleLbl="parChTrans1D2" presStyleIdx="0" presStyleCnt="3"/>
      <dgm:spPr/>
    </dgm:pt>
    <dgm:pt modelId="{6597A114-A36F-4744-B53A-61DC6D3C3E30}" type="pres">
      <dgm:prSet presAssocID="{F5E75020-173F-46A1-BB9B-D681334785F0}" presName="root2" presStyleCnt="0"/>
      <dgm:spPr/>
    </dgm:pt>
    <dgm:pt modelId="{6476CFD8-91B5-44FE-91ED-1383AC12D270}" type="pres">
      <dgm:prSet presAssocID="{F5E75020-173F-46A1-BB9B-D681334785F0}" presName="LevelTwoTextNode" presStyleLbl="node2" presStyleIdx="0" presStyleCnt="3" custScaleX="162318" custScaleY="113791">
        <dgm:presLayoutVars>
          <dgm:chPref val="3"/>
        </dgm:presLayoutVars>
      </dgm:prSet>
      <dgm:spPr/>
    </dgm:pt>
    <dgm:pt modelId="{1B9E8480-2509-466E-B296-FCB1659F871A}" type="pres">
      <dgm:prSet presAssocID="{F5E75020-173F-46A1-BB9B-D681334785F0}" presName="level3hierChild" presStyleCnt="0"/>
      <dgm:spPr/>
    </dgm:pt>
    <dgm:pt modelId="{ABA9983A-D9A3-439A-8B39-AAB60962EA25}" type="pres">
      <dgm:prSet presAssocID="{E4305825-9AEC-4E4B-9A62-B1DE34005306}" presName="conn2-1" presStyleLbl="parChTrans1D2" presStyleIdx="1" presStyleCnt="3"/>
      <dgm:spPr/>
    </dgm:pt>
    <dgm:pt modelId="{3C4C7D4C-38CB-4261-A52F-B1A522A94EED}" type="pres">
      <dgm:prSet presAssocID="{E4305825-9AEC-4E4B-9A62-B1DE34005306}" presName="connTx" presStyleLbl="parChTrans1D2" presStyleIdx="1" presStyleCnt="3"/>
      <dgm:spPr/>
    </dgm:pt>
    <dgm:pt modelId="{8654FE0A-189E-4762-896B-71871B3B3E48}" type="pres">
      <dgm:prSet presAssocID="{A22F96B8-4E26-4CA8-B010-6F2EBB0C8B31}" presName="root2" presStyleCnt="0"/>
      <dgm:spPr/>
    </dgm:pt>
    <dgm:pt modelId="{BFCCA0D7-F996-4018-BE77-5AD85FDE7797}" type="pres">
      <dgm:prSet presAssocID="{A22F96B8-4E26-4CA8-B010-6F2EBB0C8B31}" presName="LevelTwoTextNode" presStyleLbl="node2" presStyleIdx="1" presStyleCnt="3" custScaleX="163154" custScaleY="157727">
        <dgm:presLayoutVars>
          <dgm:chPref val="3"/>
        </dgm:presLayoutVars>
      </dgm:prSet>
      <dgm:spPr/>
    </dgm:pt>
    <dgm:pt modelId="{9F7FFE00-BFF7-4F5C-81A7-D7DB53090C72}" type="pres">
      <dgm:prSet presAssocID="{A22F96B8-4E26-4CA8-B010-6F2EBB0C8B31}" presName="level3hierChild" presStyleCnt="0"/>
      <dgm:spPr/>
    </dgm:pt>
    <dgm:pt modelId="{B363AFB9-C796-453F-A42F-727D62326B64}" type="pres">
      <dgm:prSet presAssocID="{3CA97499-1794-4AC1-B6A2-BF27CC4D0BCA}" presName="conn2-1" presStyleLbl="parChTrans1D2" presStyleIdx="2" presStyleCnt="3"/>
      <dgm:spPr/>
    </dgm:pt>
    <dgm:pt modelId="{822D469A-4C64-48C5-841A-9232A4887258}" type="pres">
      <dgm:prSet presAssocID="{3CA97499-1794-4AC1-B6A2-BF27CC4D0BCA}" presName="connTx" presStyleLbl="parChTrans1D2" presStyleIdx="2" presStyleCnt="3"/>
      <dgm:spPr/>
    </dgm:pt>
    <dgm:pt modelId="{9F867F30-5C21-4A62-9A6C-6A3EC5290CFF}" type="pres">
      <dgm:prSet presAssocID="{41313110-A447-4586-AFB3-E9ABE6508026}" presName="root2" presStyleCnt="0"/>
      <dgm:spPr/>
    </dgm:pt>
    <dgm:pt modelId="{269CAAE3-92BA-4A34-A8C4-80A4735B3A57}" type="pres">
      <dgm:prSet presAssocID="{41313110-A447-4586-AFB3-E9ABE6508026}" presName="LevelTwoTextNode" presStyleLbl="node2" presStyleIdx="2" presStyleCnt="3" custScaleX="162947" custScaleY="91103">
        <dgm:presLayoutVars>
          <dgm:chPref val="3"/>
        </dgm:presLayoutVars>
      </dgm:prSet>
      <dgm:spPr/>
    </dgm:pt>
    <dgm:pt modelId="{BDE06C95-DD93-47D7-98EB-615A3CC8ECFC}" type="pres">
      <dgm:prSet presAssocID="{41313110-A447-4586-AFB3-E9ABE6508026}" presName="level3hierChild" presStyleCnt="0"/>
      <dgm:spPr/>
    </dgm:pt>
  </dgm:ptLst>
  <dgm:cxnLst>
    <dgm:cxn modelId="{B575A71A-98C0-498F-8829-D11C8C75DD59}" srcId="{17EAFD9D-265A-4BC9-864D-39DF730AFD4A}" destId="{1B719A4A-E3A4-4B0A-88F9-EF4BD91DFEC4}" srcOrd="0" destOrd="0" parTransId="{97BEFBD3-1FB4-4246-A761-34E6FD4197C9}" sibTransId="{BFE60D30-31CD-4774-A3B8-B38EC9054AFE}"/>
    <dgm:cxn modelId="{C5D1B820-8D89-4227-9FD5-83134E145A53}" type="presOf" srcId="{1B719A4A-E3A4-4B0A-88F9-EF4BD91DFEC4}" destId="{913A8815-1F92-41A8-B5B8-13848F744CA2}" srcOrd="0" destOrd="0" presId="urn:microsoft.com/office/officeart/2008/layout/HorizontalMultiLevelHierarchy"/>
    <dgm:cxn modelId="{AC922724-2240-4AC1-95EA-3FAF47E415DA}" type="presOf" srcId="{3CA97499-1794-4AC1-B6A2-BF27CC4D0BCA}" destId="{B363AFB9-C796-453F-A42F-727D62326B64}" srcOrd="0" destOrd="0" presId="urn:microsoft.com/office/officeart/2008/layout/HorizontalMultiLevelHierarchy"/>
    <dgm:cxn modelId="{ADDC7E25-56C3-49BF-A2AA-3D9452499702}" type="presOf" srcId="{F5E75020-173F-46A1-BB9B-D681334785F0}" destId="{6476CFD8-91B5-44FE-91ED-1383AC12D270}" srcOrd="0" destOrd="0" presId="urn:microsoft.com/office/officeart/2008/layout/HorizontalMultiLevelHierarchy"/>
    <dgm:cxn modelId="{5477F02B-8CB0-4992-8CCA-1473899E3656}" type="presOf" srcId="{A22F96B8-4E26-4CA8-B010-6F2EBB0C8B31}" destId="{BFCCA0D7-F996-4018-BE77-5AD85FDE7797}" srcOrd="0" destOrd="0" presId="urn:microsoft.com/office/officeart/2008/layout/HorizontalMultiLevelHierarchy"/>
    <dgm:cxn modelId="{26491A2D-CE0E-4B73-98C4-77AED8B87AF9}" type="presOf" srcId="{E4305825-9AEC-4E4B-9A62-B1DE34005306}" destId="{ABA9983A-D9A3-439A-8B39-AAB60962EA25}" srcOrd="0" destOrd="0" presId="urn:microsoft.com/office/officeart/2008/layout/HorizontalMultiLevelHierarchy"/>
    <dgm:cxn modelId="{E209D637-3FAB-4F75-8EF5-E9E6C445BE90}" type="presOf" srcId="{E4305825-9AEC-4E4B-9A62-B1DE34005306}" destId="{3C4C7D4C-38CB-4261-A52F-B1A522A94EED}" srcOrd="1" destOrd="0" presId="urn:microsoft.com/office/officeart/2008/layout/HorizontalMultiLevelHierarchy"/>
    <dgm:cxn modelId="{A9651C3C-A159-4A16-B16D-68B4767B5BD0}" type="presOf" srcId="{BF7F1794-C2EB-40CB-87D1-DB7D86762158}" destId="{C603D483-5CFA-49E8-8B4A-4812C62E74C6}" srcOrd="0" destOrd="0" presId="urn:microsoft.com/office/officeart/2008/layout/HorizontalMultiLevelHierarchy"/>
    <dgm:cxn modelId="{2721945C-1687-4B64-BBBC-A6599AD3EB41}" type="presOf" srcId="{3CA97499-1794-4AC1-B6A2-BF27CC4D0BCA}" destId="{822D469A-4C64-48C5-841A-9232A4887258}" srcOrd="1" destOrd="0" presId="urn:microsoft.com/office/officeart/2008/layout/HorizontalMultiLevelHierarchy"/>
    <dgm:cxn modelId="{785E4C41-3808-4DDE-86E8-0808311DDE39}" srcId="{1B719A4A-E3A4-4B0A-88F9-EF4BD91DFEC4}" destId="{41313110-A447-4586-AFB3-E9ABE6508026}" srcOrd="2" destOrd="0" parTransId="{3CA97499-1794-4AC1-B6A2-BF27CC4D0BCA}" sibTransId="{38B20AD3-2CE7-4104-98E3-78278C383C1F}"/>
    <dgm:cxn modelId="{876738D4-11E7-4880-B4FC-0AB63C9A34D3}" type="presOf" srcId="{17EAFD9D-265A-4BC9-864D-39DF730AFD4A}" destId="{38517CF6-3572-4563-8A6F-EE10040B1818}" srcOrd="0" destOrd="0" presId="urn:microsoft.com/office/officeart/2008/layout/HorizontalMultiLevelHierarchy"/>
    <dgm:cxn modelId="{5740ECD5-1DCF-47EE-A8FA-00EE315BD91D}" srcId="{1B719A4A-E3A4-4B0A-88F9-EF4BD91DFEC4}" destId="{F5E75020-173F-46A1-BB9B-D681334785F0}" srcOrd="0" destOrd="0" parTransId="{BF7F1794-C2EB-40CB-87D1-DB7D86762158}" sibTransId="{4259D38B-E5AC-4DA1-B46C-0596AF88F101}"/>
    <dgm:cxn modelId="{A27AD0E5-2EE1-4879-BD3A-809C6765C26A}" srcId="{1B719A4A-E3A4-4B0A-88F9-EF4BD91DFEC4}" destId="{A22F96B8-4E26-4CA8-B010-6F2EBB0C8B31}" srcOrd="1" destOrd="0" parTransId="{E4305825-9AEC-4E4B-9A62-B1DE34005306}" sibTransId="{884388AF-85C6-4FA6-9ECE-60EF3F128F20}"/>
    <dgm:cxn modelId="{8E0C08EC-710B-491D-80D3-07EE06081622}" type="presOf" srcId="{41313110-A447-4586-AFB3-E9ABE6508026}" destId="{269CAAE3-92BA-4A34-A8C4-80A4735B3A57}" srcOrd="0" destOrd="0" presId="urn:microsoft.com/office/officeart/2008/layout/HorizontalMultiLevelHierarchy"/>
    <dgm:cxn modelId="{33F987FF-ED2F-4A83-922E-64770DABDB9F}" type="presOf" srcId="{BF7F1794-C2EB-40CB-87D1-DB7D86762158}" destId="{4402E5A1-6A1A-48C4-ACBA-7A1049780595}" srcOrd="1" destOrd="0" presId="urn:microsoft.com/office/officeart/2008/layout/HorizontalMultiLevelHierarchy"/>
    <dgm:cxn modelId="{07FC3DF3-2A26-4808-9233-9B8DB3D1C815}" type="presParOf" srcId="{38517CF6-3572-4563-8A6F-EE10040B1818}" destId="{C16C67D1-6814-422F-9D99-99ECCFA9C055}" srcOrd="0" destOrd="0" presId="urn:microsoft.com/office/officeart/2008/layout/HorizontalMultiLevelHierarchy"/>
    <dgm:cxn modelId="{C8070D5C-776C-41E5-B484-409B5715B14C}" type="presParOf" srcId="{C16C67D1-6814-422F-9D99-99ECCFA9C055}" destId="{913A8815-1F92-41A8-B5B8-13848F744CA2}" srcOrd="0" destOrd="0" presId="urn:microsoft.com/office/officeart/2008/layout/HorizontalMultiLevelHierarchy"/>
    <dgm:cxn modelId="{571C7A18-A453-4F9D-A5FB-073382248476}" type="presParOf" srcId="{C16C67D1-6814-422F-9D99-99ECCFA9C055}" destId="{3AB0C33B-2473-4E59-B265-11E105949CE7}" srcOrd="1" destOrd="0" presId="urn:microsoft.com/office/officeart/2008/layout/HorizontalMultiLevelHierarchy"/>
    <dgm:cxn modelId="{C40B04EB-9DA8-414E-8466-F857E0CC2D10}" type="presParOf" srcId="{3AB0C33B-2473-4E59-B265-11E105949CE7}" destId="{C603D483-5CFA-49E8-8B4A-4812C62E74C6}" srcOrd="0" destOrd="0" presId="urn:microsoft.com/office/officeart/2008/layout/HorizontalMultiLevelHierarchy"/>
    <dgm:cxn modelId="{82A11FD6-8439-4C44-AAC2-751C41993D9A}" type="presParOf" srcId="{C603D483-5CFA-49E8-8B4A-4812C62E74C6}" destId="{4402E5A1-6A1A-48C4-ACBA-7A1049780595}" srcOrd="0" destOrd="0" presId="urn:microsoft.com/office/officeart/2008/layout/HorizontalMultiLevelHierarchy"/>
    <dgm:cxn modelId="{10DE63FE-872A-489D-9B0E-B857B8DD602A}" type="presParOf" srcId="{3AB0C33B-2473-4E59-B265-11E105949CE7}" destId="{6597A114-A36F-4744-B53A-61DC6D3C3E30}" srcOrd="1" destOrd="0" presId="urn:microsoft.com/office/officeart/2008/layout/HorizontalMultiLevelHierarchy"/>
    <dgm:cxn modelId="{4459BE5F-C2BC-4F4B-878B-6FE4C230E53E}" type="presParOf" srcId="{6597A114-A36F-4744-B53A-61DC6D3C3E30}" destId="{6476CFD8-91B5-44FE-91ED-1383AC12D270}" srcOrd="0" destOrd="0" presId="urn:microsoft.com/office/officeart/2008/layout/HorizontalMultiLevelHierarchy"/>
    <dgm:cxn modelId="{518829EE-CC5F-4352-80C9-D2191B67621A}" type="presParOf" srcId="{6597A114-A36F-4744-B53A-61DC6D3C3E30}" destId="{1B9E8480-2509-466E-B296-FCB1659F871A}" srcOrd="1" destOrd="0" presId="urn:microsoft.com/office/officeart/2008/layout/HorizontalMultiLevelHierarchy"/>
    <dgm:cxn modelId="{79D262EB-4FCE-459B-8C3F-75A476742169}" type="presParOf" srcId="{3AB0C33B-2473-4E59-B265-11E105949CE7}" destId="{ABA9983A-D9A3-439A-8B39-AAB60962EA25}" srcOrd="2" destOrd="0" presId="urn:microsoft.com/office/officeart/2008/layout/HorizontalMultiLevelHierarchy"/>
    <dgm:cxn modelId="{CE5601AD-3002-4709-ADC1-BBB31205AAED}" type="presParOf" srcId="{ABA9983A-D9A3-439A-8B39-AAB60962EA25}" destId="{3C4C7D4C-38CB-4261-A52F-B1A522A94EED}" srcOrd="0" destOrd="0" presId="urn:microsoft.com/office/officeart/2008/layout/HorizontalMultiLevelHierarchy"/>
    <dgm:cxn modelId="{BA85AB1D-A1A4-4688-9D57-EB128E206429}" type="presParOf" srcId="{3AB0C33B-2473-4E59-B265-11E105949CE7}" destId="{8654FE0A-189E-4762-896B-71871B3B3E48}" srcOrd="3" destOrd="0" presId="urn:microsoft.com/office/officeart/2008/layout/HorizontalMultiLevelHierarchy"/>
    <dgm:cxn modelId="{60DD363A-FE2A-419A-A66E-3E8A671CD571}" type="presParOf" srcId="{8654FE0A-189E-4762-896B-71871B3B3E48}" destId="{BFCCA0D7-F996-4018-BE77-5AD85FDE7797}" srcOrd="0" destOrd="0" presId="urn:microsoft.com/office/officeart/2008/layout/HorizontalMultiLevelHierarchy"/>
    <dgm:cxn modelId="{D89EFFFB-811C-4F5C-AFF4-B78216EE099C}" type="presParOf" srcId="{8654FE0A-189E-4762-896B-71871B3B3E48}" destId="{9F7FFE00-BFF7-4F5C-81A7-D7DB53090C72}" srcOrd="1" destOrd="0" presId="urn:microsoft.com/office/officeart/2008/layout/HorizontalMultiLevelHierarchy"/>
    <dgm:cxn modelId="{9CF3E95F-4327-4B50-87B0-B6A25AE7FFC4}" type="presParOf" srcId="{3AB0C33B-2473-4E59-B265-11E105949CE7}" destId="{B363AFB9-C796-453F-A42F-727D62326B64}" srcOrd="4" destOrd="0" presId="urn:microsoft.com/office/officeart/2008/layout/HorizontalMultiLevelHierarchy"/>
    <dgm:cxn modelId="{86C4BB65-F398-416C-B88F-4D9098233CCE}" type="presParOf" srcId="{B363AFB9-C796-453F-A42F-727D62326B64}" destId="{822D469A-4C64-48C5-841A-9232A4887258}" srcOrd="0" destOrd="0" presId="urn:microsoft.com/office/officeart/2008/layout/HorizontalMultiLevelHierarchy"/>
    <dgm:cxn modelId="{BF76BE04-8589-4BD3-9152-D5D66435D50A}" type="presParOf" srcId="{3AB0C33B-2473-4E59-B265-11E105949CE7}" destId="{9F867F30-5C21-4A62-9A6C-6A3EC5290CFF}" srcOrd="5" destOrd="0" presId="urn:microsoft.com/office/officeart/2008/layout/HorizontalMultiLevelHierarchy"/>
    <dgm:cxn modelId="{1D5599B6-2DD7-4FB8-A962-D475857FF0AC}" type="presParOf" srcId="{9F867F30-5C21-4A62-9A6C-6A3EC5290CFF}" destId="{269CAAE3-92BA-4A34-A8C4-80A4735B3A57}" srcOrd="0" destOrd="0" presId="urn:microsoft.com/office/officeart/2008/layout/HorizontalMultiLevelHierarchy"/>
    <dgm:cxn modelId="{1D5E27EC-7655-4861-8647-6B116EAF78B9}" type="presParOf" srcId="{9F867F30-5C21-4A62-9A6C-6A3EC5290CFF}" destId="{BDE06C95-DD93-47D7-98EB-615A3CC8EC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C34939-7A73-4297-BD0B-526FDFE15C6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uk-UA"/>
        </a:p>
      </dgm:t>
    </dgm:pt>
    <dgm:pt modelId="{69CAD311-1318-4C48-8899-6EF5E871D9B9}">
      <dgm:prSet phldrT="[Текст]" custT="1"/>
      <dgm:spPr>
        <a:solidFill>
          <a:schemeClr val="accent4"/>
        </a:solidFill>
      </dgm:spPr>
      <dgm:t>
        <a:bodyPr/>
        <a:lstStyle/>
        <a:p>
          <a:r>
            <a:rPr lang="uk-UA" sz="2800" dirty="0"/>
            <a:t>Техніки маніпуляцій </a:t>
          </a:r>
        </a:p>
      </dgm:t>
    </dgm:pt>
    <dgm:pt modelId="{FCD7E1DE-C5F7-4430-A37F-EBA25D0DF9FF}" type="parTrans" cxnId="{BFCBEF0F-166A-4BC2-A6B5-32FBB878C3F9}">
      <dgm:prSet/>
      <dgm:spPr/>
      <dgm:t>
        <a:bodyPr/>
        <a:lstStyle/>
        <a:p>
          <a:endParaRPr lang="uk-UA"/>
        </a:p>
      </dgm:t>
    </dgm:pt>
    <dgm:pt modelId="{4F854439-AE9A-4F7E-8E6B-490DEA2F2DF1}" type="sibTrans" cxnId="{BFCBEF0F-166A-4BC2-A6B5-32FBB878C3F9}">
      <dgm:prSet/>
      <dgm:spPr/>
      <dgm:t>
        <a:bodyPr/>
        <a:lstStyle/>
        <a:p>
          <a:endParaRPr lang="uk-UA"/>
        </a:p>
      </dgm:t>
    </dgm:pt>
    <dgm:pt modelId="{B656F79B-1B9F-45FD-9C59-8092BFC9EC11}">
      <dgm:prSet phldrT="[Текст]" custT="1"/>
      <dgm:spPr/>
      <dgm:t>
        <a:bodyPr/>
        <a:lstStyle/>
        <a:p>
          <a:r>
            <a:rPr lang="uk-UA" sz="1800" dirty="0"/>
            <a:t>Інформаційний сендвіч </a:t>
          </a:r>
        </a:p>
      </dgm:t>
    </dgm:pt>
    <dgm:pt modelId="{2D27EA9C-3547-4C5E-AC85-863117F1D68B}" type="parTrans" cxnId="{08D11B84-BB46-429C-ACD5-53D067C56C27}">
      <dgm:prSet/>
      <dgm:spPr/>
      <dgm:t>
        <a:bodyPr/>
        <a:lstStyle/>
        <a:p>
          <a:endParaRPr lang="uk-UA"/>
        </a:p>
      </dgm:t>
    </dgm:pt>
    <dgm:pt modelId="{FFBAD389-7640-4C1B-A1BC-2E87E38E5055}" type="sibTrans" cxnId="{08D11B84-BB46-429C-ACD5-53D067C56C27}">
      <dgm:prSet/>
      <dgm:spPr/>
      <dgm:t>
        <a:bodyPr/>
        <a:lstStyle/>
        <a:p>
          <a:endParaRPr lang="uk-UA"/>
        </a:p>
      </dgm:t>
    </dgm:pt>
    <dgm:pt modelId="{2F52A965-2786-4691-A7FC-83F9703EEB05}">
      <dgm:prSet phldrT="[Текст]" custT="1"/>
      <dgm:spPr/>
      <dgm:t>
        <a:bodyPr/>
        <a:lstStyle/>
        <a:p>
          <a:r>
            <a:rPr lang="uk-UA" sz="1800" dirty="0" err="1"/>
            <a:t>Клікбейт</a:t>
          </a:r>
          <a:endParaRPr lang="uk-UA" sz="1800" dirty="0"/>
        </a:p>
      </dgm:t>
    </dgm:pt>
    <dgm:pt modelId="{7D6C3FE1-E24E-4F9C-A3AB-DF3D81FC7A3C}" type="parTrans" cxnId="{BE095C37-42DF-456C-8587-5516859BFA18}">
      <dgm:prSet/>
      <dgm:spPr/>
      <dgm:t>
        <a:bodyPr/>
        <a:lstStyle/>
        <a:p>
          <a:endParaRPr lang="uk-UA"/>
        </a:p>
      </dgm:t>
    </dgm:pt>
    <dgm:pt modelId="{9ADB9703-B6CD-4F7C-831F-BC5CED1A90D9}" type="sibTrans" cxnId="{BE095C37-42DF-456C-8587-5516859BFA18}">
      <dgm:prSet/>
      <dgm:spPr/>
      <dgm:t>
        <a:bodyPr/>
        <a:lstStyle/>
        <a:p>
          <a:endParaRPr lang="uk-UA"/>
        </a:p>
      </dgm:t>
    </dgm:pt>
    <dgm:pt modelId="{43253A12-0454-4488-ADB5-5B4B9525AB15}">
      <dgm:prSet phldrT="[Текст]" custT="1"/>
      <dgm:spPr/>
      <dgm:t>
        <a:bodyPr/>
        <a:lstStyle/>
        <a:p>
          <a:r>
            <a:rPr lang="uk-UA" sz="1800" dirty="0"/>
            <a:t>Неправильне оперування статистичними даними</a:t>
          </a:r>
        </a:p>
      </dgm:t>
    </dgm:pt>
    <dgm:pt modelId="{8B629E58-8B29-4E73-9193-5F44AB00F740}" type="parTrans" cxnId="{7F5D6176-8CDA-48EF-BC63-74026A06D75D}">
      <dgm:prSet/>
      <dgm:spPr/>
      <dgm:t>
        <a:bodyPr/>
        <a:lstStyle/>
        <a:p>
          <a:endParaRPr lang="uk-UA"/>
        </a:p>
      </dgm:t>
    </dgm:pt>
    <dgm:pt modelId="{1F4F6EDE-1D0A-4E05-996D-C4CA114FE653}" type="sibTrans" cxnId="{7F5D6176-8CDA-48EF-BC63-74026A06D75D}">
      <dgm:prSet/>
      <dgm:spPr/>
      <dgm:t>
        <a:bodyPr/>
        <a:lstStyle/>
        <a:p>
          <a:endParaRPr lang="uk-UA"/>
        </a:p>
      </dgm:t>
    </dgm:pt>
    <dgm:pt modelId="{BEF4F2CE-4DF9-42A7-B07B-B7BAA513982D}">
      <dgm:prSet phldrT="[Текст]" custT="1"/>
      <dgm:spPr/>
      <dgm:t>
        <a:bodyPr/>
        <a:lstStyle/>
        <a:p>
          <a:r>
            <a:rPr lang="uk-UA" sz="1800" dirty="0"/>
            <a:t>Неправильний переклад</a:t>
          </a:r>
        </a:p>
      </dgm:t>
    </dgm:pt>
    <dgm:pt modelId="{9305FCCE-9AA3-4E9B-A0A7-E36E5B783916}" type="parTrans" cxnId="{3544F174-2241-486A-BC6C-F46EF317F27A}">
      <dgm:prSet/>
      <dgm:spPr/>
      <dgm:t>
        <a:bodyPr/>
        <a:lstStyle/>
        <a:p>
          <a:endParaRPr lang="uk-UA"/>
        </a:p>
      </dgm:t>
    </dgm:pt>
    <dgm:pt modelId="{63B63D5E-3217-48EA-BBA5-D1911FF1B5A0}" type="sibTrans" cxnId="{3544F174-2241-486A-BC6C-F46EF317F27A}">
      <dgm:prSet/>
      <dgm:spPr/>
      <dgm:t>
        <a:bodyPr/>
        <a:lstStyle/>
        <a:p>
          <a:endParaRPr lang="uk-UA"/>
        </a:p>
      </dgm:t>
    </dgm:pt>
    <dgm:pt modelId="{CAFE7A0F-FCB8-425F-8F9F-31FCA9981C76}">
      <dgm:prSet phldrT="[Текст]" custT="1"/>
      <dgm:spPr/>
      <dgm:t>
        <a:bodyPr/>
        <a:lstStyle/>
        <a:p>
          <a:r>
            <a:rPr lang="uk-UA" sz="1800" dirty="0"/>
            <a:t>Підміна понять</a:t>
          </a:r>
        </a:p>
      </dgm:t>
    </dgm:pt>
    <dgm:pt modelId="{27FF2877-0DEF-4601-9ECE-010B6080BF63}" type="parTrans" cxnId="{732B37CD-C47C-4F71-BA35-57AE4E8EE008}">
      <dgm:prSet/>
      <dgm:spPr/>
      <dgm:t>
        <a:bodyPr/>
        <a:lstStyle/>
        <a:p>
          <a:endParaRPr lang="uk-UA"/>
        </a:p>
      </dgm:t>
    </dgm:pt>
    <dgm:pt modelId="{E6F767CB-243F-4D00-897D-D7581E8AA6D8}" type="sibTrans" cxnId="{732B37CD-C47C-4F71-BA35-57AE4E8EE008}">
      <dgm:prSet/>
      <dgm:spPr/>
      <dgm:t>
        <a:bodyPr/>
        <a:lstStyle/>
        <a:p>
          <a:endParaRPr lang="uk-UA"/>
        </a:p>
      </dgm:t>
    </dgm:pt>
    <dgm:pt modelId="{58D532E3-6D8B-4027-8548-B2748F349D84}">
      <dgm:prSet phldrT="[Текст]" custT="1"/>
      <dgm:spPr/>
      <dgm:t>
        <a:bodyPr/>
        <a:lstStyle/>
        <a:p>
          <a:r>
            <a:rPr lang="uk-UA" sz="1800" dirty="0" err="1"/>
            <a:t>Конспірологія</a:t>
          </a:r>
          <a:endParaRPr lang="uk-UA" sz="1800" dirty="0"/>
        </a:p>
      </dgm:t>
    </dgm:pt>
    <dgm:pt modelId="{BFEAF6D0-768F-408B-9D83-6FEF01F304CA}" type="parTrans" cxnId="{7C929563-BA73-415D-B634-1E5411BA9D1D}">
      <dgm:prSet/>
      <dgm:spPr/>
      <dgm:t>
        <a:bodyPr/>
        <a:lstStyle/>
        <a:p>
          <a:endParaRPr lang="uk-UA"/>
        </a:p>
      </dgm:t>
    </dgm:pt>
    <dgm:pt modelId="{658AF09A-6372-4C20-A855-04D20A0880EA}" type="sibTrans" cxnId="{7C929563-BA73-415D-B634-1E5411BA9D1D}">
      <dgm:prSet/>
      <dgm:spPr/>
      <dgm:t>
        <a:bodyPr/>
        <a:lstStyle/>
        <a:p>
          <a:endParaRPr lang="uk-UA"/>
        </a:p>
      </dgm:t>
    </dgm:pt>
    <dgm:pt modelId="{AFDBC248-E912-4121-A7C9-A33356E58768}">
      <dgm:prSet phldrT="[Текст]" custT="1"/>
      <dgm:spPr/>
      <dgm:t>
        <a:bodyPr/>
        <a:lstStyle/>
        <a:p>
          <a:r>
            <a:rPr lang="uk-UA" sz="1800" dirty="0"/>
            <a:t>Інсайд</a:t>
          </a:r>
        </a:p>
      </dgm:t>
    </dgm:pt>
    <dgm:pt modelId="{9A07E5D5-2EC4-469E-A52A-40321234EEE1}" type="parTrans" cxnId="{2A103703-80DE-4CD0-80C1-6517627E2886}">
      <dgm:prSet/>
      <dgm:spPr/>
      <dgm:t>
        <a:bodyPr/>
        <a:lstStyle/>
        <a:p>
          <a:endParaRPr lang="uk-UA"/>
        </a:p>
      </dgm:t>
    </dgm:pt>
    <dgm:pt modelId="{0A4C4273-AB53-4955-898C-C1CB6301817D}" type="sibTrans" cxnId="{2A103703-80DE-4CD0-80C1-6517627E2886}">
      <dgm:prSet/>
      <dgm:spPr/>
      <dgm:t>
        <a:bodyPr/>
        <a:lstStyle/>
        <a:p>
          <a:endParaRPr lang="uk-UA"/>
        </a:p>
      </dgm:t>
    </dgm:pt>
    <dgm:pt modelId="{283297A7-C446-4F55-8FAB-E66778402E34}">
      <dgm:prSet phldrT="[Текст]" custT="1"/>
      <dgm:spPr/>
      <dgm:t>
        <a:bodyPr/>
        <a:lstStyle/>
        <a:p>
          <a:r>
            <a:rPr lang="uk-UA" sz="1800" dirty="0" err="1"/>
            <a:t>Джинса</a:t>
          </a:r>
          <a:r>
            <a:rPr lang="uk-UA" sz="1800" dirty="0"/>
            <a:t> </a:t>
          </a:r>
        </a:p>
      </dgm:t>
    </dgm:pt>
    <dgm:pt modelId="{B69FD28D-E6D7-4DFE-A87E-80A26BE8D0B9}" type="parTrans" cxnId="{A7E0CA6E-77A5-46B8-B4CC-ACE3C62C1B6C}">
      <dgm:prSet/>
      <dgm:spPr/>
      <dgm:t>
        <a:bodyPr/>
        <a:lstStyle/>
        <a:p>
          <a:endParaRPr lang="uk-UA"/>
        </a:p>
      </dgm:t>
    </dgm:pt>
    <dgm:pt modelId="{774112CE-99D5-4F5C-9CD6-9DD7D47E77FD}" type="sibTrans" cxnId="{A7E0CA6E-77A5-46B8-B4CC-ACE3C62C1B6C}">
      <dgm:prSet/>
      <dgm:spPr/>
      <dgm:t>
        <a:bodyPr/>
        <a:lstStyle/>
        <a:p>
          <a:endParaRPr lang="uk-UA"/>
        </a:p>
      </dgm:t>
    </dgm:pt>
    <dgm:pt modelId="{D3A7CE7C-0037-4051-9FF8-98779E27987C}" type="pres">
      <dgm:prSet presAssocID="{C1C34939-7A73-4297-BD0B-526FDFE15C69}" presName="cycle" presStyleCnt="0">
        <dgm:presLayoutVars>
          <dgm:chMax val="1"/>
          <dgm:dir/>
          <dgm:animLvl val="ctr"/>
          <dgm:resizeHandles val="exact"/>
        </dgm:presLayoutVars>
      </dgm:prSet>
      <dgm:spPr/>
    </dgm:pt>
    <dgm:pt modelId="{3543D1EB-93FC-41B8-8220-73118777C407}" type="pres">
      <dgm:prSet presAssocID="{69CAD311-1318-4C48-8899-6EF5E871D9B9}" presName="centerShape" presStyleLbl="node0" presStyleIdx="0" presStyleCnt="1" custScaleX="202766" custScaleY="131783" custLinFactNeighborY="751"/>
      <dgm:spPr/>
    </dgm:pt>
    <dgm:pt modelId="{24E17A60-1C0E-44F3-A845-4A73A14B3E44}" type="pres">
      <dgm:prSet presAssocID="{2D27EA9C-3547-4C5E-AC85-863117F1D68B}" presName="Name9" presStyleLbl="parChTrans1D2" presStyleIdx="0" presStyleCnt="8"/>
      <dgm:spPr/>
    </dgm:pt>
    <dgm:pt modelId="{AC959E0D-A82E-4F46-9CF2-1674FDBD0F49}" type="pres">
      <dgm:prSet presAssocID="{2D27EA9C-3547-4C5E-AC85-863117F1D68B}" presName="connTx" presStyleLbl="parChTrans1D2" presStyleIdx="0" presStyleCnt="8"/>
      <dgm:spPr/>
    </dgm:pt>
    <dgm:pt modelId="{6BEF7CFC-834A-4965-BC7E-66D4D92ACCE4}" type="pres">
      <dgm:prSet presAssocID="{B656F79B-1B9F-45FD-9C59-8092BFC9EC11}" presName="node" presStyleLbl="node1" presStyleIdx="0" presStyleCnt="8" custScaleX="192394" custScaleY="131783" custRadScaleRad="105395" custRadScaleInc="21810">
        <dgm:presLayoutVars>
          <dgm:bulletEnabled val="1"/>
        </dgm:presLayoutVars>
      </dgm:prSet>
      <dgm:spPr/>
    </dgm:pt>
    <dgm:pt modelId="{5BBCBB72-FBA5-40C7-B0AA-D8C5E309B6EA}" type="pres">
      <dgm:prSet presAssocID="{7D6C3FE1-E24E-4F9C-A3AB-DF3D81FC7A3C}" presName="Name9" presStyleLbl="parChTrans1D2" presStyleIdx="1" presStyleCnt="8"/>
      <dgm:spPr/>
    </dgm:pt>
    <dgm:pt modelId="{703D48F8-46E5-4626-AC50-4537BDBA357C}" type="pres">
      <dgm:prSet presAssocID="{7D6C3FE1-E24E-4F9C-A3AB-DF3D81FC7A3C}" presName="connTx" presStyleLbl="parChTrans1D2" presStyleIdx="1" presStyleCnt="8"/>
      <dgm:spPr/>
    </dgm:pt>
    <dgm:pt modelId="{8265B05C-1083-4450-8A74-247F2CEDC48E}" type="pres">
      <dgm:prSet presAssocID="{2F52A965-2786-4691-A7FC-83F9703EEB05}" presName="node" presStyleLbl="node1" presStyleIdx="1" presStyleCnt="8" custScaleX="192394" custScaleY="131783" custRadScaleRad="149206" custRadScaleInc="49076">
        <dgm:presLayoutVars>
          <dgm:bulletEnabled val="1"/>
        </dgm:presLayoutVars>
      </dgm:prSet>
      <dgm:spPr/>
    </dgm:pt>
    <dgm:pt modelId="{A8D6935C-DB92-43DB-A44A-E3242263E0B3}" type="pres">
      <dgm:prSet presAssocID="{8B629E58-8B29-4E73-9193-5F44AB00F740}" presName="Name9" presStyleLbl="parChTrans1D2" presStyleIdx="2" presStyleCnt="8"/>
      <dgm:spPr/>
    </dgm:pt>
    <dgm:pt modelId="{D2D0BECD-F129-48DA-8F6C-1F16A5CAE408}" type="pres">
      <dgm:prSet presAssocID="{8B629E58-8B29-4E73-9193-5F44AB00F740}" presName="connTx" presStyleLbl="parChTrans1D2" presStyleIdx="2" presStyleCnt="8"/>
      <dgm:spPr/>
    </dgm:pt>
    <dgm:pt modelId="{CDAD08B6-3AF6-4DD6-A84B-58BD5958D32E}" type="pres">
      <dgm:prSet presAssocID="{43253A12-0454-4488-ADB5-5B4B9525AB15}" presName="node" presStyleLbl="node1" presStyleIdx="2" presStyleCnt="8" custScaleX="192394" custScaleY="131783" custRadScaleRad="121404" custRadScaleInc="2101">
        <dgm:presLayoutVars>
          <dgm:bulletEnabled val="1"/>
        </dgm:presLayoutVars>
      </dgm:prSet>
      <dgm:spPr/>
    </dgm:pt>
    <dgm:pt modelId="{B6C874E7-4279-418A-A40C-64CB2DB8F437}" type="pres">
      <dgm:prSet presAssocID="{9305FCCE-9AA3-4E9B-A0A7-E36E5B783916}" presName="Name9" presStyleLbl="parChTrans1D2" presStyleIdx="3" presStyleCnt="8"/>
      <dgm:spPr/>
    </dgm:pt>
    <dgm:pt modelId="{D0F869DE-949F-4623-B023-D5D02050C0C9}" type="pres">
      <dgm:prSet presAssocID="{9305FCCE-9AA3-4E9B-A0A7-E36E5B783916}" presName="connTx" presStyleLbl="parChTrans1D2" presStyleIdx="3" presStyleCnt="8"/>
      <dgm:spPr/>
    </dgm:pt>
    <dgm:pt modelId="{EA850338-1F96-4DBA-BD72-FA21EE6AEB3E}" type="pres">
      <dgm:prSet presAssocID="{BEF4F2CE-4DF9-42A7-B07B-B7BAA513982D}" presName="node" presStyleLbl="node1" presStyleIdx="3" presStyleCnt="8" custScaleX="192394" custScaleY="131783" custRadScaleRad="157599" custRadScaleInc="-29138">
        <dgm:presLayoutVars>
          <dgm:bulletEnabled val="1"/>
        </dgm:presLayoutVars>
      </dgm:prSet>
      <dgm:spPr/>
    </dgm:pt>
    <dgm:pt modelId="{5E68EB56-D110-41C0-88E5-9F5224AB11B9}" type="pres">
      <dgm:prSet presAssocID="{27FF2877-0DEF-4601-9ECE-010B6080BF63}" presName="Name9" presStyleLbl="parChTrans1D2" presStyleIdx="4" presStyleCnt="8"/>
      <dgm:spPr/>
    </dgm:pt>
    <dgm:pt modelId="{B266CA04-C66D-4FBD-B03A-420A7AD9ECCE}" type="pres">
      <dgm:prSet presAssocID="{27FF2877-0DEF-4601-9ECE-010B6080BF63}" presName="connTx" presStyleLbl="parChTrans1D2" presStyleIdx="4" presStyleCnt="8"/>
      <dgm:spPr/>
    </dgm:pt>
    <dgm:pt modelId="{DDB64470-F473-4463-B273-C55AEFEA7B8E}" type="pres">
      <dgm:prSet presAssocID="{CAFE7A0F-FCB8-425F-8F9F-31FCA9981C76}" presName="node" presStyleLbl="node1" presStyleIdx="4" presStyleCnt="8" custScaleX="192394" custScaleY="131783" custRadScaleRad="126392" custRadScaleInc="-4381">
        <dgm:presLayoutVars>
          <dgm:bulletEnabled val="1"/>
        </dgm:presLayoutVars>
      </dgm:prSet>
      <dgm:spPr/>
    </dgm:pt>
    <dgm:pt modelId="{F1CC0E5D-5558-412D-935E-7E987787A291}" type="pres">
      <dgm:prSet presAssocID="{BFEAF6D0-768F-408B-9D83-6FEF01F304CA}" presName="Name9" presStyleLbl="parChTrans1D2" presStyleIdx="5" presStyleCnt="8"/>
      <dgm:spPr/>
    </dgm:pt>
    <dgm:pt modelId="{F559BCA3-A7DC-43B2-8DA0-4B287A07447F}" type="pres">
      <dgm:prSet presAssocID="{BFEAF6D0-768F-408B-9D83-6FEF01F304CA}" presName="connTx" presStyleLbl="parChTrans1D2" presStyleIdx="5" presStyleCnt="8"/>
      <dgm:spPr/>
    </dgm:pt>
    <dgm:pt modelId="{28B61326-16A3-4C73-9CE0-04746996CE6C}" type="pres">
      <dgm:prSet presAssocID="{58D532E3-6D8B-4027-8548-B2748F349D84}" presName="node" presStyleLbl="node1" presStyleIdx="5" presStyleCnt="8" custScaleX="192394" custScaleY="131783" custRadScaleRad="138133" custRadScaleInc="37448">
        <dgm:presLayoutVars>
          <dgm:bulletEnabled val="1"/>
        </dgm:presLayoutVars>
      </dgm:prSet>
      <dgm:spPr/>
    </dgm:pt>
    <dgm:pt modelId="{81236CBB-55AE-4802-A030-3150E987ED94}" type="pres">
      <dgm:prSet presAssocID="{9A07E5D5-2EC4-469E-A52A-40321234EEE1}" presName="Name9" presStyleLbl="parChTrans1D2" presStyleIdx="6" presStyleCnt="8"/>
      <dgm:spPr/>
    </dgm:pt>
    <dgm:pt modelId="{1D2E3518-471C-41C1-9D5D-B70DE14641FA}" type="pres">
      <dgm:prSet presAssocID="{9A07E5D5-2EC4-469E-A52A-40321234EEE1}" presName="connTx" presStyleLbl="parChTrans1D2" presStyleIdx="6" presStyleCnt="8"/>
      <dgm:spPr/>
    </dgm:pt>
    <dgm:pt modelId="{03F2D976-F0DB-44CD-B235-F9AF913F9D8F}" type="pres">
      <dgm:prSet presAssocID="{AFDBC248-E912-4121-A7C9-A33356E58768}" presName="node" presStyleLbl="node1" presStyleIdx="6" presStyleCnt="8" custScaleX="192394" custScaleY="131783" custRadScaleRad="139135" custRadScaleInc="0">
        <dgm:presLayoutVars>
          <dgm:bulletEnabled val="1"/>
        </dgm:presLayoutVars>
      </dgm:prSet>
      <dgm:spPr/>
    </dgm:pt>
    <dgm:pt modelId="{81D4C00B-A961-4E86-8F63-A4A6CE84A0F6}" type="pres">
      <dgm:prSet presAssocID="{B69FD28D-E6D7-4DFE-A87E-80A26BE8D0B9}" presName="Name9" presStyleLbl="parChTrans1D2" presStyleIdx="7" presStyleCnt="8"/>
      <dgm:spPr/>
    </dgm:pt>
    <dgm:pt modelId="{5E7B3896-5B61-443E-827A-C7C4A76933B6}" type="pres">
      <dgm:prSet presAssocID="{B69FD28D-E6D7-4DFE-A87E-80A26BE8D0B9}" presName="connTx" presStyleLbl="parChTrans1D2" presStyleIdx="7" presStyleCnt="8"/>
      <dgm:spPr/>
    </dgm:pt>
    <dgm:pt modelId="{F7EB1937-2ADE-45F6-85BF-822D71FEE103}" type="pres">
      <dgm:prSet presAssocID="{283297A7-C446-4F55-8FAB-E66778402E34}" presName="node" presStyleLbl="node1" presStyleIdx="7" presStyleCnt="8" custScaleX="192394" custScaleY="131783" custRadScaleRad="137403" custRadScaleInc="-35896">
        <dgm:presLayoutVars>
          <dgm:bulletEnabled val="1"/>
        </dgm:presLayoutVars>
      </dgm:prSet>
      <dgm:spPr/>
    </dgm:pt>
  </dgm:ptLst>
  <dgm:cxnLst>
    <dgm:cxn modelId="{2A103703-80DE-4CD0-80C1-6517627E2886}" srcId="{69CAD311-1318-4C48-8899-6EF5E871D9B9}" destId="{AFDBC248-E912-4121-A7C9-A33356E58768}" srcOrd="6" destOrd="0" parTransId="{9A07E5D5-2EC4-469E-A52A-40321234EEE1}" sibTransId="{0A4C4273-AB53-4955-898C-C1CB6301817D}"/>
    <dgm:cxn modelId="{BFCBEF0F-166A-4BC2-A6B5-32FBB878C3F9}" srcId="{C1C34939-7A73-4297-BD0B-526FDFE15C69}" destId="{69CAD311-1318-4C48-8899-6EF5E871D9B9}" srcOrd="0" destOrd="0" parTransId="{FCD7E1DE-C5F7-4430-A37F-EBA25D0DF9FF}" sibTransId="{4F854439-AE9A-4F7E-8E6B-490DEA2F2DF1}"/>
    <dgm:cxn modelId="{1EF96A2F-2C63-4C0D-B008-A9989B46C0F9}" type="presOf" srcId="{AFDBC248-E912-4121-A7C9-A33356E58768}" destId="{03F2D976-F0DB-44CD-B235-F9AF913F9D8F}" srcOrd="0" destOrd="0" presId="urn:microsoft.com/office/officeart/2005/8/layout/radial1"/>
    <dgm:cxn modelId="{F7D37E33-81C3-4AE1-8421-5060C0B3EE8A}" type="presOf" srcId="{8B629E58-8B29-4E73-9193-5F44AB00F740}" destId="{D2D0BECD-F129-48DA-8F6C-1F16A5CAE408}" srcOrd="1" destOrd="0" presId="urn:microsoft.com/office/officeart/2005/8/layout/radial1"/>
    <dgm:cxn modelId="{BE095C37-42DF-456C-8587-5516859BFA18}" srcId="{69CAD311-1318-4C48-8899-6EF5E871D9B9}" destId="{2F52A965-2786-4691-A7FC-83F9703EEB05}" srcOrd="1" destOrd="0" parTransId="{7D6C3FE1-E24E-4F9C-A3AB-DF3D81FC7A3C}" sibTransId="{9ADB9703-B6CD-4F7C-831F-BC5CED1A90D9}"/>
    <dgm:cxn modelId="{9619EF3A-3637-4DCC-AFA2-95C46BFBB23D}" type="presOf" srcId="{BEF4F2CE-4DF9-42A7-B07B-B7BAA513982D}" destId="{EA850338-1F96-4DBA-BD72-FA21EE6AEB3E}" srcOrd="0" destOrd="0" presId="urn:microsoft.com/office/officeart/2005/8/layout/radial1"/>
    <dgm:cxn modelId="{7667433B-A9A3-48C0-B8AB-DD2767C5023F}" type="presOf" srcId="{B69FD28D-E6D7-4DFE-A87E-80A26BE8D0B9}" destId="{5E7B3896-5B61-443E-827A-C7C4A76933B6}" srcOrd="1" destOrd="0" presId="urn:microsoft.com/office/officeart/2005/8/layout/radial1"/>
    <dgm:cxn modelId="{41887B5D-7700-48D2-81A0-F5743E7D0C97}" type="presOf" srcId="{BFEAF6D0-768F-408B-9D83-6FEF01F304CA}" destId="{F1CC0E5D-5558-412D-935E-7E987787A291}" srcOrd="0" destOrd="0" presId="urn:microsoft.com/office/officeart/2005/8/layout/radial1"/>
    <dgm:cxn modelId="{7C929563-BA73-415D-B634-1E5411BA9D1D}" srcId="{69CAD311-1318-4C48-8899-6EF5E871D9B9}" destId="{58D532E3-6D8B-4027-8548-B2748F349D84}" srcOrd="5" destOrd="0" parTransId="{BFEAF6D0-768F-408B-9D83-6FEF01F304CA}" sibTransId="{658AF09A-6372-4C20-A855-04D20A0880EA}"/>
    <dgm:cxn modelId="{AE0FBF63-31B3-4F0A-ABD1-51E8353587FE}" type="presOf" srcId="{7D6C3FE1-E24E-4F9C-A3AB-DF3D81FC7A3C}" destId="{703D48F8-46E5-4626-AC50-4537BDBA357C}" srcOrd="1" destOrd="0" presId="urn:microsoft.com/office/officeart/2005/8/layout/radial1"/>
    <dgm:cxn modelId="{DECC6345-BA2F-4782-921E-7E9AF1C2BFDA}" type="presOf" srcId="{9A07E5D5-2EC4-469E-A52A-40321234EEE1}" destId="{81236CBB-55AE-4802-A030-3150E987ED94}" srcOrd="0" destOrd="0" presId="urn:microsoft.com/office/officeart/2005/8/layout/radial1"/>
    <dgm:cxn modelId="{9E80B14A-68E4-4F05-B29C-043FB80C5441}" type="presOf" srcId="{58D532E3-6D8B-4027-8548-B2748F349D84}" destId="{28B61326-16A3-4C73-9CE0-04746996CE6C}" srcOrd="0" destOrd="0" presId="urn:microsoft.com/office/officeart/2005/8/layout/radial1"/>
    <dgm:cxn modelId="{B6A3F26A-FBBD-4EA8-9205-A9EED544B750}" type="presOf" srcId="{CAFE7A0F-FCB8-425F-8F9F-31FCA9981C76}" destId="{DDB64470-F473-4463-B273-C55AEFEA7B8E}" srcOrd="0" destOrd="0" presId="urn:microsoft.com/office/officeart/2005/8/layout/radial1"/>
    <dgm:cxn modelId="{A7E0CA6E-77A5-46B8-B4CC-ACE3C62C1B6C}" srcId="{69CAD311-1318-4C48-8899-6EF5E871D9B9}" destId="{283297A7-C446-4F55-8FAB-E66778402E34}" srcOrd="7" destOrd="0" parTransId="{B69FD28D-E6D7-4DFE-A87E-80A26BE8D0B9}" sibTransId="{774112CE-99D5-4F5C-9CD6-9DD7D47E77FD}"/>
    <dgm:cxn modelId="{46017F51-B964-41F4-B680-0230DCD21BD9}" type="presOf" srcId="{B69FD28D-E6D7-4DFE-A87E-80A26BE8D0B9}" destId="{81D4C00B-A961-4E86-8F63-A4A6CE84A0F6}" srcOrd="0" destOrd="0" presId="urn:microsoft.com/office/officeart/2005/8/layout/radial1"/>
    <dgm:cxn modelId="{F7C3DB71-33FE-4F9C-8CE5-EEFF80446ADD}" type="presOf" srcId="{BFEAF6D0-768F-408B-9D83-6FEF01F304CA}" destId="{F559BCA3-A7DC-43B2-8DA0-4B287A07447F}" srcOrd="1" destOrd="0" presId="urn:microsoft.com/office/officeart/2005/8/layout/radial1"/>
    <dgm:cxn modelId="{3544F174-2241-486A-BC6C-F46EF317F27A}" srcId="{69CAD311-1318-4C48-8899-6EF5E871D9B9}" destId="{BEF4F2CE-4DF9-42A7-B07B-B7BAA513982D}" srcOrd="3" destOrd="0" parTransId="{9305FCCE-9AA3-4E9B-A0A7-E36E5B783916}" sibTransId="{63B63D5E-3217-48EA-BBA5-D1911FF1B5A0}"/>
    <dgm:cxn modelId="{7F5D6176-8CDA-48EF-BC63-74026A06D75D}" srcId="{69CAD311-1318-4C48-8899-6EF5E871D9B9}" destId="{43253A12-0454-4488-ADB5-5B4B9525AB15}" srcOrd="2" destOrd="0" parTransId="{8B629E58-8B29-4E73-9193-5F44AB00F740}" sibTransId="{1F4F6EDE-1D0A-4E05-996D-C4CA114FE653}"/>
    <dgm:cxn modelId="{93CD2A77-DACF-490C-A2BE-2B3113B0C51F}" type="presOf" srcId="{2D27EA9C-3547-4C5E-AC85-863117F1D68B}" destId="{24E17A60-1C0E-44F3-A845-4A73A14B3E44}" srcOrd="0" destOrd="0" presId="urn:microsoft.com/office/officeart/2005/8/layout/radial1"/>
    <dgm:cxn modelId="{6D50E67F-20D5-4335-A38A-6BBADFC7205E}" type="presOf" srcId="{43253A12-0454-4488-ADB5-5B4B9525AB15}" destId="{CDAD08B6-3AF6-4DD6-A84B-58BD5958D32E}" srcOrd="0" destOrd="0" presId="urn:microsoft.com/office/officeart/2005/8/layout/radial1"/>
    <dgm:cxn modelId="{08D11B84-BB46-429C-ACD5-53D067C56C27}" srcId="{69CAD311-1318-4C48-8899-6EF5E871D9B9}" destId="{B656F79B-1B9F-45FD-9C59-8092BFC9EC11}" srcOrd="0" destOrd="0" parTransId="{2D27EA9C-3547-4C5E-AC85-863117F1D68B}" sibTransId="{FFBAD389-7640-4C1B-A1BC-2E87E38E5055}"/>
    <dgm:cxn modelId="{F14DD08A-D7DE-4904-A4F2-6B93AE0625D1}" type="presOf" srcId="{9A07E5D5-2EC4-469E-A52A-40321234EEE1}" destId="{1D2E3518-471C-41C1-9D5D-B70DE14641FA}" srcOrd="1" destOrd="0" presId="urn:microsoft.com/office/officeart/2005/8/layout/radial1"/>
    <dgm:cxn modelId="{AD50888E-3C2D-4BD9-AA18-4B8777772B07}" type="presOf" srcId="{2D27EA9C-3547-4C5E-AC85-863117F1D68B}" destId="{AC959E0D-A82E-4F46-9CF2-1674FDBD0F49}" srcOrd="1" destOrd="0" presId="urn:microsoft.com/office/officeart/2005/8/layout/radial1"/>
    <dgm:cxn modelId="{59F1B999-3CEE-49B6-A4AD-8FCAA621E694}" type="presOf" srcId="{8B629E58-8B29-4E73-9193-5F44AB00F740}" destId="{A8D6935C-DB92-43DB-A44A-E3242263E0B3}" srcOrd="0" destOrd="0" presId="urn:microsoft.com/office/officeart/2005/8/layout/radial1"/>
    <dgm:cxn modelId="{185071A0-3D1E-42C1-852C-BBD6742B134C}" type="presOf" srcId="{69CAD311-1318-4C48-8899-6EF5E871D9B9}" destId="{3543D1EB-93FC-41B8-8220-73118777C407}" srcOrd="0" destOrd="0" presId="urn:microsoft.com/office/officeart/2005/8/layout/radial1"/>
    <dgm:cxn modelId="{41E467A2-FC08-4867-916B-B70C279547C7}" type="presOf" srcId="{9305FCCE-9AA3-4E9B-A0A7-E36E5B783916}" destId="{B6C874E7-4279-418A-A40C-64CB2DB8F437}" srcOrd="0" destOrd="0" presId="urn:microsoft.com/office/officeart/2005/8/layout/radial1"/>
    <dgm:cxn modelId="{FEB9C4A2-D0F1-4DC5-AE9C-9CCF6786850A}" type="presOf" srcId="{C1C34939-7A73-4297-BD0B-526FDFE15C69}" destId="{D3A7CE7C-0037-4051-9FF8-98779E27987C}" srcOrd="0" destOrd="0" presId="urn:microsoft.com/office/officeart/2005/8/layout/radial1"/>
    <dgm:cxn modelId="{103DEAA6-64B7-47EB-8199-8D27794729A7}" type="presOf" srcId="{9305FCCE-9AA3-4E9B-A0A7-E36E5B783916}" destId="{D0F869DE-949F-4623-B023-D5D02050C0C9}" srcOrd="1" destOrd="0" presId="urn:microsoft.com/office/officeart/2005/8/layout/radial1"/>
    <dgm:cxn modelId="{48F643A7-61D2-4F0A-A09B-888B12E5D23B}" type="presOf" srcId="{283297A7-C446-4F55-8FAB-E66778402E34}" destId="{F7EB1937-2ADE-45F6-85BF-822D71FEE103}" srcOrd="0" destOrd="0" presId="urn:microsoft.com/office/officeart/2005/8/layout/radial1"/>
    <dgm:cxn modelId="{C76920AB-A9F2-4306-A4A2-CB782F82CB4A}" type="presOf" srcId="{27FF2877-0DEF-4601-9ECE-010B6080BF63}" destId="{5E68EB56-D110-41C0-88E5-9F5224AB11B9}" srcOrd="0" destOrd="0" presId="urn:microsoft.com/office/officeart/2005/8/layout/radial1"/>
    <dgm:cxn modelId="{C386B7B3-D4B2-44F2-A028-CA3D7A106647}" type="presOf" srcId="{7D6C3FE1-E24E-4F9C-A3AB-DF3D81FC7A3C}" destId="{5BBCBB72-FBA5-40C7-B0AA-D8C5E309B6EA}" srcOrd="0" destOrd="0" presId="urn:microsoft.com/office/officeart/2005/8/layout/radial1"/>
    <dgm:cxn modelId="{732B37CD-C47C-4F71-BA35-57AE4E8EE008}" srcId="{69CAD311-1318-4C48-8899-6EF5E871D9B9}" destId="{CAFE7A0F-FCB8-425F-8F9F-31FCA9981C76}" srcOrd="4" destOrd="0" parTransId="{27FF2877-0DEF-4601-9ECE-010B6080BF63}" sibTransId="{E6F767CB-243F-4D00-897D-D7581E8AA6D8}"/>
    <dgm:cxn modelId="{C29BEFE4-5432-421A-AEEE-CA5DF531920D}" type="presOf" srcId="{B656F79B-1B9F-45FD-9C59-8092BFC9EC11}" destId="{6BEF7CFC-834A-4965-BC7E-66D4D92ACCE4}" srcOrd="0" destOrd="0" presId="urn:microsoft.com/office/officeart/2005/8/layout/radial1"/>
    <dgm:cxn modelId="{65EC2BF2-800F-42EA-8873-CD51544B12DB}" type="presOf" srcId="{2F52A965-2786-4691-A7FC-83F9703EEB05}" destId="{8265B05C-1083-4450-8A74-247F2CEDC48E}" srcOrd="0" destOrd="0" presId="urn:microsoft.com/office/officeart/2005/8/layout/radial1"/>
    <dgm:cxn modelId="{41F7F1FF-6E22-4924-B946-9A8D6AE6E75F}" type="presOf" srcId="{27FF2877-0DEF-4601-9ECE-010B6080BF63}" destId="{B266CA04-C66D-4FBD-B03A-420A7AD9ECCE}" srcOrd="1" destOrd="0" presId="urn:microsoft.com/office/officeart/2005/8/layout/radial1"/>
    <dgm:cxn modelId="{DCA7FF89-FB80-4DED-9CDB-B4702FACFB41}" type="presParOf" srcId="{D3A7CE7C-0037-4051-9FF8-98779E27987C}" destId="{3543D1EB-93FC-41B8-8220-73118777C407}" srcOrd="0" destOrd="0" presId="urn:microsoft.com/office/officeart/2005/8/layout/radial1"/>
    <dgm:cxn modelId="{FEE10B82-4BAF-43F9-8815-09F783C715A3}" type="presParOf" srcId="{D3A7CE7C-0037-4051-9FF8-98779E27987C}" destId="{24E17A60-1C0E-44F3-A845-4A73A14B3E44}" srcOrd="1" destOrd="0" presId="urn:microsoft.com/office/officeart/2005/8/layout/radial1"/>
    <dgm:cxn modelId="{2DABF8E4-221B-4CEB-B8FA-35368DA4A333}" type="presParOf" srcId="{24E17A60-1C0E-44F3-A845-4A73A14B3E44}" destId="{AC959E0D-A82E-4F46-9CF2-1674FDBD0F49}" srcOrd="0" destOrd="0" presId="urn:microsoft.com/office/officeart/2005/8/layout/radial1"/>
    <dgm:cxn modelId="{CE4CC31D-B2FC-4E4B-97E9-A38D9AA4917C}" type="presParOf" srcId="{D3A7CE7C-0037-4051-9FF8-98779E27987C}" destId="{6BEF7CFC-834A-4965-BC7E-66D4D92ACCE4}" srcOrd="2" destOrd="0" presId="urn:microsoft.com/office/officeart/2005/8/layout/radial1"/>
    <dgm:cxn modelId="{36DB50D3-FDBA-41AA-BD31-4676393052CA}" type="presParOf" srcId="{D3A7CE7C-0037-4051-9FF8-98779E27987C}" destId="{5BBCBB72-FBA5-40C7-B0AA-D8C5E309B6EA}" srcOrd="3" destOrd="0" presId="urn:microsoft.com/office/officeart/2005/8/layout/radial1"/>
    <dgm:cxn modelId="{8E23ED8E-BC94-4F08-A880-E76483CD8C39}" type="presParOf" srcId="{5BBCBB72-FBA5-40C7-B0AA-D8C5E309B6EA}" destId="{703D48F8-46E5-4626-AC50-4537BDBA357C}" srcOrd="0" destOrd="0" presId="urn:microsoft.com/office/officeart/2005/8/layout/radial1"/>
    <dgm:cxn modelId="{8E19FD8F-1182-4BB2-B1E4-12EAE8E7D390}" type="presParOf" srcId="{D3A7CE7C-0037-4051-9FF8-98779E27987C}" destId="{8265B05C-1083-4450-8A74-247F2CEDC48E}" srcOrd="4" destOrd="0" presId="urn:microsoft.com/office/officeart/2005/8/layout/radial1"/>
    <dgm:cxn modelId="{AD7307B1-355D-4CE0-82F6-5FB8EB1DED76}" type="presParOf" srcId="{D3A7CE7C-0037-4051-9FF8-98779E27987C}" destId="{A8D6935C-DB92-43DB-A44A-E3242263E0B3}" srcOrd="5" destOrd="0" presId="urn:microsoft.com/office/officeart/2005/8/layout/radial1"/>
    <dgm:cxn modelId="{22888792-4F7C-4904-9392-9BC0B5266CA8}" type="presParOf" srcId="{A8D6935C-DB92-43DB-A44A-E3242263E0B3}" destId="{D2D0BECD-F129-48DA-8F6C-1F16A5CAE408}" srcOrd="0" destOrd="0" presId="urn:microsoft.com/office/officeart/2005/8/layout/radial1"/>
    <dgm:cxn modelId="{E6AF9599-860D-471E-8127-2A1C401AE35A}" type="presParOf" srcId="{D3A7CE7C-0037-4051-9FF8-98779E27987C}" destId="{CDAD08B6-3AF6-4DD6-A84B-58BD5958D32E}" srcOrd="6" destOrd="0" presId="urn:microsoft.com/office/officeart/2005/8/layout/radial1"/>
    <dgm:cxn modelId="{22A4CAB7-BDEC-47C7-94AB-29CB282F137C}" type="presParOf" srcId="{D3A7CE7C-0037-4051-9FF8-98779E27987C}" destId="{B6C874E7-4279-418A-A40C-64CB2DB8F437}" srcOrd="7" destOrd="0" presId="urn:microsoft.com/office/officeart/2005/8/layout/radial1"/>
    <dgm:cxn modelId="{3FFB4D3B-2059-445B-BC6E-FBCB7B2D84A7}" type="presParOf" srcId="{B6C874E7-4279-418A-A40C-64CB2DB8F437}" destId="{D0F869DE-949F-4623-B023-D5D02050C0C9}" srcOrd="0" destOrd="0" presId="urn:microsoft.com/office/officeart/2005/8/layout/radial1"/>
    <dgm:cxn modelId="{F1613432-98E5-458D-B3FD-ECE3CB9931E7}" type="presParOf" srcId="{D3A7CE7C-0037-4051-9FF8-98779E27987C}" destId="{EA850338-1F96-4DBA-BD72-FA21EE6AEB3E}" srcOrd="8" destOrd="0" presId="urn:microsoft.com/office/officeart/2005/8/layout/radial1"/>
    <dgm:cxn modelId="{6827499A-2B0C-4EEB-8BF9-F0589A83FFAB}" type="presParOf" srcId="{D3A7CE7C-0037-4051-9FF8-98779E27987C}" destId="{5E68EB56-D110-41C0-88E5-9F5224AB11B9}" srcOrd="9" destOrd="0" presId="urn:microsoft.com/office/officeart/2005/8/layout/radial1"/>
    <dgm:cxn modelId="{B5D352FE-4C31-4FD9-A632-8303435FBFD8}" type="presParOf" srcId="{5E68EB56-D110-41C0-88E5-9F5224AB11B9}" destId="{B266CA04-C66D-4FBD-B03A-420A7AD9ECCE}" srcOrd="0" destOrd="0" presId="urn:microsoft.com/office/officeart/2005/8/layout/radial1"/>
    <dgm:cxn modelId="{12DB70A8-BB38-4340-BE9A-76AE1FBB5628}" type="presParOf" srcId="{D3A7CE7C-0037-4051-9FF8-98779E27987C}" destId="{DDB64470-F473-4463-B273-C55AEFEA7B8E}" srcOrd="10" destOrd="0" presId="urn:microsoft.com/office/officeart/2005/8/layout/radial1"/>
    <dgm:cxn modelId="{65D35F07-6464-49C7-BC9F-89D9525E58FC}" type="presParOf" srcId="{D3A7CE7C-0037-4051-9FF8-98779E27987C}" destId="{F1CC0E5D-5558-412D-935E-7E987787A291}" srcOrd="11" destOrd="0" presId="urn:microsoft.com/office/officeart/2005/8/layout/radial1"/>
    <dgm:cxn modelId="{2F17AF95-8E06-480D-B562-DA4C22E3788F}" type="presParOf" srcId="{F1CC0E5D-5558-412D-935E-7E987787A291}" destId="{F559BCA3-A7DC-43B2-8DA0-4B287A07447F}" srcOrd="0" destOrd="0" presId="urn:microsoft.com/office/officeart/2005/8/layout/radial1"/>
    <dgm:cxn modelId="{24E642FF-7287-483B-AA37-B8B8F3CCC363}" type="presParOf" srcId="{D3A7CE7C-0037-4051-9FF8-98779E27987C}" destId="{28B61326-16A3-4C73-9CE0-04746996CE6C}" srcOrd="12" destOrd="0" presId="urn:microsoft.com/office/officeart/2005/8/layout/radial1"/>
    <dgm:cxn modelId="{E8F303F5-48EF-42A2-8FD9-E7FD9A17840C}" type="presParOf" srcId="{D3A7CE7C-0037-4051-9FF8-98779E27987C}" destId="{81236CBB-55AE-4802-A030-3150E987ED94}" srcOrd="13" destOrd="0" presId="urn:microsoft.com/office/officeart/2005/8/layout/radial1"/>
    <dgm:cxn modelId="{33D5C369-9C6C-4747-8E8F-F5FFD10A0AF8}" type="presParOf" srcId="{81236CBB-55AE-4802-A030-3150E987ED94}" destId="{1D2E3518-471C-41C1-9D5D-B70DE14641FA}" srcOrd="0" destOrd="0" presId="urn:microsoft.com/office/officeart/2005/8/layout/radial1"/>
    <dgm:cxn modelId="{1E65C9D4-19DA-4C86-974B-F62C60CA27D8}" type="presParOf" srcId="{D3A7CE7C-0037-4051-9FF8-98779E27987C}" destId="{03F2D976-F0DB-44CD-B235-F9AF913F9D8F}" srcOrd="14" destOrd="0" presId="urn:microsoft.com/office/officeart/2005/8/layout/radial1"/>
    <dgm:cxn modelId="{6FA2286F-7739-4CD9-818E-D55748A40583}" type="presParOf" srcId="{D3A7CE7C-0037-4051-9FF8-98779E27987C}" destId="{81D4C00B-A961-4E86-8F63-A4A6CE84A0F6}" srcOrd="15" destOrd="0" presId="urn:microsoft.com/office/officeart/2005/8/layout/radial1"/>
    <dgm:cxn modelId="{4B6E0464-52F4-43F1-905B-D5B515D68772}" type="presParOf" srcId="{81D4C00B-A961-4E86-8F63-A4A6CE84A0F6}" destId="{5E7B3896-5B61-443E-827A-C7C4A76933B6}" srcOrd="0" destOrd="0" presId="urn:microsoft.com/office/officeart/2005/8/layout/radial1"/>
    <dgm:cxn modelId="{D9F766B0-9C01-4BCB-B9C1-C41BFBCACE6F}" type="presParOf" srcId="{D3A7CE7C-0037-4051-9FF8-98779E27987C}" destId="{F7EB1937-2ADE-45F6-85BF-822D71FEE103}"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B9FBD-B4BD-45C4-85AC-749CE713B608}">
      <dsp:nvSpPr>
        <dsp:cNvPr id="0" name=""/>
        <dsp:cNvSpPr/>
      </dsp:nvSpPr>
      <dsp:spPr>
        <a:xfrm>
          <a:off x="2257" y="0"/>
          <a:ext cx="3512948" cy="5476461"/>
        </a:xfrm>
        <a:prstGeom prst="roundRect">
          <a:avLst>
            <a:gd name="adj" fmla="val 10000"/>
          </a:avLst>
        </a:prstGeom>
        <a:solidFill>
          <a:schemeClr val="tx2">
            <a:lumMod val="10000"/>
            <a:lumOff val="9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uk-UA" sz="3200" kern="1200" dirty="0"/>
            <a:t>Роль «сторожового пса»</a:t>
          </a:r>
        </a:p>
      </dsp:txBody>
      <dsp:txXfrm>
        <a:off x="2257" y="2190584"/>
        <a:ext cx="3512948" cy="2190584"/>
      </dsp:txXfrm>
    </dsp:sp>
    <dsp:sp modelId="{0B5D0B36-D862-4E87-B200-FBB2AEB6CBE0}">
      <dsp:nvSpPr>
        <dsp:cNvPr id="0" name=""/>
        <dsp:cNvSpPr/>
      </dsp:nvSpPr>
      <dsp:spPr>
        <a:xfrm>
          <a:off x="846901" y="328587"/>
          <a:ext cx="1823661" cy="18236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94CAFC7-A85B-4C47-BD70-A0D719803123}">
      <dsp:nvSpPr>
        <dsp:cNvPr id="0" name=""/>
        <dsp:cNvSpPr/>
      </dsp:nvSpPr>
      <dsp:spPr>
        <a:xfrm>
          <a:off x="3668722" y="0"/>
          <a:ext cx="3512948" cy="5476461"/>
        </a:xfrm>
        <a:prstGeom prst="roundRect">
          <a:avLst>
            <a:gd name="adj" fmla="val 10000"/>
          </a:avLst>
        </a:prstGeom>
        <a:solidFill>
          <a:schemeClr val="accent3">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uk-UA" sz="3200" kern="1200" dirty="0"/>
            <a:t>Залучення громадян до антикорупційних зусиль</a:t>
          </a:r>
        </a:p>
      </dsp:txBody>
      <dsp:txXfrm>
        <a:off x="3668722" y="2190584"/>
        <a:ext cx="3512948" cy="2190584"/>
      </dsp:txXfrm>
    </dsp:sp>
    <dsp:sp modelId="{F98083E0-5FF1-4C18-BD65-785AD8BB0533}">
      <dsp:nvSpPr>
        <dsp:cNvPr id="0" name=""/>
        <dsp:cNvSpPr/>
      </dsp:nvSpPr>
      <dsp:spPr>
        <a:xfrm>
          <a:off x="4465238" y="328587"/>
          <a:ext cx="1823661" cy="182366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041E1C2-F417-47AD-99D0-EEFA8FF368C7}">
      <dsp:nvSpPr>
        <dsp:cNvPr id="0" name=""/>
        <dsp:cNvSpPr/>
      </dsp:nvSpPr>
      <dsp:spPr>
        <a:xfrm>
          <a:off x="7241190" y="0"/>
          <a:ext cx="3512948" cy="547646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uk-UA" sz="3200" kern="1200" dirty="0"/>
            <a:t>Сприяння розбудові доброчесності</a:t>
          </a:r>
        </a:p>
      </dsp:txBody>
      <dsp:txXfrm>
        <a:off x="7241190" y="2190584"/>
        <a:ext cx="3512948" cy="2190584"/>
      </dsp:txXfrm>
    </dsp:sp>
    <dsp:sp modelId="{6C4C2126-1D51-4045-980B-E8C6E760EDE5}">
      <dsp:nvSpPr>
        <dsp:cNvPr id="0" name=""/>
        <dsp:cNvSpPr/>
      </dsp:nvSpPr>
      <dsp:spPr>
        <a:xfrm>
          <a:off x="8083575" y="328587"/>
          <a:ext cx="1823661" cy="182366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0687C66-1AC6-4561-A255-EAF9BB6857CD}">
      <dsp:nvSpPr>
        <dsp:cNvPr id="0" name=""/>
        <dsp:cNvSpPr/>
      </dsp:nvSpPr>
      <dsp:spPr>
        <a:xfrm>
          <a:off x="387028" y="4129043"/>
          <a:ext cx="9893807" cy="1292088"/>
        </a:xfrm>
        <a:prstGeom prst="leftRightArrow">
          <a:avLst/>
        </a:prstGeom>
        <a:solidFill>
          <a:schemeClr val="accent4">
            <a:lumMod val="20000"/>
            <a:lumOff val="80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FF45C-BD8F-4172-A9C7-2DFE6A09D611}">
      <dsp:nvSpPr>
        <dsp:cNvPr id="0" name=""/>
        <dsp:cNvSpPr/>
      </dsp:nvSpPr>
      <dsp:spPr>
        <a:xfrm>
          <a:off x="3251199" y="500"/>
          <a:ext cx="4876800" cy="1950600"/>
        </a:xfrm>
        <a:prstGeom prst="rightArrow">
          <a:avLst>
            <a:gd name="adj1" fmla="val 75000"/>
            <a:gd name="adj2" fmla="val 50000"/>
          </a:avLst>
        </a:prstGeom>
        <a:solidFill>
          <a:schemeClr val="accent3">
            <a:lumMod val="40000"/>
            <a:lumOff val="6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None/>
          </a:pPr>
          <a:r>
            <a:rPr lang="uk-UA" sz="1900" b="1" kern="1200" dirty="0">
              <a:solidFill>
                <a:schemeClr val="dk1"/>
              </a:solidFill>
              <a:latin typeface="+mn-lt"/>
              <a:ea typeface="Roboto"/>
              <a:cs typeface="Arial" panose="020B0604020202020204" pitchFamily="34" charset="0"/>
              <a:sym typeface="Roboto"/>
            </a:rPr>
            <a:t>   Підпорядковані владі ЗМІ </a:t>
          </a:r>
          <a:r>
            <a:rPr lang="uk-UA" sz="1900" kern="1200" dirty="0">
              <a:solidFill>
                <a:schemeClr val="dk1"/>
              </a:solidFill>
              <a:latin typeface="+mn-lt"/>
              <a:ea typeface="Roboto"/>
              <a:cs typeface="Arial" panose="020B0604020202020204" pitchFamily="34" charset="0"/>
              <a:sym typeface="Roboto"/>
            </a:rPr>
            <a:t>можуть використовуватися для нав'язування певних ідей та поглядів, виправдовувати дії та рішення влади або відкрито рекламувати її</a:t>
          </a:r>
          <a:endParaRPr lang="uk-UA" sz="1900" kern="1200" dirty="0">
            <a:latin typeface="+mn-lt"/>
          </a:endParaRPr>
        </a:p>
      </dsp:txBody>
      <dsp:txXfrm>
        <a:off x="3251199" y="244325"/>
        <a:ext cx="4145325" cy="1462950"/>
      </dsp:txXfrm>
    </dsp:sp>
    <dsp:sp modelId="{6CB46CDD-C12C-464F-9C8C-BF27E309061F}">
      <dsp:nvSpPr>
        <dsp:cNvPr id="0" name=""/>
        <dsp:cNvSpPr/>
      </dsp:nvSpPr>
      <dsp:spPr>
        <a:xfrm>
          <a:off x="0" y="500"/>
          <a:ext cx="3251200" cy="1950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uk-UA" sz="3300" kern="1200" dirty="0"/>
            <a:t>Пропаганда</a:t>
          </a:r>
        </a:p>
      </dsp:txBody>
      <dsp:txXfrm>
        <a:off x="95220" y="95720"/>
        <a:ext cx="3060760" cy="1760160"/>
      </dsp:txXfrm>
    </dsp:sp>
    <dsp:sp modelId="{09D4CABC-EC18-4B69-B468-3D105F2443BE}">
      <dsp:nvSpPr>
        <dsp:cNvPr id="0" name=""/>
        <dsp:cNvSpPr/>
      </dsp:nvSpPr>
      <dsp:spPr>
        <a:xfrm>
          <a:off x="3251199" y="2146161"/>
          <a:ext cx="4876800" cy="1950600"/>
        </a:xfrm>
        <a:prstGeom prst="rightArrow">
          <a:avLst>
            <a:gd name="adj1" fmla="val 75000"/>
            <a:gd name="adj2" fmla="val 50000"/>
          </a:avLst>
        </a:prstGeom>
        <a:solidFill>
          <a:srgbClr val="CCECFF">
            <a:alpha val="89804"/>
          </a:srgbClr>
        </a:solidFill>
        <a:ln w="12700" cap="flat" cmpd="sng" algn="ctr">
          <a:solidFill>
            <a:schemeClr val="accent4">
              <a:tint val="40000"/>
              <a:alpha val="90000"/>
              <a:hueOff val="-10767831"/>
              <a:satOff val="7729"/>
              <a:lumOff val="-14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None/>
          </a:pPr>
          <a:r>
            <a:rPr lang="ru-RU" sz="1900" kern="1200" dirty="0">
              <a:solidFill>
                <a:schemeClr val="dk1"/>
              </a:solidFill>
              <a:latin typeface="+mn-lt"/>
              <a:ea typeface="Roboto"/>
              <a:cs typeface="Arial" panose="020B0604020202020204" pitchFamily="34" charset="0"/>
              <a:sym typeface="Roboto"/>
            </a:rPr>
            <a:t>   ЗМІ </a:t>
          </a:r>
          <a:r>
            <a:rPr lang="ru-RU" sz="1900" b="1" kern="1200" dirty="0" err="1">
              <a:solidFill>
                <a:schemeClr val="dk1"/>
              </a:solidFill>
              <a:latin typeface="+mn-lt"/>
              <a:ea typeface="Roboto"/>
              <a:cs typeface="Arial" panose="020B0604020202020204" pitchFamily="34" charset="0"/>
              <a:sym typeface="Roboto"/>
            </a:rPr>
            <a:t>можуть</a:t>
          </a:r>
          <a:r>
            <a:rPr lang="ru-RU" sz="1900" b="1" kern="1200" dirty="0">
              <a:solidFill>
                <a:schemeClr val="dk1"/>
              </a:solidFill>
              <a:latin typeface="+mn-lt"/>
              <a:ea typeface="Roboto"/>
              <a:cs typeface="Arial" panose="020B0604020202020204" pitchFamily="34" charset="0"/>
              <a:sym typeface="Roboto"/>
            </a:rPr>
            <a:t> </a:t>
          </a:r>
          <a:r>
            <a:rPr lang="ru-RU" sz="1900" b="1" kern="1200" dirty="0" err="1">
              <a:solidFill>
                <a:schemeClr val="dk1"/>
              </a:solidFill>
              <a:latin typeface="+mn-lt"/>
              <a:ea typeface="Roboto"/>
              <a:cs typeface="Arial" panose="020B0604020202020204" pitchFamily="34" charset="0"/>
              <a:sym typeface="Roboto"/>
            </a:rPr>
            <a:t>скривати</a:t>
          </a:r>
          <a:r>
            <a:rPr lang="ru-RU" sz="1900" b="1" kern="1200" dirty="0">
              <a:solidFill>
                <a:schemeClr val="dk1"/>
              </a:solidFill>
              <a:latin typeface="+mn-lt"/>
              <a:ea typeface="Roboto"/>
              <a:cs typeface="Arial" panose="020B0604020202020204" pitchFamily="34" charset="0"/>
              <a:sym typeface="Roboto"/>
            </a:rPr>
            <a:t> </a:t>
          </a:r>
          <a:r>
            <a:rPr lang="ru-RU" sz="1900" b="1" kern="1200" dirty="0" err="1">
              <a:solidFill>
                <a:schemeClr val="dk1"/>
              </a:solidFill>
              <a:latin typeface="+mn-lt"/>
              <a:ea typeface="Roboto"/>
              <a:cs typeface="Arial" panose="020B0604020202020204" pitchFamily="34" charset="0"/>
              <a:sym typeface="Roboto"/>
            </a:rPr>
            <a:t>якісь</a:t>
          </a:r>
          <a:r>
            <a:rPr lang="ru-RU" sz="1900" b="1" kern="1200" dirty="0">
              <a:solidFill>
                <a:schemeClr val="dk1"/>
              </a:solidFill>
              <a:latin typeface="+mn-lt"/>
              <a:ea typeface="Roboto"/>
              <a:cs typeface="Arial" panose="020B0604020202020204" pitchFamily="34" charset="0"/>
              <a:sym typeface="Roboto"/>
            </a:rPr>
            <a:t> </a:t>
          </a:r>
          <a:r>
            <a:rPr lang="ru-RU" sz="1900" b="1" kern="1200" dirty="0" err="1">
              <a:solidFill>
                <a:schemeClr val="dk1"/>
              </a:solidFill>
              <a:latin typeface="+mn-lt"/>
              <a:ea typeface="Roboto"/>
              <a:cs typeface="Arial" panose="020B0604020202020204" pitchFamily="34" charset="0"/>
              <a:sym typeface="Roboto"/>
            </a:rPr>
            <a:t>факти</a:t>
          </a:r>
          <a:r>
            <a:rPr lang="ru-RU" sz="1900" kern="1200" dirty="0">
              <a:solidFill>
                <a:schemeClr val="dk1"/>
              </a:solidFill>
              <a:latin typeface="+mn-lt"/>
              <a:ea typeface="Roboto"/>
              <a:cs typeface="Arial" panose="020B0604020202020204" pitchFamily="34" charset="0"/>
              <a:sym typeface="Roboto"/>
            </a:rPr>
            <a:t>, </a:t>
          </a:r>
          <a:r>
            <a:rPr lang="ru-RU" sz="1900" kern="1200" dirty="0" err="1">
              <a:solidFill>
                <a:schemeClr val="dk1"/>
              </a:solidFill>
              <a:latin typeface="+mn-lt"/>
              <a:ea typeface="Roboto"/>
              <a:cs typeface="Arial" panose="020B0604020202020204" pitchFamily="34" charset="0"/>
              <a:sym typeface="Roboto"/>
            </a:rPr>
            <a:t>подавати</a:t>
          </a:r>
          <a:r>
            <a:rPr lang="ru-RU" sz="1900" kern="1200" dirty="0">
              <a:solidFill>
                <a:schemeClr val="dk1"/>
              </a:solidFill>
              <a:latin typeface="+mn-lt"/>
              <a:ea typeface="Roboto"/>
              <a:cs typeface="Arial" panose="020B0604020202020204" pitchFamily="34" charset="0"/>
              <a:sym typeface="Roboto"/>
            </a:rPr>
            <a:t> </a:t>
          </a:r>
          <a:r>
            <a:rPr lang="ru-RU" sz="1900" kern="1200" dirty="0" err="1">
              <a:solidFill>
                <a:schemeClr val="dk1"/>
              </a:solidFill>
              <a:latin typeface="+mn-lt"/>
              <a:ea typeface="Roboto"/>
              <a:cs typeface="Arial" panose="020B0604020202020204" pitchFamily="34" charset="0"/>
              <a:sym typeface="Roboto"/>
            </a:rPr>
            <a:t>інформацію</a:t>
          </a:r>
          <a:r>
            <a:rPr lang="ru-RU" sz="1900" kern="1200" dirty="0">
              <a:solidFill>
                <a:schemeClr val="dk1"/>
              </a:solidFill>
              <a:latin typeface="+mn-lt"/>
              <a:ea typeface="Roboto"/>
              <a:cs typeface="Arial" panose="020B0604020202020204" pitchFamily="34" charset="0"/>
              <a:sym typeface="Roboto"/>
            </a:rPr>
            <a:t> не так, як є </a:t>
          </a:r>
          <a:r>
            <a:rPr lang="ru-RU" sz="1900" kern="1200" dirty="0" err="1">
              <a:solidFill>
                <a:schemeClr val="dk1"/>
              </a:solidFill>
              <a:latin typeface="+mn-lt"/>
              <a:ea typeface="Roboto"/>
              <a:cs typeface="Arial" panose="020B0604020202020204" pitchFamily="34" charset="0"/>
              <a:sym typeface="Roboto"/>
            </a:rPr>
            <a:t>насправді</a:t>
          </a:r>
          <a:r>
            <a:rPr lang="ru-RU" sz="1900" kern="1200" dirty="0">
              <a:solidFill>
                <a:schemeClr val="dk1"/>
              </a:solidFill>
              <a:latin typeface="+mn-lt"/>
              <a:ea typeface="Roboto"/>
              <a:cs typeface="Arial" panose="020B0604020202020204" pitchFamily="34" charset="0"/>
              <a:sym typeface="Roboto"/>
            </a:rPr>
            <a:t>, </a:t>
          </a:r>
          <a:r>
            <a:rPr lang="ru-RU" sz="1900" kern="1200" dirty="0" err="1">
              <a:solidFill>
                <a:schemeClr val="dk1"/>
              </a:solidFill>
              <a:latin typeface="+mn-lt"/>
              <a:ea typeface="Roboto"/>
              <a:cs typeface="Arial" panose="020B0604020202020204" pitchFamily="34" charset="0"/>
              <a:sym typeface="Roboto"/>
            </a:rPr>
            <a:t>або</a:t>
          </a:r>
          <a:r>
            <a:rPr lang="ru-RU" sz="1900" kern="1200" dirty="0">
              <a:solidFill>
                <a:schemeClr val="dk1"/>
              </a:solidFill>
              <a:latin typeface="+mn-lt"/>
              <a:ea typeface="Roboto"/>
              <a:cs typeface="Arial" panose="020B0604020202020204" pitchFamily="34" charset="0"/>
              <a:sym typeface="Roboto"/>
            </a:rPr>
            <a:t> </a:t>
          </a:r>
          <a:r>
            <a:rPr lang="ru-RU" sz="1900" kern="1200" dirty="0" err="1">
              <a:solidFill>
                <a:schemeClr val="dk1"/>
              </a:solidFill>
              <a:latin typeface="+mn-lt"/>
              <a:ea typeface="Roboto"/>
              <a:cs typeface="Arial" panose="020B0604020202020204" pitchFamily="34" charset="0"/>
              <a:sym typeface="Roboto"/>
            </a:rPr>
            <a:t>придумувати</a:t>
          </a:r>
          <a:r>
            <a:rPr lang="ru-RU" sz="1900" kern="1200" dirty="0">
              <a:solidFill>
                <a:schemeClr val="dk1"/>
              </a:solidFill>
              <a:latin typeface="+mn-lt"/>
              <a:ea typeface="Roboto"/>
              <a:cs typeface="Arial" panose="020B0604020202020204" pitchFamily="34" charset="0"/>
              <a:sym typeface="Roboto"/>
            </a:rPr>
            <a:t> </a:t>
          </a:r>
          <a:r>
            <a:rPr lang="ru-RU" sz="1900" kern="1200" dirty="0" err="1">
              <a:solidFill>
                <a:schemeClr val="dk1"/>
              </a:solidFill>
              <a:latin typeface="+mn-lt"/>
              <a:ea typeface="Roboto"/>
              <a:cs typeface="Arial" panose="020B0604020202020204" pitchFamily="34" charset="0"/>
              <a:sym typeface="Roboto"/>
            </a:rPr>
            <a:t>сюжети</a:t>
          </a:r>
          <a:r>
            <a:rPr lang="ru-RU" sz="1900" kern="1200" dirty="0">
              <a:solidFill>
                <a:schemeClr val="dk1"/>
              </a:solidFill>
              <a:latin typeface="+mn-lt"/>
              <a:ea typeface="Roboto"/>
              <a:cs typeface="Arial" panose="020B0604020202020204" pitchFamily="34" charset="0"/>
              <a:sym typeface="Roboto"/>
            </a:rPr>
            <a:t>, </a:t>
          </a:r>
          <a:r>
            <a:rPr lang="ru-RU" sz="1900" kern="1200" dirty="0" err="1">
              <a:solidFill>
                <a:schemeClr val="dk1"/>
              </a:solidFill>
              <a:latin typeface="+mn-lt"/>
              <a:ea typeface="Roboto"/>
              <a:cs typeface="Arial" panose="020B0604020202020204" pitchFamily="34" charset="0"/>
              <a:sym typeface="Roboto"/>
            </a:rPr>
            <a:t>яких</a:t>
          </a:r>
          <a:r>
            <a:rPr lang="ru-RU" sz="1900" kern="1200" dirty="0">
              <a:solidFill>
                <a:schemeClr val="dk1"/>
              </a:solidFill>
              <a:latin typeface="+mn-lt"/>
              <a:ea typeface="Roboto"/>
              <a:cs typeface="Arial" panose="020B0604020202020204" pitchFamily="34" charset="0"/>
              <a:sym typeface="Roboto"/>
            </a:rPr>
            <a:t> </a:t>
          </a:r>
          <a:r>
            <a:rPr lang="ru-RU" sz="1900" kern="1200" dirty="0" err="1">
              <a:solidFill>
                <a:schemeClr val="dk1"/>
              </a:solidFill>
              <a:latin typeface="+mn-lt"/>
              <a:ea typeface="Roboto"/>
              <a:cs typeface="Arial" panose="020B0604020202020204" pitchFamily="34" charset="0"/>
              <a:sym typeface="Roboto"/>
            </a:rPr>
            <a:t>насправді</a:t>
          </a:r>
          <a:r>
            <a:rPr lang="ru-RU" sz="1900" kern="1200" dirty="0">
              <a:solidFill>
                <a:schemeClr val="dk1"/>
              </a:solidFill>
              <a:latin typeface="+mn-lt"/>
              <a:ea typeface="Roboto"/>
              <a:cs typeface="Arial" panose="020B0604020202020204" pitchFamily="34" charset="0"/>
              <a:sym typeface="Roboto"/>
            </a:rPr>
            <a:t> </a:t>
          </a:r>
          <a:r>
            <a:rPr lang="ru-RU" sz="1900" b="1" kern="1200" dirty="0">
              <a:solidFill>
                <a:schemeClr val="dk1"/>
              </a:solidFill>
              <a:latin typeface="+mn-lt"/>
              <a:ea typeface="Roboto"/>
              <a:cs typeface="Arial" panose="020B0604020202020204" pitchFamily="34" charset="0"/>
              <a:sym typeface="Roboto"/>
            </a:rPr>
            <a:t>не </a:t>
          </a:r>
          <a:r>
            <a:rPr lang="ru-RU" sz="1900" b="1" kern="1200" dirty="0" err="1">
              <a:solidFill>
                <a:schemeClr val="dk1"/>
              </a:solidFill>
              <a:latin typeface="+mn-lt"/>
              <a:ea typeface="Roboto"/>
              <a:cs typeface="Arial" panose="020B0604020202020204" pitchFamily="34" charset="0"/>
              <a:sym typeface="Roboto"/>
            </a:rPr>
            <a:t>було</a:t>
          </a:r>
          <a:r>
            <a:rPr lang="ru-RU" sz="1900" b="1" kern="1200" dirty="0">
              <a:solidFill>
                <a:schemeClr val="dk1"/>
              </a:solidFill>
              <a:latin typeface="+mn-lt"/>
              <a:ea typeface="Roboto"/>
              <a:cs typeface="Arial" panose="020B0604020202020204" pitchFamily="34" charset="0"/>
              <a:sym typeface="Roboto"/>
            </a:rPr>
            <a:t>. </a:t>
          </a:r>
          <a:endParaRPr lang="uk-UA" sz="1900" kern="1200" dirty="0">
            <a:latin typeface="+mn-lt"/>
          </a:endParaRPr>
        </a:p>
      </dsp:txBody>
      <dsp:txXfrm>
        <a:off x="3251199" y="2389986"/>
        <a:ext cx="4145325" cy="1462950"/>
      </dsp:txXfrm>
    </dsp:sp>
    <dsp:sp modelId="{06903F1A-BC1E-4391-A9F4-69C60F0C5A31}">
      <dsp:nvSpPr>
        <dsp:cNvPr id="0" name=""/>
        <dsp:cNvSpPr/>
      </dsp:nvSpPr>
      <dsp:spPr>
        <a:xfrm>
          <a:off x="0" y="2146161"/>
          <a:ext cx="3251200" cy="1950600"/>
        </a:xfrm>
        <a:prstGeom prst="roundRect">
          <a:avLst/>
        </a:prstGeom>
        <a:solidFill>
          <a:srgbClr val="CC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uk-UA" sz="3300" kern="1200" dirty="0"/>
            <a:t>Дезінформація</a:t>
          </a:r>
        </a:p>
      </dsp:txBody>
      <dsp:txXfrm>
        <a:off x="95220" y="2241381"/>
        <a:ext cx="3060760" cy="176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1D190-C677-4B4F-8008-08DB26F3C0D6}">
      <dsp:nvSpPr>
        <dsp:cNvPr id="0" name=""/>
        <dsp:cNvSpPr/>
      </dsp:nvSpPr>
      <dsp:spPr>
        <a:xfrm>
          <a:off x="3944130" y="1898789"/>
          <a:ext cx="3550443" cy="26032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uk-UA" sz="3100" kern="1200" dirty="0"/>
            <a:t>Що загрожує доброчесності медіа? </a:t>
          </a:r>
        </a:p>
      </dsp:txBody>
      <dsp:txXfrm>
        <a:off x="4464080" y="2280022"/>
        <a:ext cx="2510543" cy="1840754"/>
      </dsp:txXfrm>
    </dsp:sp>
    <dsp:sp modelId="{B2A1E4F9-65D4-45B4-80BB-694EFCB001E5}">
      <dsp:nvSpPr>
        <dsp:cNvPr id="0" name=""/>
        <dsp:cNvSpPr/>
      </dsp:nvSpPr>
      <dsp:spPr>
        <a:xfrm>
          <a:off x="4142102" y="0"/>
          <a:ext cx="2951288" cy="17752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kern="1200" dirty="0"/>
            <a:t>Розробка та реалізація </a:t>
          </a:r>
          <a:r>
            <a:rPr lang="uk-UA" sz="2400" kern="1200" dirty="0" err="1"/>
            <a:t>медіаполітики</a:t>
          </a:r>
          <a:endParaRPr lang="uk-UA" sz="2400" kern="1200" dirty="0"/>
        </a:p>
      </dsp:txBody>
      <dsp:txXfrm>
        <a:off x="4574308" y="259975"/>
        <a:ext cx="2086876" cy="1255271"/>
      </dsp:txXfrm>
    </dsp:sp>
    <dsp:sp modelId="{DAA5D5AC-DCBC-4EC1-B388-1624CC8DD5AD}">
      <dsp:nvSpPr>
        <dsp:cNvPr id="0" name=""/>
        <dsp:cNvSpPr/>
      </dsp:nvSpPr>
      <dsp:spPr>
        <a:xfrm>
          <a:off x="7904351" y="2238576"/>
          <a:ext cx="2647565" cy="18118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dirty="0" err="1"/>
            <a:t>Медіаструктури</a:t>
          </a:r>
          <a:endParaRPr lang="uk-UA" sz="2000" kern="1200" dirty="0"/>
        </a:p>
      </dsp:txBody>
      <dsp:txXfrm>
        <a:off x="8292078" y="2503917"/>
        <a:ext cx="1872111" cy="1281180"/>
      </dsp:txXfrm>
    </dsp:sp>
    <dsp:sp modelId="{1843513D-DA2E-4A6F-8475-53BF967A1F07}">
      <dsp:nvSpPr>
        <dsp:cNvPr id="0" name=""/>
        <dsp:cNvSpPr/>
      </dsp:nvSpPr>
      <dsp:spPr>
        <a:xfrm>
          <a:off x="4248556" y="4625578"/>
          <a:ext cx="2912553" cy="17752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dirty="0"/>
            <a:t>Журналісти</a:t>
          </a:r>
        </a:p>
      </dsp:txBody>
      <dsp:txXfrm>
        <a:off x="4675090" y="4885553"/>
        <a:ext cx="2059485" cy="1255271"/>
      </dsp:txXfrm>
    </dsp:sp>
    <dsp:sp modelId="{007502C5-B640-4B5B-A966-8DCFA193A96E}">
      <dsp:nvSpPr>
        <dsp:cNvPr id="0" name=""/>
        <dsp:cNvSpPr/>
      </dsp:nvSpPr>
      <dsp:spPr>
        <a:xfrm>
          <a:off x="781193" y="2397807"/>
          <a:ext cx="2705615" cy="18106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dirty="0"/>
            <a:t>Медійні практики</a:t>
          </a:r>
        </a:p>
      </dsp:txBody>
      <dsp:txXfrm>
        <a:off x="1177421" y="2662976"/>
        <a:ext cx="1913159" cy="1280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9983A-D9A3-439A-8B39-AAB60962EA25}">
      <dsp:nvSpPr>
        <dsp:cNvPr id="0" name=""/>
        <dsp:cNvSpPr/>
      </dsp:nvSpPr>
      <dsp:spPr>
        <a:xfrm>
          <a:off x="2515115" y="2979463"/>
          <a:ext cx="741270" cy="1799270"/>
        </a:xfrm>
        <a:custGeom>
          <a:avLst/>
          <a:gdLst/>
          <a:ahLst/>
          <a:cxnLst/>
          <a:rect l="0" t="0" r="0" b="0"/>
          <a:pathLst>
            <a:path>
              <a:moveTo>
                <a:pt x="0" y="0"/>
              </a:moveTo>
              <a:lnTo>
                <a:pt x="370635" y="0"/>
              </a:lnTo>
              <a:lnTo>
                <a:pt x="370635" y="1799270"/>
              </a:lnTo>
              <a:lnTo>
                <a:pt x="741270" y="17992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uk-UA" sz="700" kern="1200"/>
        </a:p>
      </dsp:txBody>
      <dsp:txXfrm>
        <a:off x="2837101" y="3830448"/>
        <a:ext cx="97299" cy="97299"/>
      </dsp:txXfrm>
    </dsp:sp>
    <dsp:sp modelId="{654A6D14-5C48-40FF-8634-54F473769867}">
      <dsp:nvSpPr>
        <dsp:cNvPr id="0" name=""/>
        <dsp:cNvSpPr/>
      </dsp:nvSpPr>
      <dsp:spPr>
        <a:xfrm>
          <a:off x="2515115" y="2731227"/>
          <a:ext cx="741270" cy="248235"/>
        </a:xfrm>
        <a:custGeom>
          <a:avLst/>
          <a:gdLst/>
          <a:ahLst/>
          <a:cxnLst/>
          <a:rect l="0" t="0" r="0" b="0"/>
          <a:pathLst>
            <a:path>
              <a:moveTo>
                <a:pt x="0" y="248235"/>
              </a:moveTo>
              <a:lnTo>
                <a:pt x="370635" y="248235"/>
              </a:lnTo>
              <a:lnTo>
                <a:pt x="370635" y="0"/>
              </a:lnTo>
              <a:lnTo>
                <a:pt x="7412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2866207" y="2835802"/>
        <a:ext cx="39086" cy="39086"/>
      </dsp:txXfrm>
    </dsp:sp>
    <dsp:sp modelId="{C603D483-5CFA-49E8-8B4A-4812C62E74C6}">
      <dsp:nvSpPr>
        <dsp:cNvPr id="0" name=""/>
        <dsp:cNvSpPr/>
      </dsp:nvSpPr>
      <dsp:spPr>
        <a:xfrm>
          <a:off x="2515115" y="931957"/>
          <a:ext cx="741270" cy="2047505"/>
        </a:xfrm>
        <a:custGeom>
          <a:avLst/>
          <a:gdLst/>
          <a:ahLst/>
          <a:cxnLst/>
          <a:rect l="0" t="0" r="0" b="0"/>
          <a:pathLst>
            <a:path>
              <a:moveTo>
                <a:pt x="0" y="2047505"/>
              </a:moveTo>
              <a:lnTo>
                <a:pt x="370635" y="2047505"/>
              </a:lnTo>
              <a:lnTo>
                <a:pt x="370635" y="0"/>
              </a:lnTo>
              <a:lnTo>
                <a:pt x="7412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uk-UA" sz="800" kern="1200"/>
        </a:p>
      </dsp:txBody>
      <dsp:txXfrm>
        <a:off x="2831311" y="1901271"/>
        <a:ext cx="108877" cy="108877"/>
      </dsp:txXfrm>
    </dsp:sp>
    <dsp:sp modelId="{913A8815-1F92-41A8-B5B8-13848F744CA2}">
      <dsp:nvSpPr>
        <dsp:cNvPr id="0" name=""/>
        <dsp:cNvSpPr/>
      </dsp:nvSpPr>
      <dsp:spPr>
        <a:xfrm rot="16200000">
          <a:off x="-1023524" y="2414470"/>
          <a:ext cx="5947293" cy="11299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uk-UA" sz="3600" kern="1200" dirty="0">
              <a:latin typeface="+mj-lt"/>
            </a:rPr>
            <a:t>Власність</a:t>
          </a:r>
        </a:p>
      </dsp:txBody>
      <dsp:txXfrm>
        <a:off x="-1023524" y="2414470"/>
        <a:ext cx="5947293" cy="1129985"/>
      </dsp:txXfrm>
    </dsp:sp>
    <dsp:sp modelId="{6476CFD8-91B5-44FE-91ED-1383AC12D270}">
      <dsp:nvSpPr>
        <dsp:cNvPr id="0" name=""/>
        <dsp:cNvSpPr/>
      </dsp:nvSpPr>
      <dsp:spPr>
        <a:xfrm>
          <a:off x="3256385" y="289046"/>
          <a:ext cx="6023898" cy="12858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ru-RU" sz="1600" kern="1200" dirty="0" err="1">
              <a:latin typeface="+mn-lt"/>
            </a:rPr>
            <a:t>Непрозорість</a:t>
          </a:r>
          <a:r>
            <a:rPr lang="ru-RU" sz="1600" kern="1200" dirty="0">
              <a:latin typeface="+mn-lt"/>
            </a:rPr>
            <a:t> </a:t>
          </a:r>
          <a:r>
            <a:rPr lang="ru-RU" sz="1600" kern="1200" dirty="0" err="1">
              <a:latin typeface="+mn-lt"/>
            </a:rPr>
            <a:t>інформації</a:t>
          </a:r>
          <a:r>
            <a:rPr lang="ru-RU" sz="1600" kern="1200" dirty="0">
              <a:latin typeface="+mn-lt"/>
            </a:rPr>
            <a:t> про </a:t>
          </a:r>
          <a:r>
            <a:rPr lang="ru-RU" sz="1600" kern="1200" dirty="0" err="1">
              <a:latin typeface="+mn-lt"/>
            </a:rPr>
            <a:t>власників</a:t>
          </a:r>
          <a:r>
            <a:rPr lang="ru-RU" sz="1600" kern="1200" dirty="0">
              <a:latin typeface="+mn-lt"/>
            </a:rPr>
            <a:t> </a:t>
          </a:r>
          <a:r>
            <a:rPr lang="ru-RU" sz="1600" kern="1200" dirty="0" err="1">
              <a:latin typeface="+mn-lt"/>
            </a:rPr>
            <a:t>або</a:t>
          </a:r>
          <a:r>
            <a:rPr lang="ru-RU" sz="1600" kern="1200" dirty="0">
              <a:latin typeface="+mn-lt"/>
            </a:rPr>
            <a:t> </a:t>
          </a:r>
          <a:r>
            <a:rPr lang="ru-RU" sz="1600" kern="1200" dirty="0" err="1">
              <a:latin typeface="+mn-lt"/>
            </a:rPr>
            <a:t>джерела</a:t>
          </a:r>
          <a:r>
            <a:rPr lang="ru-RU" sz="1600" kern="1200" dirty="0">
              <a:latin typeface="+mn-lt"/>
            </a:rPr>
            <a:t> </a:t>
          </a:r>
          <a:r>
            <a:rPr lang="ru-RU" sz="1600" kern="1200" dirty="0" err="1">
              <a:latin typeface="+mn-lt"/>
            </a:rPr>
            <a:t>інвестицій</a:t>
          </a:r>
          <a:r>
            <a:rPr lang="ru-RU" sz="1600" kern="1200" dirty="0">
              <a:latin typeface="+mn-lt"/>
            </a:rPr>
            <a:t> </a:t>
          </a:r>
          <a:r>
            <a:rPr lang="ru-RU" sz="1600" kern="1200" dirty="0" err="1">
              <a:latin typeface="+mn-lt"/>
            </a:rPr>
            <a:t>медіа</a:t>
          </a:r>
          <a:r>
            <a:rPr lang="ru-RU" sz="1600" kern="1200" dirty="0">
              <a:latin typeface="+mn-lt"/>
            </a:rPr>
            <a:t> (</a:t>
          </a:r>
          <a:r>
            <a:rPr lang="ru-RU" sz="1600" kern="1200" dirty="0" err="1">
              <a:latin typeface="+mn-lt"/>
            </a:rPr>
            <a:t>дані</a:t>
          </a:r>
          <a:r>
            <a:rPr lang="ru-RU" sz="1600" kern="1200" dirty="0">
              <a:latin typeface="+mn-lt"/>
            </a:rPr>
            <a:t> про </a:t>
          </a:r>
          <a:r>
            <a:rPr lang="ru-RU" sz="1600" kern="1200" dirty="0" err="1">
              <a:latin typeface="+mn-lt"/>
            </a:rPr>
            <a:t>справжніх</a:t>
          </a:r>
          <a:r>
            <a:rPr lang="ru-RU" sz="1600" kern="1200" dirty="0">
              <a:latin typeface="+mn-lt"/>
            </a:rPr>
            <a:t> </a:t>
          </a:r>
          <a:r>
            <a:rPr lang="ru-RU" sz="1600" kern="1200" dirty="0" err="1">
              <a:latin typeface="+mn-lt"/>
            </a:rPr>
            <a:t>власників</a:t>
          </a:r>
          <a:r>
            <a:rPr lang="ru-RU" sz="1600" kern="1200" dirty="0">
              <a:latin typeface="+mn-lt"/>
            </a:rPr>
            <a:t> </a:t>
          </a:r>
          <a:r>
            <a:rPr lang="ru-RU" sz="1600" kern="1200" dirty="0" err="1">
              <a:latin typeface="+mn-lt"/>
            </a:rPr>
            <a:t>можуть</a:t>
          </a:r>
          <a:r>
            <a:rPr lang="ru-RU" sz="1600" kern="1200" dirty="0">
              <a:latin typeface="+mn-lt"/>
            </a:rPr>
            <a:t> бути </a:t>
          </a:r>
          <a:r>
            <a:rPr lang="ru-RU" sz="1600" kern="1200" dirty="0" err="1">
              <a:latin typeface="+mn-lt"/>
            </a:rPr>
            <a:t>приховувані</a:t>
          </a:r>
          <a:r>
            <a:rPr lang="ru-RU" sz="1600" kern="1200" dirty="0">
              <a:latin typeface="+mn-lt"/>
            </a:rPr>
            <a:t>). </a:t>
          </a:r>
          <a:endParaRPr lang="uk-UA" sz="1600" kern="1200" dirty="0">
            <a:latin typeface="+mn-lt"/>
          </a:endParaRPr>
        </a:p>
      </dsp:txBody>
      <dsp:txXfrm>
        <a:off x="3256385" y="289046"/>
        <a:ext cx="6023898" cy="1285822"/>
      </dsp:txXfrm>
    </dsp:sp>
    <dsp:sp modelId="{3E15DDFC-35A5-49E6-96E6-885F974C879F}">
      <dsp:nvSpPr>
        <dsp:cNvPr id="0" name=""/>
        <dsp:cNvSpPr/>
      </dsp:nvSpPr>
      <dsp:spPr>
        <a:xfrm>
          <a:off x="3256385" y="1857364"/>
          <a:ext cx="6023972" cy="1747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uk-UA" sz="1600" kern="1200" dirty="0" err="1">
              <a:latin typeface="+mn-lt"/>
            </a:rPr>
            <a:t>Медіавласники</a:t>
          </a:r>
          <a:r>
            <a:rPr lang="uk-UA" sz="1600" kern="1200" dirty="0">
              <a:latin typeface="+mn-lt"/>
            </a:rPr>
            <a:t>, що домінують на національному та локальному ринках, можуть використовувати медіа для просування власної та дискваліфікації протилежної політичної програми, загалом використовувати медіа як інструмент для конкретних політичних інтересів або інтересів приватного бізнесу, які ігнорують суспільні інтереси та демократичну роль журналістики.</a:t>
          </a:r>
        </a:p>
      </dsp:txBody>
      <dsp:txXfrm>
        <a:off x="3256385" y="1857364"/>
        <a:ext cx="6023972" cy="1747726"/>
      </dsp:txXfrm>
    </dsp:sp>
    <dsp:sp modelId="{BFCCA0D7-F996-4018-BE77-5AD85FDE7797}">
      <dsp:nvSpPr>
        <dsp:cNvPr id="0" name=""/>
        <dsp:cNvSpPr/>
      </dsp:nvSpPr>
      <dsp:spPr>
        <a:xfrm>
          <a:off x="3256385" y="3887587"/>
          <a:ext cx="6047063" cy="1782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uk-UA" sz="1600" kern="1200" dirty="0">
              <a:latin typeface="+mn-lt"/>
            </a:rPr>
            <a:t>Державні медіа (повністю або частково) на національному та місцевому рівнях можуть бути під управлінням і фінансуванням для обслуговування конкретних політичних та бізнес інтересів правлячих політичних груп.</a:t>
          </a:r>
        </a:p>
      </dsp:txBody>
      <dsp:txXfrm>
        <a:off x="3256385" y="3887587"/>
        <a:ext cx="6047063" cy="1782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3AFB9-C796-453F-A42F-727D62326B64}">
      <dsp:nvSpPr>
        <dsp:cNvPr id="0" name=""/>
        <dsp:cNvSpPr/>
      </dsp:nvSpPr>
      <dsp:spPr>
        <a:xfrm>
          <a:off x="2515115" y="2979463"/>
          <a:ext cx="741270" cy="1816553"/>
        </a:xfrm>
        <a:custGeom>
          <a:avLst/>
          <a:gdLst/>
          <a:ahLst/>
          <a:cxnLst/>
          <a:rect l="0" t="0" r="0" b="0"/>
          <a:pathLst>
            <a:path>
              <a:moveTo>
                <a:pt x="0" y="0"/>
              </a:moveTo>
              <a:lnTo>
                <a:pt x="370635" y="0"/>
              </a:lnTo>
              <a:lnTo>
                <a:pt x="370635" y="1816553"/>
              </a:lnTo>
              <a:lnTo>
                <a:pt x="741270" y="18165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uk-UA" sz="700" kern="1200"/>
        </a:p>
      </dsp:txBody>
      <dsp:txXfrm>
        <a:off x="2836701" y="3838690"/>
        <a:ext cx="98098" cy="98098"/>
      </dsp:txXfrm>
    </dsp:sp>
    <dsp:sp modelId="{ABA9983A-D9A3-439A-8B39-AAB60962EA25}">
      <dsp:nvSpPr>
        <dsp:cNvPr id="0" name=""/>
        <dsp:cNvSpPr/>
      </dsp:nvSpPr>
      <dsp:spPr>
        <a:xfrm>
          <a:off x="2515115" y="2979463"/>
          <a:ext cx="741270" cy="128185"/>
        </a:xfrm>
        <a:custGeom>
          <a:avLst/>
          <a:gdLst/>
          <a:ahLst/>
          <a:cxnLst/>
          <a:rect l="0" t="0" r="0" b="0"/>
          <a:pathLst>
            <a:path>
              <a:moveTo>
                <a:pt x="0" y="0"/>
              </a:moveTo>
              <a:lnTo>
                <a:pt x="370635" y="0"/>
              </a:lnTo>
              <a:lnTo>
                <a:pt x="370635" y="128185"/>
              </a:lnTo>
              <a:lnTo>
                <a:pt x="741270" y="128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2866943" y="3024748"/>
        <a:ext cx="37613" cy="37613"/>
      </dsp:txXfrm>
    </dsp:sp>
    <dsp:sp modelId="{C603D483-5CFA-49E8-8B4A-4812C62E74C6}">
      <dsp:nvSpPr>
        <dsp:cNvPr id="0" name=""/>
        <dsp:cNvSpPr/>
      </dsp:nvSpPr>
      <dsp:spPr>
        <a:xfrm>
          <a:off x="2515115" y="1291094"/>
          <a:ext cx="741270" cy="1688368"/>
        </a:xfrm>
        <a:custGeom>
          <a:avLst/>
          <a:gdLst/>
          <a:ahLst/>
          <a:cxnLst/>
          <a:rect l="0" t="0" r="0" b="0"/>
          <a:pathLst>
            <a:path>
              <a:moveTo>
                <a:pt x="0" y="1688368"/>
              </a:moveTo>
              <a:lnTo>
                <a:pt x="370635" y="1688368"/>
              </a:lnTo>
              <a:lnTo>
                <a:pt x="370635" y="0"/>
              </a:lnTo>
              <a:lnTo>
                <a:pt x="7412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uk-UA" sz="700" kern="1200"/>
        </a:p>
      </dsp:txBody>
      <dsp:txXfrm>
        <a:off x="2839652" y="2089180"/>
        <a:ext cx="92196" cy="92196"/>
      </dsp:txXfrm>
    </dsp:sp>
    <dsp:sp modelId="{913A8815-1F92-41A8-B5B8-13848F744CA2}">
      <dsp:nvSpPr>
        <dsp:cNvPr id="0" name=""/>
        <dsp:cNvSpPr/>
      </dsp:nvSpPr>
      <dsp:spPr>
        <a:xfrm rot="16200000">
          <a:off x="-1023524" y="2414470"/>
          <a:ext cx="5947293" cy="11299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uk-UA" sz="3600" kern="1200" dirty="0">
              <a:latin typeface="+mj-lt"/>
            </a:rPr>
            <a:t>Фінанси </a:t>
          </a:r>
        </a:p>
      </dsp:txBody>
      <dsp:txXfrm>
        <a:off x="-1023524" y="2414470"/>
        <a:ext cx="5947293" cy="1129985"/>
      </dsp:txXfrm>
    </dsp:sp>
    <dsp:sp modelId="{6476CFD8-91B5-44FE-91ED-1383AC12D270}">
      <dsp:nvSpPr>
        <dsp:cNvPr id="0" name=""/>
        <dsp:cNvSpPr/>
      </dsp:nvSpPr>
      <dsp:spPr>
        <a:xfrm>
          <a:off x="3256385" y="648183"/>
          <a:ext cx="6016078" cy="12858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ru-RU" sz="1600" kern="1200" dirty="0" err="1"/>
            <a:t>Дані</a:t>
          </a:r>
          <a:r>
            <a:rPr lang="ru-RU" sz="1600" kern="1200" dirty="0"/>
            <a:t> про </a:t>
          </a:r>
          <a:r>
            <a:rPr lang="ru-RU" sz="1600" kern="1200" dirty="0" err="1"/>
            <a:t>фінансування</a:t>
          </a:r>
          <a:r>
            <a:rPr lang="ru-RU" sz="1600" kern="1200" dirty="0"/>
            <a:t> та </a:t>
          </a:r>
          <a:r>
            <a:rPr lang="ru-RU" sz="1600" kern="1200" dirty="0" err="1"/>
            <a:t>витрати</a:t>
          </a:r>
          <a:r>
            <a:rPr lang="ru-RU" sz="1600" kern="1200" dirty="0"/>
            <a:t> </a:t>
          </a:r>
          <a:r>
            <a:rPr lang="ru-RU" sz="1600" kern="1200" dirty="0" err="1"/>
            <a:t>медіа</a:t>
          </a:r>
          <a:r>
            <a:rPr lang="ru-RU" sz="1600" kern="1200" dirty="0"/>
            <a:t> </a:t>
          </a:r>
          <a:r>
            <a:rPr lang="ru-RU" sz="1600" kern="1200" dirty="0" err="1"/>
            <a:t>можуть</a:t>
          </a:r>
          <a:r>
            <a:rPr lang="ru-RU" sz="1600" kern="1200" dirty="0"/>
            <a:t> бути </a:t>
          </a:r>
          <a:r>
            <a:rPr lang="ru-RU" sz="1600" kern="1200" dirty="0" err="1"/>
            <a:t>непрозорими</a:t>
          </a:r>
          <a:r>
            <a:rPr lang="ru-RU" sz="1600" kern="1200" dirty="0"/>
            <a:t>, а </a:t>
          </a:r>
          <a:r>
            <a:rPr lang="ru-RU" sz="1600" kern="1200" dirty="0" err="1"/>
            <a:t>джерела</a:t>
          </a:r>
          <a:r>
            <a:rPr lang="ru-RU" sz="1600" kern="1200" dirty="0"/>
            <a:t> </a:t>
          </a:r>
          <a:r>
            <a:rPr lang="ru-RU" sz="1600" kern="1200" dirty="0" err="1"/>
            <a:t>доходів</a:t>
          </a:r>
          <a:r>
            <a:rPr lang="ru-RU" sz="1600" kern="1200" dirty="0"/>
            <a:t> – </a:t>
          </a:r>
          <a:r>
            <a:rPr lang="ru-RU" sz="1600" kern="1200" dirty="0" err="1"/>
            <a:t>приховуватися</a:t>
          </a:r>
          <a:r>
            <a:rPr lang="ru-RU" sz="1600" kern="1200" dirty="0"/>
            <a:t>. </a:t>
          </a:r>
          <a:endParaRPr lang="uk-UA" sz="1600" kern="1200" dirty="0">
            <a:latin typeface="+mn-lt"/>
          </a:endParaRPr>
        </a:p>
      </dsp:txBody>
      <dsp:txXfrm>
        <a:off x="3256385" y="648183"/>
        <a:ext cx="6016078" cy="1285822"/>
      </dsp:txXfrm>
    </dsp:sp>
    <dsp:sp modelId="{BFCCA0D7-F996-4018-BE77-5AD85FDE7797}">
      <dsp:nvSpPr>
        <dsp:cNvPr id="0" name=""/>
        <dsp:cNvSpPr/>
      </dsp:nvSpPr>
      <dsp:spPr>
        <a:xfrm>
          <a:off x="3256385" y="2216502"/>
          <a:ext cx="6047063" cy="1782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uk-UA" sz="1600" kern="1200" dirty="0"/>
            <a:t>Ключові дані, що впливають на фінансування медіа на конкурентному </a:t>
          </a:r>
          <a:r>
            <a:rPr lang="uk-UA" sz="1600" kern="1200" dirty="0" err="1"/>
            <a:t>медіаринку</a:t>
          </a:r>
          <a:r>
            <a:rPr lang="uk-UA" sz="1600" kern="1200" dirty="0"/>
            <a:t> та прозорість медіабізнесу, можуть бути недоступними або ненадійними (дані про наклад, передплату, продані примірники, читацьку аудиторію друкованих медіа; дані про рейтинги та аудиторію радіо та ТБ, дані про унікальних відвідувачів для онлайн-медіа, дані про загальний обсяг рекламного ринку та частки тощо). </a:t>
          </a:r>
          <a:endParaRPr lang="uk-UA" sz="1600" kern="1200" dirty="0">
            <a:latin typeface="+mn-lt"/>
          </a:endParaRPr>
        </a:p>
      </dsp:txBody>
      <dsp:txXfrm>
        <a:off x="3256385" y="2216502"/>
        <a:ext cx="6047063" cy="1782292"/>
      </dsp:txXfrm>
    </dsp:sp>
    <dsp:sp modelId="{269CAAE3-92BA-4A34-A8C4-80A4735B3A57}">
      <dsp:nvSpPr>
        <dsp:cNvPr id="0" name=""/>
        <dsp:cNvSpPr/>
      </dsp:nvSpPr>
      <dsp:spPr>
        <a:xfrm>
          <a:off x="3256385" y="4281291"/>
          <a:ext cx="6039391" cy="1029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ru-RU" sz="1600" kern="1200" dirty="0"/>
            <a:t>Заходи </a:t>
          </a:r>
          <a:r>
            <a:rPr lang="ru-RU" sz="1600" kern="1200" dirty="0" err="1"/>
            <a:t>державної</a:t>
          </a:r>
          <a:r>
            <a:rPr lang="ru-RU" sz="1600" kern="1200" dirty="0"/>
            <a:t> </a:t>
          </a:r>
          <a:r>
            <a:rPr lang="ru-RU" sz="1600" kern="1200" dirty="0" err="1"/>
            <a:t>податкової</a:t>
          </a:r>
          <a:r>
            <a:rPr lang="ru-RU" sz="1600" kern="1200" dirty="0"/>
            <a:t> </a:t>
          </a:r>
          <a:r>
            <a:rPr lang="ru-RU" sz="1600" kern="1200" dirty="0" err="1"/>
            <a:t>політики</a:t>
          </a:r>
          <a:r>
            <a:rPr lang="ru-RU" sz="1600" kern="1200" dirty="0"/>
            <a:t> </a:t>
          </a:r>
          <a:r>
            <a:rPr lang="ru-RU" sz="1600" kern="1200" dirty="0" err="1"/>
            <a:t>щодо</a:t>
          </a:r>
          <a:r>
            <a:rPr lang="ru-RU" sz="1600" kern="1200" dirty="0"/>
            <a:t> </a:t>
          </a:r>
          <a:r>
            <a:rPr lang="ru-RU" sz="1600" kern="1200" dirty="0" err="1"/>
            <a:t>медіа</a:t>
          </a:r>
          <a:r>
            <a:rPr lang="ru-RU" sz="1600" kern="1200" dirty="0"/>
            <a:t> </a:t>
          </a:r>
          <a:r>
            <a:rPr lang="ru-RU" sz="1600" kern="1200" dirty="0" err="1"/>
            <a:t>можуть</a:t>
          </a:r>
          <a:r>
            <a:rPr lang="ru-RU" sz="1600" kern="1200" dirty="0"/>
            <a:t> </a:t>
          </a:r>
          <a:r>
            <a:rPr lang="ru-RU" sz="1600" kern="1200" dirty="0" err="1"/>
            <a:t>використовувати</a:t>
          </a:r>
          <a:r>
            <a:rPr lang="ru-RU" sz="1600" kern="1200" dirty="0"/>
            <a:t> </a:t>
          </a:r>
          <a:r>
            <a:rPr lang="ru-RU" sz="1600" kern="1200" dirty="0" err="1"/>
            <a:t>правлячі</a:t>
          </a:r>
          <a:r>
            <a:rPr lang="ru-RU" sz="1600" kern="1200" dirty="0"/>
            <a:t> </a:t>
          </a:r>
          <a:r>
            <a:rPr lang="ru-RU" sz="1600" kern="1200" dirty="0" err="1"/>
            <a:t>політичні</a:t>
          </a:r>
          <a:r>
            <a:rPr lang="ru-RU" sz="1600" kern="1200" dirty="0"/>
            <a:t> </a:t>
          </a:r>
          <a:r>
            <a:rPr lang="ru-RU" sz="1600" kern="1200" dirty="0" err="1"/>
            <a:t>групи</a:t>
          </a:r>
          <a:r>
            <a:rPr lang="ru-RU" sz="1600" kern="1200" dirty="0"/>
            <a:t> як </a:t>
          </a:r>
          <a:r>
            <a:rPr lang="ru-RU" sz="1600" kern="1200" dirty="0" err="1"/>
            <a:t>інструмент</a:t>
          </a:r>
          <a:r>
            <a:rPr lang="ru-RU" sz="1600" kern="1200" dirty="0"/>
            <a:t> для </a:t>
          </a:r>
          <a:r>
            <a:rPr lang="ru-RU" sz="1600" kern="1200" dirty="0" err="1"/>
            <a:t>покарання</a:t>
          </a:r>
          <a:r>
            <a:rPr lang="ru-RU" sz="1600" kern="1200" dirty="0"/>
            <a:t> </a:t>
          </a:r>
          <a:r>
            <a:rPr lang="ru-RU" sz="1600" kern="1200" dirty="0" err="1"/>
            <a:t>або</a:t>
          </a:r>
          <a:r>
            <a:rPr lang="ru-RU" sz="1600" kern="1200" dirty="0"/>
            <a:t> </a:t>
          </a:r>
          <a:r>
            <a:rPr lang="ru-RU" sz="1600" kern="1200" dirty="0" err="1"/>
            <a:t>винагороди</a:t>
          </a:r>
          <a:r>
            <a:rPr lang="ru-RU" sz="1600" kern="1200" dirty="0"/>
            <a:t> </a:t>
          </a:r>
          <a:r>
            <a:rPr lang="ru-RU" sz="1600" kern="1200" dirty="0" err="1"/>
            <a:t>окремих</a:t>
          </a:r>
          <a:r>
            <a:rPr lang="ru-RU" sz="1600" kern="1200" dirty="0"/>
            <a:t> </a:t>
          </a:r>
          <a:r>
            <a:rPr lang="ru-RU" sz="1600" kern="1200" dirty="0" err="1"/>
            <a:t>медіа</a:t>
          </a:r>
          <a:r>
            <a:rPr lang="ru-RU" sz="1600" kern="1200" dirty="0"/>
            <a:t>. </a:t>
          </a:r>
          <a:endParaRPr lang="uk-UA" sz="1600" kern="1200" dirty="0">
            <a:latin typeface="+mn-lt"/>
          </a:endParaRPr>
        </a:p>
      </dsp:txBody>
      <dsp:txXfrm>
        <a:off x="3256385" y="4281291"/>
        <a:ext cx="6039391" cy="1029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3AFB9-C796-453F-A42F-727D62326B64}">
      <dsp:nvSpPr>
        <dsp:cNvPr id="0" name=""/>
        <dsp:cNvSpPr/>
      </dsp:nvSpPr>
      <dsp:spPr>
        <a:xfrm>
          <a:off x="2509581" y="2979463"/>
          <a:ext cx="742720" cy="1820106"/>
        </a:xfrm>
        <a:custGeom>
          <a:avLst/>
          <a:gdLst/>
          <a:ahLst/>
          <a:cxnLst/>
          <a:rect l="0" t="0" r="0" b="0"/>
          <a:pathLst>
            <a:path>
              <a:moveTo>
                <a:pt x="0" y="0"/>
              </a:moveTo>
              <a:lnTo>
                <a:pt x="371360" y="0"/>
              </a:lnTo>
              <a:lnTo>
                <a:pt x="371360" y="1820106"/>
              </a:lnTo>
              <a:lnTo>
                <a:pt x="742720" y="18201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uk-UA" sz="700" kern="1200"/>
        </a:p>
      </dsp:txBody>
      <dsp:txXfrm>
        <a:off x="2831796" y="3840371"/>
        <a:ext cx="98290" cy="98290"/>
      </dsp:txXfrm>
    </dsp:sp>
    <dsp:sp modelId="{ABA9983A-D9A3-439A-8B39-AAB60962EA25}">
      <dsp:nvSpPr>
        <dsp:cNvPr id="0" name=""/>
        <dsp:cNvSpPr/>
      </dsp:nvSpPr>
      <dsp:spPr>
        <a:xfrm>
          <a:off x="2509581" y="2979463"/>
          <a:ext cx="742720" cy="128436"/>
        </a:xfrm>
        <a:custGeom>
          <a:avLst/>
          <a:gdLst/>
          <a:ahLst/>
          <a:cxnLst/>
          <a:rect l="0" t="0" r="0" b="0"/>
          <a:pathLst>
            <a:path>
              <a:moveTo>
                <a:pt x="0" y="0"/>
              </a:moveTo>
              <a:lnTo>
                <a:pt x="371360" y="0"/>
              </a:lnTo>
              <a:lnTo>
                <a:pt x="371360" y="128436"/>
              </a:lnTo>
              <a:lnTo>
                <a:pt x="742720" y="1284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2862098" y="3024837"/>
        <a:ext cx="37687" cy="37687"/>
      </dsp:txXfrm>
    </dsp:sp>
    <dsp:sp modelId="{C603D483-5CFA-49E8-8B4A-4812C62E74C6}">
      <dsp:nvSpPr>
        <dsp:cNvPr id="0" name=""/>
        <dsp:cNvSpPr/>
      </dsp:nvSpPr>
      <dsp:spPr>
        <a:xfrm>
          <a:off x="2509581" y="1287792"/>
          <a:ext cx="742720" cy="1691670"/>
        </a:xfrm>
        <a:custGeom>
          <a:avLst/>
          <a:gdLst/>
          <a:ahLst/>
          <a:cxnLst/>
          <a:rect l="0" t="0" r="0" b="0"/>
          <a:pathLst>
            <a:path>
              <a:moveTo>
                <a:pt x="0" y="1691670"/>
              </a:moveTo>
              <a:lnTo>
                <a:pt x="371360" y="1691670"/>
              </a:lnTo>
              <a:lnTo>
                <a:pt x="371360" y="0"/>
              </a:lnTo>
              <a:lnTo>
                <a:pt x="74272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uk-UA" sz="700" kern="1200"/>
        </a:p>
      </dsp:txBody>
      <dsp:txXfrm>
        <a:off x="2834753" y="2087439"/>
        <a:ext cx="92376" cy="92376"/>
      </dsp:txXfrm>
    </dsp:sp>
    <dsp:sp modelId="{913A8815-1F92-41A8-B5B8-13848F744CA2}">
      <dsp:nvSpPr>
        <dsp:cNvPr id="0" name=""/>
        <dsp:cNvSpPr/>
      </dsp:nvSpPr>
      <dsp:spPr>
        <a:xfrm rot="16200000">
          <a:off x="-1035979" y="2413365"/>
          <a:ext cx="5958926" cy="11321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uk-UA" sz="3600" kern="1200" dirty="0">
              <a:latin typeface="+mj-lt"/>
            </a:rPr>
            <a:t>Суспільне мовлення </a:t>
          </a:r>
        </a:p>
      </dsp:txBody>
      <dsp:txXfrm>
        <a:off x="-1035979" y="2413365"/>
        <a:ext cx="5958926" cy="1132195"/>
      </dsp:txXfrm>
    </dsp:sp>
    <dsp:sp modelId="{6476CFD8-91B5-44FE-91ED-1383AC12D270}">
      <dsp:nvSpPr>
        <dsp:cNvPr id="0" name=""/>
        <dsp:cNvSpPr/>
      </dsp:nvSpPr>
      <dsp:spPr>
        <a:xfrm>
          <a:off x="3252302" y="643623"/>
          <a:ext cx="6027845" cy="12883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ru-RU" sz="1600" kern="1200" dirty="0" err="1"/>
            <a:t>Розподіл</a:t>
          </a:r>
          <a:r>
            <a:rPr lang="ru-RU" sz="1600" kern="1200" dirty="0"/>
            <a:t> </a:t>
          </a:r>
          <a:r>
            <a:rPr lang="ru-RU" sz="1600" kern="1200" dirty="0" err="1"/>
            <a:t>фінансових</a:t>
          </a:r>
          <a:r>
            <a:rPr lang="ru-RU" sz="1600" kern="1200" dirty="0"/>
            <a:t> </a:t>
          </a:r>
          <a:r>
            <a:rPr lang="ru-RU" sz="1600" kern="1200" dirty="0" err="1"/>
            <a:t>ресурсів</a:t>
          </a:r>
          <a:r>
            <a:rPr lang="ru-RU" sz="1600" kern="1200" dirty="0"/>
            <a:t> для </a:t>
          </a:r>
          <a:r>
            <a:rPr lang="ru-RU" sz="1600" kern="1200" dirty="0" err="1"/>
            <a:t>суспільного</a:t>
          </a:r>
          <a:r>
            <a:rPr lang="ru-RU" sz="1600" kern="1200" dirty="0"/>
            <a:t> </a:t>
          </a:r>
          <a:r>
            <a:rPr lang="ru-RU" sz="1600" kern="1200" dirty="0" err="1"/>
            <a:t>мовлення</a:t>
          </a:r>
          <a:r>
            <a:rPr lang="ru-RU" sz="1600" kern="1200" dirty="0"/>
            <a:t> </a:t>
          </a:r>
          <a:r>
            <a:rPr lang="ru-RU" sz="1600" kern="1200" dirty="0" err="1"/>
            <a:t>може</a:t>
          </a:r>
          <a:r>
            <a:rPr lang="ru-RU" sz="1600" kern="1200" dirty="0"/>
            <a:t> не </a:t>
          </a:r>
          <a:r>
            <a:rPr lang="ru-RU" sz="1600" kern="1200" dirty="0" err="1"/>
            <a:t>базуватися</a:t>
          </a:r>
          <a:r>
            <a:rPr lang="ru-RU" sz="1600" kern="1200" dirty="0"/>
            <a:t> на </a:t>
          </a:r>
          <a:r>
            <a:rPr lang="ru-RU" sz="1600" kern="1200" dirty="0" err="1"/>
            <a:t>прозорих</a:t>
          </a:r>
          <a:r>
            <a:rPr lang="ru-RU" sz="1600" kern="1200" dirty="0"/>
            <a:t> та </a:t>
          </a:r>
          <a:r>
            <a:rPr lang="ru-RU" sz="1600" kern="1200" dirty="0" err="1"/>
            <a:t>об’єктивних</a:t>
          </a:r>
          <a:r>
            <a:rPr lang="ru-RU" sz="1600" kern="1200" dirty="0"/>
            <a:t> </a:t>
          </a:r>
          <a:r>
            <a:rPr lang="ru-RU" sz="1600" kern="1200" dirty="0" err="1"/>
            <a:t>критеріях</a:t>
          </a:r>
          <a:r>
            <a:rPr lang="ru-RU" sz="1600" kern="1200" dirty="0"/>
            <a:t> і процедурах.</a:t>
          </a:r>
          <a:endParaRPr lang="uk-UA" sz="1600" kern="1200" dirty="0">
            <a:latin typeface="+mn-lt"/>
          </a:endParaRPr>
        </a:p>
      </dsp:txBody>
      <dsp:txXfrm>
        <a:off x="3252302" y="643623"/>
        <a:ext cx="6027845" cy="1288337"/>
      </dsp:txXfrm>
    </dsp:sp>
    <dsp:sp modelId="{BFCCA0D7-F996-4018-BE77-5AD85FDE7797}">
      <dsp:nvSpPr>
        <dsp:cNvPr id="0" name=""/>
        <dsp:cNvSpPr/>
      </dsp:nvSpPr>
      <dsp:spPr>
        <a:xfrm>
          <a:off x="3252302" y="2215009"/>
          <a:ext cx="6058891" cy="17857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ru-RU" sz="1600" kern="1200" dirty="0" err="1"/>
            <a:t>Фінансові</a:t>
          </a:r>
          <a:r>
            <a:rPr lang="ru-RU" sz="1600" kern="1200" dirty="0"/>
            <a:t> </a:t>
          </a:r>
          <a:r>
            <a:rPr lang="ru-RU" sz="1600" kern="1200" dirty="0" err="1"/>
            <a:t>звіти</a:t>
          </a:r>
          <a:r>
            <a:rPr lang="ru-RU" sz="1600" kern="1200" dirty="0"/>
            <a:t> та </a:t>
          </a:r>
          <a:r>
            <a:rPr lang="ru-RU" sz="1600" kern="1200" dirty="0" err="1"/>
            <a:t>використання</a:t>
          </a:r>
          <a:r>
            <a:rPr lang="ru-RU" sz="1600" kern="1200" dirty="0"/>
            <a:t> </a:t>
          </a:r>
          <a:r>
            <a:rPr lang="ru-RU" sz="1600" kern="1200" dirty="0" err="1"/>
            <a:t>ресурсів</a:t>
          </a:r>
          <a:r>
            <a:rPr lang="ru-RU" sz="1600" kern="1200" dirty="0"/>
            <a:t> </a:t>
          </a:r>
          <a:r>
            <a:rPr lang="ru-RU" sz="1600" kern="1200" dirty="0" err="1"/>
            <a:t>суспільного</a:t>
          </a:r>
          <a:r>
            <a:rPr lang="ru-RU" sz="1600" kern="1200" dirty="0"/>
            <a:t> </a:t>
          </a:r>
          <a:r>
            <a:rPr lang="ru-RU" sz="1600" kern="1200" dirty="0" err="1"/>
            <a:t>мовлення</a:t>
          </a:r>
          <a:r>
            <a:rPr lang="ru-RU" sz="1600" kern="1200" dirty="0"/>
            <a:t> не </a:t>
          </a:r>
          <a:r>
            <a:rPr lang="ru-RU" sz="1600" kern="1200" dirty="0" err="1"/>
            <a:t>контролюються</a:t>
          </a:r>
          <a:r>
            <a:rPr lang="ru-RU" sz="1600" kern="1200" dirty="0"/>
            <a:t> </a:t>
          </a:r>
          <a:r>
            <a:rPr lang="ru-RU" sz="1600" kern="1200" dirty="0" err="1"/>
            <a:t>належним</a:t>
          </a:r>
          <a:r>
            <a:rPr lang="ru-RU" sz="1600" kern="1200" dirty="0"/>
            <a:t> чином, а </a:t>
          </a:r>
          <a:r>
            <a:rPr lang="ru-RU" sz="1600" kern="1200" dirty="0" err="1"/>
            <a:t>механізми</a:t>
          </a:r>
          <a:r>
            <a:rPr lang="ru-RU" sz="1600" kern="1200" dirty="0"/>
            <a:t> </a:t>
          </a:r>
          <a:r>
            <a:rPr lang="ru-RU" sz="1600" kern="1200" dirty="0" err="1"/>
            <a:t>фінансової</a:t>
          </a:r>
          <a:r>
            <a:rPr lang="ru-RU" sz="1600" kern="1200" dirty="0"/>
            <a:t> </a:t>
          </a:r>
          <a:r>
            <a:rPr lang="ru-RU" sz="1600" kern="1200" dirty="0" err="1"/>
            <a:t>звітності</a:t>
          </a:r>
          <a:r>
            <a:rPr lang="ru-RU" sz="1600" kern="1200" dirty="0"/>
            <a:t> </a:t>
          </a:r>
          <a:r>
            <a:rPr lang="ru-RU" sz="1600" kern="1200" dirty="0" err="1"/>
            <a:t>відсутні</a:t>
          </a:r>
          <a:r>
            <a:rPr lang="ru-RU" sz="1600" kern="1200" dirty="0"/>
            <a:t> </a:t>
          </a:r>
          <a:r>
            <a:rPr lang="ru-RU" sz="1600" kern="1200" dirty="0" err="1"/>
            <a:t>або</a:t>
          </a:r>
          <a:r>
            <a:rPr lang="ru-RU" sz="1600" kern="1200" dirty="0"/>
            <a:t> є </a:t>
          </a:r>
          <a:r>
            <a:rPr lang="ru-RU" sz="1600" kern="1200" dirty="0" err="1"/>
            <a:t>неефективними</a:t>
          </a:r>
          <a:r>
            <a:rPr lang="ru-RU" sz="1600" kern="1200" dirty="0"/>
            <a:t>.</a:t>
          </a:r>
          <a:endParaRPr lang="uk-UA" sz="1600" kern="1200" dirty="0">
            <a:latin typeface="+mn-lt"/>
          </a:endParaRPr>
        </a:p>
      </dsp:txBody>
      <dsp:txXfrm>
        <a:off x="3252302" y="2215009"/>
        <a:ext cx="6058891" cy="1785778"/>
      </dsp:txXfrm>
    </dsp:sp>
    <dsp:sp modelId="{269CAAE3-92BA-4A34-A8C4-80A4735B3A57}">
      <dsp:nvSpPr>
        <dsp:cNvPr id="0" name=""/>
        <dsp:cNvSpPr/>
      </dsp:nvSpPr>
      <dsp:spPr>
        <a:xfrm>
          <a:off x="3252302" y="4283837"/>
          <a:ext cx="6051204" cy="10314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uk-UA" sz="1600" kern="1200" dirty="0"/>
            <a:t>Суспільству не вистачає прозорої та підзвітної інформації про фінансові ресурси й діяльність суспільного мовлення.</a:t>
          </a:r>
          <a:endParaRPr lang="uk-UA" sz="1600" kern="1200" dirty="0">
            <a:latin typeface="+mn-lt"/>
          </a:endParaRPr>
        </a:p>
      </dsp:txBody>
      <dsp:txXfrm>
        <a:off x="3252302" y="4283837"/>
        <a:ext cx="6051204" cy="10314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3D1EB-93FC-41B8-8220-73118777C407}">
      <dsp:nvSpPr>
        <dsp:cNvPr id="0" name=""/>
        <dsp:cNvSpPr/>
      </dsp:nvSpPr>
      <dsp:spPr>
        <a:xfrm>
          <a:off x="2720623" y="2102923"/>
          <a:ext cx="2686752" cy="1746191"/>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kern="1200" dirty="0"/>
            <a:t>Техніки маніпуляцій </a:t>
          </a:r>
        </a:p>
      </dsp:txBody>
      <dsp:txXfrm>
        <a:off x="3114089" y="2358647"/>
        <a:ext cx="1899820" cy="1234743"/>
      </dsp:txXfrm>
    </dsp:sp>
    <dsp:sp modelId="{24E17A60-1C0E-44F3-A845-4A73A14B3E44}">
      <dsp:nvSpPr>
        <dsp:cNvPr id="0" name=""/>
        <dsp:cNvSpPr/>
      </dsp:nvSpPr>
      <dsp:spPr>
        <a:xfrm rot="16504555">
          <a:off x="3892249" y="1817416"/>
          <a:ext cx="546718" cy="29344"/>
        </a:xfrm>
        <a:custGeom>
          <a:avLst/>
          <a:gdLst/>
          <a:ahLst/>
          <a:cxnLst/>
          <a:rect l="0" t="0" r="0" b="0"/>
          <a:pathLst>
            <a:path>
              <a:moveTo>
                <a:pt x="0" y="14672"/>
              </a:moveTo>
              <a:lnTo>
                <a:pt x="546718"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4151940" y="1818420"/>
        <a:ext cx="27335" cy="27335"/>
      </dsp:txXfrm>
    </dsp:sp>
    <dsp:sp modelId="{6BEF7CFC-834A-4965-BC7E-66D4D92ACCE4}">
      <dsp:nvSpPr>
        <dsp:cNvPr id="0" name=""/>
        <dsp:cNvSpPr/>
      </dsp:nvSpPr>
      <dsp:spPr>
        <a:xfrm>
          <a:off x="2992543" y="-184779"/>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Інформаційний сендвіч </a:t>
          </a:r>
        </a:p>
      </dsp:txBody>
      <dsp:txXfrm>
        <a:off x="3365882" y="70945"/>
        <a:ext cx="1802640" cy="1234743"/>
      </dsp:txXfrm>
    </dsp:sp>
    <dsp:sp modelId="{5BBCBB72-FBA5-40C7-B0AA-D8C5E309B6EA}">
      <dsp:nvSpPr>
        <dsp:cNvPr id="0" name=""/>
        <dsp:cNvSpPr/>
      </dsp:nvSpPr>
      <dsp:spPr>
        <a:xfrm rot="19533983">
          <a:off x="4885806" y="1997207"/>
          <a:ext cx="1169027" cy="29344"/>
        </a:xfrm>
        <a:custGeom>
          <a:avLst/>
          <a:gdLst/>
          <a:ahLst/>
          <a:cxnLst/>
          <a:rect l="0" t="0" r="0" b="0"/>
          <a:pathLst>
            <a:path>
              <a:moveTo>
                <a:pt x="0" y="14672"/>
              </a:moveTo>
              <a:lnTo>
                <a:pt x="1169027"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5441095" y="1982653"/>
        <a:ext cx="58451" cy="58451"/>
      </dsp:txXfrm>
    </dsp:sp>
    <dsp:sp modelId="{8265B05C-1083-4450-8A74-247F2CEDC48E}">
      <dsp:nvSpPr>
        <dsp:cNvPr id="0" name=""/>
        <dsp:cNvSpPr/>
      </dsp:nvSpPr>
      <dsp:spPr>
        <a:xfrm>
          <a:off x="5578675" y="190621"/>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err="1"/>
            <a:t>Клікбейт</a:t>
          </a:r>
          <a:endParaRPr lang="uk-UA" sz="1800" kern="1200" dirty="0"/>
        </a:p>
      </dsp:txBody>
      <dsp:txXfrm>
        <a:off x="5952014" y="446345"/>
        <a:ext cx="1802640" cy="1234743"/>
      </dsp:txXfrm>
    </dsp:sp>
    <dsp:sp modelId="{A8D6935C-DB92-43DB-A44A-E3242263E0B3}">
      <dsp:nvSpPr>
        <dsp:cNvPr id="0" name=""/>
        <dsp:cNvSpPr/>
      </dsp:nvSpPr>
      <dsp:spPr>
        <a:xfrm rot="21585831">
          <a:off x="5407348" y="2955567"/>
          <a:ext cx="118186" cy="29344"/>
        </a:xfrm>
        <a:custGeom>
          <a:avLst/>
          <a:gdLst/>
          <a:ahLst/>
          <a:cxnLst/>
          <a:rect l="0" t="0" r="0" b="0"/>
          <a:pathLst>
            <a:path>
              <a:moveTo>
                <a:pt x="0" y="14672"/>
              </a:moveTo>
              <a:lnTo>
                <a:pt x="118186"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5463487" y="2967284"/>
        <a:ext cx="5909" cy="5909"/>
      </dsp:txXfrm>
    </dsp:sp>
    <dsp:sp modelId="{CDAD08B6-3AF6-4DD6-A84B-58BD5958D32E}">
      <dsp:nvSpPr>
        <dsp:cNvPr id="0" name=""/>
        <dsp:cNvSpPr/>
      </dsp:nvSpPr>
      <dsp:spPr>
        <a:xfrm>
          <a:off x="5525512" y="2091646"/>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Неправильне оперування статистичними даними</a:t>
          </a:r>
        </a:p>
      </dsp:txBody>
      <dsp:txXfrm>
        <a:off x="5898851" y="2347370"/>
        <a:ext cx="1802640" cy="1234743"/>
      </dsp:txXfrm>
    </dsp:sp>
    <dsp:sp modelId="{B6C874E7-4279-418A-A40C-64CB2DB8F437}">
      <dsp:nvSpPr>
        <dsp:cNvPr id="0" name=""/>
        <dsp:cNvSpPr/>
      </dsp:nvSpPr>
      <dsp:spPr>
        <a:xfrm rot="2171265">
          <a:off x="4834487" y="3986646"/>
          <a:ext cx="1262069" cy="29344"/>
        </a:xfrm>
        <a:custGeom>
          <a:avLst/>
          <a:gdLst/>
          <a:ahLst/>
          <a:cxnLst/>
          <a:rect l="0" t="0" r="0" b="0"/>
          <a:pathLst>
            <a:path>
              <a:moveTo>
                <a:pt x="0" y="14672"/>
              </a:moveTo>
              <a:lnTo>
                <a:pt x="1262069"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5433970" y="3969766"/>
        <a:ext cx="63103" cy="63103"/>
      </dsp:txXfrm>
    </dsp:sp>
    <dsp:sp modelId="{EA850338-1F96-4DBA-BD72-FA21EE6AEB3E}">
      <dsp:nvSpPr>
        <dsp:cNvPr id="0" name=""/>
        <dsp:cNvSpPr/>
      </dsp:nvSpPr>
      <dsp:spPr>
        <a:xfrm>
          <a:off x="5571362" y="4138142"/>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Неправильний переклад</a:t>
          </a:r>
        </a:p>
      </dsp:txBody>
      <dsp:txXfrm>
        <a:off x="5944701" y="4393866"/>
        <a:ext cx="1802640" cy="1234743"/>
      </dsp:txXfrm>
    </dsp:sp>
    <dsp:sp modelId="{5E68EB56-D110-41C0-88E5-9F5224AB11B9}">
      <dsp:nvSpPr>
        <dsp:cNvPr id="0" name=""/>
        <dsp:cNvSpPr/>
      </dsp:nvSpPr>
      <dsp:spPr>
        <a:xfrm rot="5324124">
          <a:off x="3851448" y="4071351"/>
          <a:ext cx="474110" cy="29344"/>
        </a:xfrm>
        <a:custGeom>
          <a:avLst/>
          <a:gdLst/>
          <a:ahLst/>
          <a:cxnLst/>
          <a:rect l="0" t="0" r="0" b="0"/>
          <a:pathLst>
            <a:path>
              <a:moveTo>
                <a:pt x="0" y="14672"/>
              </a:moveTo>
              <a:lnTo>
                <a:pt x="474110"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4076650" y="4074170"/>
        <a:ext cx="23705" cy="23705"/>
      </dsp:txXfrm>
    </dsp:sp>
    <dsp:sp modelId="{DDB64470-F473-4463-B273-C55AEFEA7B8E}">
      <dsp:nvSpPr>
        <dsp:cNvPr id="0" name=""/>
        <dsp:cNvSpPr/>
      </dsp:nvSpPr>
      <dsp:spPr>
        <a:xfrm>
          <a:off x="2838347" y="4322921"/>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Підміна понять</a:t>
          </a:r>
        </a:p>
      </dsp:txBody>
      <dsp:txXfrm>
        <a:off x="3211686" y="4578645"/>
        <a:ext cx="1802640" cy="1234743"/>
      </dsp:txXfrm>
    </dsp:sp>
    <dsp:sp modelId="{F1CC0E5D-5558-412D-935E-7E987787A291}">
      <dsp:nvSpPr>
        <dsp:cNvPr id="0" name=""/>
        <dsp:cNvSpPr/>
      </dsp:nvSpPr>
      <dsp:spPr>
        <a:xfrm rot="8635763">
          <a:off x="2350044" y="3879685"/>
          <a:ext cx="906484" cy="29344"/>
        </a:xfrm>
        <a:custGeom>
          <a:avLst/>
          <a:gdLst/>
          <a:ahLst/>
          <a:cxnLst/>
          <a:rect l="0" t="0" r="0" b="0"/>
          <a:pathLst>
            <a:path>
              <a:moveTo>
                <a:pt x="0" y="14672"/>
              </a:moveTo>
              <a:lnTo>
                <a:pt x="906484"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rot="10800000">
        <a:off x="2780624" y="3871695"/>
        <a:ext cx="45324" cy="45324"/>
      </dsp:txXfrm>
    </dsp:sp>
    <dsp:sp modelId="{28B61326-16A3-4C73-9CE0-04746996CE6C}">
      <dsp:nvSpPr>
        <dsp:cNvPr id="0" name=""/>
        <dsp:cNvSpPr/>
      </dsp:nvSpPr>
      <dsp:spPr>
        <a:xfrm>
          <a:off x="289084" y="3924178"/>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err="1"/>
            <a:t>Конспірологія</a:t>
          </a:r>
          <a:endParaRPr lang="uk-UA" sz="1800" kern="1200" dirty="0"/>
        </a:p>
      </dsp:txBody>
      <dsp:txXfrm>
        <a:off x="662423" y="4179902"/>
        <a:ext cx="1802640" cy="1234743"/>
      </dsp:txXfrm>
    </dsp:sp>
    <dsp:sp modelId="{81236CBB-55AE-4802-A030-3150E987ED94}">
      <dsp:nvSpPr>
        <dsp:cNvPr id="0" name=""/>
        <dsp:cNvSpPr/>
      </dsp:nvSpPr>
      <dsp:spPr>
        <a:xfrm rot="10841720">
          <a:off x="2549112" y="2944004"/>
          <a:ext cx="171752" cy="29344"/>
        </a:xfrm>
        <a:custGeom>
          <a:avLst/>
          <a:gdLst/>
          <a:ahLst/>
          <a:cxnLst/>
          <a:rect l="0" t="0" r="0" b="0"/>
          <a:pathLst>
            <a:path>
              <a:moveTo>
                <a:pt x="0" y="14672"/>
              </a:moveTo>
              <a:lnTo>
                <a:pt x="171752"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rot="10800000">
        <a:off x="2630694" y="2954382"/>
        <a:ext cx="8587" cy="8587"/>
      </dsp:txXfrm>
    </dsp:sp>
    <dsp:sp modelId="{03F2D976-F0DB-44CD-B235-F9AF913F9D8F}">
      <dsp:nvSpPr>
        <dsp:cNvPr id="0" name=""/>
        <dsp:cNvSpPr/>
      </dsp:nvSpPr>
      <dsp:spPr>
        <a:xfrm>
          <a:off x="0" y="2069071"/>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Інсайд</a:t>
          </a:r>
        </a:p>
      </dsp:txBody>
      <dsp:txXfrm>
        <a:off x="373339" y="2324795"/>
        <a:ext cx="1802640" cy="1234743"/>
      </dsp:txXfrm>
    </dsp:sp>
    <dsp:sp modelId="{81D4C00B-A961-4E86-8F63-A4A6CE84A0F6}">
      <dsp:nvSpPr>
        <dsp:cNvPr id="0" name=""/>
        <dsp:cNvSpPr/>
      </dsp:nvSpPr>
      <dsp:spPr>
        <a:xfrm rot="13045250">
          <a:off x="2340505" y="2006746"/>
          <a:ext cx="951735" cy="29344"/>
        </a:xfrm>
        <a:custGeom>
          <a:avLst/>
          <a:gdLst/>
          <a:ahLst/>
          <a:cxnLst/>
          <a:rect l="0" t="0" r="0" b="0"/>
          <a:pathLst>
            <a:path>
              <a:moveTo>
                <a:pt x="0" y="14672"/>
              </a:moveTo>
              <a:lnTo>
                <a:pt x="951735" y="14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rot="10800000">
        <a:off x="2792579" y="1997624"/>
        <a:ext cx="47586" cy="47586"/>
      </dsp:txXfrm>
    </dsp:sp>
    <dsp:sp modelId="{F7EB1937-2ADE-45F6-85BF-822D71FEE103}">
      <dsp:nvSpPr>
        <dsp:cNvPr id="0" name=""/>
        <dsp:cNvSpPr/>
      </dsp:nvSpPr>
      <dsp:spPr>
        <a:xfrm>
          <a:off x="313590" y="208643"/>
          <a:ext cx="2549318" cy="174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err="1"/>
            <a:t>Джинса</a:t>
          </a:r>
          <a:r>
            <a:rPr lang="uk-UA" sz="1800" kern="1200" dirty="0"/>
            <a:t> </a:t>
          </a:r>
        </a:p>
      </dsp:txBody>
      <dsp:txXfrm>
        <a:off x="686929" y="464367"/>
        <a:ext cx="1802640" cy="123474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5B0E32-B5E8-ABB8-8111-85B8EC8C30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CBEA51B-84EE-4022-ED15-8909CC5A91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91314-61E5-4127-8B6D-13C983E58D8B}" type="datetimeFigureOut">
              <a:rPr lang="en-US" smtClean="0"/>
              <a:t>10/30/2024</a:t>
            </a:fld>
            <a:endParaRPr lang="en-US" dirty="0"/>
          </a:p>
        </p:txBody>
      </p:sp>
      <p:sp>
        <p:nvSpPr>
          <p:cNvPr id="4" name="Footer Placeholder 3">
            <a:extLst>
              <a:ext uri="{FF2B5EF4-FFF2-40B4-BE49-F238E27FC236}">
                <a16:creationId xmlns:a16="http://schemas.microsoft.com/office/drawing/2014/main" id="{B3272E51-A58D-6BAE-BC6A-6A72A8B119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4C89E0-2DC1-17B3-023A-4CF4DC2738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99229-3980-4402-938E-FE0E090C2DC5}" type="slidenum">
              <a:rPr lang="en-US" smtClean="0"/>
              <a:t>‹№›</a:t>
            </a:fld>
            <a:endParaRPr lang="en-US" dirty="0"/>
          </a:p>
        </p:txBody>
      </p:sp>
    </p:spTree>
    <p:extLst>
      <p:ext uri="{BB962C8B-B14F-4D97-AF65-F5344CB8AC3E}">
        <p14:creationId xmlns:p14="http://schemas.microsoft.com/office/powerpoint/2010/main" val="4161788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814B8-89E7-7342-9335-248FD4EADF1C}"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33DE1-6F2E-B445-8653-2E5FC0D998EF}" type="slidenum">
              <a:rPr lang="en-US" smtClean="0"/>
              <a:t>‹№›</a:t>
            </a:fld>
            <a:endParaRPr lang="en-US" dirty="0"/>
          </a:p>
        </p:txBody>
      </p:sp>
    </p:spTree>
    <p:extLst>
      <p:ext uri="{BB962C8B-B14F-4D97-AF65-F5344CB8AC3E}">
        <p14:creationId xmlns:p14="http://schemas.microsoft.com/office/powerpoint/2010/main" val="82726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 2018 році Словаччину охопили наймасовіші протести з часів Оксамитової революції 1989 року. Тодішній прем’єр-міністр пішов у відставку, а суспільство </a:t>
            </a:r>
            <a:r>
              <a:rPr lang="uk-UA" dirty="0" err="1"/>
              <a:t>посало</a:t>
            </a:r>
            <a:r>
              <a:rPr lang="uk-UA" dirty="0"/>
              <a:t> вимагати більш прозорого та порядного уряду, маючи на увазі уряд без корупції. Це все стало початком великих політичних змін у Словаччині, але що було причиною? 21 лютого 2018 року у власному домі разом із нареченою був застрелений журналіст Ян </a:t>
            </a:r>
            <a:r>
              <a:rPr lang="uk-UA" dirty="0" err="1"/>
              <a:t>Куцяк</a:t>
            </a:r>
            <a:r>
              <a:rPr lang="uk-UA" dirty="0"/>
              <a:t>. До цього він займався </a:t>
            </a:r>
            <a:r>
              <a:rPr lang="uk-UA" dirty="0" err="1"/>
              <a:t>журналіським</a:t>
            </a:r>
            <a:r>
              <a:rPr lang="uk-UA" dirty="0"/>
              <a:t> розслідуванням про незаконне привласнення коштів Європейського Союзу. </a:t>
            </a:r>
            <a:r>
              <a:rPr lang="uk-UA" dirty="0" err="1"/>
              <a:t>Куцяк</a:t>
            </a:r>
            <a:r>
              <a:rPr lang="uk-UA" dirty="0"/>
              <a:t> викрив, як уряд Словаччини брав участь у покриванні організованої злочинності протягом понад десяти років.</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a:t>
            </a:fld>
            <a:endParaRPr lang="en-US" dirty="0"/>
          </a:p>
        </p:txBody>
      </p:sp>
    </p:spTree>
    <p:extLst>
      <p:ext uri="{BB962C8B-B14F-4D97-AF65-F5344CB8AC3E}">
        <p14:creationId xmlns:p14="http://schemas.microsoft.com/office/powerpoint/2010/main" val="369796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Незважаючи на важливу роль журналістів у боротьбі з корупцією, власність на медіа може підірвати всі зусилля, особливо там, де політики, бізнес-лідери або корумпована еліта надмірно впливають на них. У таких випадках повідомлення журналістів можуть бути упередженими та використаними для маніпулювання громадянами. Власники приватних медіа або держава можуть серйозно втручатися у свободу слова, а незалежні журналісти-викривачі піддаватися переслідуванням та санкціям. Загроза для медіа як антикорупційного інструменту в тому, що його, як найважливіше джерело інформації для більшості людей, можуть використовуватися з метою маніпулювання громадською думкою для корисливих інтересів. Наприклад, група бізнесменів, урядовців, інших впливових людей, які фінансують медіа, готові витрачати багато коштів, аби просувати власні </a:t>
            </a:r>
            <a:r>
              <a:rPr lang="uk-UA" dirty="0" err="1"/>
              <a:t>наративи</a:t>
            </a:r>
            <a:r>
              <a:rPr lang="uk-UA" dirty="0"/>
              <a:t>. У такому разі діяльність журналістів обмежена лобіюванням інтересів свого патрона та </a:t>
            </a:r>
            <a:r>
              <a:rPr lang="uk-UA" dirty="0" err="1"/>
              <a:t>доротьбою</a:t>
            </a:r>
            <a:r>
              <a:rPr lang="uk-UA" dirty="0"/>
              <a:t> з його конкурентами. Також різні медіа-канали можуть бути використані для приховування фактів зловживань, зокрема службовим становищем, </a:t>
            </a:r>
            <a:r>
              <a:rPr lang="uk-UA" dirty="0" err="1"/>
              <a:t>клієнтелізму</a:t>
            </a:r>
            <a:r>
              <a:rPr lang="uk-UA" dirty="0"/>
              <a:t> та розкрадань. Таким чином, спроби захоплення медіа для отримання особистої вигоди є ризиком як у країнах, що розвиваються, так і в розвинених державах. В екстремальних випадках це може включати прямі пожертви в натуральній формі, вимагання або готівку за висвітлення або </a:t>
            </a:r>
            <a:r>
              <a:rPr lang="uk-UA" dirty="0" err="1"/>
              <a:t>невисвітлення</a:t>
            </a:r>
            <a:r>
              <a:rPr lang="uk-UA" dirty="0"/>
              <a:t> журналістами та редакторами певної інформації. Захоплення також може набувати непрямих форм через адміністративні та законодавчі норми (наприклад, закони про ліцензування), які сприяють певним політичним або бізнес-інтересам. Розміщення прихованої реклами — ще один спосіб впливу на висвітлення подій у медіа, який часто є результатом поширеної змови між журналістами, агентствами зі </a:t>
            </a:r>
            <a:r>
              <a:rPr lang="uk-UA" dirty="0" err="1"/>
              <a:t>зв’язків</a:t>
            </a:r>
            <a:r>
              <a:rPr lang="uk-UA" dirty="0"/>
              <a:t> з громадськістю та рекламними агентствами. Отже, важливим принципом нормального функціонування для медіа є незалежність від держави та приватних осіб. Наприклад, у Резолюції Ради Європи про Двадцять керівних принципів боротьби з корупцією одним із принципів визначена свобода медіа.</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14</a:t>
            </a:fld>
            <a:endParaRPr lang="en-US" dirty="0"/>
          </a:p>
        </p:txBody>
      </p:sp>
    </p:spTree>
    <p:extLst>
      <p:ext uri="{BB962C8B-B14F-4D97-AF65-F5344CB8AC3E}">
        <p14:creationId xmlns:p14="http://schemas.microsoft.com/office/powerpoint/2010/main" val="84557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 Таїланді медіа дуже поляризовані. З одного боку, провідні ресурси, такі як щоденна газета «Тай </a:t>
            </a:r>
            <a:r>
              <a:rPr lang="uk-UA" dirty="0" err="1"/>
              <a:t>Рат</a:t>
            </a:r>
            <a:r>
              <a:rPr lang="uk-UA" dirty="0"/>
              <a:t>» (</a:t>
            </a:r>
            <a:r>
              <a:rPr lang="en-US" dirty="0"/>
              <a:t>Thai Rath), </a:t>
            </a:r>
            <a:r>
              <a:rPr lang="uk-UA" dirty="0"/>
              <a:t>дотримуються лінії уряду. З іншого боку, менш відомі намагаються надавати альтернативну точку зору й через це стикаються з переслідуваннями з боку влади. Так, наприклад, відбувається з телеканалом «Голос» (</a:t>
            </a:r>
            <a:r>
              <a:rPr lang="en-US" dirty="0"/>
              <a:t>Voice TV), </a:t>
            </a:r>
            <a:r>
              <a:rPr lang="uk-UA" dirty="0"/>
              <a:t>який був заснований опозиційним лідером і якому регулярно погрожують призупинити мовлення. Ще більшою мірою це стосується інтернет-медіа, таких як «</a:t>
            </a:r>
            <a:r>
              <a:rPr lang="uk-UA" dirty="0" err="1"/>
              <a:t>Прачатай</a:t>
            </a:r>
            <a:r>
              <a:rPr lang="uk-UA" dirty="0"/>
              <a:t>» (</a:t>
            </a:r>
            <a:r>
              <a:rPr lang="en-US" dirty="0" err="1"/>
              <a:t>Prachathai</a:t>
            </a:r>
            <a:r>
              <a:rPr lang="en-US" dirty="0"/>
              <a:t>) </a:t>
            </a:r>
            <a:r>
              <a:rPr lang="uk-UA" dirty="0"/>
              <a:t>та «Репортери» (</a:t>
            </a:r>
            <a:r>
              <a:rPr lang="en-US" dirty="0"/>
              <a:t>The Reporters), </a:t>
            </a:r>
            <a:r>
              <a:rPr lang="uk-UA" dirty="0"/>
              <a:t>що змушені вести постійну боротьбу за надання достовірних новин та інформації. Показовим є той факт, що кожної п’ятниці ввечері прем’єр-міністр Таїланду виходить у радіо- й </a:t>
            </a:r>
            <a:r>
              <a:rPr lang="uk-UA" dirty="0" err="1"/>
              <a:t>телеефіри</a:t>
            </a:r>
            <a:r>
              <a:rPr lang="uk-UA" dirty="0"/>
              <a:t> для просування своїх поглядів.</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15</a:t>
            </a:fld>
            <a:endParaRPr lang="en-US" dirty="0"/>
          </a:p>
        </p:txBody>
      </p:sp>
    </p:spTree>
    <p:extLst>
      <p:ext uri="{BB962C8B-B14F-4D97-AF65-F5344CB8AC3E}">
        <p14:creationId xmlns:p14="http://schemas.microsoft.com/office/powerpoint/2010/main" val="277328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Правляча партія Угорщини «</a:t>
            </a:r>
            <a:r>
              <a:rPr lang="uk-UA" dirty="0" err="1"/>
              <a:t>Фідес</a:t>
            </a:r>
            <a:r>
              <a:rPr lang="uk-UA" dirty="0"/>
              <a:t>» отримала фактичний контроль над 80% медіа країни за допомогою політико-економічних маневрів та купівлі новинних організацій дружніми олігархами. Тож ринок медіа в Угорщині сконцентрований у руках </a:t>
            </a:r>
          </a:p>
          <a:p>
            <a:r>
              <a:rPr lang="uk-UA" dirty="0"/>
              <a:t>Центральноєвропейського фонду преси та медіа (</a:t>
            </a:r>
            <a:r>
              <a:rPr lang="en-US" dirty="0"/>
              <a:t>KESMA), </a:t>
            </a:r>
            <a:r>
              <a:rPr lang="uk-UA" dirty="0"/>
              <a:t>що володіє близько 500 національними та місцевими медіа-організаціями. Фонд піддається критиці, оскільки</a:t>
            </a:r>
          </a:p>
          <a:p>
            <a:r>
              <a:rPr lang="uk-UA" dirty="0"/>
              <a:t>медіа, що належать йому, засновані або придбані союзниками прем’єр-міністра Угорщини,</a:t>
            </a:r>
          </a:p>
          <a:p>
            <a:r>
              <a:rPr lang="uk-UA" dirty="0"/>
              <a:t>Віктора Орбана. </a:t>
            </a:r>
          </a:p>
          <a:p>
            <a:r>
              <a:rPr lang="uk-UA" dirty="0"/>
              <a:t>Однак треба зазначити, що незалежні медіа все одно зберігають сильні позиції </a:t>
            </a:r>
          </a:p>
          <a:p>
            <a:r>
              <a:rPr lang="uk-UA" dirty="0"/>
              <a:t>і в інших сегментах національного ринку. До них належать телевізійна мережа </a:t>
            </a:r>
            <a:r>
              <a:rPr lang="en-US" dirty="0"/>
              <a:t>RTL Klub,</a:t>
            </a:r>
          </a:p>
          <a:p>
            <a:r>
              <a:rPr lang="uk-UA" dirty="0"/>
              <a:t>щоденна газета </a:t>
            </a:r>
            <a:r>
              <a:rPr lang="en-US" dirty="0" err="1"/>
              <a:t>Népszava</a:t>
            </a:r>
            <a:r>
              <a:rPr lang="en-US" dirty="0"/>
              <a:t>, </a:t>
            </a:r>
            <a:r>
              <a:rPr lang="uk-UA" dirty="0"/>
              <a:t>щотижневик </a:t>
            </a:r>
            <a:r>
              <a:rPr lang="en-US" dirty="0"/>
              <a:t>HGV </a:t>
            </a:r>
            <a:r>
              <a:rPr lang="uk-UA" dirty="0"/>
              <a:t>та сайт 24.</a:t>
            </a:r>
            <a:r>
              <a:rPr lang="en-US" dirty="0"/>
              <a:t>hu.</a:t>
            </a:r>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16</a:t>
            </a:fld>
            <a:endParaRPr lang="en-US" dirty="0"/>
          </a:p>
        </p:txBody>
      </p:sp>
    </p:spTree>
    <p:extLst>
      <p:ext uri="{BB962C8B-B14F-4D97-AF65-F5344CB8AC3E}">
        <p14:creationId xmlns:p14="http://schemas.microsoft.com/office/powerpoint/2010/main" val="92215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Правляча партія Мальти має сильний вплив на державні медіа й використовує</a:t>
            </a:r>
          </a:p>
          <a:p>
            <a:r>
              <a:rPr lang="uk-UA" dirty="0"/>
              <a:t>державну рекламу для здійснення тиску на приватні медіа. Багато політиків обирають конкретних журналістів для ексклюзивних інтерв’ю та ігнорують тих, кого вважають «ворожими». Уряд вимагає від журналістів «перепустки» для висвітлення урядових заходів або </a:t>
            </a:r>
          </a:p>
          <a:p>
            <a:r>
              <a:rPr lang="uk-UA" dirty="0"/>
              <a:t>відвідування </a:t>
            </a:r>
            <a:r>
              <a:rPr lang="uk-UA" dirty="0" err="1"/>
              <a:t>пресконференцій</a:t>
            </a:r>
            <a:r>
              <a:rPr lang="uk-UA" dirty="0"/>
              <a:t>. </a:t>
            </a:r>
          </a:p>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17</a:t>
            </a:fld>
            <a:endParaRPr lang="en-US" dirty="0"/>
          </a:p>
        </p:txBody>
      </p:sp>
    </p:spTree>
    <p:extLst>
      <p:ext uri="{BB962C8B-B14F-4D97-AF65-F5344CB8AC3E}">
        <p14:creationId xmlns:p14="http://schemas.microsoft.com/office/powerpoint/2010/main" val="228559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Підпорядковані владі медіа можуть використовувати для нав’язування певних ідей та поглядів, виправдання дій рішень влади або відкритої реклами. Це називається пропагандою. Також журналісти можуть приховувати певні факти, подавати інформацію не так, як є насправді, або придумувати сюжети, яких насправді не було. Це дезінформація. Інструменти, які використовують для цього, ми обговоримо в кінці лекції, а зараз зосередимося на тому, яку загрозу несе пропаганда. Однією з країн, що відома нам своєю дезінформацією та пропагандою, є </a:t>
            </a:r>
            <a:r>
              <a:rPr lang="uk-UA" dirty="0" err="1"/>
              <a:t>росія</a:t>
            </a:r>
            <a:r>
              <a:rPr lang="uk-UA" dirty="0"/>
              <a:t>. Ви можете поставити цілком логічне питання — хтось сприймає її серйозно? Вона ж є очевидною брехнею. Або можете запитати, чому ми взагалі це обговорюємо? Усі знають про пропаганду та дезінформацію в </a:t>
            </a:r>
            <a:r>
              <a:rPr lang="uk-UA" dirty="0" err="1"/>
              <a:t>росії</a:t>
            </a:r>
            <a:r>
              <a:rPr lang="uk-UA" dirty="0"/>
              <a:t>, це їхня проблема. Насправді ми недооцінюємо їх вплив на Україну. Пропаганда та дезінформація, які транслюють безпосередньо в </a:t>
            </a:r>
            <a:r>
              <a:rPr lang="uk-UA" dirty="0" err="1"/>
              <a:t>росії</a:t>
            </a:r>
            <a:r>
              <a:rPr lang="uk-UA" dirty="0"/>
              <a:t>, правда є примітивними очевидними та шкідливими здебільшого для російського суспільства. Справжню небезпеку несе інформація, яку </a:t>
            </a:r>
            <a:r>
              <a:rPr lang="uk-UA" dirty="0" err="1"/>
              <a:t>росія</a:t>
            </a:r>
            <a:r>
              <a:rPr lang="uk-UA" dirty="0"/>
              <a:t> транслює в Україні та інших країнах.</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18</a:t>
            </a:fld>
            <a:endParaRPr lang="en-US" dirty="0"/>
          </a:p>
        </p:txBody>
      </p:sp>
    </p:spTree>
    <p:extLst>
      <p:ext uri="{BB962C8B-B14F-4D97-AF65-F5344CB8AC3E}">
        <p14:creationId xmlns:p14="http://schemas.microsoft.com/office/powerpoint/2010/main" val="242186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З 2013 року </a:t>
            </a:r>
            <a:r>
              <a:rPr lang="uk-UA" dirty="0" err="1"/>
              <a:t>росія</a:t>
            </a:r>
            <a:r>
              <a:rPr lang="uk-UA" dirty="0"/>
              <a:t> активно вдавалася до різних інструментів інформаційного впливу на українське суспільство, щоб досягти своїх військових, політичних та економічних цілей. Уряд </a:t>
            </a:r>
            <a:r>
              <a:rPr lang="uk-UA" dirty="0" err="1"/>
              <a:t>росії</a:t>
            </a:r>
            <a:r>
              <a:rPr lang="uk-UA" dirty="0"/>
              <a:t> діяв за таким алгоритмом: «</a:t>
            </a:r>
            <a:r>
              <a:rPr lang="uk-UA" dirty="0" err="1"/>
              <a:t>дезінформування</a:t>
            </a:r>
            <a:r>
              <a:rPr lang="uk-UA" dirty="0"/>
              <a:t> населення — дестабілізація ситуації — створення образу ворога — легітимізація вторгнення на територію України». У цьому Кремль покладався як на російські медіа, так і на розгалужену мережу агентів усередині України (підконтрольні медіа, місцеві еліти, політичні партії, громадські організації, церква). Яскравим прикладом є канал «112», який довгий час просував російські, антиукраїнські </a:t>
            </a:r>
            <a:r>
              <a:rPr lang="uk-UA" dirty="0" err="1"/>
              <a:t>наративи</a:t>
            </a:r>
            <a:r>
              <a:rPr lang="uk-UA" dirty="0"/>
              <a:t>. Через медіа </a:t>
            </a:r>
            <a:r>
              <a:rPr lang="uk-UA" dirty="0" err="1"/>
              <a:t>росія</a:t>
            </a:r>
            <a:r>
              <a:rPr lang="uk-UA" dirty="0"/>
              <a:t> поширювала серед українців </a:t>
            </a:r>
            <a:r>
              <a:rPr lang="uk-UA" dirty="0" err="1"/>
              <a:t>наративи</a:t>
            </a:r>
            <a:r>
              <a:rPr lang="uk-UA" dirty="0"/>
              <a:t> про ненависть до мешканців Донбасу й Криму, звинувачення в тому, що вони не чинили опору «зеленим чоловічкам»; переконання, що ніколи не були справжніми громадянами України й за них немає сенсу воювати. Російська пропаганда дедалі більше поширювала </a:t>
            </a:r>
            <a:r>
              <a:rPr lang="uk-UA" dirty="0" err="1"/>
              <a:t>наративи</a:t>
            </a:r>
            <a:r>
              <a:rPr lang="uk-UA" dirty="0"/>
              <a:t> про неспроможність України бути незалежною державою; про нездатність української влади керувати країною; про незворотність повернення назад до складу </a:t>
            </a:r>
            <a:r>
              <a:rPr lang="uk-UA" dirty="0" err="1"/>
              <a:t>росії</a:t>
            </a:r>
            <a:r>
              <a:rPr lang="uk-UA" dirty="0"/>
              <a:t>. Через </a:t>
            </a:r>
            <a:r>
              <a:rPr lang="uk-UA" dirty="0" err="1"/>
              <a:t>наратив</a:t>
            </a:r>
            <a:r>
              <a:rPr lang="uk-UA" dirty="0"/>
              <a:t> про Україну як місце хаосу, де при владі неконтрольовані банди націоналістів, які стоять вище закону, </a:t>
            </a:r>
            <a:r>
              <a:rPr lang="uk-UA" dirty="0" err="1"/>
              <a:t>росія</a:t>
            </a:r>
            <a:r>
              <a:rPr lang="uk-UA" dirty="0"/>
              <a:t> намагалася сформувати образ України як «</a:t>
            </a:r>
            <a:r>
              <a:rPr lang="en-US" dirty="0"/>
              <a:t>failed state» («</a:t>
            </a:r>
            <a:r>
              <a:rPr lang="uk-UA" dirty="0"/>
              <a:t>Держави, що не відбулася»). Це помітно й зараз — </a:t>
            </a:r>
            <a:r>
              <a:rPr lang="uk-UA" dirty="0" err="1"/>
              <a:t>росія</a:t>
            </a:r>
            <a:r>
              <a:rPr lang="uk-UA" dirty="0"/>
              <a:t> досі використовує аналогічні тези. Наприклад, 24 лютого 2022 року ці ж </a:t>
            </a:r>
            <a:r>
              <a:rPr lang="uk-UA" dirty="0" err="1"/>
              <a:t>наративи</a:t>
            </a:r>
            <a:r>
              <a:rPr lang="uk-UA" dirty="0"/>
              <a:t> використовував президент </a:t>
            </a:r>
            <a:r>
              <a:rPr lang="uk-UA" dirty="0" err="1"/>
              <a:t>росії</a:t>
            </a:r>
            <a:r>
              <a:rPr lang="uk-UA" dirty="0"/>
              <a:t>, </a:t>
            </a:r>
            <a:r>
              <a:rPr lang="uk-UA" dirty="0" err="1"/>
              <a:t>владімір</a:t>
            </a:r>
            <a:r>
              <a:rPr lang="uk-UA" dirty="0"/>
              <a:t> </a:t>
            </a:r>
            <a:r>
              <a:rPr lang="uk-UA" dirty="0" err="1"/>
              <a:t>путін</a:t>
            </a:r>
            <a:r>
              <a:rPr lang="uk-UA" dirty="0"/>
              <a:t>, щоб виправдати початок «спеціальної операції» (насправді – вторгнення в Україну та повномасштабної війни). Те саме транслювали російські медіа. Ще однією загрозою є поширення російського мовлення на окуповані території та «відрізання» їх від українського інформаційного простору, що полегшує просування дезінформації та має на меті зниження рівня спротиву місцевого населення російській окупації. </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19</a:t>
            </a:fld>
            <a:endParaRPr lang="en-US" dirty="0"/>
          </a:p>
        </p:txBody>
      </p:sp>
    </p:spTree>
    <p:extLst>
      <p:ext uri="{BB962C8B-B14F-4D97-AF65-F5344CB8AC3E}">
        <p14:creationId xmlns:p14="http://schemas.microsoft.com/office/powerpoint/2010/main" val="290256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Ми могли не помічати цього раніше, але воно стало очевидним у 2022 році — окрім просування своїх </a:t>
            </a:r>
            <a:r>
              <a:rPr lang="uk-UA" dirty="0" err="1"/>
              <a:t>наративів</a:t>
            </a:r>
            <a:r>
              <a:rPr lang="uk-UA" dirty="0"/>
              <a:t> на внутрішню аудиторію та спроб нав’язати їх українцям, </a:t>
            </a:r>
            <a:r>
              <a:rPr lang="uk-UA" dirty="0" err="1"/>
              <a:t>росія</a:t>
            </a:r>
            <a:r>
              <a:rPr lang="uk-UA" dirty="0"/>
              <a:t> також працює в інших країнах. Через поширення антиукраїнських тез вона намагається сформувати негативний образ України у світі. Розглянемо декілька прикладів.</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20</a:t>
            </a:fld>
            <a:endParaRPr lang="en-US" dirty="0"/>
          </a:p>
        </p:txBody>
      </p:sp>
    </p:spTree>
    <p:extLst>
      <p:ext uri="{BB962C8B-B14F-4D97-AF65-F5344CB8AC3E}">
        <p14:creationId xmlns:p14="http://schemas.microsoft.com/office/powerpoint/2010/main" val="107534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Іншим прикладом є російська дезінформація в Сербії. Проросійські медіа просувають там власну точку зору щодо міжнародної політики. Мовляв, політика Заходу щодо балканського регіону має на меті не просування демократичних цінностей, а задоволення геостратегічних інтересів. Також вони розглядали Революцію гідності в Україні як державний переворот, який організували Сполучені Штати. У цьому випадку російська пропаганда в Сербії принесла чималі успіхи, адже за даними белградської правозахисної організації </a:t>
            </a:r>
            <a:r>
              <a:rPr lang="en-US" dirty="0" err="1"/>
              <a:t>Crta</a:t>
            </a:r>
            <a:r>
              <a:rPr lang="en-US" dirty="0"/>
              <a:t>, 3/4 </a:t>
            </a:r>
            <a:r>
              <a:rPr lang="uk-UA" dirty="0"/>
              <a:t>сербів вірять, що </a:t>
            </a:r>
            <a:r>
              <a:rPr lang="uk-UA" dirty="0" err="1"/>
              <a:t>росія</a:t>
            </a:r>
            <a:r>
              <a:rPr lang="uk-UA" dirty="0"/>
              <a:t> була змушена воювати з Україною через експансіоністські наміри НАТО. З початком повномасштабного вторгнення </a:t>
            </a:r>
            <a:r>
              <a:rPr lang="uk-UA" dirty="0" err="1"/>
              <a:t>росії</a:t>
            </a:r>
            <a:r>
              <a:rPr lang="uk-UA" dirty="0"/>
              <a:t> в Україну пропагандисти в Сербії значно активізувалися. У медіа почали з’являтися такі заголовки: «Україна розпочала війну проти </a:t>
            </a:r>
            <a:r>
              <a:rPr lang="uk-UA" dirty="0" err="1"/>
              <a:t>росії</a:t>
            </a:r>
            <a:r>
              <a:rPr lang="uk-UA" dirty="0"/>
              <a:t>»; «Українські війська обстріляли пологовий будинок»; «Українці готуються застосувати хімічну зброю» тощо. </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21</a:t>
            </a:fld>
            <a:endParaRPr lang="en-US" dirty="0"/>
          </a:p>
        </p:txBody>
      </p:sp>
    </p:spTree>
    <p:extLst>
      <p:ext uri="{BB962C8B-B14F-4D97-AF65-F5344CB8AC3E}">
        <p14:creationId xmlns:p14="http://schemas.microsoft.com/office/powerpoint/2010/main" val="183249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Китайські та російські державні медіа, а також соціальні мережі, що пов’язані з владою, працюють у тандемі. Вони розповсюджували </a:t>
            </a:r>
            <a:r>
              <a:rPr lang="uk-UA" dirty="0" err="1"/>
              <a:t>наративи</a:t>
            </a:r>
            <a:r>
              <a:rPr lang="uk-UA" dirty="0"/>
              <a:t> про «денацифікацію» як  привід для вторгнення </a:t>
            </a:r>
            <a:r>
              <a:rPr lang="uk-UA" dirty="0" err="1"/>
              <a:t>росії</a:t>
            </a:r>
            <a:r>
              <a:rPr lang="uk-UA" dirty="0"/>
              <a:t>. Потім китайські державні медіа, як-от </a:t>
            </a:r>
            <a:r>
              <a:rPr lang="en-US" dirty="0"/>
              <a:t>Global Times </a:t>
            </a:r>
            <a:r>
              <a:rPr lang="uk-UA" dirty="0"/>
              <a:t>або </a:t>
            </a:r>
            <a:r>
              <a:rPr lang="en-US" dirty="0"/>
              <a:t>CGTN, </a:t>
            </a:r>
            <a:r>
              <a:rPr lang="uk-UA" dirty="0"/>
              <a:t>підхопили путінську думку про </a:t>
            </a:r>
            <a:r>
              <a:rPr lang="uk-UA" dirty="0" err="1"/>
              <a:t>нерозширення</a:t>
            </a:r>
            <a:r>
              <a:rPr lang="uk-UA" dirty="0"/>
              <a:t> НАТО. Пізніше, приблизно в березні 2022 року, китайські державні медіа продовжили розповідати про «денацифікацію», цитуючи промови та заяви російського уряду. Але зрештою цей </a:t>
            </a:r>
            <a:r>
              <a:rPr lang="uk-UA" dirty="0" err="1"/>
              <a:t>наратив</a:t>
            </a:r>
            <a:r>
              <a:rPr lang="uk-UA" dirty="0"/>
              <a:t> розвивався ще до вторгнення. Протягом перших місяців війни китайські медіа підтримували російське вторгнення. Але пізніше вони стали більш виваженими в поширенні пропаганди. Причина цього — велика підтримка України з боку західних країн. </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22</a:t>
            </a:fld>
            <a:endParaRPr lang="en-US" dirty="0"/>
          </a:p>
        </p:txBody>
      </p:sp>
    </p:spTree>
    <p:extLst>
      <p:ext uri="{BB962C8B-B14F-4D97-AF65-F5344CB8AC3E}">
        <p14:creationId xmlns:p14="http://schemas.microsoft.com/office/powerpoint/2010/main" val="2256474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Напевно, найнебезпечнішим для нас є вплив </a:t>
            </a:r>
            <a:r>
              <a:rPr lang="uk-UA" dirty="0" err="1"/>
              <a:t>росії</a:t>
            </a:r>
            <a:r>
              <a:rPr lang="uk-UA" dirty="0"/>
              <a:t> на країн-партнерок України, як, наприклад, Німеччину. Адже поширення російських </a:t>
            </a:r>
            <a:r>
              <a:rPr lang="uk-UA" dirty="0" err="1"/>
              <a:t>наративів</a:t>
            </a:r>
            <a:r>
              <a:rPr lang="uk-UA" dirty="0"/>
              <a:t> у таких суспільствах може вплинути на громадську думку про підтримку України й відтак на позиції уряду щодо цього. Федеральне міністерство внутрішніх справ і громадськості Німеччини опублікувало заяву на своєму сайті, в якій ішлося про те, що </a:t>
            </a:r>
            <a:r>
              <a:rPr lang="uk-UA" dirty="0" err="1"/>
              <a:t>росія</a:t>
            </a:r>
            <a:r>
              <a:rPr lang="uk-UA" dirty="0"/>
              <a:t> прагне спрямувати громадську думку в Німеччині на свою користь, поширюючи дезінформацію та пропаганду, а також проводячи інші заходи для впливу на суспільство. Партнери Німеччини, наприклад у ЄС і НАТО, також страждають від незаконного впливу російського уряду, зокрема в інформаційній сфері. З початком російської агресії проти України Федеральний уряд Німеччини зіткнувся зі зростанням дезінформації з боку підконтрольних російському уряду медіа та проросійських </a:t>
            </a:r>
            <a:r>
              <a:rPr lang="uk-UA" dirty="0" err="1"/>
              <a:t>вебсайтів</a:t>
            </a:r>
            <a:r>
              <a:rPr lang="uk-UA" dirty="0"/>
              <a:t>, а також з боку офіційних дипломатичних та прокремлівських акаунтів у </a:t>
            </a:r>
            <a:r>
              <a:rPr lang="uk-UA" dirty="0" err="1"/>
              <a:t>твіттері</a:t>
            </a:r>
            <a:r>
              <a:rPr lang="uk-UA" dirty="0"/>
              <a:t>. Російські державні органи все частіше діють як агенти дезінформації, використовуючи всі наявні в їхньому розпорядженні засоби комунікації, такі як офіційні прес-релізи Міністерства закордонних справ </a:t>
            </a:r>
            <a:r>
              <a:rPr lang="uk-UA" dirty="0" err="1"/>
              <a:t>росії</a:t>
            </a:r>
            <a:r>
              <a:rPr lang="uk-UA" dirty="0"/>
              <a:t>, власні канали в соціальних мережах на таких платформах, як </a:t>
            </a:r>
            <a:r>
              <a:rPr lang="en-US" dirty="0"/>
              <a:t>Telegram, </a:t>
            </a:r>
            <a:r>
              <a:rPr lang="uk-UA" dirty="0"/>
              <a:t>а також </a:t>
            </a:r>
            <a:r>
              <a:rPr lang="uk-UA" dirty="0" err="1"/>
              <a:t>вебсайти</a:t>
            </a:r>
            <a:r>
              <a:rPr lang="uk-UA" dirty="0"/>
              <a:t> російських посольств. Міністерство підкреслило, що російський уряд прагне контролювати те, як сприймають його агресивну війну проти України, що ведеться з порушенням міжнародного права. Він поширює неправдиві заяви, намагаючись виправдати своє військове вторгнення, приховати жертви серед цивільного населення та зміцнити </a:t>
            </a:r>
            <a:r>
              <a:rPr lang="uk-UA" dirty="0" err="1"/>
              <a:t>наратив</a:t>
            </a:r>
            <a:r>
              <a:rPr lang="uk-UA" dirty="0"/>
              <a:t> про «антиросійський Захід». Про результати роботи </a:t>
            </a:r>
            <a:r>
              <a:rPr lang="uk-UA" dirty="0" err="1"/>
              <a:t>росії</a:t>
            </a:r>
            <a:r>
              <a:rPr lang="uk-UA" dirty="0"/>
              <a:t> в просуванні своєї пропаганди свідчать дані опитувань німців. Німецьке медіа «</a:t>
            </a:r>
            <a:r>
              <a:rPr lang="en-US" dirty="0"/>
              <a:t>Der Spiegel» </a:t>
            </a:r>
            <a:r>
              <a:rPr lang="uk-UA" dirty="0"/>
              <a:t>з посиланням на дослідження Центру моніторингу, аналізу та стратегії </a:t>
            </a:r>
            <a:r>
              <a:rPr lang="en-US" dirty="0" err="1"/>
              <a:t>CeMAS</a:t>
            </a:r>
            <a:r>
              <a:rPr lang="en-US" dirty="0"/>
              <a:t> </a:t>
            </a:r>
            <a:r>
              <a:rPr lang="uk-UA" dirty="0"/>
              <a:t>повідомило, що від початку повномасштабного вторгнення </a:t>
            </a:r>
            <a:r>
              <a:rPr lang="uk-UA" dirty="0" err="1"/>
              <a:t>росії</a:t>
            </a:r>
            <a:r>
              <a:rPr lang="uk-UA" dirty="0"/>
              <a:t> в Україну все більше людей у Німеччині вірять російській пропаганді. Так, результати опитування, проведеного в жовтні 2022 року, показали, що з квітня 2022-го частка людей, які вважають, що повномасштабне вторгнення </a:t>
            </a:r>
            <a:r>
              <a:rPr lang="uk-UA" dirty="0" err="1"/>
              <a:t>росії</a:t>
            </a:r>
            <a:r>
              <a:rPr lang="uk-UA" dirty="0"/>
              <a:t> в Україну було «безальтернативною реакцією </a:t>
            </a:r>
            <a:r>
              <a:rPr lang="uk-UA" dirty="0" err="1"/>
              <a:t>росії</a:t>
            </a:r>
            <a:r>
              <a:rPr lang="uk-UA" dirty="0"/>
              <a:t> на провокацію НАТО» або що Україна «історично не може мати територіальних претензій, тому що фактично була частиною Росії» збільшилася на 10-15 відсотків. Отже, спроби </a:t>
            </a:r>
            <a:r>
              <a:rPr lang="uk-UA" dirty="0" err="1"/>
              <a:t>росії</a:t>
            </a:r>
            <a:r>
              <a:rPr lang="uk-UA" dirty="0"/>
              <a:t> поширювати свої </a:t>
            </a:r>
            <a:r>
              <a:rPr lang="uk-UA" dirty="0" err="1"/>
              <a:t>наративи</a:t>
            </a:r>
            <a:r>
              <a:rPr lang="uk-UA" dirty="0"/>
              <a:t> в Україні та світі є загрозою українській і світовій безпеці. На національному рівні Україна бореться з цим законодавчими методами. Наприклад, було прийнято низку рішень, покликаних обмежити вплив російських медіа. Ухвалено Стратегію інформаційної безпеки, в якій багато уваги приділено загрозам із боку </a:t>
            </a:r>
            <a:r>
              <a:rPr lang="uk-UA" dirty="0" err="1"/>
              <a:t>рф</a:t>
            </a:r>
            <a:r>
              <a:rPr lang="uk-UA" dirty="0"/>
              <a:t>. Рішеннями судів та регулятора припинено трансляцію понад 70 російських телеканалів, що поширювали кремлівську пропаганду. Заборонено прокат і трансляцію російських кінофільмів, які містять елементи пропаганди. Ситуація на міжнародному рівні вирішується за рахунок </a:t>
            </a:r>
            <a:r>
              <a:rPr lang="uk-UA" dirty="0" err="1"/>
              <a:t>комунікацї</a:t>
            </a:r>
            <a:r>
              <a:rPr lang="uk-UA" dirty="0"/>
              <a:t> представників України з представниками інших країн, їхніми медіа та проведенням інформаційних кампаній. </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23</a:t>
            </a:fld>
            <a:endParaRPr lang="en-US" dirty="0"/>
          </a:p>
        </p:txBody>
      </p:sp>
    </p:spTree>
    <p:extLst>
      <p:ext uri="{BB962C8B-B14F-4D97-AF65-F5344CB8AC3E}">
        <p14:creationId xmlns:p14="http://schemas.microsoft.com/office/powerpoint/2010/main" val="339580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Спеціальний прокурор, який здійснював нагляд за справою про вбивство Яна </a:t>
            </a:r>
            <a:r>
              <a:rPr lang="uk-UA" dirty="0" err="1"/>
              <a:t>Куцяка</a:t>
            </a:r>
            <a:r>
              <a:rPr lang="uk-UA" dirty="0"/>
              <a:t>, назвав її боротьбою добра зі злом. «З одного боку, це справа безмежного прагнення до влади і грошей, справа цинізму і підлості, боягузтва перед відповідальністю за протиправні дії», – сказав він у своєму заключному слові в суді в липні 2018 . «З іншого боку, це справа боротьби за справедливість», – додав він, маючи на увазі боротьбу </a:t>
            </a:r>
            <a:r>
              <a:rPr lang="uk-UA" dirty="0" err="1"/>
              <a:t>Куцяка</a:t>
            </a:r>
            <a:r>
              <a:rPr lang="uk-UA" dirty="0"/>
              <a:t> за пошук правди. Ця історія демонструє те, з яким ризиком стикаються журналісти, що займаються розслідуванням корупції, але також показує, наскільки вагому роль відіграють медіа в боротьбі з корупцією. </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4</a:t>
            </a:fld>
            <a:endParaRPr lang="en-US" dirty="0"/>
          </a:p>
        </p:txBody>
      </p:sp>
    </p:spTree>
    <p:extLst>
      <p:ext uri="{BB962C8B-B14F-4D97-AF65-F5344CB8AC3E}">
        <p14:creationId xmlns:p14="http://schemas.microsoft.com/office/powerpoint/2010/main" val="346651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Соціальні медіа вважаються більш доступними та більш стійкими до контролю згори в порівнянні з традиційними медіа через свою </a:t>
            </a:r>
            <a:r>
              <a:rPr lang="uk-UA" dirty="0" err="1"/>
              <a:t>децентралізованість</a:t>
            </a:r>
            <a:r>
              <a:rPr lang="uk-UA" dirty="0"/>
              <a:t>. Вони надають можливість швидко мобілізувати громадську думку таким чином, щоб підвищити залученість людей до конкретних питань або привернути їхню увагу до корупційних кейсів. Незважаючи на позитивний ефект, який соціальні медіа можуть мати в залученні громадян до боротьби з корупцією, слід враховувати, що сучасні </a:t>
            </a:r>
            <a:r>
              <a:rPr lang="uk-UA" dirty="0" err="1"/>
              <a:t>медіаплатформи</a:t>
            </a:r>
            <a:r>
              <a:rPr lang="uk-UA" dirty="0"/>
              <a:t> вразливі до зловживань, що може призвести до постійного поширення дезінформації серед громадян. Зокрема, поширення неправдивої інформації через соціальні медіа стало серйозною загрозою для довіри суспільства як до основних, так і до незалежних ресурсів. Фейкові новини не тільки поширюють неправдиву інформацію, але також часто покликані дискредитувати політичних супротивників, поставивши під сумнів їхню чесність за допомогою </a:t>
            </a:r>
            <a:r>
              <a:rPr lang="uk-UA" dirty="0" err="1"/>
              <a:t>необгрунтованих</a:t>
            </a:r>
            <a:r>
              <a:rPr lang="uk-UA" dirty="0"/>
              <a:t> повідомлень про корупцію, або дискредитувати журналістів, які повідомляють про випадки корупції.</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24</a:t>
            </a:fld>
            <a:endParaRPr lang="en-US" dirty="0"/>
          </a:p>
        </p:txBody>
      </p:sp>
    </p:spTree>
    <p:extLst>
      <p:ext uri="{BB962C8B-B14F-4D97-AF65-F5344CB8AC3E}">
        <p14:creationId xmlns:p14="http://schemas.microsoft.com/office/powerpoint/2010/main" val="937386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Чесність медіа також передбачає здатність журналістів та інших </a:t>
            </a:r>
            <a:r>
              <a:rPr lang="uk-UA" dirty="0" err="1"/>
              <a:t>медіапрофесіоналів</a:t>
            </a:r>
            <a:r>
              <a:rPr lang="uk-UA" dirty="0"/>
              <a:t> дотримуватися професійної автономії та стандартів, демонструючи відданість служінню суспільним інтересам на противагу відносинам і практикам, які корумпують та </a:t>
            </a:r>
            <a:r>
              <a:rPr lang="uk-UA" dirty="0" err="1"/>
              <a:t>інструменталізують</a:t>
            </a:r>
            <a:r>
              <a:rPr lang="uk-UA" dirty="0"/>
              <a:t> професію для конкретного приватного чи державного інтересу.</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26</a:t>
            </a:fld>
            <a:endParaRPr lang="en-US" dirty="0"/>
          </a:p>
        </p:txBody>
      </p:sp>
    </p:spTree>
    <p:extLst>
      <p:ext uri="{BB962C8B-B14F-4D97-AF65-F5344CB8AC3E}">
        <p14:creationId xmlns:p14="http://schemas.microsoft.com/office/powerpoint/2010/main" val="1356160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Дослідження Обсерваторії медіа Південно-Східної Європи виділяє чотири зони ризику для доброчесності медіа: 1. розробка та реалізація </a:t>
            </a:r>
            <a:r>
              <a:rPr lang="uk-UA" dirty="0" err="1"/>
              <a:t>медіаполітики</a:t>
            </a:r>
            <a:r>
              <a:rPr lang="uk-UA" dirty="0"/>
              <a:t>; 2. </a:t>
            </a:r>
            <a:r>
              <a:rPr lang="uk-UA" dirty="0" err="1"/>
              <a:t>медіаструктури</a:t>
            </a:r>
            <a:r>
              <a:rPr lang="uk-UA" dirty="0"/>
              <a:t> (</a:t>
            </a:r>
            <a:r>
              <a:rPr lang="uk-UA" dirty="0" err="1"/>
              <a:t>медіавласність</a:t>
            </a:r>
            <a:r>
              <a:rPr lang="uk-UA" dirty="0"/>
              <a:t>, фінанси, суспільне мовлення); 3. журналісти; 4. журналістські/медійні практики. </a:t>
            </a:r>
            <a:r>
              <a:rPr lang="ru-RU" dirty="0"/>
              <a:t>Для </a:t>
            </a:r>
            <a:r>
              <a:rPr lang="ru-RU" dirty="0" err="1"/>
              <a:t>кожної</a:t>
            </a:r>
            <a:r>
              <a:rPr lang="ru-RU" dirty="0"/>
              <a:t> з </a:t>
            </a:r>
            <a:r>
              <a:rPr lang="ru-RU" dirty="0" err="1"/>
              <a:t>цих</a:t>
            </a:r>
            <a:r>
              <a:rPr lang="ru-RU" dirty="0"/>
              <a:t> сфер </a:t>
            </a:r>
            <a:r>
              <a:rPr lang="ru-RU" dirty="0" err="1"/>
              <a:t>було</a:t>
            </a:r>
            <a:r>
              <a:rPr lang="ru-RU" dirty="0"/>
              <a:t> </a:t>
            </a:r>
            <a:r>
              <a:rPr lang="ru-RU" dirty="0" err="1"/>
              <a:t>визначено</a:t>
            </a:r>
            <a:r>
              <a:rPr lang="ru-RU" dirty="0"/>
              <a:t> </a:t>
            </a:r>
            <a:r>
              <a:rPr lang="ru-RU" dirty="0" err="1"/>
              <a:t>конкретні</a:t>
            </a:r>
            <a:r>
              <a:rPr lang="ru-RU" dirty="0"/>
              <a:t> </a:t>
            </a:r>
            <a:r>
              <a:rPr lang="ru-RU" dirty="0" err="1"/>
              <a:t>ризики</a:t>
            </a:r>
            <a:r>
              <a:rPr lang="ru-RU" dirty="0"/>
              <a:t> </a:t>
            </a:r>
            <a:r>
              <a:rPr lang="ru-RU" dirty="0" err="1"/>
              <a:t>щодо</a:t>
            </a:r>
            <a:r>
              <a:rPr lang="ru-RU" dirty="0"/>
              <a:t> </a:t>
            </a:r>
            <a:r>
              <a:rPr lang="ru-RU" dirty="0" err="1"/>
              <a:t>чесності</a:t>
            </a:r>
            <a:r>
              <a:rPr lang="ru-RU" dirty="0"/>
              <a:t> </a:t>
            </a:r>
            <a:r>
              <a:rPr lang="ru-RU" dirty="0" err="1"/>
              <a:t>медіа</a:t>
            </a:r>
            <a:r>
              <a:rPr lang="ru-RU" dirty="0"/>
              <a:t>.</a:t>
            </a:r>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27</a:t>
            </a:fld>
            <a:endParaRPr lang="en-US" dirty="0"/>
          </a:p>
        </p:txBody>
      </p:sp>
    </p:spTree>
    <p:extLst>
      <p:ext uri="{BB962C8B-B14F-4D97-AF65-F5344CB8AC3E}">
        <p14:creationId xmlns:p14="http://schemas.microsoft.com/office/powerpoint/2010/main" val="2287777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28</a:t>
            </a:fld>
            <a:endParaRPr lang="en-US" dirty="0"/>
          </a:p>
        </p:txBody>
      </p:sp>
    </p:spTree>
    <p:extLst>
      <p:ext uri="{BB962C8B-B14F-4D97-AF65-F5344CB8AC3E}">
        <p14:creationId xmlns:p14="http://schemas.microsoft.com/office/powerpoint/2010/main" val="3604363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29</a:t>
            </a:fld>
            <a:endParaRPr lang="en-US" dirty="0"/>
          </a:p>
        </p:txBody>
      </p:sp>
    </p:spTree>
    <p:extLst>
      <p:ext uri="{BB962C8B-B14F-4D97-AF65-F5344CB8AC3E}">
        <p14:creationId xmlns:p14="http://schemas.microsoft.com/office/powerpoint/2010/main" val="422450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30</a:t>
            </a:fld>
            <a:endParaRPr lang="en-US" dirty="0"/>
          </a:p>
        </p:txBody>
      </p:sp>
    </p:spTree>
    <p:extLst>
      <p:ext uri="{BB962C8B-B14F-4D97-AF65-F5344CB8AC3E}">
        <p14:creationId xmlns:p14="http://schemas.microsoft.com/office/powerpoint/2010/main" val="3934072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31</a:t>
            </a:fld>
            <a:endParaRPr lang="en-US" dirty="0"/>
          </a:p>
        </p:txBody>
      </p:sp>
    </p:spTree>
    <p:extLst>
      <p:ext uri="{BB962C8B-B14F-4D97-AF65-F5344CB8AC3E}">
        <p14:creationId xmlns:p14="http://schemas.microsoft.com/office/powerpoint/2010/main" val="3879150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32</a:t>
            </a:fld>
            <a:endParaRPr lang="en-US" dirty="0"/>
          </a:p>
        </p:txBody>
      </p:sp>
    </p:spTree>
    <p:extLst>
      <p:ext uri="{BB962C8B-B14F-4D97-AF65-F5344CB8AC3E}">
        <p14:creationId xmlns:p14="http://schemas.microsoft.com/office/powerpoint/2010/main" val="394199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33</a:t>
            </a:fld>
            <a:endParaRPr lang="en-US" dirty="0"/>
          </a:p>
        </p:txBody>
      </p:sp>
    </p:spTree>
    <p:extLst>
      <p:ext uri="{BB962C8B-B14F-4D97-AF65-F5344CB8AC3E}">
        <p14:creationId xmlns:p14="http://schemas.microsoft.com/office/powerpoint/2010/main" val="2164351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34</a:t>
            </a:fld>
            <a:endParaRPr lang="ru-RU" dirty="0"/>
          </a:p>
        </p:txBody>
      </p:sp>
    </p:spTree>
    <p:extLst>
      <p:ext uri="{BB962C8B-B14F-4D97-AF65-F5344CB8AC3E}">
        <p14:creationId xmlns:p14="http://schemas.microsoft.com/office/powerpoint/2010/main" val="368928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35</a:t>
            </a:fld>
            <a:endParaRPr lang="en-US" dirty="0"/>
          </a:p>
        </p:txBody>
      </p:sp>
    </p:spTree>
    <p:extLst>
      <p:ext uri="{BB962C8B-B14F-4D97-AF65-F5344CB8AC3E}">
        <p14:creationId xmlns:p14="http://schemas.microsoft.com/office/powerpoint/2010/main" val="1651552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36</a:t>
            </a:fld>
            <a:endParaRPr lang="en-US" dirty="0"/>
          </a:p>
        </p:txBody>
      </p:sp>
    </p:spTree>
    <p:extLst>
      <p:ext uri="{BB962C8B-B14F-4D97-AF65-F5344CB8AC3E}">
        <p14:creationId xmlns:p14="http://schemas.microsoft.com/office/powerpoint/2010/main" val="275032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38</a:t>
            </a:fld>
            <a:endParaRPr lang="en-US" dirty="0"/>
          </a:p>
        </p:txBody>
      </p:sp>
    </p:spTree>
    <p:extLst>
      <p:ext uri="{BB962C8B-B14F-4D97-AF65-F5344CB8AC3E}">
        <p14:creationId xmlns:p14="http://schemas.microsoft.com/office/powerpoint/2010/main" val="260289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a:p>
            <a:r>
              <a:rPr lang="ru-RU" dirty="0"/>
              <a:t>Один </a:t>
            </a:r>
            <a:r>
              <a:rPr lang="ru-RU" dirty="0" err="1"/>
              <a:t>із</a:t>
            </a:r>
            <a:r>
              <a:rPr lang="ru-RU" dirty="0"/>
              <a:t> </a:t>
            </a:r>
            <a:r>
              <a:rPr lang="ru-RU" dirty="0" err="1"/>
              <a:t>реальних</a:t>
            </a:r>
            <a:r>
              <a:rPr lang="ru-RU" dirty="0"/>
              <a:t> </a:t>
            </a:r>
            <a:r>
              <a:rPr lang="ru-RU" dirty="0" err="1"/>
              <a:t>прикладів</a:t>
            </a:r>
            <a:r>
              <a:rPr lang="ru-RU" dirty="0"/>
              <a:t> "</a:t>
            </a:r>
            <a:r>
              <a:rPr lang="ru-RU" dirty="0" err="1"/>
              <a:t>джинси</a:t>
            </a:r>
            <a:r>
              <a:rPr lang="ru-RU" dirty="0"/>
              <a:t>" у </a:t>
            </a:r>
            <a:r>
              <a:rPr lang="ru-RU" dirty="0" err="1"/>
              <a:t>журналістиці</a:t>
            </a:r>
            <a:r>
              <a:rPr lang="ru-RU" dirty="0"/>
              <a:t> — </a:t>
            </a:r>
            <a:r>
              <a:rPr lang="ru-RU" dirty="0" err="1"/>
              <a:t>це</a:t>
            </a:r>
            <a:r>
              <a:rPr lang="ru-RU" dirty="0"/>
              <a:t> </a:t>
            </a:r>
            <a:r>
              <a:rPr lang="ru-RU" dirty="0" err="1"/>
              <a:t>випадок</a:t>
            </a:r>
            <a:r>
              <a:rPr lang="ru-RU" dirty="0"/>
              <a:t>, коли </a:t>
            </a:r>
            <a:r>
              <a:rPr lang="ru-RU" dirty="0" err="1"/>
              <a:t>під</a:t>
            </a:r>
            <a:r>
              <a:rPr lang="ru-RU" dirty="0"/>
              <a:t> час </a:t>
            </a:r>
            <a:r>
              <a:rPr lang="ru-RU" dirty="0" err="1"/>
              <a:t>виборчих</a:t>
            </a:r>
            <a:r>
              <a:rPr lang="ru-RU" dirty="0"/>
              <a:t> </a:t>
            </a:r>
            <a:r>
              <a:rPr lang="ru-RU" dirty="0" err="1"/>
              <a:t>кампаній</a:t>
            </a:r>
            <a:r>
              <a:rPr lang="ru-RU" dirty="0"/>
              <a:t> на </a:t>
            </a:r>
            <a:r>
              <a:rPr lang="ru-RU" dirty="0" err="1"/>
              <a:t>новинних</a:t>
            </a:r>
            <a:r>
              <a:rPr lang="ru-RU" dirty="0"/>
              <a:t> сайтах та в газетах </a:t>
            </a:r>
            <a:r>
              <a:rPr lang="ru-RU" dirty="0" err="1"/>
              <a:t>з’являються</a:t>
            </a:r>
            <a:r>
              <a:rPr lang="ru-RU" dirty="0"/>
              <a:t> </a:t>
            </a:r>
            <a:r>
              <a:rPr lang="ru-RU" dirty="0" err="1"/>
              <a:t>статті</a:t>
            </a:r>
            <a:r>
              <a:rPr lang="ru-RU" dirty="0"/>
              <a:t>, </a:t>
            </a:r>
            <a:r>
              <a:rPr lang="ru-RU" dirty="0" err="1"/>
              <a:t>які</a:t>
            </a:r>
            <a:r>
              <a:rPr lang="ru-RU" dirty="0"/>
              <a:t> </a:t>
            </a:r>
            <a:r>
              <a:rPr lang="ru-RU" dirty="0" err="1"/>
              <a:t>хвалять</a:t>
            </a:r>
            <a:r>
              <a:rPr lang="ru-RU" dirty="0"/>
              <a:t> </a:t>
            </a:r>
            <a:r>
              <a:rPr lang="ru-RU" dirty="0" err="1"/>
              <a:t>певного</a:t>
            </a:r>
            <a:r>
              <a:rPr lang="ru-RU" dirty="0"/>
              <a:t> кандидата </a:t>
            </a:r>
            <a:r>
              <a:rPr lang="ru-RU" dirty="0" err="1"/>
              <a:t>або</a:t>
            </a:r>
            <a:r>
              <a:rPr lang="ru-RU" dirty="0"/>
              <a:t> </a:t>
            </a:r>
            <a:r>
              <a:rPr lang="ru-RU" dirty="0" err="1"/>
              <a:t>партію</a:t>
            </a:r>
            <a:r>
              <a:rPr lang="ru-RU" dirty="0"/>
              <a:t>, але без </a:t>
            </a:r>
            <a:r>
              <a:rPr lang="ru-RU" dirty="0" err="1"/>
              <a:t>позначення</a:t>
            </a:r>
            <a:r>
              <a:rPr lang="ru-RU" dirty="0"/>
              <a:t> "реклама" </a:t>
            </a:r>
            <a:r>
              <a:rPr lang="ru-RU" dirty="0" err="1"/>
              <a:t>чи</a:t>
            </a:r>
            <a:r>
              <a:rPr lang="ru-RU" dirty="0"/>
              <a:t> "на правах </a:t>
            </a:r>
            <a:r>
              <a:rPr lang="ru-RU" dirty="0" err="1"/>
              <a:t>реклами</a:t>
            </a:r>
            <a:r>
              <a:rPr lang="ru-RU" dirty="0"/>
              <a:t>". </a:t>
            </a:r>
            <a:r>
              <a:rPr lang="ru-RU" dirty="0" err="1"/>
              <a:t>Такі</a:t>
            </a:r>
            <a:r>
              <a:rPr lang="ru-RU" dirty="0"/>
              <a:t> </a:t>
            </a:r>
            <a:r>
              <a:rPr lang="ru-RU" dirty="0" err="1"/>
              <a:t>статті</a:t>
            </a:r>
            <a:r>
              <a:rPr lang="ru-RU" dirty="0"/>
              <a:t> </a:t>
            </a:r>
            <a:r>
              <a:rPr lang="ru-RU" dirty="0" err="1"/>
              <a:t>можуть</a:t>
            </a:r>
            <a:r>
              <a:rPr lang="ru-RU" dirty="0"/>
              <a:t> бути </a:t>
            </a:r>
            <a:r>
              <a:rPr lang="ru-RU" dirty="0" err="1"/>
              <a:t>написані</a:t>
            </a:r>
            <a:r>
              <a:rPr lang="ru-RU" dirty="0"/>
              <a:t> в </a:t>
            </a:r>
            <a:r>
              <a:rPr lang="ru-RU" dirty="0" err="1"/>
              <a:t>стилі</a:t>
            </a:r>
            <a:r>
              <a:rPr lang="ru-RU" dirty="0"/>
              <a:t> новин </a:t>
            </a:r>
            <a:r>
              <a:rPr lang="ru-RU" dirty="0" err="1"/>
              <a:t>або</a:t>
            </a:r>
            <a:r>
              <a:rPr lang="ru-RU" dirty="0"/>
              <a:t> </a:t>
            </a:r>
            <a:r>
              <a:rPr lang="ru-RU" dirty="0" err="1"/>
              <a:t>аналітичного</a:t>
            </a:r>
            <a:r>
              <a:rPr lang="ru-RU" dirty="0"/>
              <a:t> </a:t>
            </a:r>
            <a:r>
              <a:rPr lang="ru-RU" dirty="0" err="1"/>
              <a:t>матеріалу</a:t>
            </a:r>
            <a:r>
              <a:rPr lang="ru-RU" dirty="0"/>
              <a:t> і </a:t>
            </a:r>
            <a:r>
              <a:rPr lang="ru-RU" dirty="0" err="1"/>
              <a:t>виглядати</a:t>
            </a:r>
            <a:r>
              <a:rPr lang="ru-RU" dirty="0"/>
              <a:t> як </a:t>
            </a:r>
            <a:r>
              <a:rPr lang="ru-RU" dirty="0" err="1"/>
              <a:t>незалежна</a:t>
            </a:r>
            <a:r>
              <a:rPr lang="ru-RU" dirty="0"/>
              <a:t> </a:t>
            </a:r>
            <a:r>
              <a:rPr lang="ru-RU" dirty="0" err="1"/>
              <a:t>оцінка</a:t>
            </a:r>
            <a:r>
              <a:rPr lang="ru-RU" dirty="0"/>
              <a:t>, </a:t>
            </a:r>
            <a:r>
              <a:rPr lang="ru-RU" dirty="0" err="1"/>
              <a:t>хоча</a:t>
            </a:r>
            <a:r>
              <a:rPr lang="ru-RU" dirty="0"/>
              <a:t> </a:t>
            </a:r>
            <a:r>
              <a:rPr lang="ru-RU" dirty="0" err="1"/>
              <a:t>насправді</a:t>
            </a:r>
            <a:r>
              <a:rPr lang="ru-RU" dirty="0"/>
              <a:t> </a:t>
            </a:r>
            <a:r>
              <a:rPr lang="ru-RU" dirty="0" err="1"/>
              <a:t>оплачуються</a:t>
            </a:r>
            <a:r>
              <a:rPr lang="ru-RU" dirty="0"/>
              <a:t> штабом кандидата </a:t>
            </a:r>
            <a:r>
              <a:rPr lang="ru-RU" dirty="0" err="1"/>
              <a:t>або</a:t>
            </a:r>
            <a:r>
              <a:rPr lang="ru-RU" dirty="0"/>
              <a:t> </a:t>
            </a:r>
            <a:r>
              <a:rPr lang="ru-RU" dirty="0" err="1"/>
              <a:t>партії</a:t>
            </a:r>
            <a:r>
              <a:rPr lang="ru-RU" dirty="0"/>
              <a:t>.</a:t>
            </a:r>
          </a:p>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40</a:t>
            </a:fld>
            <a:endParaRPr lang="en-US" dirty="0"/>
          </a:p>
        </p:txBody>
      </p:sp>
    </p:spTree>
    <p:extLst>
      <p:ext uri="{BB962C8B-B14F-4D97-AF65-F5344CB8AC3E}">
        <p14:creationId xmlns:p14="http://schemas.microsoft.com/office/powerpoint/2010/main" val="1368517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Для досягнення найбільшого ефекту всі інформаційні маніпуляції можуть поєднуватися між собою, чергуватись одна з одною або ж, навпаки, приховуватися за стрічкою з нібито цілком достовірним контентом.</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41</a:t>
            </a:fld>
            <a:endParaRPr lang="en-US" dirty="0"/>
          </a:p>
        </p:txBody>
      </p:sp>
    </p:spTree>
    <p:extLst>
      <p:ext uri="{BB962C8B-B14F-4D97-AF65-F5344CB8AC3E}">
        <p14:creationId xmlns:p14="http://schemas.microsoft.com/office/powerpoint/2010/main" val="957301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Такі новини, історії чи зображення зазвичай подаються як достовірні, хоча вони або повністю вигадані, або частково спотворені. Фейки можуть поширюватися у ЗМІ, соціальних мережах та інших джерелах інформації і часто створюються для досягнення певних цілей, таких як маніпуляція громадською думкою, отримання фінансової вигоди, привернення уваги або дискредитація певних осіб чи організацій. Як розпізнати фейк? Фейків безліч. Вони можуть бути різних форм і видів – від аналітичних довгих текстів до сторінок у соціальних мережах або цілих сайтів. Н</a:t>
            </a:r>
            <a:r>
              <a:rPr lang="ru-RU" dirty="0" err="1"/>
              <a:t>аведемо</a:t>
            </a:r>
            <a:r>
              <a:rPr lang="ru-RU" dirty="0"/>
              <a:t> </a:t>
            </a:r>
            <a:r>
              <a:rPr lang="ru-RU" dirty="0" err="1"/>
              <a:t>кілька</a:t>
            </a:r>
            <a:r>
              <a:rPr lang="ru-RU" dirty="0"/>
              <a:t> </a:t>
            </a:r>
            <a:r>
              <a:rPr lang="ru-RU" dirty="0" err="1"/>
              <a:t>простих</a:t>
            </a:r>
            <a:r>
              <a:rPr lang="ru-RU" dirty="0"/>
              <a:t> правил, </a:t>
            </a:r>
            <a:r>
              <a:rPr lang="ru-RU" dirty="0" err="1"/>
              <a:t>що</a:t>
            </a:r>
            <a:r>
              <a:rPr lang="ru-RU" dirty="0"/>
              <a:t> </a:t>
            </a:r>
            <a:r>
              <a:rPr lang="ru-RU" dirty="0" err="1"/>
              <a:t>допоможуть</a:t>
            </a:r>
            <a:r>
              <a:rPr lang="ru-RU" dirty="0"/>
              <a:t> вам </a:t>
            </a:r>
            <a:r>
              <a:rPr lang="ru-RU" dirty="0" err="1"/>
              <a:t>розпізнати</a:t>
            </a:r>
            <a:r>
              <a:rPr lang="ru-RU" dirty="0"/>
              <a:t> </a:t>
            </a:r>
            <a:r>
              <a:rPr lang="ru-RU" dirty="0" err="1"/>
              <a:t>підроблену</a:t>
            </a:r>
            <a:r>
              <a:rPr lang="ru-RU" dirty="0"/>
              <a:t> </a:t>
            </a:r>
            <a:r>
              <a:rPr lang="ru-RU" dirty="0" err="1"/>
              <a:t>інформацію</a:t>
            </a:r>
            <a:r>
              <a:rPr lang="ru-RU" dirty="0"/>
              <a:t> </a:t>
            </a:r>
            <a:r>
              <a:rPr lang="ru-RU" dirty="0" err="1"/>
              <a:t>майже</a:t>
            </a:r>
            <a:r>
              <a:rPr lang="ru-RU" dirty="0"/>
              <a:t> </a:t>
            </a:r>
            <a:r>
              <a:rPr lang="ru-RU" dirty="0" err="1"/>
              <a:t>миттєво</a:t>
            </a:r>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42</a:t>
            </a:fld>
            <a:endParaRPr lang="en-US" dirty="0"/>
          </a:p>
        </p:txBody>
      </p:sp>
    </p:spTree>
    <p:extLst>
      <p:ext uri="{BB962C8B-B14F-4D97-AF65-F5344CB8AC3E}">
        <p14:creationId xmlns:p14="http://schemas.microsoft.com/office/powerpoint/2010/main" val="2057884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1. Джерело публікації: Перше, на що ви маєте звернути увагу, – джерело, тобто хто це </a:t>
            </a:r>
            <a:r>
              <a:rPr lang="uk-UA" dirty="0" err="1"/>
              <a:t>запостив</a:t>
            </a:r>
            <a:r>
              <a:rPr lang="uk-UA" dirty="0"/>
              <a:t>? Зважайте на те, що фейкову інформацію можуть поширювати також і несправжні акаунти. Бачите сторінку Ілона Маска з підписом російською мовою «ну я точно Ілон </a:t>
            </a:r>
            <a:r>
              <a:rPr lang="uk-UA" dirty="0" err="1"/>
              <a:t>Маск</a:t>
            </a:r>
            <a:r>
              <a:rPr lang="uk-UA" dirty="0"/>
              <a:t>, чесно-чесно», що не має поруч з назвою галочки верифікації та підписників, – це точно фейк. Утім, не тільки фейкові акаунти є недостовірним джерелом публікації. Наприклад, помітивши новий канал інформації, обов’язково перевірте, чи не входить він до списку ворожих </a:t>
            </a:r>
            <a:r>
              <a:rPr lang="en-US" dirty="0"/>
              <a:t>Telegram-</a:t>
            </a:r>
            <a:r>
              <a:rPr lang="uk-UA" dirty="0"/>
              <a:t>каналів, що ведуть спецслужби </a:t>
            </a:r>
            <a:r>
              <a:rPr lang="uk-UA" dirty="0" err="1"/>
              <a:t>росії</a:t>
            </a:r>
            <a:r>
              <a:rPr lang="uk-UA" dirty="0"/>
              <a:t>, прочитайте кілька попередніх публікацій, продивіться, кого </a:t>
            </a:r>
            <a:r>
              <a:rPr lang="uk-UA" dirty="0" err="1"/>
              <a:t>репостить</a:t>
            </a:r>
            <a:r>
              <a:rPr lang="uk-UA" dirty="0"/>
              <a:t> цей ресурс.</a:t>
            </a:r>
            <a:r>
              <a:rPr lang="ru-RU" dirty="0"/>
              <a:t> </a:t>
            </a:r>
            <a:r>
              <a:rPr lang="ru-RU" dirty="0" err="1"/>
              <a:t>Важливо</a:t>
            </a:r>
            <a:r>
              <a:rPr lang="ru-RU" dirty="0"/>
              <a:t>! </a:t>
            </a:r>
            <a:r>
              <a:rPr lang="ru-RU" dirty="0" err="1"/>
              <a:t>Навіть</a:t>
            </a:r>
            <a:r>
              <a:rPr lang="ru-RU" dirty="0"/>
              <a:t> на </a:t>
            </a:r>
            <a:r>
              <a:rPr lang="ru-RU" dirty="0" err="1"/>
              <a:t>публікації</a:t>
            </a:r>
            <a:r>
              <a:rPr lang="ru-RU" dirty="0"/>
              <a:t> </a:t>
            </a:r>
            <a:r>
              <a:rPr lang="ru-RU" dirty="0" err="1"/>
              <a:t>від</a:t>
            </a:r>
            <a:r>
              <a:rPr lang="ru-RU" dirty="0"/>
              <a:t> </a:t>
            </a:r>
            <a:r>
              <a:rPr lang="ru-RU" dirty="0" err="1"/>
              <a:t>перевірених</a:t>
            </a:r>
            <a:r>
              <a:rPr lang="ru-RU" dirty="0"/>
              <a:t> </a:t>
            </a:r>
            <a:r>
              <a:rPr lang="ru-RU" dirty="0" err="1"/>
              <a:t>ресурсів</a:t>
            </a:r>
            <a:r>
              <a:rPr lang="ru-RU" dirty="0"/>
              <a:t> </a:t>
            </a:r>
            <a:r>
              <a:rPr lang="ru-RU" dirty="0" err="1"/>
              <a:t>або</a:t>
            </a:r>
            <a:r>
              <a:rPr lang="ru-RU" dirty="0"/>
              <a:t> ваших </a:t>
            </a:r>
            <a:r>
              <a:rPr lang="ru-RU" dirty="0" err="1"/>
              <a:t>друзів</a:t>
            </a:r>
            <a:r>
              <a:rPr lang="ru-RU" dirty="0"/>
              <a:t> не </a:t>
            </a:r>
            <a:r>
              <a:rPr lang="ru-RU" dirty="0" err="1"/>
              <a:t>слід</a:t>
            </a:r>
            <a:r>
              <a:rPr lang="ru-RU" dirty="0"/>
              <a:t> </a:t>
            </a:r>
            <a:r>
              <a:rPr lang="ru-RU" dirty="0" err="1"/>
              <a:t>реагувати</a:t>
            </a:r>
            <a:r>
              <a:rPr lang="ru-RU" dirty="0"/>
              <a:t> </a:t>
            </a:r>
            <a:r>
              <a:rPr lang="ru-RU" dirty="0" err="1"/>
              <a:t>одразу</a:t>
            </a:r>
            <a:r>
              <a:rPr lang="ru-RU" dirty="0"/>
              <a:t>, </a:t>
            </a:r>
            <a:r>
              <a:rPr lang="ru-RU" dirty="0" err="1"/>
              <a:t>оскільки</a:t>
            </a:r>
            <a:r>
              <a:rPr lang="ru-RU" dirty="0"/>
              <a:t>, </a:t>
            </a:r>
            <a:r>
              <a:rPr lang="ru-RU" dirty="0" err="1"/>
              <a:t>по-перше</a:t>
            </a:r>
            <a:r>
              <a:rPr lang="ru-RU" dirty="0"/>
              <a:t>, на фейк </a:t>
            </a:r>
            <a:r>
              <a:rPr lang="ru-RU" dirty="0" err="1"/>
              <a:t>досить</a:t>
            </a:r>
            <a:r>
              <a:rPr lang="ru-RU" dirty="0"/>
              <a:t> легко «</a:t>
            </a:r>
            <a:r>
              <a:rPr lang="ru-RU" dirty="0" err="1"/>
              <a:t>повестися</a:t>
            </a:r>
            <a:r>
              <a:rPr lang="ru-RU" dirty="0"/>
              <a:t>» й </a:t>
            </a:r>
            <a:r>
              <a:rPr lang="ru-RU" dirty="0" err="1"/>
              <a:t>досвідченим</a:t>
            </a:r>
            <a:r>
              <a:rPr lang="ru-RU" dirty="0"/>
              <a:t> </a:t>
            </a:r>
            <a:r>
              <a:rPr lang="ru-RU" dirty="0" err="1"/>
              <a:t>користувачам</a:t>
            </a:r>
            <a:r>
              <a:rPr lang="ru-RU" dirty="0"/>
              <a:t>, а </a:t>
            </a:r>
            <a:r>
              <a:rPr lang="ru-RU" dirty="0" err="1"/>
              <a:t>по-друге</a:t>
            </a:r>
            <a:r>
              <a:rPr lang="ru-RU" dirty="0"/>
              <a:t>, </a:t>
            </a:r>
            <a:r>
              <a:rPr lang="ru-RU" dirty="0" err="1"/>
              <a:t>сумнівні</a:t>
            </a:r>
            <a:r>
              <a:rPr lang="ru-RU" dirty="0"/>
              <a:t> </a:t>
            </a:r>
            <a:r>
              <a:rPr lang="ru-RU" dirty="0" err="1"/>
              <a:t>публікації</a:t>
            </a:r>
            <a:r>
              <a:rPr lang="ru-RU" dirty="0"/>
              <a:t>, особливо </a:t>
            </a:r>
            <a:r>
              <a:rPr lang="ru-RU" dirty="0" err="1"/>
              <a:t>які</a:t>
            </a:r>
            <a:r>
              <a:rPr lang="ru-RU" dirty="0"/>
              <a:t> </a:t>
            </a:r>
            <a:r>
              <a:rPr lang="ru-RU" dirty="0" err="1"/>
              <a:t>містять</a:t>
            </a:r>
            <a:r>
              <a:rPr lang="ru-RU" dirty="0"/>
              <a:t> </a:t>
            </a:r>
            <a:r>
              <a:rPr lang="ru-RU" dirty="0" err="1"/>
              <a:t>посилання</a:t>
            </a:r>
            <a:r>
              <a:rPr lang="ru-RU" dirty="0"/>
              <a:t>, </a:t>
            </a:r>
            <a:r>
              <a:rPr lang="ru-RU" dirty="0" err="1"/>
              <a:t>можуть</a:t>
            </a:r>
            <a:r>
              <a:rPr lang="ru-RU" dirty="0"/>
              <a:t> бути </a:t>
            </a:r>
            <a:r>
              <a:rPr lang="ru-RU" dirty="0" err="1"/>
              <a:t>небезпечними</a:t>
            </a:r>
            <a:r>
              <a:rPr lang="ru-RU" dirty="0"/>
              <a:t> з точки </a:t>
            </a:r>
            <a:r>
              <a:rPr lang="ru-RU" dirty="0" err="1"/>
              <a:t>зору</a:t>
            </a:r>
            <a:r>
              <a:rPr lang="ru-RU" dirty="0"/>
              <a:t> </a:t>
            </a:r>
            <a:r>
              <a:rPr lang="ru-RU" dirty="0" err="1"/>
              <a:t>потенційного</a:t>
            </a:r>
            <a:r>
              <a:rPr lang="ru-RU" dirty="0"/>
              <a:t> </a:t>
            </a:r>
            <a:r>
              <a:rPr lang="ru-RU" dirty="0" err="1"/>
              <a:t>зламу</a:t>
            </a:r>
            <a:r>
              <a:rPr lang="ru-RU" dirty="0"/>
              <a:t> </a:t>
            </a:r>
            <a:r>
              <a:rPr lang="ru-RU" dirty="0" err="1"/>
              <a:t>вашого</a:t>
            </a:r>
            <a:r>
              <a:rPr lang="ru-RU" dirty="0"/>
              <a:t> пристрою </a:t>
            </a:r>
            <a:r>
              <a:rPr lang="ru-RU" dirty="0" err="1"/>
              <a:t>або</a:t>
            </a:r>
            <a:r>
              <a:rPr lang="ru-RU" dirty="0"/>
              <a:t> </a:t>
            </a:r>
            <a:r>
              <a:rPr lang="ru-RU" dirty="0" err="1"/>
              <a:t>поширення</a:t>
            </a:r>
            <a:r>
              <a:rPr lang="ru-RU" dirty="0"/>
              <a:t> </a:t>
            </a:r>
            <a:r>
              <a:rPr lang="ru-RU" dirty="0" err="1"/>
              <a:t>шкідливого</a:t>
            </a:r>
            <a:r>
              <a:rPr lang="ru-RU" dirty="0"/>
              <a:t> </a:t>
            </a:r>
            <a:r>
              <a:rPr lang="ru-RU" dirty="0" err="1"/>
              <a:t>програмного</a:t>
            </a:r>
            <a:r>
              <a:rPr lang="ru-RU" dirty="0"/>
              <a:t> </a:t>
            </a:r>
            <a:r>
              <a:rPr lang="ru-RU" dirty="0" err="1"/>
              <a:t>забезпечення</a:t>
            </a:r>
            <a:r>
              <a:rPr lang="ru-RU" dirty="0"/>
              <a:t>. Про </a:t>
            </a:r>
            <a:r>
              <a:rPr lang="ru-RU" dirty="0" err="1"/>
              <a:t>такі</a:t>
            </a:r>
            <a:r>
              <a:rPr lang="ru-RU" dirty="0"/>
              <a:t> </a:t>
            </a:r>
            <a:r>
              <a:rPr lang="ru-RU" dirty="0" err="1"/>
              <a:t>злами</a:t>
            </a:r>
            <a:r>
              <a:rPr lang="ru-RU" dirty="0"/>
              <a:t> </a:t>
            </a:r>
            <a:r>
              <a:rPr lang="ru-RU" dirty="0" err="1"/>
              <a:t>потрібно</a:t>
            </a:r>
            <a:r>
              <a:rPr lang="ru-RU" dirty="0"/>
              <a:t> оперативно </a:t>
            </a:r>
            <a:r>
              <a:rPr lang="ru-RU" dirty="0" err="1"/>
              <a:t>повідомляти</a:t>
            </a:r>
            <a:r>
              <a:rPr lang="ru-RU" dirty="0"/>
              <a:t> </a:t>
            </a:r>
            <a:r>
              <a:rPr lang="ru-RU" dirty="0" err="1"/>
              <a:t>відповідні</a:t>
            </a:r>
            <a:r>
              <a:rPr lang="ru-RU" dirty="0"/>
              <a:t> </a:t>
            </a:r>
            <a:r>
              <a:rPr lang="ru-RU" dirty="0" err="1"/>
              <a:t>органи</a:t>
            </a:r>
            <a:r>
              <a:rPr lang="ru-RU" dirty="0"/>
              <a:t>. 2. </a:t>
            </a:r>
            <a:r>
              <a:rPr lang="ru-RU" dirty="0" err="1"/>
              <a:t>Джерело</a:t>
            </a:r>
            <a:r>
              <a:rPr lang="ru-RU" dirty="0"/>
              <a:t> </a:t>
            </a:r>
            <a:r>
              <a:rPr lang="ru-RU" dirty="0" err="1"/>
              <a:t>інформації</a:t>
            </a:r>
            <a:r>
              <a:rPr lang="ru-RU" dirty="0"/>
              <a:t>: Ви </a:t>
            </a:r>
            <a:r>
              <a:rPr lang="ru-RU" dirty="0" err="1"/>
              <a:t>дізналися</a:t>
            </a:r>
            <a:r>
              <a:rPr lang="ru-RU" dirty="0"/>
              <a:t> про </a:t>
            </a:r>
            <a:r>
              <a:rPr lang="ru-RU" dirty="0" err="1"/>
              <a:t>джерело</a:t>
            </a:r>
            <a:r>
              <a:rPr lang="ru-RU" dirty="0"/>
              <a:t> </a:t>
            </a:r>
            <a:r>
              <a:rPr lang="ru-RU" dirty="0" err="1"/>
              <a:t>публікації</a:t>
            </a:r>
            <a:r>
              <a:rPr lang="ru-RU" dirty="0"/>
              <a:t> та </a:t>
            </a:r>
            <a:r>
              <a:rPr lang="ru-RU" dirty="0" err="1"/>
              <a:t>починаєте</a:t>
            </a:r>
            <a:r>
              <a:rPr lang="ru-RU" dirty="0"/>
              <a:t> </a:t>
            </a:r>
            <a:r>
              <a:rPr lang="ru-RU" dirty="0" err="1"/>
              <a:t>розглядати</a:t>
            </a:r>
            <a:r>
              <a:rPr lang="ru-RU" dirty="0"/>
              <a:t> </a:t>
            </a:r>
            <a:r>
              <a:rPr lang="ru-RU" dirty="0" err="1"/>
              <a:t>зміст</a:t>
            </a:r>
            <a:r>
              <a:rPr lang="ru-RU" dirty="0"/>
              <a:t>. </a:t>
            </a:r>
            <a:r>
              <a:rPr lang="ru-RU" dirty="0" err="1"/>
              <a:t>Уважно</a:t>
            </a:r>
            <a:r>
              <a:rPr lang="ru-RU" dirty="0"/>
              <a:t> </a:t>
            </a:r>
            <a:r>
              <a:rPr lang="ru-RU" dirty="0" err="1"/>
              <a:t>подивіться</a:t>
            </a:r>
            <a:r>
              <a:rPr lang="ru-RU" dirty="0"/>
              <a:t>, на </a:t>
            </a:r>
            <a:r>
              <a:rPr lang="ru-RU" dirty="0" err="1"/>
              <a:t>чиї</a:t>
            </a:r>
            <a:r>
              <a:rPr lang="ru-RU" dirty="0"/>
              <a:t> </a:t>
            </a:r>
            <a:r>
              <a:rPr lang="ru-RU" dirty="0" err="1"/>
              <a:t>цитати</a:t>
            </a:r>
            <a:r>
              <a:rPr lang="ru-RU" dirty="0"/>
              <a:t> </a:t>
            </a:r>
            <a:r>
              <a:rPr lang="ru-RU" dirty="0" err="1"/>
              <a:t>або</a:t>
            </a:r>
            <a:r>
              <a:rPr lang="ru-RU" dirty="0"/>
              <a:t> </a:t>
            </a:r>
            <a:r>
              <a:rPr lang="ru-RU" dirty="0" err="1"/>
              <a:t>дані</a:t>
            </a:r>
            <a:r>
              <a:rPr lang="ru-RU" dirty="0"/>
              <a:t> </a:t>
            </a:r>
            <a:r>
              <a:rPr lang="ru-RU" dirty="0" err="1"/>
              <a:t>посилаються</a:t>
            </a:r>
            <a:r>
              <a:rPr lang="ru-RU" dirty="0"/>
              <a:t> в </a:t>
            </a:r>
            <a:r>
              <a:rPr lang="ru-RU" dirty="0" err="1"/>
              <a:t>ній</a:t>
            </a:r>
            <a:r>
              <a:rPr lang="ru-RU" dirty="0"/>
              <a:t>. Спойлер: «</a:t>
            </a:r>
            <a:r>
              <a:rPr lang="ru-RU" dirty="0" err="1"/>
              <a:t>джерело</a:t>
            </a:r>
            <a:r>
              <a:rPr lang="ru-RU" dirty="0"/>
              <a:t> у </a:t>
            </a:r>
            <a:r>
              <a:rPr lang="ru-RU" dirty="0" err="1"/>
              <a:t>вищих</a:t>
            </a:r>
            <a:r>
              <a:rPr lang="ru-RU" dirty="0"/>
              <a:t> колах по секрету </a:t>
            </a:r>
            <a:r>
              <a:rPr lang="ru-RU" dirty="0" err="1"/>
              <a:t>повідомило</a:t>
            </a:r>
            <a:r>
              <a:rPr lang="ru-RU" dirty="0"/>
              <a:t>/</a:t>
            </a:r>
            <a:r>
              <a:rPr lang="ru-RU" dirty="0" err="1"/>
              <a:t>достовірна</a:t>
            </a:r>
            <a:r>
              <a:rPr lang="ru-RU" dirty="0"/>
              <a:t> </a:t>
            </a:r>
            <a:r>
              <a:rPr lang="ru-RU" dirty="0" err="1"/>
              <a:t>інфа</a:t>
            </a:r>
            <a:r>
              <a:rPr lang="ru-RU" dirty="0"/>
              <a:t>, яку сказали </a:t>
            </a:r>
            <a:r>
              <a:rPr lang="ru-RU" dirty="0" err="1"/>
              <a:t>знаючі</a:t>
            </a:r>
            <a:r>
              <a:rPr lang="ru-RU" dirty="0"/>
              <a:t> люди </a:t>
            </a:r>
            <a:r>
              <a:rPr lang="ru-RU" dirty="0" err="1"/>
              <a:t>від</a:t>
            </a:r>
            <a:r>
              <a:rPr lang="ru-RU" dirty="0"/>
              <a:t> </a:t>
            </a:r>
            <a:r>
              <a:rPr lang="ru-RU" dirty="0" err="1"/>
              <a:t>тещі</a:t>
            </a:r>
            <a:r>
              <a:rPr lang="ru-RU" dirty="0"/>
              <a:t> </a:t>
            </a:r>
            <a:r>
              <a:rPr lang="ru-RU" dirty="0" err="1"/>
              <a:t>братового</a:t>
            </a:r>
            <a:r>
              <a:rPr lang="ru-RU" dirty="0"/>
              <a:t> кума» – </a:t>
            </a:r>
            <a:r>
              <a:rPr lang="ru-RU" dirty="0" err="1"/>
              <a:t>таке</a:t>
            </a:r>
            <a:r>
              <a:rPr lang="ru-RU" dirty="0"/>
              <a:t> не </a:t>
            </a:r>
            <a:r>
              <a:rPr lang="ru-RU" dirty="0" err="1"/>
              <a:t>можна</a:t>
            </a:r>
            <a:r>
              <a:rPr lang="ru-RU" dirty="0"/>
              <a:t> </a:t>
            </a:r>
            <a:r>
              <a:rPr lang="ru-RU" dirty="0" err="1"/>
              <a:t>вважати</a:t>
            </a:r>
            <a:r>
              <a:rPr lang="ru-RU" dirty="0"/>
              <a:t> </a:t>
            </a:r>
            <a:r>
              <a:rPr lang="ru-RU" dirty="0" err="1"/>
              <a:t>достовірним</a:t>
            </a:r>
            <a:r>
              <a:rPr lang="ru-RU" dirty="0"/>
              <a:t>. </a:t>
            </a:r>
            <a:r>
              <a:rPr lang="ru-RU" dirty="0" err="1"/>
              <a:t>Достовірне</a:t>
            </a:r>
            <a:r>
              <a:rPr lang="ru-RU" dirty="0"/>
              <a:t> </a:t>
            </a:r>
            <a:r>
              <a:rPr lang="ru-RU" dirty="0" err="1"/>
              <a:t>джерело</a:t>
            </a:r>
            <a:r>
              <a:rPr lang="ru-RU" dirty="0"/>
              <a:t> </a:t>
            </a:r>
            <a:r>
              <a:rPr lang="ru-RU" dirty="0" err="1"/>
              <a:t>інформації</a:t>
            </a:r>
            <a:r>
              <a:rPr lang="ru-RU" dirty="0"/>
              <a:t> – </a:t>
            </a:r>
            <a:r>
              <a:rPr lang="ru-RU" dirty="0" err="1"/>
              <a:t>це</a:t>
            </a:r>
            <a:r>
              <a:rPr lang="ru-RU" dirty="0"/>
              <a:t> </a:t>
            </a:r>
            <a:r>
              <a:rPr lang="ru-RU" dirty="0" err="1"/>
              <a:t>безпосередньо</a:t>
            </a:r>
            <a:r>
              <a:rPr lang="ru-RU" dirty="0"/>
              <a:t> </a:t>
            </a:r>
            <a:r>
              <a:rPr lang="uk-UA" dirty="0"/>
              <a:t>дані органу державної влади або ж представників/речників, уповноважених таких органів, компаній, організацій тощо. І все одно слід переконатися, чи справді особа, чиї слова процитували, сказала саме так. Це можна зробити, відвідавши офіційну сторінку в соціальних мережах або сайт. 3. Зміст публікації Отже, ви перевірили джерело інформації, хто її </a:t>
            </a:r>
            <a:r>
              <a:rPr lang="uk-UA" dirty="0" err="1"/>
              <a:t>запостив</a:t>
            </a:r>
            <a:r>
              <a:rPr lang="uk-UA" dirty="0"/>
              <a:t> (канал, який постійно читаєте), на чиїх словах засновані дані (реальний політик), та розглядаєте ілюстрацію до повідомлення. Фейковий супровід змісту, наприклад, зображення, що не відповідає тексту, не завжди вдається помітити одразу.</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43</a:t>
            </a:fld>
            <a:endParaRPr lang="en-US" dirty="0"/>
          </a:p>
        </p:txBody>
      </p:sp>
    </p:spTree>
    <p:extLst>
      <p:ext uri="{BB962C8B-B14F-4D97-AF65-F5344CB8AC3E}">
        <p14:creationId xmlns:p14="http://schemas.microsoft.com/office/powerpoint/2010/main" val="404578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8</a:t>
            </a:fld>
            <a:endParaRPr lang="en-US" dirty="0"/>
          </a:p>
        </p:txBody>
      </p:sp>
    </p:spTree>
    <p:extLst>
      <p:ext uri="{BB962C8B-B14F-4D97-AF65-F5344CB8AC3E}">
        <p14:creationId xmlns:p14="http://schemas.microsoft.com/office/powerpoint/2010/main" val="319132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Також медіа відіграють важливу роль у формуванні майданчика для дискусій у суспільстві, формуючи в громадян політичну ініціативу. А висвітлюючи діяльність органів державної влади, вони також беруть на себе першорядну роль у боротьбі за захист  порушених прав людей. Журналісти також долучаються до формування ставлення суспільства до антикорупційних заходів, нетерпимості до корупції. Тобто медіа можна розглядати не тільки як безпосередній засіб викриття корупційних правопорушень, але й як певний превентивний засіб проти корупції, інститут формування умов, у яких корупція має менше шансів на процвітання.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Управління ООН з наркотиків і злочинності (</a:t>
            </a:r>
            <a:r>
              <a:rPr lang="en-US" dirty="0"/>
              <a:t>UNODC) </a:t>
            </a:r>
            <a:r>
              <a:rPr lang="uk-UA" dirty="0"/>
              <a:t>у публікації «Повідомлення про корупцію: ресурсний інструмент для урядів і журналістів» (2014) пише, що журналістика (разом з законодавством, яке забезпечує свободу слова та вираження поглядів) дуже </a:t>
            </a:r>
            <a:r>
              <a:rPr lang="uk-UA" dirty="0" err="1"/>
              <a:t>потужно</a:t>
            </a:r>
            <a:r>
              <a:rPr lang="uk-UA" dirty="0"/>
              <a:t> підтримує антикорупційні зусилля. Особливо важливими є журналістські розслідування, у межах яких журналісти виконують функцію «очей та вух» громадян. </a:t>
            </a:r>
          </a:p>
          <a:p>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9</a:t>
            </a:fld>
            <a:endParaRPr lang="en-US" dirty="0"/>
          </a:p>
        </p:txBody>
      </p:sp>
    </p:spTree>
    <p:extLst>
      <p:ext uri="{BB962C8B-B14F-4D97-AF65-F5344CB8AC3E}">
        <p14:creationId xmlns:p14="http://schemas.microsoft.com/office/powerpoint/2010/main" val="324180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Роль медіа в просуванні доброчесності зросла у відповідь на соціальне розчарування в ефективності політики урядів щодо боротьби з корупцією. Суспільство може бути цинічним щодо політичного процесу, а також мати недостатній рівень довіри до державних суб’єктів, співгромадян і медіа. Повідомлення, які бачимо в медіа, можуть формувати наше уявлення про певні явища. Так само і з корупцією. Деякі медіа, очевидно, мають перевагу від поширення «брудних сенсацій»: аудиторія звертає більше уваги на подібне та дає реакцію. Але такий принцип є проблематичним, адже коли журналісти в сюжетах фокусуються на безкарності щодо корупції, а не успішних кейсах боротьби з нею, або якщо явище корупції розглядають </a:t>
            </a:r>
            <a:r>
              <a:rPr lang="uk-UA" dirty="0" err="1"/>
              <a:t>абстрактно</a:t>
            </a:r>
            <a:r>
              <a:rPr lang="uk-UA" dirty="0"/>
              <a:t>, без фокусу на конкретних кейсах, то в людей може виникати викривлене уявлення про процес подолання корупції. Якщо люди й до цього мали недовіру до влади, антикорупційної політики та антикорупційних органів, то такі повідомлення в медіа тільки підсилюють це ставлення, знецінюють антикорупційні процеси в державі та </a:t>
            </a:r>
            <a:r>
              <a:rPr lang="uk-UA" dirty="0" err="1"/>
              <a:t>демотивують</a:t>
            </a:r>
            <a:r>
              <a:rPr lang="uk-UA" dirty="0"/>
              <a:t> громадян долучатися до боротьби з корупцією. Оскільки важливо долати такі поширені настрої громадянської пасивності та розчарування перед обличчям корупції, підходи до просування доброчесності через кампанії із залученням медіа можуть відігравати важливу роль. Створюючи позитивний національний дискурс про цінність доброчесності, прозорості та підзвітності, вони інформують про наслідки корупції та показують життєздатну альтернативу. </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10</a:t>
            </a:fld>
            <a:endParaRPr lang="en-US" dirty="0"/>
          </a:p>
        </p:txBody>
      </p:sp>
    </p:spTree>
    <p:extLst>
      <p:ext uri="{BB962C8B-B14F-4D97-AF65-F5344CB8AC3E}">
        <p14:creationId xmlns:p14="http://schemas.microsoft.com/office/powerpoint/2010/main" val="8137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a:t>Кембриджський</a:t>
            </a:r>
            <a:r>
              <a:rPr lang="ru-RU" dirty="0"/>
              <a:t> словник говорить, </a:t>
            </a:r>
            <a:r>
              <a:rPr lang="ru-RU" dirty="0" err="1"/>
              <a:t>що</a:t>
            </a:r>
            <a:r>
              <a:rPr lang="ru-RU" dirty="0"/>
              <a:t> </a:t>
            </a:r>
            <a:r>
              <a:rPr lang="ru-RU" dirty="0" err="1"/>
              <a:t>це</a:t>
            </a:r>
            <a:r>
              <a:rPr lang="ru-RU" dirty="0"/>
              <a:t> «тип </a:t>
            </a:r>
            <a:r>
              <a:rPr lang="ru-RU" dirty="0" err="1"/>
              <a:t>журналістики</a:t>
            </a:r>
            <a:r>
              <a:rPr lang="ru-RU" dirty="0"/>
              <a:t>, </a:t>
            </a:r>
            <a:r>
              <a:rPr lang="ru-RU" dirty="0" err="1"/>
              <a:t>який</a:t>
            </a:r>
            <a:r>
              <a:rPr lang="ru-RU" dirty="0"/>
              <a:t> </a:t>
            </a:r>
            <a:r>
              <a:rPr lang="ru-RU" dirty="0" err="1"/>
              <a:t>намагається</a:t>
            </a:r>
            <a:r>
              <a:rPr lang="ru-RU" dirty="0"/>
              <a:t> </a:t>
            </a:r>
            <a:r>
              <a:rPr lang="ru-RU" dirty="0" err="1"/>
              <a:t>викрити</a:t>
            </a:r>
            <a:r>
              <a:rPr lang="ru-RU" dirty="0"/>
              <a:t> </a:t>
            </a:r>
            <a:r>
              <a:rPr lang="ru-RU" dirty="0" err="1"/>
              <a:t>інформацію</a:t>
            </a:r>
            <a:r>
              <a:rPr lang="ru-RU" dirty="0"/>
              <a:t>, яка становить </a:t>
            </a:r>
            <a:r>
              <a:rPr lang="ru-RU" dirty="0" err="1"/>
              <a:t>суспільний</a:t>
            </a:r>
            <a:r>
              <a:rPr lang="ru-RU" dirty="0"/>
              <a:t> </a:t>
            </a:r>
            <a:r>
              <a:rPr lang="ru-RU" dirty="0" err="1"/>
              <a:t>інтерес</a:t>
            </a:r>
            <a:r>
              <a:rPr lang="ru-RU" dirty="0"/>
              <a:t>, яку </a:t>
            </a:r>
            <a:r>
              <a:rPr lang="ru-RU" dirty="0" err="1"/>
              <a:t>хтось</a:t>
            </a:r>
            <a:r>
              <a:rPr lang="ru-RU" dirty="0"/>
              <a:t> </a:t>
            </a:r>
            <a:r>
              <a:rPr lang="ru-RU" dirty="0" err="1"/>
              <a:t>намагається</a:t>
            </a:r>
            <a:r>
              <a:rPr lang="ru-RU" dirty="0"/>
              <a:t> </a:t>
            </a:r>
            <a:r>
              <a:rPr lang="ru-RU" dirty="0" err="1"/>
              <a:t>приховати</a:t>
            </a:r>
            <a:r>
              <a:rPr lang="ru-RU"/>
              <a:t>».</a:t>
            </a:r>
            <a:endParaRPr lang="uk-UA" dirty="0"/>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11</a:t>
            </a:fld>
            <a:endParaRPr lang="en-US" dirty="0"/>
          </a:p>
        </p:txBody>
      </p:sp>
    </p:spTree>
    <p:extLst>
      <p:ext uri="{BB962C8B-B14F-4D97-AF65-F5344CB8AC3E}">
        <p14:creationId xmlns:p14="http://schemas.microsoft.com/office/powerpoint/2010/main" val="150297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У багатьох країнах медіа протистоянь неетичним людям або практикам і часто можуть бути каталізатором кримінального або іншого розслідування. Так, у Болгарії у 2019 році спільне розслідування Радіо Свобода та неурядової організації «Фонд боротьби з корупцією» виявило, що багато високопоставлених політиків і державних службовців придбали розкішні квартири за цінами, значно нижчими за ринкові. Це розслідування призвело до відставки тодішнього міністра юстиції, трьох </a:t>
            </a:r>
            <a:r>
              <a:rPr lang="uk-UA" dirty="0" err="1"/>
              <a:t>віцеміністрів</a:t>
            </a:r>
            <a:r>
              <a:rPr lang="uk-UA" dirty="0"/>
              <a:t>, кількох депутатів, а також голови Болгарського антикорупційного агентства. </a:t>
            </a:r>
            <a:endParaRPr dirty="0"/>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Щоб медіа та журналістика відігравали ефективну роль у виявленні корупції, вони мають бути вільними й незалежними. Дослідження, проведені Світовим Банком, показують залежність рівня свободи преси та рівня корупції в державі: чим вищий рівень свободи преси, тим нижчий рівень корупції. Державні медіа часто є нерішучими щодо журналістських розслідувань корупційних правопорушень, залишаються вірними владі, яка їх фінансує. Водночас багато приватних медіа теж уникають серйозних розслідувань чи то через нестачу засобів для їх здійснення, професіоналізму, </a:t>
            </a:r>
            <a:r>
              <a:rPr lang="uk-UA" dirty="0" err="1"/>
              <a:t>самоцензури</a:t>
            </a:r>
            <a:r>
              <a:rPr lang="uk-UA" dirty="0"/>
              <a:t>, чи то через політичні зв’язки їхніх власників. Міжнародна недержавна організація «Репортери без кордонів» кожного року висвітлює показники Індексу свободи преси. Свобода преси визначається як «здатність журналістів, як окремих осіб, так і колективів, відбирати, виробляти та поширювати новини в інтересах суспільства незалежно від політичного, економічного, правового та соціального втручання та за відсутності загроз їхній фізичній та психічній безпеці». Так, у 2022 році Україна опинилася на 160 місці зі 180 між </a:t>
            </a:r>
            <a:r>
              <a:rPr lang="uk-UA" dirty="0" err="1"/>
              <a:t>Бурудні</a:t>
            </a:r>
            <a:r>
              <a:rPr lang="uk-UA" dirty="0"/>
              <a:t> та Габоном. Першу позицію займає Норвегія, а другу – Данія. </a:t>
            </a:r>
          </a:p>
        </p:txBody>
      </p:sp>
      <p:sp>
        <p:nvSpPr>
          <p:cNvPr id="4" name="Місце для номера слайда 3"/>
          <p:cNvSpPr>
            <a:spLocks noGrp="1"/>
          </p:cNvSpPr>
          <p:nvPr>
            <p:ph type="sldNum" sz="quarter" idx="5"/>
          </p:nvPr>
        </p:nvSpPr>
        <p:spPr/>
        <p:txBody>
          <a:bodyPr/>
          <a:lstStyle/>
          <a:p>
            <a:fld id="{4FE33DE1-6F2E-B445-8653-2E5FC0D998EF}" type="slidenum">
              <a:rPr lang="en-US" smtClean="0"/>
              <a:t>13</a:t>
            </a:fld>
            <a:endParaRPr lang="en-US" dirty="0"/>
          </a:p>
        </p:txBody>
      </p:sp>
    </p:spTree>
    <p:extLst>
      <p:ext uri="{BB962C8B-B14F-4D97-AF65-F5344CB8AC3E}">
        <p14:creationId xmlns:p14="http://schemas.microsoft.com/office/powerpoint/2010/main" val="383261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098C23CB-4BF7-816E-A510-D87719695ABA}"/>
              </a:ext>
            </a:extLst>
          </p:cNvPr>
          <p:cNvSpPr/>
          <p:nvPr userDrawn="1"/>
        </p:nvSpPr>
        <p:spPr>
          <a:xfrm rot="10800000">
            <a:off x="1476050" y="1379096"/>
            <a:ext cx="9239900" cy="5478904"/>
          </a:xfrm>
          <a:custGeom>
            <a:avLst/>
            <a:gdLst>
              <a:gd name="connsiteX0" fmla="*/ 5632 w 9239900"/>
              <a:gd name="connsiteY0" fmla="*/ 0 h 4886591"/>
              <a:gd name="connsiteX1" fmla="*/ 9234268 w 9239900"/>
              <a:gd name="connsiteY1" fmla="*/ 0 h 4886591"/>
              <a:gd name="connsiteX2" fmla="*/ 9239900 w 9239900"/>
              <a:gd name="connsiteY2" fmla="*/ 224751 h 4886591"/>
              <a:gd name="connsiteX3" fmla="*/ 4619950 w 9239900"/>
              <a:gd name="connsiteY3" fmla="*/ 4886591 h 4886591"/>
              <a:gd name="connsiteX4" fmla="*/ 0 w 9239900"/>
              <a:gd name="connsiteY4" fmla="*/ 224751 h 488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900" h="4886591">
                <a:moveTo>
                  <a:pt x="5632" y="0"/>
                </a:moveTo>
                <a:lnTo>
                  <a:pt x="9234268" y="0"/>
                </a:lnTo>
                <a:lnTo>
                  <a:pt x="9239900" y="224751"/>
                </a:lnTo>
                <a:cubicBezTo>
                  <a:pt x="9239900" y="2799414"/>
                  <a:pt x="7171478" y="4886591"/>
                  <a:pt x="4619950" y="4886591"/>
                </a:cubicBezTo>
                <a:cubicBezTo>
                  <a:pt x="2068422" y="4886591"/>
                  <a:pt x="0" y="2799414"/>
                  <a:pt x="0" y="224751"/>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Picture Placeholder 15">
            <a:extLst>
              <a:ext uri="{FF2B5EF4-FFF2-40B4-BE49-F238E27FC236}">
                <a16:creationId xmlns:a16="http://schemas.microsoft.com/office/drawing/2014/main" id="{E01AFF5E-2AE2-F6EE-AA93-402BFD084F39}"/>
              </a:ext>
            </a:extLst>
          </p:cNvPr>
          <p:cNvSpPr>
            <a:spLocks noGrp="1"/>
          </p:cNvSpPr>
          <p:nvPr>
            <p:ph type="pic" sz="quarter" idx="11" hasCustomPrompt="1"/>
          </p:nvPr>
        </p:nvSpPr>
        <p:spPr>
          <a:xfrm>
            <a:off x="1476700" y="1"/>
            <a:ext cx="9239250" cy="5478904"/>
          </a:xfrm>
          <a:custGeom>
            <a:avLst/>
            <a:gdLst>
              <a:gd name="connsiteX0" fmla="*/ 5307 w 9239250"/>
              <a:gd name="connsiteY0" fmla="*/ 0 h 4886324"/>
              <a:gd name="connsiteX1" fmla="*/ 9233943 w 9239250"/>
              <a:gd name="connsiteY1" fmla="*/ 0 h 4886324"/>
              <a:gd name="connsiteX2" fmla="*/ 9239250 w 9239250"/>
              <a:gd name="connsiteY2" fmla="*/ 211784 h 4886324"/>
              <a:gd name="connsiteX3" fmla="*/ 9239250 w 9239250"/>
              <a:gd name="connsiteY3" fmla="*/ 231244 h 4886324"/>
              <a:gd name="connsiteX4" fmla="*/ 9215723 w 9239250"/>
              <a:gd name="connsiteY4" fmla="*/ 701397 h 4886324"/>
              <a:gd name="connsiteX5" fmla="*/ 4857367 w 9239250"/>
              <a:gd name="connsiteY5" fmla="*/ 4880525 h 4886324"/>
              <a:gd name="connsiteX6" fmla="*/ 4630090 w 9239250"/>
              <a:gd name="connsiteY6" fmla="*/ 4886324 h 4886324"/>
              <a:gd name="connsiteX7" fmla="*/ 4609160 w 9239250"/>
              <a:gd name="connsiteY7" fmla="*/ 4886324 h 4886324"/>
              <a:gd name="connsiteX8" fmla="*/ 4381883 w 9239250"/>
              <a:gd name="connsiteY8" fmla="*/ 4880525 h 4886324"/>
              <a:gd name="connsiteX9" fmla="*/ 23528 w 9239250"/>
              <a:gd name="connsiteY9" fmla="*/ 701397 h 4886324"/>
              <a:gd name="connsiteX10" fmla="*/ 0 w 9239250"/>
              <a:gd name="connsiteY10" fmla="*/ 231247 h 4886324"/>
              <a:gd name="connsiteX11" fmla="*/ 0 w 9239250"/>
              <a:gd name="connsiteY11" fmla="*/ 211779 h 488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250" h="4886324">
                <a:moveTo>
                  <a:pt x="5307" y="0"/>
                </a:moveTo>
                <a:lnTo>
                  <a:pt x="9233943" y="0"/>
                </a:lnTo>
                <a:lnTo>
                  <a:pt x="9239250" y="211784"/>
                </a:lnTo>
                <a:lnTo>
                  <a:pt x="9239250" y="231244"/>
                </a:lnTo>
                <a:lnTo>
                  <a:pt x="9215723" y="701397"/>
                </a:lnTo>
                <a:cubicBezTo>
                  <a:pt x="8987021" y="2973800"/>
                  <a:pt x="7140923" y="4763722"/>
                  <a:pt x="4857367" y="4880525"/>
                </a:cubicBezTo>
                <a:lnTo>
                  <a:pt x="4630090" y="4886324"/>
                </a:lnTo>
                <a:lnTo>
                  <a:pt x="4609160" y="4886324"/>
                </a:lnTo>
                <a:lnTo>
                  <a:pt x="4381883" y="4880525"/>
                </a:lnTo>
                <a:cubicBezTo>
                  <a:pt x="2098327" y="4763722"/>
                  <a:pt x="252229" y="2973800"/>
                  <a:pt x="23528" y="701397"/>
                </a:cubicBezTo>
                <a:lnTo>
                  <a:pt x="0" y="231247"/>
                </a:lnTo>
                <a:lnTo>
                  <a:pt x="0" y="211779"/>
                </a:lnTo>
                <a:close/>
              </a:path>
            </a:pathLst>
          </a:custGeom>
        </p:spPr>
        <p:txBody>
          <a:bodyPr wrap="square">
            <a:noAutofit/>
          </a:bodyPr>
          <a:lstStyle>
            <a:lvl1pPr marL="0" indent="0">
              <a:buNone/>
              <a:defRPr sz="1400"/>
            </a:lvl1pPr>
          </a:lstStyle>
          <a:p>
            <a:r>
              <a:rPr lang="en-US" dirty="0"/>
              <a:t>Picture</a:t>
            </a:r>
          </a:p>
        </p:txBody>
      </p:sp>
      <p:sp>
        <p:nvSpPr>
          <p:cNvPr id="2" name="Title 1">
            <a:extLst>
              <a:ext uri="{FF2B5EF4-FFF2-40B4-BE49-F238E27FC236}">
                <a16:creationId xmlns:a16="http://schemas.microsoft.com/office/drawing/2014/main" id="{80169199-FFB3-A890-D12F-AEEC5AB5461B}"/>
              </a:ext>
            </a:extLst>
          </p:cNvPr>
          <p:cNvSpPr>
            <a:spLocks noGrp="1"/>
          </p:cNvSpPr>
          <p:nvPr>
            <p:ph type="title"/>
          </p:nvPr>
        </p:nvSpPr>
        <p:spPr>
          <a:xfrm>
            <a:off x="1883664" y="4498848"/>
            <a:ext cx="8421624" cy="2093976"/>
          </a:xfrm>
        </p:spPr>
        <p:txBody>
          <a:bodyPr>
            <a:noAutofit/>
          </a:bodyPr>
          <a:lstStyle>
            <a:lvl1pPr algn="ctr">
              <a:defRPr sz="7200" b="1" cap="all" spc="300" baseline="0"/>
            </a:lvl1pPr>
          </a:lstStyle>
          <a:p>
            <a:r>
              <a:rPr lang="en-US"/>
              <a:t>Click to edit Master title style</a:t>
            </a:r>
          </a:p>
        </p:txBody>
      </p:sp>
      <p:sp>
        <p:nvSpPr>
          <p:cNvPr id="5" name="Text Placeholder 4">
            <a:extLst>
              <a:ext uri="{FF2B5EF4-FFF2-40B4-BE49-F238E27FC236}">
                <a16:creationId xmlns:a16="http://schemas.microsoft.com/office/drawing/2014/main" id="{1F47E49B-6CDA-9B76-1FAC-07D71D057FAE}"/>
              </a:ext>
            </a:extLst>
          </p:cNvPr>
          <p:cNvSpPr>
            <a:spLocks noGrp="1"/>
          </p:cNvSpPr>
          <p:nvPr>
            <p:ph type="body" sz="quarter" idx="12"/>
          </p:nvPr>
        </p:nvSpPr>
        <p:spPr>
          <a:xfrm rot="16200000">
            <a:off x="-1545336" y="2660904"/>
            <a:ext cx="4645152" cy="1536192"/>
          </a:xfrm>
        </p:spPr>
        <p:txBody>
          <a:bodyPr anchor="ctr">
            <a:normAutofit/>
          </a:bodyPr>
          <a:lstStyle>
            <a:lvl1pPr marL="0" indent="0" algn="ctr">
              <a:buNone/>
              <a:defRPr sz="1400" cap="all" spc="300" baseline="0">
                <a:latin typeface="+mj-lt"/>
              </a:defRPr>
            </a:lvl1pPr>
          </a:lstStyle>
          <a:p>
            <a:pPr lvl="0"/>
            <a:r>
              <a:rPr lang="en-US" dirty="0"/>
              <a:t>Click to edit Master text styles</a:t>
            </a:r>
          </a:p>
        </p:txBody>
      </p:sp>
      <p:sp>
        <p:nvSpPr>
          <p:cNvPr id="7" name="Text Placeholder 4">
            <a:extLst>
              <a:ext uri="{FF2B5EF4-FFF2-40B4-BE49-F238E27FC236}">
                <a16:creationId xmlns:a16="http://schemas.microsoft.com/office/drawing/2014/main" id="{2BC1BC2F-2A80-32D5-E778-25FCC3D3B588}"/>
              </a:ext>
            </a:extLst>
          </p:cNvPr>
          <p:cNvSpPr>
            <a:spLocks noGrp="1"/>
          </p:cNvSpPr>
          <p:nvPr>
            <p:ph type="body" sz="quarter" idx="13"/>
          </p:nvPr>
        </p:nvSpPr>
        <p:spPr>
          <a:xfrm rot="16200000" flipH="1" flipV="1">
            <a:off x="9101328" y="2660904"/>
            <a:ext cx="4645152" cy="1536192"/>
          </a:xfrm>
        </p:spPr>
        <p:txBody>
          <a:bodyPr anchor="ctr">
            <a:normAutofit/>
          </a:bodyPr>
          <a:lstStyle>
            <a:lvl1pPr marL="0" indent="0" algn="ctr">
              <a:buNone/>
              <a:defRPr sz="1400" cap="all" spc="300" baseline="0">
                <a:latin typeface="+mj-lt"/>
              </a:defRPr>
            </a:lvl1pPr>
          </a:lstStyle>
          <a:p>
            <a:pPr lvl="0"/>
            <a:r>
              <a:rPr lang="en-US" dirty="0"/>
              <a:t>Click to edit Master text styles</a:t>
            </a:r>
          </a:p>
        </p:txBody>
      </p:sp>
    </p:spTree>
    <p:extLst>
      <p:ext uri="{BB962C8B-B14F-4D97-AF65-F5344CB8AC3E}">
        <p14:creationId xmlns:p14="http://schemas.microsoft.com/office/powerpoint/2010/main" val="35344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A56009-3BE5-7F08-725F-41975A2103F1}"/>
              </a:ext>
            </a:extLst>
          </p:cNvPr>
          <p:cNvSpPr/>
          <p:nvPr userDrawn="1"/>
        </p:nvSpPr>
        <p:spPr>
          <a:xfrm rot="5400000">
            <a:off x="3352798" y="-2666995"/>
            <a:ext cx="5486397" cy="12191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
            <a:extLst>
              <a:ext uri="{FF2B5EF4-FFF2-40B4-BE49-F238E27FC236}">
                <a16:creationId xmlns:a16="http://schemas.microsoft.com/office/drawing/2014/main" id="{CA87F4D9-254F-4233-2472-F92D93799EAD}"/>
              </a:ext>
            </a:extLst>
          </p:cNvPr>
          <p:cNvSpPr/>
          <p:nvPr userDrawn="1"/>
        </p:nvSpPr>
        <p:spPr>
          <a:xfrm rot="16200000">
            <a:off x="-1979943" y="2261202"/>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11E18FF0-077E-6668-7400-46DBF42B8660}"/>
              </a:ext>
            </a:extLst>
          </p:cNvPr>
          <p:cNvSpPr/>
          <p:nvPr userDrawn="1"/>
        </p:nvSpPr>
        <p:spPr>
          <a:xfrm rot="5400000">
            <a:off x="2705099" y="-2705097"/>
            <a:ext cx="685801"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67A6E5D-CFB0-24C1-2294-0E2E9CFC9263}"/>
              </a:ext>
            </a:extLst>
          </p:cNvPr>
          <p:cNvSpPr/>
          <p:nvPr userDrawn="1"/>
        </p:nvSpPr>
        <p:spPr>
          <a:xfrm rot="5400000">
            <a:off x="8801096" y="3467101"/>
            <a:ext cx="685801"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1124712" y="2450592"/>
            <a:ext cx="4965192" cy="1965960"/>
          </a:xfrm>
        </p:spPr>
        <p:txBody>
          <a:bodyPr anchor="ctr">
            <a:noAutofit/>
          </a:bodyPr>
          <a:lstStyle>
            <a:lvl1pPr algn="r">
              <a:lnSpc>
                <a:spcPct val="100000"/>
              </a:lnSpc>
              <a:defRPr sz="7200" spc="200" baseline="0"/>
            </a:lvl1pPr>
          </a:lstStyle>
          <a:p>
            <a:r>
              <a:rPr lang="en-US" dirty="0"/>
              <a:t>Click to edit Master title style</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6858000" y="2587752"/>
            <a:ext cx="4636008" cy="1691640"/>
          </a:xfrm>
        </p:spPr>
        <p:txBody>
          <a:bodyPr>
            <a:noAutofit/>
          </a:bodyPr>
          <a:lstStyle>
            <a:lvl1pPr marL="0" indent="0">
              <a:lnSpc>
                <a:spcPct val="90000"/>
              </a:lnSpc>
              <a:spcBef>
                <a:spcPts val="1000"/>
              </a:spcBef>
              <a:buNone/>
              <a:defRPr sz="2400" spc="0" baseline="0"/>
            </a:lvl1pPr>
            <a:lvl2pPr>
              <a:defRPr sz="1600"/>
            </a:lvl2pPr>
            <a:lvl3pPr>
              <a:defRPr sz="16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41871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1056640" y="548640"/>
            <a:ext cx="10088880" cy="721360"/>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1056640" y="1645920"/>
            <a:ext cx="10088880" cy="4663440"/>
          </a:xfrm>
        </p:spPr>
        <p:txBody>
          <a:bodyPr>
            <a:normAutofit/>
          </a:bodyPr>
          <a:lstStyle>
            <a:lvl1pPr marL="342900" indent="-342900">
              <a:buClr>
                <a:srgbClr val="B9D6D5"/>
              </a:buClr>
              <a:buFont typeface="Wingdings" panose="05000000000000000000" pitchFamily="2" charset="2"/>
              <a:buChar char="l"/>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5920105"/>
            <a:ext cx="12192000" cy="922813"/>
          </a:xfrm>
          <a:prstGeom prst="rect">
            <a:avLst/>
          </a:prstGeom>
          <a:noFill/>
          <a:ln>
            <a:noFill/>
          </a:ln>
        </p:spPr>
      </p:pic>
    </p:spTree>
    <p:extLst>
      <p:ext uri="{BB962C8B-B14F-4D97-AF65-F5344CB8AC3E}">
        <p14:creationId xmlns:p14="http://schemas.microsoft.com/office/powerpoint/2010/main" val="42660438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лайд-разделитель 1">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фото</a:t>
            </a:r>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800" b="1" spc="-300">
                <a:solidFill>
                  <a:schemeClr val="bg1">
                    <a:lumMod val="95000"/>
                  </a:schemeClr>
                </a:solidFill>
              </a:defRPr>
            </a:lvl1pPr>
          </a:lstStyle>
          <a:p>
            <a:pPr rtl="0"/>
            <a:r>
              <a:rPr lang="ru-RU" noProof="0" dirty="0"/>
              <a:t>Щелкните, чтобы изменить заголовок слайда-разделителя</a:t>
            </a:r>
          </a:p>
        </p:txBody>
      </p:sp>
      <p:sp>
        <p:nvSpPr>
          <p:cNvPr id="3" name="Подзаголовок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4" name="Нижний колонтитул 3">
            <a:extLst>
              <a:ext uri="{FF2B5EF4-FFF2-40B4-BE49-F238E27FC236}">
                <a16:creationId xmlns:a16="http://schemas.microsoft.com/office/drawing/2014/main" id="{734B1E83-6080-4D35-A216-8E5C399023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387969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dirty="0"/>
              <a:t>Click to edit Master title style</a:t>
            </a:r>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dirty="0"/>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129507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dirty="0"/>
              <a:t>Click to edit Master title style</a:t>
            </a:r>
          </a:p>
        </p:txBody>
      </p:sp>
      <p:sp>
        <p:nvSpPr>
          <p:cNvPr id="4" name="Rectangle 3">
            <a:extLst>
              <a:ext uri="{FF2B5EF4-FFF2-40B4-BE49-F238E27FC236}">
                <a16:creationId xmlns:a16="http://schemas.microsoft.com/office/drawing/2014/main"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dirty="0"/>
              <a:t>Click to edit Master text styles</a:t>
            </a:r>
          </a:p>
        </p:txBody>
      </p:sp>
      <p:sp>
        <p:nvSpPr>
          <p:cNvPr id="9" name="Text Placeholder 7">
            <a:extLst>
              <a:ext uri="{FF2B5EF4-FFF2-40B4-BE49-F238E27FC236}">
                <a16:creationId xmlns:a16="http://schemas.microsoft.com/office/drawing/2014/main"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dirty="0"/>
              <a:t>Click to edit Master text styles</a:t>
            </a:r>
          </a:p>
        </p:txBody>
      </p:sp>
      <p:sp>
        <p:nvSpPr>
          <p:cNvPr id="11" name="Text Placeholder 7">
            <a:extLst>
              <a:ext uri="{FF2B5EF4-FFF2-40B4-BE49-F238E27FC236}">
                <a16:creationId xmlns:a16="http://schemas.microsoft.com/office/drawing/2014/main"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dirty="0"/>
              <a:t>Click to edit Master text styles</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9">
            <a:extLst>
              <a:ext uri="{FF2B5EF4-FFF2-40B4-BE49-F238E27FC236}">
                <a16:creationId xmlns:a16="http://schemas.microsoft.com/office/drawing/2014/main"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85313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6CDC0-74A8-24CD-126B-619B55F74DCB}"/>
              </a:ext>
            </a:extLst>
          </p:cNvPr>
          <p:cNvSpPr/>
          <p:nvPr userDrawn="1"/>
        </p:nvSpPr>
        <p:spPr>
          <a:xfrm>
            <a:off x="6096001" y="0"/>
            <a:ext cx="6096000" cy="6858000"/>
          </a:xfrm>
          <a:prstGeom prst="rect">
            <a:avLst/>
          </a:prstGeom>
          <a:solidFill>
            <a:schemeClr val="accent1">
              <a:lumMod val="10000"/>
              <a:lumOff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0A3124-A555-144B-C9C1-76ED1C559B5F}"/>
              </a:ext>
            </a:extLst>
          </p:cNvPr>
          <p:cNvSpPr>
            <a:spLocks noGrp="1"/>
          </p:cNvSpPr>
          <p:nvPr>
            <p:ph type="title"/>
          </p:nvPr>
        </p:nvSpPr>
        <p:spPr>
          <a:xfrm rot="16200000">
            <a:off x="-2395727" y="2395726"/>
            <a:ext cx="6858000" cy="2066544"/>
          </a:xfrm>
        </p:spPr>
        <p:txBody>
          <a:bodyPr anchor="ctr">
            <a:noAutofit/>
          </a:bodyPr>
          <a:lstStyle>
            <a:lvl1pPr algn="ctr">
              <a:defRPr sz="6000"/>
            </a:lvl1pPr>
          </a:lstStyle>
          <a:p>
            <a:r>
              <a:rPr lang="en-US" dirty="0"/>
              <a:t>Click to edit Master title style</a:t>
            </a:r>
          </a:p>
        </p:txBody>
      </p:sp>
      <p:sp>
        <p:nvSpPr>
          <p:cNvPr id="10" name="Picture Placeholder 8">
            <a:extLst>
              <a:ext uri="{FF2B5EF4-FFF2-40B4-BE49-F238E27FC236}">
                <a16:creationId xmlns:a16="http://schemas.microsoft.com/office/drawing/2014/main" id="{5BC9B14B-4B74-B448-4A06-570EEE2ECFF5}"/>
              </a:ext>
            </a:extLst>
          </p:cNvPr>
          <p:cNvSpPr>
            <a:spLocks noGrp="1"/>
          </p:cNvSpPr>
          <p:nvPr>
            <p:ph type="pic" sz="quarter" idx="10"/>
          </p:nvPr>
        </p:nvSpPr>
        <p:spPr>
          <a:xfrm>
            <a:off x="2066925" y="606425"/>
            <a:ext cx="8161338" cy="5645150"/>
          </a:xfrm>
        </p:spPr>
        <p:txBody>
          <a:bodyPr anchor="ctr"/>
          <a:lstStyle>
            <a:lvl1pPr marL="0" indent="0" algn="ctr">
              <a:buNone/>
              <a:defRPr/>
            </a:lvl1pPr>
          </a:lstStyle>
          <a:p>
            <a:endParaRPr lang="en-US" dirty="0"/>
          </a:p>
        </p:txBody>
      </p:sp>
      <p:sp>
        <p:nvSpPr>
          <p:cNvPr id="12" name="Text Placeholder 11">
            <a:extLst>
              <a:ext uri="{FF2B5EF4-FFF2-40B4-BE49-F238E27FC236}">
                <a16:creationId xmlns:a16="http://schemas.microsoft.com/office/drawing/2014/main" id="{59080C07-DA0E-40A9-A6C9-FEAA64B274B0}"/>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a:r>
              <a:rPr lang="en-US" dirty="0"/>
              <a:t>Click to edit Master text styles</a:t>
            </a:r>
          </a:p>
        </p:txBody>
      </p:sp>
    </p:spTree>
    <p:extLst>
      <p:ext uri="{BB962C8B-B14F-4D97-AF65-F5344CB8AC3E}">
        <p14:creationId xmlns:p14="http://schemas.microsoft.com/office/powerpoint/2010/main" val="399256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picture collage">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8B42AE4D-7E8A-373B-826E-ED8767EF67F5}"/>
              </a:ext>
            </a:extLst>
          </p:cNvPr>
          <p:cNvSpPr>
            <a:spLocks noGrp="1"/>
          </p:cNvSpPr>
          <p:nvPr>
            <p:ph type="pic" sz="quarter" idx="16" hasCustomPrompt="1"/>
          </p:nvPr>
        </p:nvSpPr>
        <p:spPr>
          <a:xfrm>
            <a:off x="723900" y="0"/>
            <a:ext cx="4958327" cy="6858000"/>
          </a:xfrm>
          <a:noFill/>
          <a:ln>
            <a:noFill/>
          </a:ln>
        </p:spPr>
        <p:txBody>
          <a:bodyPr>
            <a:normAutofit/>
          </a:bodyPr>
          <a:lstStyle>
            <a:lvl1pPr marL="0" indent="0">
              <a:buNone/>
              <a:defRPr sz="1400"/>
            </a:lvl1pPr>
          </a:lstStyle>
          <a:p>
            <a:r>
              <a:rPr lang="en-US" dirty="0"/>
              <a:t>Picture</a:t>
            </a:r>
          </a:p>
        </p:txBody>
      </p:sp>
      <p:sp>
        <p:nvSpPr>
          <p:cNvPr id="23" name="Picture Placeholder 4">
            <a:extLst>
              <a:ext uri="{FF2B5EF4-FFF2-40B4-BE49-F238E27FC236}">
                <a16:creationId xmlns:a16="http://schemas.microsoft.com/office/drawing/2014/main" id="{4A1ACA1B-89B4-3605-1B5E-989DDF75BB28}"/>
              </a:ext>
            </a:extLst>
          </p:cNvPr>
          <p:cNvSpPr>
            <a:spLocks noGrp="1"/>
          </p:cNvSpPr>
          <p:nvPr>
            <p:ph type="pic" sz="quarter" idx="15" hasCustomPrompt="1"/>
          </p:nvPr>
        </p:nvSpPr>
        <p:spPr>
          <a:xfrm>
            <a:off x="5682223" y="0"/>
            <a:ext cx="4217586" cy="3429000"/>
          </a:xfrm>
          <a:noFill/>
          <a:ln>
            <a:noFill/>
          </a:ln>
        </p:spPr>
        <p:txBody>
          <a:bodyPr>
            <a:normAutofit/>
          </a:bodyPr>
          <a:lstStyle>
            <a:lvl1pPr marL="0" indent="0">
              <a:buNone/>
              <a:defRPr sz="1400"/>
            </a:lvl1pPr>
          </a:lstStyle>
          <a:p>
            <a:r>
              <a:rPr lang="en-US" dirty="0"/>
              <a:t>Picture</a:t>
            </a:r>
          </a:p>
        </p:txBody>
      </p:sp>
      <p:sp>
        <p:nvSpPr>
          <p:cNvPr id="25" name="Picture Placeholder 4">
            <a:extLst>
              <a:ext uri="{FF2B5EF4-FFF2-40B4-BE49-F238E27FC236}">
                <a16:creationId xmlns:a16="http://schemas.microsoft.com/office/drawing/2014/main" id="{ED78AD93-CCB0-81FB-63C1-2DA4A0910147}"/>
              </a:ext>
            </a:extLst>
          </p:cNvPr>
          <p:cNvSpPr>
            <a:spLocks noGrp="1"/>
          </p:cNvSpPr>
          <p:nvPr>
            <p:ph type="pic" sz="quarter" idx="17" hasCustomPrompt="1"/>
          </p:nvPr>
        </p:nvSpPr>
        <p:spPr>
          <a:xfrm>
            <a:off x="5682226" y="3429000"/>
            <a:ext cx="4975778" cy="3429000"/>
          </a:xfrm>
          <a:noFill/>
          <a:ln>
            <a:noFill/>
          </a:ln>
        </p:spPr>
        <p:txBody>
          <a:bodyPr>
            <a:normAutofit/>
          </a:bodyPr>
          <a:lstStyle>
            <a:lvl1pPr marL="0" indent="0">
              <a:buNone/>
              <a:defRPr sz="1400"/>
            </a:lvl1pPr>
          </a:lstStyle>
          <a:p>
            <a:r>
              <a:rPr lang="en-US" dirty="0"/>
              <a:t>Picture</a:t>
            </a:r>
          </a:p>
        </p:txBody>
      </p:sp>
      <p:sp>
        <p:nvSpPr>
          <p:cNvPr id="8" name="Footer Placeholder 7">
            <a:extLst>
              <a:ext uri="{FF2B5EF4-FFF2-40B4-BE49-F238E27FC236}">
                <a16:creationId xmlns:a16="http://schemas.microsoft.com/office/drawing/2014/main" id="{6691AF1A-6C7B-7317-A57A-9AC2D3263C7F}"/>
              </a:ext>
            </a:extLst>
          </p:cNvPr>
          <p:cNvSpPr>
            <a:spLocks noGrp="1"/>
          </p:cNvSpPr>
          <p:nvPr>
            <p:ph type="ftr" sz="quarter" idx="10"/>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8D89F7D8-61EE-A54C-854D-B610FC9B2ED9}"/>
              </a:ext>
            </a:extLst>
          </p:cNvPr>
          <p:cNvSpPr>
            <a:spLocks noGrp="1"/>
          </p:cNvSpPr>
          <p:nvPr>
            <p:ph type="sldNum" sz="quarter" idx="11"/>
          </p:nvPr>
        </p:nvSpPr>
        <p:spPr/>
        <p:txBody>
          <a:bodyPr/>
          <a:lstStyle/>
          <a:p>
            <a:fld id="{0A95BBB0-0295-4C7E-A3D0-2F07981FE8CB}" type="slidenum">
              <a:rPr lang="en-US" smtClean="0"/>
              <a:pPr/>
              <a:t>‹№›</a:t>
            </a:fld>
            <a:endParaRPr lang="en-US" dirty="0"/>
          </a:p>
        </p:txBody>
      </p:sp>
      <p:sp>
        <p:nvSpPr>
          <p:cNvPr id="14" name="Rectangle 13">
            <a:extLst>
              <a:ext uri="{FF2B5EF4-FFF2-40B4-BE49-F238E27FC236}">
                <a16:creationId xmlns:a16="http://schemas.microsoft.com/office/drawing/2014/main" id="{925CFEFC-EFB5-3B4F-6F4A-34BD6260A636}"/>
              </a:ext>
            </a:extLst>
          </p:cNvPr>
          <p:cNvSpPr/>
          <p:nvPr userDrawn="1"/>
        </p:nvSpPr>
        <p:spPr>
          <a:xfrm>
            <a:off x="0" y="0"/>
            <a:ext cx="740745"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95BCA1-704F-DB29-FA0F-C5A61648FBA8}"/>
              </a:ext>
            </a:extLst>
          </p:cNvPr>
          <p:cNvSpPr/>
          <p:nvPr userDrawn="1"/>
        </p:nvSpPr>
        <p:spPr>
          <a:xfrm>
            <a:off x="9897797" y="3219"/>
            <a:ext cx="760207" cy="3429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459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BA4F1A-2B20-5C9F-65AA-33D7C1FC6863}"/>
              </a:ext>
            </a:extLst>
          </p:cNvPr>
          <p:cNvSpPr/>
          <p:nvPr userDrawn="1"/>
        </p:nvSpPr>
        <p:spPr>
          <a:xfrm>
            <a:off x="609600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026CDC0-74A8-24CD-126B-619B55F74DCB}"/>
              </a:ext>
            </a:extLst>
          </p:cNvPr>
          <p:cNvSpPr/>
          <p:nvPr userDrawn="1"/>
        </p:nvSpPr>
        <p:spPr>
          <a:xfrm>
            <a:off x="609600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a:extLst>
              <a:ext uri="{FF2B5EF4-FFF2-40B4-BE49-F238E27FC236}">
                <a16:creationId xmlns:a16="http://schemas.microsoft.com/office/drawing/2014/main" id="{5BC9B14B-4B74-B448-4A06-570EEE2ECFF5}"/>
              </a:ext>
            </a:extLst>
          </p:cNvPr>
          <p:cNvSpPr>
            <a:spLocks noGrp="1"/>
          </p:cNvSpPr>
          <p:nvPr>
            <p:ph type="pic" sz="quarter" idx="10"/>
          </p:nvPr>
        </p:nvSpPr>
        <p:spPr>
          <a:xfrm>
            <a:off x="621792" y="606425"/>
            <a:ext cx="8161338" cy="5645150"/>
          </a:xfrm>
        </p:spPr>
        <p:txBody>
          <a:bodyPr anchor="ctr"/>
          <a:lstStyle>
            <a:lvl1pPr marL="0" indent="0" algn="ctr">
              <a:buNone/>
              <a:defRPr/>
            </a:lvl1pPr>
          </a:lstStyle>
          <a:p>
            <a:endParaRPr lang="en-US" dirty="0"/>
          </a:p>
        </p:txBody>
      </p:sp>
      <p:sp>
        <p:nvSpPr>
          <p:cNvPr id="2" name="Title 1">
            <a:extLst>
              <a:ext uri="{FF2B5EF4-FFF2-40B4-BE49-F238E27FC236}">
                <a16:creationId xmlns:a16="http://schemas.microsoft.com/office/drawing/2014/main" id="{F50A3124-A555-144B-C9C1-76ED1C559B5F}"/>
              </a:ext>
            </a:extLst>
          </p:cNvPr>
          <p:cNvSpPr>
            <a:spLocks noGrp="1"/>
          </p:cNvSpPr>
          <p:nvPr>
            <p:ph type="title"/>
          </p:nvPr>
        </p:nvSpPr>
        <p:spPr>
          <a:xfrm>
            <a:off x="6147816" y="4187952"/>
            <a:ext cx="6044184" cy="2066544"/>
          </a:xfrm>
        </p:spPr>
        <p:txBody>
          <a:bodyPr anchor="ctr">
            <a:noAutofit/>
          </a:bodyPr>
          <a:lstStyle>
            <a:lvl1pPr algn="ctr">
              <a:defRPr sz="6000"/>
            </a:lvl1pPr>
          </a:lstStyle>
          <a:p>
            <a:r>
              <a:rPr lang="en-US" dirty="0"/>
              <a:t>Click to edit Master title style</a:t>
            </a:r>
          </a:p>
        </p:txBody>
      </p:sp>
      <p:sp>
        <p:nvSpPr>
          <p:cNvPr id="14" name="Text Placeholder 13">
            <a:extLst>
              <a:ext uri="{FF2B5EF4-FFF2-40B4-BE49-F238E27FC236}">
                <a16:creationId xmlns:a16="http://schemas.microsoft.com/office/drawing/2014/main" id="{BF1AD0C1-723A-B5D7-972E-ED8FE78335FB}"/>
              </a:ext>
            </a:extLst>
          </p:cNvPr>
          <p:cNvSpPr>
            <a:spLocks noGrp="1"/>
          </p:cNvSpPr>
          <p:nvPr>
            <p:ph type="body" sz="quarter" idx="12"/>
          </p:nvPr>
        </p:nvSpPr>
        <p:spPr>
          <a:xfrm>
            <a:off x="624144" y="4529128"/>
            <a:ext cx="6288750" cy="2328873"/>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smtClean="0">
                <a:noFil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US">
                <a:solidFill>
                  <a:schemeClr val="lt1"/>
                </a:solidFill>
              </a:defRPr>
            </a:lvl5pPr>
          </a:lstStyle>
          <a:p>
            <a:pPr marL="0" lvl="0" algn="ctr"/>
            <a:r>
              <a:rPr lang="en-US" dirty="0"/>
              <a:t>Click to edit Master text styles</a:t>
            </a:r>
          </a:p>
        </p:txBody>
      </p:sp>
    </p:spTree>
    <p:extLst>
      <p:ext uri="{BB962C8B-B14F-4D97-AF65-F5344CB8AC3E}">
        <p14:creationId xmlns:p14="http://schemas.microsoft.com/office/powerpoint/2010/main" val="126580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picture collage">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A6C26FE2-0F48-4B22-73F2-03C638093094}"/>
              </a:ext>
            </a:extLst>
          </p:cNvPr>
          <p:cNvSpPr>
            <a:spLocks noGrp="1"/>
          </p:cNvSpPr>
          <p:nvPr>
            <p:ph type="pic" sz="quarter" idx="14" hasCustomPrompt="1"/>
          </p:nvPr>
        </p:nvSpPr>
        <p:spPr>
          <a:xfrm>
            <a:off x="-1" y="0"/>
            <a:ext cx="5324981" cy="3429000"/>
          </a:xfrm>
          <a:noFill/>
          <a:ln>
            <a:noFill/>
          </a:ln>
        </p:spPr>
        <p:txBody>
          <a:bodyPr>
            <a:normAutofit/>
          </a:bodyPr>
          <a:lstStyle>
            <a:lvl1pPr marL="0" indent="0">
              <a:buNone/>
              <a:defRPr sz="1400"/>
            </a:lvl1pPr>
          </a:lstStyle>
          <a:p>
            <a:r>
              <a:rPr lang="en-US" dirty="0"/>
              <a:t>Picture</a:t>
            </a:r>
          </a:p>
        </p:txBody>
      </p:sp>
      <p:sp>
        <p:nvSpPr>
          <p:cNvPr id="23" name="Picture Placeholder 4">
            <a:extLst>
              <a:ext uri="{FF2B5EF4-FFF2-40B4-BE49-F238E27FC236}">
                <a16:creationId xmlns:a16="http://schemas.microsoft.com/office/drawing/2014/main" id="{E99A534A-A8D8-778B-D1BE-5D75A5661063}"/>
              </a:ext>
            </a:extLst>
          </p:cNvPr>
          <p:cNvSpPr>
            <a:spLocks noGrp="1"/>
          </p:cNvSpPr>
          <p:nvPr>
            <p:ph type="pic" sz="quarter" idx="16" hasCustomPrompt="1"/>
          </p:nvPr>
        </p:nvSpPr>
        <p:spPr>
          <a:xfrm>
            <a:off x="-1" y="3429000"/>
            <a:ext cx="5324981" cy="3429000"/>
          </a:xfrm>
          <a:noFill/>
          <a:ln>
            <a:noFill/>
          </a:ln>
        </p:spPr>
        <p:txBody>
          <a:bodyPr>
            <a:normAutofit/>
          </a:bodyPr>
          <a:lstStyle>
            <a:lvl1pPr marL="0" indent="0">
              <a:buNone/>
              <a:defRPr sz="1400"/>
            </a:lvl1pPr>
          </a:lstStyle>
          <a:p>
            <a:r>
              <a:rPr lang="en-US" dirty="0"/>
              <a:t>Picture</a:t>
            </a:r>
          </a:p>
        </p:txBody>
      </p:sp>
      <p:sp>
        <p:nvSpPr>
          <p:cNvPr id="22" name="Picture Placeholder 4">
            <a:extLst>
              <a:ext uri="{FF2B5EF4-FFF2-40B4-BE49-F238E27FC236}">
                <a16:creationId xmlns:a16="http://schemas.microsoft.com/office/drawing/2014/main" id="{A5BD0C02-757A-F01D-6701-6288994C58DD}"/>
              </a:ext>
            </a:extLst>
          </p:cNvPr>
          <p:cNvSpPr>
            <a:spLocks noGrp="1"/>
          </p:cNvSpPr>
          <p:nvPr>
            <p:ph type="pic" sz="quarter" idx="15" hasCustomPrompt="1"/>
          </p:nvPr>
        </p:nvSpPr>
        <p:spPr>
          <a:xfrm>
            <a:off x="5311674" y="0"/>
            <a:ext cx="5324981" cy="3429000"/>
          </a:xfrm>
          <a:noFill/>
          <a:ln>
            <a:noFill/>
          </a:ln>
        </p:spPr>
        <p:txBody>
          <a:bodyPr>
            <a:normAutofit/>
          </a:bodyPr>
          <a:lstStyle>
            <a:lvl1pPr marL="0" indent="0">
              <a:buNone/>
              <a:defRPr sz="1400"/>
            </a:lvl1pPr>
          </a:lstStyle>
          <a:p>
            <a:r>
              <a:rPr lang="en-US" dirty="0"/>
              <a:t>Picture</a:t>
            </a:r>
          </a:p>
        </p:txBody>
      </p:sp>
      <p:sp>
        <p:nvSpPr>
          <p:cNvPr id="24" name="Picture Placeholder 4">
            <a:extLst>
              <a:ext uri="{FF2B5EF4-FFF2-40B4-BE49-F238E27FC236}">
                <a16:creationId xmlns:a16="http://schemas.microsoft.com/office/drawing/2014/main" id="{EB68A042-8AD3-B191-F6E9-95DCF5785D54}"/>
              </a:ext>
            </a:extLst>
          </p:cNvPr>
          <p:cNvSpPr>
            <a:spLocks noGrp="1"/>
          </p:cNvSpPr>
          <p:nvPr>
            <p:ph type="pic" sz="quarter" idx="17" hasCustomPrompt="1"/>
          </p:nvPr>
        </p:nvSpPr>
        <p:spPr>
          <a:xfrm>
            <a:off x="5311674" y="3429000"/>
            <a:ext cx="5324982" cy="3429000"/>
          </a:xfrm>
          <a:noFill/>
          <a:ln>
            <a:noFill/>
          </a:ln>
        </p:spPr>
        <p:txBody>
          <a:bodyPr>
            <a:normAutofit/>
          </a:bodyPr>
          <a:lstStyle>
            <a:lvl1pPr marL="0" indent="0">
              <a:buNone/>
              <a:defRPr sz="1400"/>
            </a:lvl1pPr>
          </a:lstStyle>
          <a:p>
            <a:r>
              <a:rPr lang="en-US" dirty="0"/>
              <a:t>Picture</a:t>
            </a:r>
          </a:p>
        </p:txBody>
      </p:sp>
      <p:sp>
        <p:nvSpPr>
          <p:cNvPr id="8" name="Footer Placeholder 7">
            <a:extLst>
              <a:ext uri="{FF2B5EF4-FFF2-40B4-BE49-F238E27FC236}">
                <a16:creationId xmlns:a16="http://schemas.microsoft.com/office/drawing/2014/main" id="{6691AF1A-6C7B-7317-A57A-9AC2D3263C7F}"/>
              </a:ext>
            </a:extLst>
          </p:cNvPr>
          <p:cNvSpPr>
            <a:spLocks noGrp="1"/>
          </p:cNvSpPr>
          <p:nvPr>
            <p:ph type="ftr" sz="quarter" idx="10"/>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8D89F7D8-61EE-A54C-854D-B610FC9B2ED9}"/>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958967866"/>
      </p:ext>
    </p:extLst>
  </p:cSld>
  <p:clrMapOvr>
    <a:masterClrMapping/>
  </p:clrMapOvr>
  <p:extLst>
    <p:ext uri="{DCECCB84-F9BA-43D5-87BE-67443E8EF086}">
      <p15:sldGuideLst xmlns:p15="http://schemas.microsoft.com/office/powerpoint/2012/main">
        <p15:guide id="1" pos="6696" userDrawn="1">
          <p15:clr>
            <a:srgbClr val="FBAE40"/>
          </p15:clr>
        </p15:guide>
        <p15:guide id="2" orient="horz" pos="2160" userDrawn="1">
          <p15:clr>
            <a:srgbClr val="FBAE40"/>
          </p15:clr>
        </p15:guide>
        <p15:guide id="3" orient="horz" userDrawn="1">
          <p15:clr>
            <a:srgbClr val="FBAE40"/>
          </p15:clr>
        </p15:guide>
        <p15:guide id="4" orient="horz" pos="4320" userDrawn="1">
          <p15:clr>
            <a:srgbClr val="FBAE40"/>
          </p15:clr>
        </p15:guide>
        <p15:guide id="5" pos="4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411E8E-845E-BA86-7934-2523CBB415A8}"/>
              </a:ext>
            </a:extLst>
          </p:cNvPr>
          <p:cNvSpPr/>
          <p:nvPr userDrawn="1"/>
        </p:nvSpPr>
        <p:spPr>
          <a:xfrm>
            <a:off x="6096000" y="685798"/>
            <a:ext cx="6095997" cy="54863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277B985B-E9EE-B7BF-8A40-7C110A908DDC}"/>
              </a:ext>
            </a:extLst>
          </p:cNvPr>
          <p:cNvSpPr>
            <a:spLocks noGrp="1"/>
          </p:cNvSpPr>
          <p:nvPr>
            <p:ph type="pic" sz="quarter" idx="10" hasCustomPrompt="1"/>
          </p:nvPr>
        </p:nvSpPr>
        <p:spPr>
          <a:xfrm>
            <a:off x="2082270" y="0"/>
            <a:ext cx="6957558" cy="6858000"/>
          </a:xfrm>
          <a:custGeom>
            <a:avLst/>
            <a:gdLst>
              <a:gd name="connsiteX0" fmla="*/ 597755 w 6957558"/>
              <a:gd name="connsiteY0" fmla="*/ 0 h 6858000"/>
              <a:gd name="connsiteX1" fmla="*/ 5108230 w 6957558"/>
              <a:gd name="connsiteY1" fmla="*/ 0 h 6858000"/>
              <a:gd name="connsiteX2" fmla="*/ 5147894 w 6957558"/>
              <a:gd name="connsiteY2" fmla="*/ 25428 h 6858000"/>
              <a:gd name="connsiteX3" fmla="*/ 6957558 w 6957558"/>
              <a:gd name="connsiteY3" fmla="*/ 3428999 h 6858000"/>
              <a:gd name="connsiteX4" fmla="*/ 5147895 w 6957558"/>
              <a:gd name="connsiteY4" fmla="*/ 6832569 h 6858000"/>
              <a:gd name="connsiteX5" fmla="*/ 5108226 w 6957558"/>
              <a:gd name="connsiteY5" fmla="*/ 6858000 h 6858000"/>
              <a:gd name="connsiteX6" fmla="*/ 597760 w 6957558"/>
              <a:gd name="connsiteY6" fmla="*/ 6858000 h 6858000"/>
              <a:gd name="connsiteX7" fmla="*/ 558091 w 6957558"/>
              <a:gd name="connsiteY7" fmla="*/ 6832569 h 6858000"/>
              <a:gd name="connsiteX8" fmla="*/ 166860 w 6957558"/>
              <a:gd name="connsiteY8" fmla="*/ 6532656 h 6858000"/>
              <a:gd name="connsiteX9" fmla="*/ 0 w 6957558"/>
              <a:gd name="connsiteY9" fmla="*/ 6379173 h 6858000"/>
              <a:gd name="connsiteX10" fmla="*/ 0 w 6957558"/>
              <a:gd name="connsiteY10" fmla="*/ 478824 h 6858000"/>
              <a:gd name="connsiteX11" fmla="*/ 166860 w 6957558"/>
              <a:gd name="connsiteY11" fmla="*/ 325342 h 6858000"/>
              <a:gd name="connsiteX12" fmla="*/ 558091 w 6957558"/>
              <a:gd name="connsiteY12" fmla="*/ 254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7558" h="6858000">
                <a:moveTo>
                  <a:pt x="597755" y="0"/>
                </a:moveTo>
                <a:lnTo>
                  <a:pt x="5108230" y="0"/>
                </a:lnTo>
                <a:lnTo>
                  <a:pt x="5147894" y="25428"/>
                </a:lnTo>
                <a:cubicBezTo>
                  <a:pt x="6239716" y="763048"/>
                  <a:pt x="6957558" y="2012193"/>
                  <a:pt x="6957558" y="3428999"/>
                </a:cubicBezTo>
                <a:cubicBezTo>
                  <a:pt x="6957558" y="4845805"/>
                  <a:pt x="6239716" y="6094949"/>
                  <a:pt x="5147895" y="6832569"/>
                </a:cubicBezTo>
                <a:lnTo>
                  <a:pt x="5108226" y="6858000"/>
                </a:lnTo>
                <a:lnTo>
                  <a:pt x="597760" y="6858000"/>
                </a:lnTo>
                <a:lnTo>
                  <a:pt x="558091" y="6832569"/>
                </a:lnTo>
                <a:cubicBezTo>
                  <a:pt x="421614" y="6740367"/>
                  <a:pt x="290979" y="6640172"/>
                  <a:pt x="166860" y="6532656"/>
                </a:cubicBezTo>
                <a:lnTo>
                  <a:pt x="0" y="6379173"/>
                </a:lnTo>
                <a:lnTo>
                  <a:pt x="0" y="478824"/>
                </a:lnTo>
                <a:lnTo>
                  <a:pt x="166860" y="325342"/>
                </a:lnTo>
                <a:cubicBezTo>
                  <a:pt x="290979" y="217826"/>
                  <a:pt x="421613" y="117631"/>
                  <a:pt x="558091" y="25428"/>
                </a:cubicBezTo>
                <a:close/>
              </a:path>
            </a:pathLst>
          </a:custGeom>
        </p:spPr>
        <p:txBody>
          <a:bodyPr wrap="square">
            <a:noAutofit/>
          </a:bodyPr>
          <a:lstStyle>
            <a:lvl1pPr marL="0" indent="0">
              <a:buNone/>
              <a:defRPr sz="1400"/>
            </a:lvl1pPr>
          </a:lstStyle>
          <a:p>
            <a:r>
              <a:rPr lang="en-US" dirty="0"/>
              <a:t>Picture</a:t>
            </a:r>
          </a:p>
        </p:txBody>
      </p:sp>
      <p:sp>
        <p:nvSpPr>
          <p:cNvPr id="4" name="Title 1">
            <a:extLst>
              <a:ext uri="{FF2B5EF4-FFF2-40B4-BE49-F238E27FC236}">
                <a16:creationId xmlns:a16="http://schemas.microsoft.com/office/drawing/2014/main" id="{63FE2B18-CA83-0C24-A1E9-1E85806643F5}"/>
              </a:ext>
            </a:extLst>
          </p:cNvPr>
          <p:cNvSpPr>
            <a:spLocks noGrp="1"/>
          </p:cNvSpPr>
          <p:nvPr>
            <p:ph type="title"/>
          </p:nvPr>
        </p:nvSpPr>
        <p:spPr>
          <a:xfrm rot="16200000">
            <a:off x="-2395727" y="2395726"/>
            <a:ext cx="6858000" cy="2066544"/>
          </a:xfrm>
        </p:spPr>
        <p:txBody>
          <a:bodyPr anchor="ctr">
            <a:noAutofit/>
          </a:bodyPr>
          <a:lstStyle>
            <a:lvl1pPr algn="ctr">
              <a:defRPr sz="6000"/>
            </a:lvl1pPr>
          </a:lstStyle>
          <a:p>
            <a:r>
              <a:rPr lang="en-US" dirty="0"/>
              <a:t>Click to edit Master title style</a:t>
            </a:r>
          </a:p>
        </p:txBody>
      </p:sp>
    </p:spTree>
    <p:extLst>
      <p:ext uri="{BB962C8B-B14F-4D97-AF65-F5344CB8AC3E}">
        <p14:creationId xmlns:p14="http://schemas.microsoft.com/office/powerpoint/2010/main" val="5912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ve picture collag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B1B496C-E446-5FEB-668D-FEE5483757E1}"/>
              </a:ext>
            </a:extLst>
          </p:cNvPr>
          <p:cNvSpPr>
            <a:spLocks noGrp="1"/>
          </p:cNvSpPr>
          <p:nvPr>
            <p:ph type="pic" sz="quarter" idx="18" hasCustomPrompt="1"/>
          </p:nvPr>
        </p:nvSpPr>
        <p:spPr>
          <a:xfrm>
            <a:off x="1" y="685800"/>
            <a:ext cx="3236042" cy="3906520"/>
          </a:xfrm>
          <a:noFill/>
          <a:ln>
            <a:noFill/>
          </a:ln>
        </p:spPr>
        <p:txBody>
          <a:bodyPr>
            <a:normAutofit/>
          </a:bodyPr>
          <a:lstStyle>
            <a:lvl1pPr marL="0" indent="0">
              <a:buNone/>
              <a:defRPr sz="1400"/>
            </a:lvl1pPr>
          </a:lstStyle>
          <a:p>
            <a:r>
              <a:rPr lang="en-US" dirty="0"/>
              <a:t>Picture</a:t>
            </a:r>
          </a:p>
        </p:txBody>
      </p:sp>
      <p:sp>
        <p:nvSpPr>
          <p:cNvPr id="18" name="Picture Placeholder 4">
            <a:extLst>
              <a:ext uri="{FF2B5EF4-FFF2-40B4-BE49-F238E27FC236}">
                <a16:creationId xmlns:a16="http://schemas.microsoft.com/office/drawing/2014/main" id="{919A1258-3D7D-6780-FCF8-E9A0D8346534}"/>
              </a:ext>
            </a:extLst>
          </p:cNvPr>
          <p:cNvSpPr>
            <a:spLocks noGrp="1"/>
          </p:cNvSpPr>
          <p:nvPr>
            <p:ph type="pic" sz="quarter" idx="16" hasCustomPrompt="1"/>
          </p:nvPr>
        </p:nvSpPr>
        <p:spPr>
          <a:xfrm>
            <a:off x="1" y="4587240"/>
            <a:ext cx="3236042" cy="2270760"/>
          </a:xfrm>
          <a:noFill/>
          <a:ln>
            <a:noFill/>
          </a:ln>
        </p:spPr>
        <p:txBody>
          <a:bodyPr>
            <a:normAutofit/>
          </a:bodyPr>
          <a:lstStyle>
            <a:lvl1pPr marL="0" indent="0">
              <a:buNone/>
              <a:defRPr sz="1400"/>
            </a:lvl1pPr>
          </a:lstStyle>
          <a:p>
            <a:r>
              <a:rPr lang="en-US" dirty="0"/>
              <a:t>Picture</a:t>
            </a:r>
          </a:p>
        </p:txBody>
      </p:sp>
      <p:sp>
        <p:nvSpPr>
          <p:cNvPr id="21" name="Picture Placeholder 4">
            <a:extLst>
              <a:ext uri="{FF2B5EF4-FFF2-40B4-BE49-F238E27FC236}">
                <a16:creationId xmlns:a16="http://schemas.microsoft.com/office/drawing/2014/main" id="{A6C26FE2-0F48-4B22-73F2-03C638093094}"/>
              </a:ext>
            </a:extLst>
          </p:cNvPr>
          <p:cNvSpPr>
            <a:spLocks noGrp="1"/>
          </p:cNvSpPr>
          <p:nvPr>
            <p:ph type="pic" sz="quarter" idx="14" hasCustomPrompt="1"/>
          </p:nvPr>
        </p:nvSpPr>
        <p:spPr>
          <a:xfrm>
            <a:off x="3236043" y="685800"/>
            <a:ext cx="4185920" cy="6172200"/>
          </a:xfrm>
          <a:noFill/>
          <a:ln>
            <a:noFill/>
          </a:ln>
        </p:spPr>
        <p:txBody>
          <a:bodyPr>
            <a:normAutofit/>
          </a:bodyPr>
          <a:lstStyle>
            <a:lvl1pPr marL="0" indent="0">
              <a:buNone/>
              <a:defRPr sz="1400"/>
            </a:lvl1pPr>
          </a:lstStyle>
          <a:p>
            <a:r>
              <a:rPr lang="en-US" dirty="0"/>
              <a:t>Picture</a:t>
            </a:r>
          </a:p>
        </p:txBody>
      </p:sp>
      <p:sp>
        <p:nvSpPr>
          <p:cNvPr id="12" name="Picture Placeholder 4">
            <a:extLst>
              <a:ext uri="{FF2B5EF4-FFF2-40B4-BE49-F238E27FC236}">
                <a16:creationId xmlns:a16="http://schemas.microsoft.com/office/drawing/2014/main" id="{A7B43A0B-3959-6EAF-113F-B4EAD2AF58F4}"/>
              </a:ext>
            </a:extLst>
          </p:cNvPr>
          <p:cNvSpPr>
            <a:spLocks noGrp="1"/>
          </p:cNvSpPr>
          <p:nvPr>
            <p:ph type="pic" sz="quarter" idx="17" hasCustomPrompt="1"/>
          </p:nvPr>
        </p:nvSpPr>
        <p:spPr>
          <a:xfrm>
            <a:off x="7421964" y="685800"/>
            <a:ext cx="3236042" cy="2270760"/>
          </a:xfrm>
          <a:noFill/>
          <a:ln>
            <a:noFill/>
          </a:ln>
        </p:spPr>
        <p:txBody>
          <a:bodyPr>
            <a:normAutofit/>
          </a:bodyPr>
          <a:lstStyle>
            <a:lvl1pPr marL="0" indent="0">
              <a:buNone/>
              <a:defRPr sz="1400"/>
            </a:lvl1pPr>
          </a:lstStyle>
          <a:p>
            <a:r>
              <a:rPr lang="en-US" dirty="0"/>
              <a:t>Picture</a:t>
            </a:r>
          </a:p>
        </p:txBody>
      </p:sp>
      <p:sp>
        <p:nvSpPr>
          <p:cNvPr id="14" name="Picture Placeholder 4">
            <a:extLst>
              <a:ext uri="{FF2B5EF4-FFF2-40B4-BE49-F238E27FC236}">
                <a16:creationId xmlns:a16="http://schemas.microsoft.com/office/drawing/2014/main" id="{0B2D2027-BC96-A53A-048B-50F70DA0779F}"/>
              </a:ext>
            </a:extLst>
          </p:cNvPr>
          <p:cNvSpPr>
            <a:spLocks noGrp="1"/>
          </p:cNvSpPr>
          <p:nvPr>
            <p:ph type="pic" sz="quarter" idx="19" hasCustomPrompt="1"/>
          </p:nvPr>
        </p:nvSpPr>
        <p:spPr>
          <a:xfrm>
            <a:off x="7421964" y="2951480"/>
            <a:ext cx="3236042" cy="3906520"/>
          </a:xfrm>
          <a:noFill/>
          <a:ln>
            <a:noFill/>
          </a:ln>
        </p:spPr>
        <p:txBody>
          <a:bodyPr>
            <a:normAutofit/>
          </a:bodyPr>
          <a:lstStyle>
            <a:lvl1pPr marL="0" indent="0">
              <a:buNone/>
              <a:defRPr sz="1400"/>
            </a:lvl1pPr>
          </a:lstStyle>
          <a:p>
            <a:r>
              <a:rPr lang="en-US" dirty="0"/>
              <a:t>Picture</a:t>
            </a:r>
          </a:p>
        </p:txBody>
      </p:sp>
      <p:sp>
        <p:nvSpPr>
          <p:cNvPr id="8" name="Footer Placeholder 7">
            <a:extLst>
              <a:ext uri="{FF2B5EF4-FFF2-40B4-BE49-F238E27FC236}">
                <a16:creationId xmlns:a16="http://schemas.microsoft.com/office/drawing/2014/main" id="{6691AF1A-6C7B-7317-A57A-9AC2D3263C7F}"/>
              </a:ext>
            </a:extLst>
          </p:cNvPr>
          <p:cNvSpPr>
            <a:spLocks noGrp="1"/>
          </p:cNvSpPr>
          <p:nvPr>
            <p:ph type="ftr" sz="quarter" idx="10"/>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8D89F7D8-61EE-A54C-854D-B610FC9B2ED9}"/>
              </a:ext>
            </a:extLst>
          </p:cNvPr>
          <p:cNvSpPr>
            <a:spLocks noGrp="1"/>
          </p:cNvSpPr>
          <p:nvPr>
            <p:ph type="sldNum" sz="quarter" idx="11"/>
          </p:nvPr>
        </p:nvSpPr>
        <p:spPr/>
        <p:txBody>
          <a:bodyPr/>
          <a:lstStyle/>
          <a:p>
            <a:fld id="{0A95BBB0-0295-4C7E-A3D0-2F07981FE8CB}" type="slidenum">
              <a:rPr lang="en-US" smtClean="0"/>
              <a:pPr/>
              <a:t>‹№›</a:t>
            </a:fld>
            <a:endParaRPr lang="en-US" dirty="0"/>
          </a:p>
        </p:txBody>
      </p:sp>
      <p:sp>
        <p:nvSpPr>
          <p:cNvPr id="3" name="Rectangle 2">
            <a:extLst>
              <a:ext uri="{FF2B5EF4-FFF2-40B4-BE49-F238E27FC236}">
                <a16:creationId xmlns:a16="http://schemas.microsoft.com/office/drawing/2014/main" id="{21251642-BEBC-0776-BD8B-99D31ED3BCFA}"/>
              </a:ext>
            </a:extLst>
          </p:cNvPr>
          <p:cNvSpPr/>
          <p:nvPr userDrawn="1"/>
        </p:nvSpPr>
        <p:spPr>
          <a:xfrm rot="5400000">
            <a:off x="5753098" y="-5753100"/>
            <a:ext cx="685801" cy="1219200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348800"/>
      </p:ext>
    </p:extLst>
  </p:cSld>
  <p:clrMapOvr>
    <a:masterClrMapping/>
  </p:clrMapOvr>
  <p:extLst>
    <p:ext uri="{DCECCB84-F9BA-43D5-87BE-67443E8EF086}">
      <p15:sldGuideLst xmlns:p15="http://schemas.microsoft.com/office/powerpoint/2012/main">
        <p15:guide id="1" pos="6696" userDrawn="1">
          <p15:clr>
            <a:srgbClr val="FBAE40"/>
          </p15:clr>
        </p15:guide>
        <p15:guide id="2" orient="horz" pos="432" userDrawn="1">
          <p15:clr>
            <a:srgbClr val="FBAE40"/>
          </p15:clr>
        </p15:guide>
        <p15:guide id="3" orient="horz" userDrawn="1">
          <p15:clr>
            <a:srgbClr val="FBAE40"/>
          </p15:clr>
        </p15:guide>
        <p15:guide id="4" orient="horz" pos="4320" userDrawn="1">
          <p15:clr>
            <a:srgbClr val="FBAE40"/>
          </p15:clr>
        </p15:guide>
        <p15:guide id="5" pos="456" userDrawn="1">
          <p15:clr>
            <a:srgbClr val="FBAE40"/>
          </p15:clr>
        </p15:guide>
        <p15:guide id="6" orient="horz" pos="22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32331-B8A5-7BD6-929E-5030FBBFEA97}"/>
              </a:ext>
            </a:extLst>
          </p:cNvPr>
          <p:cNvSpPr>
            <a:spLocks noGrp="1"/>
          </p:cNvSpPr>
          <p:nvPr>
            <p:ph type="title"/>
          </p:nvPr>
        </p:nvSpPr>
        <p:spPr>
          <a:xfrm>
            <a:off x="838200" y="823119"/>
            <a:ext cx="7377113"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11DC78CE-12BF-F933-32C8-C2CEAA8E650A}"/>
              </a:ext>
            </a:extLst>
          </p:cNvPr>
          <p:cNvSpPr>
            <a:spLocks noGrp="1"/>
          </p:cNvSpPr>
          <p:nvPr>
            <p:ph type="body" idx="1"/>
          </p:nvPr>
        </p:nvSpPr>
        <p:spPr>
          <a:xfrm>
            <a:off x="838200" y="2714625"/>
            <a:ext cx="8162925" cy="3462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E4C4FB-34BA-9BC5-D26D-78453CE758C8}"/>
              </a:ext>
            </a:extLst>
          </p:cNvPr>
          <p:cNvSpPr>
            <a:spLocks noGrp="1"/>
          </p:cNvSpPr>
          <p:nvPr>
            <p:ph type="ftr" sz="quarter" idx="3"/>
          </p:nvPr>
        </p:nvSpPr>
        <p:spPr>
          <a:xfrm rot="5400000">
            <a:off x="9303308" y="2840600"/>
            <a:ext cx="4243390" cy="1533992"/>
          </a:xfrm>
          <a:prstGeom prst="rect">
            <a:avLst/>
          </a:prstGeom>
        </p:spPr>
        <p:txBody>
          <a:bodyPr vert="horz" lIns="91440" tIns="45720" rIns="91440" bIns="45720" rtlCol="0" anchor="ctr"/>
          <a:lstStyle>
            <a:lvl1pPr algn="ctr">
              <a:defRPr sz="1200" b="0" i="0" spc="300" baseline="0">
                <a:solidFill>
                  <a:schemeClr val="bg1"/>
                </a:solidFill>
                <a:latin typeface="+mj-lt"/>
                <a:cs typeface="Posterama" panose="020B0504020200020000"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BB2093A3-9D28-03F6-E4E1-E20DE2583C7C}"/>
              </a:ext>
            </a:extLst>
          </p:cNvPr>
          <p:cNvSpPr>
            <a:spLocks noGrp="1"/>
          </p:cNvSpPr>
          <p:nvPr>
            <p:ph type="sldNum" sz="quarter" idx="4"/>
          </p:nvPr>
        </p:nvSpPr>
        <p:spPr>
          <a:xfrm>
            <a:off x="10658006" y="5729289"/>
            <a:ext cx="1533993" cy="1127124"/>
          </a:xfrm>
          <a:prstGeom prst="rect">
            <a:avLst/>
          </a:prstGeom>
        </p:spPr>
        <p:txBody>
          <a:bodyPr vert="horz" lIns="91440" tIns="45720" rIns="91440" bIns="45720" rtlCol="0" anchor="ctr"/>
          <a:lstStyle>
            <a:lvl1pPr algn="ctr">
              <a:defRPr sz="6000" b="0" i="0">
                <a:solidFill>
                  <a:schemeClr val="bg1"/>
                </a:solidFill>
                <a:latin typeface="+mj-lt"/>
                <a:cs typeface="Posterama" panose="020B0504020200020000" pitchFamily="34" charset="0"/>
              </a:defRPr>
            </a:lvl1p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82859026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5" r:id="rId3"/>
    <p:sldLayoutId id="2147483675" r:id="rId4"/>
    <p:sldLayoutId id="2147483668" r:id="rId5"/>
    <p:sldLayoutId id="2147483676" r:id="rId6"/>
    <p:sldLayoutId id="2147483663" r:id="rId7"/>
    <p:sldLayoutId id="2147483662" r:id="rId8"/>
    <p:sldLayoutId id="2147483673" r:id="rId9"/>
    <p:sldLayoutId id="2147483677" r:id="rId10"/>
    <p:sldLayoutId id="2147483678" r:id="rId11"/>
    <p:sldLayoutId id="2147483679" r:id="rId12"/>
  </p:sldLayoutIdLst>
  <p:hf hdr="0" dt="0"/>
  <p:txStyles>
    <p:titleStyle>
      <a:lvl1pPr algn="l" defTabSz="914400" rtl="0" eaLnBrk="1" latinLnBrk="0" hangingPunct="1">
        <a:lnSpc>
          <a:spcPct val="90000"/>
        </a:lnSpc>
        <a:spcBef>
          <a:spcPct val="0"/>
        </a:spcBef>
        <a:buNone/>
        <a:defRPr sz="4400" b="1" i="0" kern="1200" cap="all" spc="300" baseline="0">
          <a:solidFill>
            <a:schemeClr val="bg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Місце для зображення 16">
            <a:extLst>
              <a:ext uri="{FF2B5EF4-FFF2-40B4-BE49-F238E27FC236}">
                <a16:creationId xmlns:a16="http://schemas.microsoft.com/office/drawing/2014/main" id="{F2523B4B-CCA5-442A-99A5-4DECE97F875E}"/>
              </a:ext>
            </a:extLst>
          </p:cNvPr>
          <p:cNvPicPr>
            <a:picLocks noGrp="1" noChangeAspect="1"/>
          </p:cNvPicPr>
          <p:nvPr>
            <p:ph type="pic" sz="quarter" idx="11"/>
          </p:nvPr>
        </p:nvPicPr>
        <p:blipFill>
          <a:blip r:embed="rId2"/>
          <a:srcRect l="1865" r="1865"/>
          <a:stretch>
            <a:fillRect/>
          </a:stretch>
        </p:blipFill>
        <p:spPr>
          <a:xfrm>
            <a:off x="1474851" y="0"/>
            <a:ext cx="9239250" cy="5478904"/>
          </a:xfrm>
        </p:spPr>
      </p:pic>
      <p:sp>
        <p:nvSpPr>
          <p:cNvPr id="10" name="Title 9">
            <a:extLst>
              <a:ext uri="{FF2B5EF4-FFF2-40B4-BE49-F238E27FC236}">
                <a16:creationId xmlns:a16="http://schemas.microsoft.com/office/drawing/2014/main" id="{EB566AAA-6DB2-2ABD-AF2A-E22BC1914175}"/>
              </a:ext>
            </a:extLst>
          </p:cNvPr>
          <p:cNvSpPr>
            <a:spLocks noGrp="1"/>
          </p:cNvSpPr>
          <p:nvPr>
            <p:ph type="title"/>
          </p:nvPr>
        </p:nvSpPr>
        <p:spPr>
          <a:xfrm>
            <a:off x="355423" y="5478904"/>
            <a:ext cx="11478105" cy="2093976"/>
          </a:xfrm>
        </p:spPr>
        <p:txBody>
          <a:bodyPr/>
          <a:lstStyle/>
          <a:p>
            <a:r>
              <a:rPr lang="ru-RU" sz="3200" dirty="0">
                <a:solidFill>
                  <a:srgbClr val="FFFF00"/>
                </a:solidFill>
              </a:rPr>
              <a:t>ТЕМА 9. </a:t>
            </a:r>
            <a:r>
              <a:rPr lang="ru-RU" sz="3200" dirty="0" err="1">
                <a:solidFill>
                  <a:schemeClr val="accent4">
                    <a:lumMod val="60000"/>
                    <a:lumOff val="40000"/>
                  </a:schemeClr>
                </a:solidFill>
              </a:rPr>
              <a:t>Четверта</a:t>
            </a:r>
            <a:r>
              <a:rPr lang="ru-RU" sz="3200" dirty="0">
                <a:solidFill>
                  <a:schemeClr val="accent4">
                    <a:lumMod val="60000"/>
                    <a:lumOff val="40000"/>
                  </a:schemeClr>
                </a:solidFill>
              </a:rPr>
              <a:t> </a:t>
            </a:r>
            <a:r>
              <a:rPr lang="ru-RU" sz="3200" dirty="0" err="1">
                <a:solidFill>
                  <a:schemeClr val="accent4">
                    <a:lumMod val="60000"/>
                    <a:lumOff val="40000"/>
                  </a:schemeClr>
                </a:solidFill>
              </a:rPr>
              <a:t>влада</a:t>
            </a:r>
            <a:r>
              <a:rPr lang="ru-RU" sz="3200" dirty="0">
                <a:solidFill>
                  <a:schemeClr val="accent4">
                    <a:lumMod val="60000"/>
                    <a:lumOff val="40000"/>
                  </a:schemeClr>
                </a:solidFill>
              </a:rPr>
              <a:t>: </a:t>
            </a:r>
            <a:r>
              <a:rPr lang="ru-RU" sz="3200" dirty="0">
                <a:solidFill>
                  <a:srgbClr val="FDFBFF"/>
                </a:solidFill>
              </a:rPr>
              <a:t>як </a:t>
            </a:r>
            <a:r>
              <a:rPr lang="ru-RU" sz="3200" dirty="0" err="1">
                <a:solidFill>
                  <a:srgbClr val="FDFBFF"/>
                </a:solidFill>
              </a:rPr>
              <a:t>медіа</a:t>
            </a:r>
            <a:r>
              <a:rPr lang="ru-RU" sz="3200" dirty="0">
                <a:solidFill>
                  <a:srgbClr val="FDFBFF"/>
                </a:solidFill>
              </a:rPr>
              <a:t> </a:t>
            </a:r>
            <a:r>
              <a:rPr lang="ru-RU" sz="3200" dirty="0" err="1">
                <a:solidFill>
                  <a:srgbClr val="FDFBFF"/>
                </a:solidFill>
              </a:rPr>
              <a:t>долучаються</a:t>
            </a:r>
            <a:r>
              <a:rPr lang="ru-RU" sz="3200" dirty="0">
                <a:solidFill>
                  <a:srgbClr val="FDFBFF"/>
                </a:solidFill>
              </a:rPr>
              <a:t> до </a:t>
            </a:r>
            <a:r>
              <a:rPr lang="ru-RU" sz="3200" dirty="0" err="1">
                <a:solidFill>
                  <a:srgbClr val="FDFBFF"/>
                </a:solidFill>
              </a:rPr>
              <a:t>боротьби</a:t>
            </a:r>
            <a:r>
              <a:rPr lang="ru-RU" sz="3200" dirty="0">
                <a:solidFill>
                  <a:srgbClr val="FDFBFF"/>
                </a:solidFill>
              </a:rPr>
              <a:t> з </a:t>
            </a:r>
            <a:r>
              <a:rPr lang="ru-RU" sz="3200" dirty="0" err="1">
                <a:solidFill>
                  <a:srgbClr val="FDFBFF"/>
                </a:solidFill>
              </a:rPr>
              <a:t>корупцією</a:t>
            </a:r>
            <a:r>
              <a:rPr lang="ru-RU" sz="3200" dirty="0">
                <a:solidFill>
                  <a:srgbClr val="FDFBFF"/>
                </a:solidFill>
              </a:rPr>
              <a:t>?</a:t>
            </a:r>
            <a:endParaRPr lang="en-US" sz="3200" dirty="0">
              <a:solidFill>
                <a:srgbClr val="FDFBFF"/>
              </a:solidFill>
            </a:endParaRPr>
          </a:p>
        </p:txBody>
      </p:sp>
    </p:spTree>
    <p:extLst>
      <p:ext uri="{BB962C8B-B14F-4D97-AF65-F5344CB8AC3E}">
        <p14:creationId xmlns:p14="http://schemas.microsoft.com/office/powerpoint/2010/main" val="317765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2F75CA4-45C3-7BAD-A63C-CAD0D5BB0F12}"/>
              </a:ext>
            </a:extLst>
          </p:cNvPr>
          <p:cNvSpPr>
            <a:spLocks noGrp="1"/>
          </p:cNvSpPr>
          <p:nvPr>
            <p:ph type="title"/>
          </p:nvPr>
        </p:nvSpPr>
        <p:spPr>
          <a:xfrm>
            <a:off x="6227329" y="1951648"/>
            <a:ext cx="6044184" cy="2066544"/>
          </a:xfrm>
        </p:spPr>
        <p:txBody>
          <a:bodyPr/>
          <a:lstStyle/>
          <a:p>
            <a:pPr lvl="0"/>
            <a:r>
              <a:rPr lang="uk-UA" sz="4400" dirty="0">
                <a:solidFill>
                  <a:schemeClr val="bg2"/>
                </a:solidFill>
              </a:rPr>
              <a:t>Сприяння розбудові доброчесності</a:t>
            </a:r>
          </a:p>
        </p:txBody>
      </p:sp>
      <p:sp>
        <p:nvSpPr>
          <p:cNvPr id="16" name="Text Placeholder 15">
            <a:extLst>
              <a:ext uri="{FF2B5EF4-FFF2-40B4-BE49-F238E27FC236}">
                <a16:creationId xmlns:a16="http://schemas.microsoft.com/office/drawing/2014/main" id="{712EE257-083F-E8F3-C077-B5A583C3B99D}"/>
              </a:ext>
            </a:extLst>
          </p:cNvPr>
          <p:cNvSpPr>
            <a:spLocks noGrp="1"/>
          </p:cNvSpPr>
          <p:nvPr>
            <p:ph type="body" sz="quarter" idx="12"/>
          </p:nvPr>
        </p:nvSpPr>
        <p:spPr>
          <a:xfrm>
            <a:off x="2749529" y="4529127"/>
            <a:ext cx="6288750" cy="2328873"/>
          </a:xfrm>
        </p:spPr>
        <p:txBody>
          <a:bodyPr/>
          <a:lstStyle/>
          <a:p>
            <a:endParaRPr lang="en-US" dirty="0"/>
          </a:p>
        </p:txBody>
      </p:sp>
      <p:sp>
        <p:nvSpPr>
          <p:cNvPr id="5" name="TextBox 4">
            <a:extLst>
              <a:ext uri="{FF2B5EF4-FFF2-40B4-BE49-F238E27FC236}">
                <a16:creationId xmlns:a16="http://schemas.microsoft.com/office/drawing/2014/main" id="{7636DC56-A18B-4E5A-9F50-03829F77EFEA}"/>
              </a:ext>
            </a:extLst>
          </p:cNvPr>
          <p:cNvSpPr txBox="1"/>
          <p:nvPr/>
        </p:nvSpPr>
        <p:spPr>
          <a:xfrm>
            <a:off x="176419" y="494613"/>
            <a:ext cx="5717485" cy="5632311"/>
          </a:xfrm>
          <a:prstGeom prst="rect">
            <a:avLst/>
          </a:prstGeom>
          <a:noFill/>
        </p:spPr>
        <p:txBody>
          <a:bodyPr wrap="square">
            <a:spAutoFit/>
          </a:bodyPr>
          <a:lstStyle/>
          <a:p>
            <a:pPr marL="285750" indent="-285750" algn="just">
              <a:buFont typeface="Arial" panose="020B0604020202020204" pitchFamily="34" charset="0"/>
              <a:buChar char="•"/>
            </a:pPr>
            <a:r>
              <a:rPr lang="uk-UA" sz="2000" dirty="0"/>
              <a:t>Роль медіа в просуванні доброчесності зросла у відповідь на соціальне розчарування в ефективності політики урядів щодо боротьби з корупцією. Суспільство може бути цинічним щодо політичного процесу, а також мати недостатній рівень довіри до державних суб’єктів, співгромадян і медіа. </a:t>
            </a:r>
          </a:p>
          <a:p>
            <a:pPr marL="285750" indent="-285750" algn="just">
              <a:buFont typeface="Arial" panose="020B0604020202020204" pitchFamily="34" charset="0"/>
              <a:buChar char="•"/>
            </a:pPr>
            <a:endParaRPr lang="uk-UA" sz="2000" dirty="0"/>
          </a:p>
          <a:p>
            <a:pPr marL="285750" indent="-285750" algn="just">
              <a:buFont typeface="Arial" panose="020B0604020202020204" pitchFamily="34" charset="0"/>
              <a:buChar char="•"/>
            </a:pPr>
            <a:r>
              <a:rPr lang="uk-UA" sz="2000" dirty="0"/>
              <a:t>Важливо долати поширені настрої громадянської пасивності та розчарування перед обличчям корупції, підходи до просування доброчесності через кампанії із залученням медіа можуть відігравати важливу роль. Створюючи позитивний національний дискурс про цінність доброчесності, прозорості та підзвітності, вони інформують про наслідки корупції та показують життєздатну альтернативу. </a:t>
            </a:r>
          </a:p>
        </p:txBody>
      </p:sp>
    </p:spTree>
    <p:extLst>
      <p:ext uri="{BB962C8B-B14F-4D97-AF65-F5344CB8AC3E}">
        <p14:creationId xmlns:p14="http://schemas.microsoft.com/office/powerpoint/2010/main" val="54804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BD5AE5-ED7D-7F61-230F-673BD06B5E5B}"/>
              </a:ext>
            </a:extLst>
          </p:cNvPr>
          <p:cNvSpPr>
            <a:spLocks noGrp="1"/>
          </p:cNvSpPr>
          <p:nvPr>
            <p:ph type="title"/>
          </p:nvPr>
        </p:nvSpPr>
        <p:spPr>
          <a:xfrm>
            <a:off x="6030036" y="432108"/>
            <a:ext cx="6582770" cy="2315209"/>
          </a:xfrm>
        </p:spPr>
        <p:txBody>
          <a:bodyPr/>
          <a:lstStyle/>
          <a:p>
            <a:r>
              <a:rPr lang="uk-UA" sz="3600" dirty="0">
                <a:solidFill>
                  <a:schemeClr val="accent3">
                    <a:lumMod val="40000"/>
                    <a:lumOff val="60000"/>
                  </a:schemeClr>
                </a:solidFill>
              </a:rPr>
              <a:t>Що таке журналістські розслідування</a:t>
            </a:r>
            <a:r>
              <a:rPr lang="uk-UA" sz="4400" dirty="0">
                <a:solidFill>
                  <a:schemeClr val="accent3">
                    <a:lumMod val="40000"/>
                    <a:lumOff val="60000"/>
                  </a:schemeClr>
                </a:solidFill>
              </a:rPr>
              <a:t>?</a:t>
            </a:r>
            <a:endParaRPr lang="en-US" sz="4400" dirty="0">
              <a:solidFill>
                <a:schemeClr val="accent3">
                  <a:lumMod val="40000"/>
                  <a:lumOff val="60000"/>
                </a:schemeClr>
              </a:solidFill>
            </a:endParaRPr>
          </a:p>
        </p:txBody>
      </p:sp>
      <p:pic>
        <p:nvPicPr>
          <p:cNvPr id="11" name="Місце для зображення 10">
            <a:extLst>
              <a:ext uri="{FF2B5EF4-FFF2-40B4-BE49-F238E27FC236}">
                <a16:creationId xmlns:a16="http://schemas.microsoft.com/office/drawing/2014/main" id="{8D608035-B642-41FA-8AA9-F10AF04D17EA}"/>
              </a:ext>
            </a:extLst>
          </p:cNvPr>
          <p:cNvPicPr>
            <a:picLocks noGrp="1" noChangeAspect="1"/>
          </p:cNvPicPr>
          <p:nvPr>
            <p:ph type="pic" sz="quarter" idx="10"/>
          </p:nvPr>
        </p:nvPicPr>
        <p:blipFill rotWithShape="1">
          <a:blip r:embed="rId3"/>
          <a:srcRect l="44663" t="-131" r="18012" b="-131"/>
          <a:stretch/>
        </p:blipFill>
        <p:spPr>
          <a:xfrm>
            <a:off x="0" y="0"/>
            <a:ext cx="6195774" cy="6858000"/>
          </a:xfrm>
        </p:spPr>
      </p:pic>
      <p:sp>
        <p:nvSpPr>
          <p:cNvPr id="13" name="TextBox 12">
            <a:extLst>
              <a:ext uri="{FF2B5EF4-FFF2-40B4-BE49-F238E27FC236}">
                <a16:creationId xmlns:a16="http://schemas.microsoft.com/office/drawing/2014/main" id="{3D3CF737-16C2-4811-9470-C171B92536FF}"/>
              </a:ext>
            </a:extLst>
          </p:cNvPr>
          <p:cNvSpPr txBox="1"/>
          <p:nvPr/>
        </p:nvSpPr>
        <p:spPr>
          <a:xfrm>
            <a:off x="6837529" y="2645222"/>
            <a:ext cx="4967784" cy="3046988"/>
          </a:xfrm>
          <a:prstGeom prst="rect">
            <a:avLst/>
          </a:prstGeom>
          <a:noFill/>
        </p:spPr>
        <p:txBody>
          <a:bodyPr wrap="square">
            <a:spAutoFit/>
          </a:bodyPr>
          <a:lstStyle/>
          <a:p>
            <a:pPr algn="ctr"/>
            <a:r>
              <a:rPr lang="ru-RU" sz="3200" b="1" dirty="0">
                <a:solidFill>
                  <a:schemeClr val="bg2"/>
                </a:solidFill>
              </a:rPr>
              <a:t>– тип </a:t>
            </a:r>
            <a:r>
              <a:rPr lang="ru-RU" sz="3200" b="1" dirty="0" err="1">
                <a:solidFill>
                  <a:schemeClr val="bg2"/>
                </a:solidFill>
              </a:rPr>
              <a:t>журналістики</a:t>
            </a:r>
            <a:r>
              <a:rPr lang="ru-RU" sz="3200" b="1" dirty="0">
                <a:solidFill>
                  <a:schemeClr val="bg2"/>
                </a:solidFill>
              </a:rPr>
              <a:t>, </a:t>
            </a:r>
            <a:r>
              <a:rPr lang="ru-RU" sz="3200" b="1" dirty="0" err="1">
                <a:solidFill>
                  <a:schemeClr val="bg2"/>
                </a:solidFill>
              </a:rPr>
              <a:t>який</a:t>
            </a:r>
            <a:r>
              <a:rPr lang="ru-RU" sz="3200" b="1" dirty="0">
                <a:solidFill>
                  <a:schemeClr val="bg2"/>
                </a:solidFill>
              </a:rPr>
              <a:t> </a:t>
            </a:r>
            <a:r>
              <a:rPr lang="ru-RU" sz="3200" b="1" dirty="0" err="1">
                <a:solidFill>
                  <a:schemeClr val="bg2"/>
                </a:solidFill>
              </a:rPr>
              <a:t>намагається</a:t>
            </a:r>
            <a:r>
              <a:rPr lang="ru-RU" sz="3200" b="1" dirty="0">
                <a:solidFill>
                  <a:schemeClr val="bg2"/>
                </a:solidFill>
              </a:rPr>
              <a:t> </a:t>
            </a:r>
            <a:r>
              <a:rPr lang="ru-RU" sz="3200" b="1" dirty="0" err="1">
                <a:solidFill>
                  <a:schemeClr val="bg2"/>
                </a:solidFill>
              </a:rPr>
              <a:t>викрити</a:t>
            </a:r>
            <a:r>
              <a:rPr lang="ru-RU" sz="3200" b="1" dirty="0">
                <a:solidFill>
                  <a:schemeClr val="bg2"/>
                </a:solidFill>
              </a:rPr>
              <a:t> </a:t>
            </a:r>
            <a:r>
              <a:rPr lang="ru-RU" sz="3200" b="1" dirty="0" err="1">
                <a:solidFill>
                  <a:schemeClr val="bg2"/>
                </a:solidFill>
              </a:rPr>
              <a:t>інформацію</a:t>
            </a:r>
            <a:r>
              <a:rPr lang="ru-RU" sz="3200" b="1" dirty="0">
                <a:solidFill>
                  <a:schemeClr val="bg2"/>
                </a:solidFill>
              </a:rPr>
              <a:t>, яка становить </a:t>
            </a:r>
            <a:r>
              <a:rPr lang="ru-RU" sz="3200" b="1" dirty="0" err="1">
                <a:solidFill>
                  <a:schemeClr val="bg2"/>
                </a:solidFill>
              </a:rPr>
              <a:t>суспільний</a:t>
            </a:r>
            <a:r>
              <a:rPr lang="ru-RU" sz="3200" b="1" dirty="0">
                <a:solidFill>
                  <a:schemeClr val="bg2"/>
                </a:solidFill>
              </a:rPr>
              <a:t> </a:t>
            </a:r>
            <a:r>
              <a:rPr lang="ru-RU" sz="3200" b="1" dirty="0" err="1">
                <a:solidFill>
                  <a:schemeClr val="bg2"/>
                </a:solidFill>
              </a:rPr>
              <a:t>інтерес</a:t>
            </a:r>
            <a:r>
              <a:rPr lang="ru-RU" sz="3200" b="1" dirty="0">
                <a:solidFill>
                  <a:schemeClr val="bg2"/>
                </a:solidFill>
              </a:rPr>
              <a:t>, яку </a:t>
            </a:r>
            <a:r>
              <a:rPr lang="ru-RU" sz="3200" b="1" dirty="0" err="1">
                <a:solidFill>
                  <a:schemeClr val="bg2"/>
                </a:solidFill>
              </a:rPr>
              <a:t>хтось</a:t>
            </a:r>
            <a:r>
              <a:rPr lang="ru-RU" sz="3200" b="1" dirty="0">
                <a:solidFill>
                  <a:schemeClr val="bg2"/>
                </a:solidFill>
              </a:rPr>
              <a:t> </a:t>
            </a:r>
            <a:r>
              <a:rPr lang="ru-RU" sz="3200" b="1" dirty="0" err="1">
                <a:solidFill>
                  <a:schemeClr val="bg2"/>
                </a:solidFill>
              </a:rPr>
              <a:t>намагається</a:t>
            </a:r>
            <a:r>
              <a:rPr lang="ru-RU" sz="3200" b="1" dirty="0">
                <a:solidFill>
                  <a:schemeClr val="bg2"/>
                </a:solidFill>
              </a:rPr>
              <a:t> </a:t>
            </a:r>
            <a:r>
              <a:rPr lang="ru-RU" sz="3200" b="1" dirty="0" err="1">
                <a:solidFill>
                  <a:schemeClr val="bg2"/>
                </a:solidFill>
              </a:rPr>
              <a:t>приховати</a:t>
            </a:r>
            <a:r>
              <a:rPr lang="ru-RU" sz="2000" b="1" dirty="0">
                <a:solidFill>
                  <a:schemeClr val="bg2"/>
                </a:solidFill>
              </a:rPr>
              <a:t>.</a:t>
            </a:r>
          </a:p>
        </p:txBody>
      </p:sp>
    </p:spTree>
    <p:extLst>
      <p:ext uri="{BB962C8B-B14F-4D97-AF65-F5344CB8AC3E}">
        <p14:creationId xmlns:p14="http://schemas.microsoft.com/office/powerpoint/2010/main" val="57741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6" name="Google Shape;136;p6"/>
          <p:cNvSpPr txBox="1"/>
          <p:nvPr/>
        </p:nvSpPr>
        <p:spPr>
          <a:xfrm>
            <a:off x="533431" y="1899752"/>
            <a:ext cx="4325620" cy="4893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a:ea typeface="Roboto"/>
                <a:cs typeface="Arial" panose="020B0604020202020204" pitchFamily="34" charset="0"/>
                <a:sym typeface="Roboto"/>
              </a:rPr>
              <a:t>Для </a:t>
            </a:r>
            <a:r>
              <a:rPr lang="uk-UA" sz="2400" dirty="0" err="1">
                <a:ea typeface="Roboto"/>
                <a:cs typeface="Arial" panose="020B0604020202020204" pitchFamily="34" charset="0"/>
                <a:sym typeface="Roboto"/>
              </a:rPr>
              <a:t>відігравання</a:t>
            </a:r>
            <a:r>
              <a:rPr lang="uk-UA" sz="2400" dirty="0">
                <a:ea typeface="Roboto"/>
                <a:cs typeface="Arial" panose="020B0604020202020204" pitchFamily="34" charset="0"/>
                <a:sym typeface="Roboto"/>
              </a:rPr>
              <a:t> ефективної ролі у виявленні корупції, </a:t>
            </a:r>
            <a:r>
              <a:rPr lang="uk-UA" sz="2400" b="1" dirty="0">
                <a:ea typeface="Roboto"/>
                <a:cs typeface="Arial" panose="020B0604020202020204" pitchFamily="34" charset="0"/>
                <a:sym typeface="Roboto"/>
              </a:rPr>
              <a:t>ЗМІ мають бути вільними та незалежними. </a:t>
            </a:r>
            <a:r>
              <a:rPr lang="uk-UA" sz="2400" dirty="0">
                <a:ea typeface="Roboto"/>
                <a:cs typeface="Arial" panose="020B0604020202020204" pitchFamily="34" charset="0"/>
                <a:sym typeface="Roboto"/>
              </a:rPr>
              <a:t>Чим вищий рівень свободи преси, тим нижчий рівень корупції. </a:t>
            </a:r>
            <a:endParaRPr sz="2400" dirty="0">
              <a:cs typeface="Arial" panose="020B0604020202020204" pitchFamily="34" charset="0"/>
            </a:endParaRPr>
          </a:p>
          <a:p>
            <a:pPr marL="0" marR="0" lvl="0" indent="0" algn="ctr" rtl="0">
              <a:spcBef>
                <a:spcPts val="0"/>
              </a:spcBef>
              <a:spcAft>
                <a:spcPts val="0"/>
              </a:spcAft>
              <a:buNone/>
            </a:pPr>
            <a:endParaRPr sz="2400" dirty="0">
              <a:ea typeface="Roboto"/>
              <a:cs typeface="Arial" panose="020B0604020202020204" pitchFamily="34" charset="0"/>
              <a:sym typeface="Roboto"/>
            </a:endParaRPr>
          </a:p>
          <a:p>
            <a:pPr marL="0" marR="0" lvl="0" indent="0" algn="ctr" rtl="0">
              <a:spcBef>
                <a:spcPts val="0"/>
              </a:spcBef>
              <a:spcAft>
                <a:spcPts val="0"/>
              </a:spcAft>
              <a:buNone/>
            </a:pPr>
            <a:endParaRPr sz="2400" dirty="0">
              <a:ea typeface="Roboto"/>
              <a:cs typeface="Arial" panose="020B0604020202020204" pitchFamily="34" charset="0"/>
              <a:sym typeface="Roboto"/>
            </a:endParaRPr>
          </a:p>
          <a:p>
            <a:pPr marL="0" marR="0" lvl="0" indent="0" algn="ctr" rtl="0">
              <a:spcBef>
                <a:spcPts val="0"/>
              </a:spcBef>
              <a:spcAft>
                <a:spcPts val="0"/>
              </a:spcAft>
              <a:buNone/>
            </a:pPr>
            <a:r>
              <a:rPr lang="uk-UA" sz="2400" dirty="0">
                <a:ea typeface="Roboto"/>
                <a:cs typeface="Arial" panose="020B0604020202020204" pitchFamily="34" charset="0"/>
                <a:sym typeface="Roboto"/>
              </a:rPr>
              <a:t>Належним чином виконати свою функцію в антикорупційній діяльності можуть </a:t>
            </a:r>
            <a:r>
              <a:rPr lang="uk-UA" sz="2400" b="1" dirty="0">
                <a:ea typeface="Roboto"/>
                <a:cs typeface="Arial" panose="020B0604020202020204" pitchFamily="34" charset="0"/>
                <a:sym typeface="Roboto"/>
              </a:rPr>
              <a:t>лише незалежні та об’єктивні ЗМІ</a:t>
            </a:r>
            <a:endParaRPr sz="2400" b="1" dirty="0">
              <a:ea typeface="Roboto"/>
              <a:cs typeface="Arial" panose="020B0604020202020204" pitchFamily="34" charset="0"/>
              <a:sym typeface="Roboto"/>
            </a:endParaRPr>
          </a:p>
        </p:txBody>
      </p:sp>
      <p:sp>
        <p:nvSpPr>
          <p:cNvPr id="2" name="Заголовок 1">
            <a:extLst>
              <a:ext uri="{FF2B5EF4-FFF2-40B4-BE49-F238E27FC236}">
                <a16:creationId xmlns:a16="http://schemas.microsoft.com/office/drawing/2014/main" id="{F5E3E519-19A1-4EFA-895A-6C65CF6A4A80}"/>
              </a:ext>
            </a:extLst>
          </p:cNvPr>
          <p:cNvSpPr>
            <a:spLocks noGrp="1"/>
          </p:cNvSpPr>
          <p:nvPr>
            <p:ph type="title"/>
          </p:nvPr>
        </p:nvSpPr>
        <p:spPr>
          <a:xfrm>
            <a:off x="481127" y="281264"/>
            <a:ext cx="5266944" cy="1618488"/>
          </a:xfrm>
        </p:spPr>
        <p:txBody>
          <a:bodyPr/>
          <a:lstStyle/>
          <a:p>
            <a:r>
              <a:rPr lang="uk-UA" dirty="0">
                <a:solidFill>
                  <a:schemeClr val="accent3"/>
                </a:solidFill>
                <a:latin typeface="Arial" panose="020B0604020202020204" pitchFamily="34" charset="0"/>
                <a:ea typeface="Roboto"/>
                <a:cs typeface="Arial" panose="020B0604020202020204" pitchFamily="34" charset="0"/>
                <a:sym typeface="Roboto"/>
              </a:rPr>
              <a:t>Належний вплив ЗМІ</a:t>
            </a:r>
            <a:br>
              <a:rPr lang="uk-UA" sz="3200" dirty="0">
                <a:solidFill>
                  <a:schemeClr val="dk1"/>
                </a:solidFill>
                <a:latin typeface="Arial" panose="020B0604020202020204" pitchFamily="34" charset="0"/>
                <a:ea typeface="Roboto"/>
                <a:cs typeface="Arial" panose="020B0604020202020204" pitchFamily="34" charset="0"/>
                <a:sym typeface="Roboto"/>
              </a:rPr>
            </a:br>
            <a:endParaRPr lang="ru-RU" dirty="0"/>
          </a:p>
        </p:txBody>
      </p:sp>
      <p:pic>
        <p:nvPicPr>
          <p:cNvPr id="8" name="Місце для зображення 7">
            <a:extLst>
              <a:ext uri="{FF2B5EF4-FFF2-40B4-BE49-F238E27FC236}">
                <a16:creationId xmlns:a16="http://schemas.microsoft.com/office/drawing/2014/main" id="{AD64061A-F713-4AC2-8C72-489AE068A993}"/>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rightnessContrast bright="2000"/>
                    </a14:imgEffect>
                  </a14:imgLayer>
                </a14:imgProps>
              </a:ext>
            </a:extLst>
          </a:blip>
          <a:srcRect l="-2756" t="-665" r="24127" b="-665"/>
          <a:stretch/>
        </p:blipFill>
        <p:spPr>
          <a:xfrm>
            <a:off x="6716712" y="0"/>
            <a:ext cx="5475288" cy="6858000"/>
          </a:xfrm>
        </p:spPr>
      </p:pic>
      <p:sp>
        <p:nvSpPr>
          <p:cNvPr id="6" name="Місце для тексту 5">
            <a:extLst>
              <a:ext uri="{FF2B5EF4-FFF2-40B4-BE49-F238E27FC236}">
                <a16:creationId xmlns:a16="http://schemas.microsoft.com/office/drawing/2014/main" id="{3CCA9129-913F-4DB4-83F3-6D001CE9A14B}"/>
              </a:ext>
            </a:extLst>
          </p:cNvPr>
          <p:cNvSpPr>
            <a:spLocks noGrp="1"/>
          </p:cNvSpPr>
          <p:nvPr>
            <p:ph type="body" sz="quarter" idx="14"/>
          </p:nvPr>
        </p:nvSpPr>
        <p:spPr>
          <a:xfrm>
            <a:off x="5748071" y="284625"/>
            <a:ext cx="2328872" cy="6288750"/>
          </a:xfrm>
        </p:spPr>
        <p:txBody>
          <a:bodyPr/>
          <a:lstStyle/>
          <a:p>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381DE0-0BF7-6065-739D-6440E9019496}"/>
              </a:ext>
            </a:extLst>
          </p:cNvPr>
          <p:cNvSpPr>
            <a:spLocks noGrp="1"/>
          </p:cNvSpPr>
          <p:nvPr>
            <p:ph type="title"/>
          </p:nvPr>
        </p:nvSpPr>
        <p:spPr/>
        <p:txBody>
          <a:bodyPr/>
          <a:lstStyle/>
          <a:p>
            <a:r>
              <a:rPr lang="ru-RU" sz="2800" b="1" dirty="0">
                <a:solidFill>
                  <a:schemeClr val="accent3"/>
                </a:solidFill>
                <a:latin typeface="+mn-lt"/>
                <a:ea typeface="Roboto"/>
                <a:cs typeface="Arial" panose="020B0604020202020204" pitchFamily="34" charset="0"/>
                <a:sym typeface="Roboto"/>
              </a:rPr>
              <a:t>ЗМІ </a:t>
            </a:r>
            <a:r>
              <a:rPr lang="ru-RU" sz="2800" b="1" dirty="0" err="1">
                <a:solidFill>
                  <a:schemeClr val="accent3"/>
                </a:solidFill>
                <a:latin typeface="+mn-lt"/>
                <a:ea typeface="Roboto"/>
                <a:cs typeface="Arial" panose="020B0604020202020204" pitchFamily="34" charset="0"/>
                <a:sym typeface="Roboto"/>
              </a:rPr>
              <a:t>може</a:t>
            </a:r>
            <a:r>
              <a:rPr lang="ru-RU" sz="2800" b="1" dirty="0">
                <a:solidFill>
                  <a:schemeClr val="accent3"/>
                </a:solidFill>
                <a:latin typeface="+mn-lt"/>
                <a:ea typeface="Roboto"/>
                <a:cs typeface="Arial" panose="020B0604020202020204" pitchFamily="34" charset="0"/>
                <a:sym typeface="Roboto"/>
              </a:rPr>
              <a:t> нормально </a:t>
            </a:r>
            <a:r>
              <a:rPr lang="ru-RU" sz="2800" b="1" dirty="0" err="1">
                <a:solidFill>
                  <a:schemeClr val="accent3"/>
                </a:solidFill>
                <a:latin typeface="+mn-lt"/>
                <a:ea typeface="Roboto"/>
                <a:cs typeface="Arial" panose="020B0604020202020204" pitchFamily="34" charset="0"/>
                <a:sym typeface="Roboto"/>
              </a:rPr>
              <a:t>функціонувати</a:t>
            </a:r>
            <a:br>
              <a:rPr lang="ru-RU" sz="2800" b="1" dirty="0">
                <a:solidFill>
                  <a:schemeClr val="accent3"/>
                </a:solidFill>
                <a:latin typeface="+mn-lt"/>
                <a:ea typeface="Roboto"/>
                <a:cs typeface="Arial" panose="020B0604020202020204" pitchFamily="34" charset="0"/>
                <a:sym typeface="Roboto"/>
              </a:rPr>
            </a:br>
            <a:r>
              <a:rPr lang="ru-RU" sz="2800" b="1" dirty="0">
                <a:solidFill>
                  <a:schemeClr val="accent3"/>
                </a:solidFill>
                <a:latin typeface="+mn-lt"/>
                <a:ea typeface="Roboto"/>
                <a:cs typeface="Arial" panose="020B0604020202020204" pitchFamily="34" charset="0"/>
                <a:sym typeface="Roboto"/>
              </a:rPr>
              <a:t>за </a:t>
            </a:r>
            <a:r>
              <a:rPr lang="ru-RU" sz="2800" b="1" dirty="0" err="1">
                <a:solidFill>
                  <a:schemeClr val="accent3"/>
                </a:solidFill>
                <a:latin typeface="+mn-lt"/>
                <a:ea typeface="Roboto"/>
                <a:cs typeface="Arial" panose="020B0604020202020204" pitchFamily="34" charset="0"/>
                <a:sym typeface="Roboto"/>
              </a:rPr>
              <a:t>наступних</a:t>
            </a:r>
            <a:r>
              <a:rPr lang="ru-RU" sz="2800" b="1" dirty="0">
                <a:solidFill>
                  <a:schemeClr val="accent3"/>
                </a:solidFill>
                <a:latin typeface="+mn-lt"/>
                <a:ea typeface="Roboto"/>
                <a:cs typeface="Arial" panose="020B0604020202020204" pitchFamily="34" charset="0"/>
                <a:sym typeface="Roboto"/>
              </a:rPr>
              <a:t> умов:</a:t>
            </a:r>
            <a:br>
              <a:rPr lang="ru-RU" sz="2800" dirty="0">
                <a:solidFill>
                  <a:schemeClr val="accent3"/>
                </a:solidFill>
                <a:latin typeface="+mn-lt"/>
              </a:rPr>
            </a:br>
            <a:endParaRPr lang="en-US" sz="2800" dirty="0">
              <a:solidFill>
                <a:schemeClr val="accent3"/>
              </a:solidFill>
              <a:latin typeface="+mn-lt"/>
            </a:endParaRPr>
          </a:p>
        </p:txBody>
      </p:sp>
      <p:sp>
        <p:nvSpPr>
          <p:cNvPr id="5" name="Text Placeholder 4">
            <a:extLst>
              <a:ext uri="{FF2B5EF4-FFF2-40B4-BE49-F238E27FC236}">
                <a16:creationId xmlns:a16="http://schemas.microsoft.com/office/drawing/2014/main" id="{5493774E-E95C-8E1B-E902-00D6BA5BADD1}"/>
              </a:ext>
            </a:extLst>
          </p:cNvPr>
          <p:cNvSpPr>
            <a:spLocks noGrp="1"/>
          </p:cNvSpPr>
          <p:nvPr>
            <p:ph type="body" sz="quarter" idx="12"/>
          </p:nvPr>
        </p:nvSpPr>
        <p:spPr>
          <a:xfrm>
            <a:off x="469557" y="2969368"/>
            <a:ext cx="3270339" cy="811799"/>
          </a:xfrm>
        </p:spPr>
        <p:txBody>
          <a:bodyPr/>
          <a:lstStyle/>
          <a:p>
            <a:r>
              <a:rPr lang="uk-UA" sz="3600" dirty="0">
                <a:solidFill>
                  <a:schemeClr val="dk1"/>
                </a:solidFill>
                <a:latin typeface="+mj-lt"/>
                <a:ea typeface="Roboto"/>
                <a:cs typeface="Arial" panose="020B0604020202020204" pitchFamily="34" charset="0"/>
                <a:sym typeface="Roboto"/>
              </a:rPr>
              <a:t>Безпека журналістів</a:t>
            </a:r>
          </a:p>
          <a:p>
            <a:endParaRPr lang="en-US" sz="3600" dirty="0">
              <a:latin typeface="+mj-lt"/>
            </a:endParaRPr>
          </a:p>
        </p:txBody>
      </p:sp>
      <p:sp>
        <p:nvSpPr>
          <p:cNvPr id="7" name="Text Placeholder 6">
            <a:extLst>
              <a:ext uri="{FF2B5EF4-FFF2-40B4-BE49-F238E27FC236}">
                <a16:creationId xmlns:a16="http://schemas.microsoft.com/office/drawing/2014/main" id="{28B4D696-0A43-F6A2-A17F-8F230516A6F4}"/>
              </a:ext>
            </a:extLst>
          </p:cNvPr>
          <p:cNvSpPr>
            <a:spLocks noGrp="1"/>
          </p:cNvSpPr>
          <p:nvPr>
            <p:ph type="body" sz="quarter" idx="14"/>
          </p:nvPr>
        </p:nvSpPr>
        <p:spPr>
          <a:xfrm>
            <a:off x="3739896" y="3047255"/>
            <a:ext cx="3108960" cy="553503"/>
          </a:xfrm>
        </p:spPr>
        <p:txBody>
          <a:bodyPr/>
          <a:lstStyle/>
          <a:p>
            <a:r>
              <a:rPr lang="ru-RU" sz="3600" dirty="0" err="1">
                <a:solidFill>
                  <a:schemeClr val="dk1"/>
                </a:solidFill>
                <a:latin typeface="+mj-lt"/>
                <a:ea typeface="Roboto"/>
                <a:cs typeface="Arial" panose="020B0604020202020204" pitchFamily="34" charset="0"/>
                <a:sym typeface="Roboto"/>
              </a:rPr>
              <a:t>Мінімальне</a:t>
            </a:r>
            <a:r>
              <a:rPr lang="ru-RU" sz="3600" dirty="0">
                <a:solidFill>
                  <a:schemeClr val="dk1"/>
                </a:solidFill>
                <a:latin typeface="+mj-lt"/>
                <a:ea typeface="Roboto"/>
                <a:cs typeface="Arial" panose="020B0604020202020204" pitchFamily="34" charset="0"/>
                <a:sym typeface="Roboto"/>
              </a:rPr>
              <a:t> </a:t>
            </a:r>
            <a:r>
              <a:rPr lang="ru-RU" sz="3600" dirty="0" err="1">
                <a:solidFill>
                  <a:schemeClr val="dk1"/>
                </a:solidFill>
                <a:latin typeface="+mj-lt"/>
                <a:ea typeface="Roboto"/>
                <a:cs typeface="Arial" panose="020B0604020202020204" pitchFamily="34" charset="0"/>
                <a:sym typeface="Roboto"/>
              </a:rPr>
              <a:t>втручання</a:t>
            </a:r>
            <a:r>
              <a:rPr lang="ru-RU" sz="3600" dirty="0">
                <a:solidFill>
                  <a:schemeClr val="dk1"/>
                </a:solidFill>
                <a:latin typeface="+mj-lt"/>
                <a:ea typeface="Roboto"/>
                <a:cs typeface="Arial" panose="020B0604020202020204" pitchFamily="34" charset="0"/>
                <a:sym typeface="Roboto"/>
              </a:rPr>
              <a:t> </a:t>
            </a:r>
            <a:r>
              <a:rPr lang="ru-RU" sz="3600" dirty="0" err="1">
                <a:solidFill>
                  <a:schemeClr val="dk1"/>
                </a:solidFill>
                <a:latin typeface="+mj-lt"/>
                <a:ea typeface="Roboto"/>
                <a:cs typeface="Arial" panose="020B0604020202020204" pitchFamily="34" charset="0"/>
                <a:sym typeface="Roboto"/>
              </a:rPr>
              <a:t>держави</a:t>
            </a:r>
            <a:r>
              <a:rPr lang="ru-RU" sz="3600" dirty="0">
                <a:solidFill>
                  <a:schemeClr val="dk1"/>
                </a:solidFill>
                <a:latin typeface="+mj-lt"/>
                <a:ea typeface="Roboto"/>
                <a:cs typeface="Arial" panose="020B0604020202020204" pitchFamily="34" charset="0"/>
                <a:sym typeface="Roboto"/>
              </a:rPr>
              <a:t> у </a:t>
            </a:r>
            <a:r>
              <a:rPr lang="ru-RU" sz="3600" dirty="0" err="1">
                <a:solidFill>
                  <a:schemeClr val="dk1"/>
                </a:solidFill>
                <a:latin typeface="+mj-lt"/>
                <a:ea typeface="Roboto"/>
                <a:cs typeface="Arial" panose="020B0604020202020204" pitchFamily="34" charset="0"/>
                <a:sym typeface="Roboto"/>
              </a:rPr>
              <a:t>справи</a:t>
            </a:r>
            <a:r>
              <a:rPr lang="ru-RU" sz="3600" dirty="0">
                <a:solidFill>
                  <a:schemeClr val="dk1"/>
                </a:solidFill>
                <a:latin typeface="+mj-lt"/>
                <a:ea typeface="Roboto"/>
                <a:cs typeface="Arial" panose="020B0604020202020204" pitchFamily="34" charset="0"/>
                <a:sym typeface="Roboto"/>
              </a:rPr>
              <a:t> </a:t>
            </a:r>
            <a:endParaRPr lang="ru-RU" sz="3600" dirty="0">
              <a:latin typeface="+mj-lt"/>
              <a:cs typeface="Arial" panose="020B0604020202020204" pitchFamily="34" charset="0"/>
            </a:endParaRPr>
          </a:p>
          <a:p>
            <a:endParaRPr lang="en-US" sz="3600" dirty="0">
              <a:latin typeface="+mj-lt"/>
            </a:endParaRPr>
          </a:p>
        </p:txBody>
      </p:sp>
      <p:sp>
        <p:nvSpPr>
          <p:cNvPr id="9" name="Text Placeholder 8">
            <a:extLst>
              <a:ext uri="{FF2B5EF4-FFF2-40B4-BE49-F238E27FC236}">
                <a16:creationId xmlns:a16="http://schemas.microsoft.com/office/drawing/2014/main" id="{898C8C60-B38B-EF76-31BA-B237166139E1}"/>
              </a:ext>
            </a:extLst>
          </p:cNvPr>
          <p:cNvSpPr>
            <a:spLocks noGrp="1"/>
          </p:cNvSpPr>
          <p:nvPr>
            <p:ph type="body" sz="quarter" idx="16"/>
          </p:nvPr>
        </p:nvSpPr>
        <p:spPr>
          <a:xfrm>
            <a:off x="7225299" y="2969368"/>
            <a:ext cx="3432707" cy="459631"/>
          </a:xfrm>
        </p:spPr>
        <p:txBody>
          <a:bodyPr/>
          <a:lstStyle/>
          <a:p>
            <a:r>
              <a:rPr lang="ru-RU" sz="3600" dirty="0" err="1">
                <a:solidFill>
                  <a:schemeClr val="dk1"/>
                </a:solidFill>
                <a:latin typeface="+mj-lt"/>
                <a:ea typeface="Roboto"/>
                <a:cs typeface="Arial" panose="020B0604020202020204" pitchFamily="34" charset="0"/>
                <a:sym typeface="Roboto"/>
              </a:rPr>
              <a:t>Відсутність</a:t>
            </a:r>
            <a:r>
              <a:rPr lang="ru-RU" sz="3600" dirty="0">
                <a:solidFill>
                  <a:schemeClr val="dk1"/>
                </a:solidFill>
                <a:latin typeface="+mj-lt"/>
                <a:ea typeface="Roboto"/>
                <a:cs typeface="Arial" panose="020B0604020202020204" pitchFamily="34" charset="0"/>
                <a:sym typeface="Roboto"/>
              </a:rPr>
              <a:t> правового та </a:t>
            </a:r>
            <a:r>
              <a:rPr lang="ru-RU" sz="3600" dirty="0" err="1">
                <a:solidFill>
                  <a:schemeClr val="dk1"/>
                </a:solidFill>
                <a:latin typeface="+mj-lt"/>
                <a:ea typeface="Roboto"/>
                <a:cs typeface="Arial" panose="020B0604020202020204" pitchFamily="34" charset="0"/>
                <a:sym typeface="Roboto"/>
              </a:rPr>
              <a:t>економічного</a:t>
            </a:r>
            <a:r>
              <a:rPr lang="ru-RU" sz="3600" dirty="0">
                <a:solidFill>
                  <a:schemeClr val="dk1"/>
                </a:solidFill>
                <a:latin typeface="+mj-lt"/>
                <a:ea typeface="Roboto"/>
                <a:cs typeface="Arial" panose="020B0604020202020204" pitchFamily="34" charset="0"/>
                <a:sym typeface="Roboto"/>
              </a:rPr>
              <a:t> </a:t>
            </a:r>
            <a:r>
              <a:rPr lang="ru-RU" sz="3600" dirty="0" err="1">
                <a:solidFill>
                  <a:schemeClr val="dk1"/>
                </a:solidFill>
                <a:latin typeface="+mj-lt"/>
                <a:ea typeface="Roboto"/>
                <a:cs typeface="Arial" panose="020B0604020202020204" pitchFamily="34" charset="0"/>
                <a:sym typeface="Roboto"/>
              </a:rPr>
              <a:t>тиску</a:t>
            </a:r>
            <a:endParaRPr lang="ru-RU" sz="3600" dirty="0">
              <a:solidFill>
                <a:schemeClr val="dk1"/>
              </a:solidFill>
              <a:latin typeface="+mj-lt"/>
              <a:ea typeface="Roboto"/>
              <a:cs typeface="Arial" panose="020B0604020202020204" pitchFamily="34" charset="0"/>
              <a:sym typeface="Roboto"/>
            </a:endParaRPr>
          </a:p>
          <a:p>
            <a:endParaRPr lang="en-US" sz="3600" dirty="0">
              <a:latin typeface="+mj-lt"/>
            </a:endParaRPr>
          </a:p>
        </p:txBody>
      </p:sp>
      <p:sp>
        <p:nvSpPr>
          <p:cNvPr id="3" name="Slide Number Placeholder 2">
            <a:extLst>
              <a:ext uri="{FF2B5EF4-FFF2-40B4-BE49-F238E27FC236}">
                <a16:creationId xmlns:a16="http://schemas.microsoft.com/office/drawing/2014/main" id="{F9B66D55-33E8-30D1-E60B-9340F9E79A92}"/>
              </a:ext>
            </a:extLst>
          </p:cNvPr>
          <p:cNvSpPr>
            <a:spLocks noGrp="1"/>
          </p:cNvSpPr>
          <p:nvPr>
            <p:ph type="sldNum" sz="quarter" idx="11"/>
          </p:nvPr>
        </p:nvSpPr>
        <p:spPr/>
        <p:txBody>
          <a:bodyPr/>
          <a:lstStyle/>
          <a:p>
            <a:fld id="{0A95BBB0-0295-4C7E-A3D0-2F07981FE8CB}" type="slidenum">
              <a:rPr lang="en-US" smtClean="0"/>
              <a:pPr/>
              <a:t>13</a:t>
            </a:fld>
            <a:endParaRPr lang="en-US" dirty="0"/>
          </a:p>
        </p:txBody>
      </p:sp>
    </p:spTree>
    <p:extLst>
      <p:ext uri="{BB962C8B-B14F-4D97-AF65-F5344CB8AC3E}">
        <p14:creationId xmlns:p14="http://schemas.microsoft.com/office/powerpoint/2010/main" val="211727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EE5178E-7104-47E5-8794-0D4537D0BDD6}"/>
              </a:ext>
            </a:extLst>
          </p:cNvPr>
          <p:cNvSpPr>
            <a:spLocks noGrp="1"/>
          </p:cNvSpPr>
          <p:nvPr>
            <p:ph type="title"/>
          </p:nvPr>
        </p:nvSpPr>
        <p:spPr>
          <a:xfrm>
            <a:off x="6986669" y="621792"/>
            <a:ext cx="4965192" cy="1965960"/>
          </a:xfrm>
        </p:spPr>
        <p:txBody>
          <a:bodyPr/>
          <a:lstStyle/>
          <a:p>
            <a:r>
              <a:rPr lang="ru-RU" sz="3600" dirty="0">
                <a:solidFill>
                  <a:srgbClr val="FDFBFF"/>
                </a:solidFill>
                <a:ea typeface="Roboto"/>
                <a:cs typeface="Arial" panose="020B0604020202020204" pitchFamily="34" charset="0"/>
                <a:sym typeface="Roboto"/>
              </a:rPr>
              <a:t>ЗМІ по </a:t>
            </a:r>
            <a:r>
              <a:rPr lang="ru-RU" sz="3600" dirty="0" err="1">
                <a:solidFill>
                  <a:srgbClr val="FDFBFF"/>
                </a:solidFill>
                <a:ea typeface="Roboto"/>
                <a:cs typeface="Arial" panose="020B0604020202020204" pitchFamily="34" charset="0"/>
                <a:sym typeface="Roboto"/>
              </a:rPr>
              <a:t>інший</a:t>
            </a:r>
            <a:r>
              <a:rPr lang="ru-RU" sz="3600" dirty="0">
                <a:solidFill>
                  <a:srgbClr val="FDFBFF"/>
                </a:solidFill>
                <a:ea typeface="Roboto"/>
                <a:cs typeface="Arial" panose="020B0604020202020204" pitchFamily="34" charset="0"/>
                <a:sym typeface="Roboto"/>
              </a:rPr>
              <a:t> </a:t>
            </a:r>
            <a:r>
              <a:rPr lang="ru-RU" sz="3600" dirty="0" err="1">
                <a:solidFill>
                  <a:srgbClr val="FDFBFF"/>
                </a:solidFill>
                <a:ea typeface="Roboto"/>
                <a:cs typeface="Arial" panose="020B0604020202020204" pitchFamily="34" charset="0"/>
                <a:sym typeface="Roboto"/>
              </a:rPr>
              <a:t>бік</a:t>
            </a:r>
            <a:r>
              <a:rPr lang="ru-RU" sz="3600" dirty="0">
                <a:solidFill>
                  <a:srgbClr val="FDFBFF"/>
                </a:solidFill>
                <a:ea typeface="Roboto"/>
                <a:cs typeface="Arial" panose="020B0604020202020204" pitchFamily="34" charset="0"/>
                <a:sym typeface="Roboto"/>
              </a:rPr>
              <a:t> </a:t>
            </a:r>
            <a:r>
              <a:rPr lang="ru-RU" sz="3600" dirty="0" err="1">
                <a:solidFill>
                  <a:srgbClr val="FDFBFF"/>
                </a:solidFill>
                <a:ea typeface="Roboto"/>
                <a:cs typeface="Arial" panose="020B0604020202020204" pitchFamily="34" charset="0"/>
                <a:sym typeface="Roboto"/>
              </a:rPr>
              <a:t>корупції</a:t>
            </a:r>
            <a:endParaRPr lang="uk-UA" sz="3600" dirty="0">
              <a:solidFill>
                <a:srgbClr val="FDFBFF"/>
              </a:solidFill>
            </a:endParaRPr>
          </a:p>
        </p:txBody>
      </p:sp>
      <p:sp>
        <p:nvSpPr>
          <p:cNvPr id="6" name="TextBox 5">
            <a:extLst>
              <a:ext uri="{FF2B5EF4-FFF2-40B4-BE49-F238E27FC236}">
                <a16:creationId xmlns:a16="http://schemas.microsoft.com/office/drawing/2014/main" id="{8C6352D8-2618-4A95-ADAF-653048BD4A76}"/>
              </a:ext>
            </a:extLst>
          </p:cNvPr>
          <p:cNvSpPr txBox="1"/>
          <p:nvPr/>
        </p:nvSpPr>
        <p:spPr>
          <a:xfrm>
            <a:off x="496717" y="1018092"/>
            <a:ext cx="6098720" cy="1200329"/>
          </a:xfrm>
          <a:prstGeom prst="rect">
            <a:avLst/>
          </a:prstGeom>
          <a:noFill/>
        </p:spPr>
        <p:txBody>
          <a:bodyPr wrap="square">
            <a:spAutoFit/>
          </a:bodyPr>
          <a:lstStyle/>
          <a:p>
            <a:pPr marL="0" marR="0" lvl="0" indent="0" algn="ctr" rtl="0">
              <a:spcBef>
                <a:spcPts val="0"/>
              </a:spcBef>
              <a:spcAft>
                <a:spcPts val="0"/>
              </a:spcAft>
              <a:buNone/>
            </a:pPr>
            <a:r>
              <a:rPr lang="uk-UA" sz="2400" b="1" dirty="0">
                <a:solidFill>
                  <a:schemeClr val="dk1"/>
                </a:solidFill>
                <a:ea typeface="Roboto"/>
                <a:cs typeface="Arial" panose="020B0604020202020204" pitchFamily="34" charset="0"/>
                <a:sym typeface="Roboto"/>
              </a:rPr>
              <a:t>Наслідки надмірного впливу на ЗМІ з боку політиків, бізнес-лідерів або корумпованої еліти: </a:t>
            </a:r>
          </a:p>
        </p:txBody>
      </p:sp>
      <p:sp>
        <p:nvSpPr>
          <p:cNvPr id="8" name="TextBox 7">
            <a:extLst>
              <a:ext uri="{FF2B5EF4-FFF2-40B4-BE49-F238E27FC236}">
                <a16:creationId xmlns:a16="http://schemas.microsoft.com/office/drawing/2014/main" id="{AEC2D263-EA93-4B75-964C-FD4A07CB37BD}"/>
              </a:ext>
            </a:extLst>
          </p:cNvPr>
          <p:cNvSpPr txBox="1"/>
          <p:nvPr/>
        </p:nvSpPr>
        <p:spPr>
          <a:xfrm>
            <a:off x="240139" y="2551837"/>
            <a:ext cx="11320490" cy="3416320"/>
          </a:xfrm>
          <a:prstGeom prst="rect">
            <a:avLst/>
          </a:prstGeom>
          <a:noFill/>
        </p:spPr>
        <p:txBody>
          <a:bodyPr wrap="square">
            <a:spAutoFit/>
          </a:bodyPr>
          <a:lstStyle/>
          <a:p>
            <a:pPr marL="285750" marR="0" lvl="0" indent="-285750" algn="just" rtl="0">
              <a:spcBef>
                <a:spcPts val="0"/>
              </a:spcBef>
              <a:spcAft>
                <a:spcPts val="0"/>
              </a:spcAft>
              <a:buClr>
                <a:srgbClr val="B9D6D5"/>
              </a:buClr>
              <a:buFont typeface="Wingdings" panose="05000000000000000000" pitchFamily="2" charset="2"/>
              <a:buChar char="l"/>
            </a:pPr>
            <a:r>
              <a:rPr lang="uk-UA" sz="1800" dirty="0">
                <a:ea typeface="Roboto"/>
                <a:cs typeface="Arial" panose="020B0604020202020204" pitchFamily="34" charset="0"/>
                <a:sym typeface="Roboto"/>
              </a:rPr>
              <a:t>Повідомлення ЗМІ є упередженими та використовуються для </a:t>
            </a:r>
            <a:r>
              <a:rPr lang="uk-UA" sz="1800" b="1" dirty="0">
                <a:ea typeface="Roboto"/>
                <a:cs typeface="Arial" panose="020B0604020202020204" pitchFamily="34" charset="0"/>
                <a:sym typeface="Roboto"/>
              </a:rPr>
              <a:t>маніпулювання</a:t>
            </a:r>
            <a:r>
              <a:rPr lang="uk-UA" sz="1800" dirty="0">
                <a:ea typeface="Roboto"/>
                <a:cs typeface="Arial" panose="020B0604020202020204" pitchFamily="34" charset="0"/>
                <a:sym typeface="Roboto"/>
              </a:rPr>
              <a:t> громадянами  У такому разі діяльність ЗМІ зводиться до </a:t>
            </a:r>
            <a:r>
              <a:rPr lang="uk-UA" sz="1800" b="1" dirty="0">
                <a:ea typeface="Roboto"/>
                <a:cs typeface="Arial" panose="020B0604020202020204" pitchFamily="34" charset="0"/>
                <a:sym typeface="Roboto"/>
              </a:rPr>
              <a:t>лобіювання інтересів </a:t>
            </a:r>
            <a:r>
              <a:rPr lang="uk-UA" sz="1800" dirty="0">
                <a:ea typeface="Roboto"/>
                <a:cs typeface="Arial" panose="020B0604020202020204" pitchFamily="34" charset="0"/>
                <a:sym typeface="Roboto"/>
              </a:rPr>
              <a:t>людини, що його фінансує і боротьби  усіма способами з його конкурентами. </a:t>
            </a:r>
          </a:p>
          <a:p>
            <a:pPr marL="285750" indent="-285750" algn="just">
              <a:buClr>
                <a:srgbClr val="B9D6D5"/>
              </a:buClr>
              <a:buFont typeface="Wingdings" panose="05000000000000000000" pitchFamily="2" charset="2"/>
              <a:buChar char="l"/>
            </a:pPr>
            <a:r>
              <a:rPr lang="ru-RU" sz="1800" dirty="0" err="1">
                <a:ea typeface="Roboto"/>
                <a:cs typeface="Arial" panose="020B0604020202020204" pitchFamily="34" charset="0"/>
                <a:sym typeface="Roboto"/>
              </a:rPr>
              <a:t>Власники</a:t>
            </a:r>
            <a:r>
              <a:rPr lang="ru-RU" sz="1800" dirty="0">
                <a:ea typeface="Roboto"/>
                <a:cs typeface="Arial" panose="020B0604020202020204" pitchFamily="34" charset="0"/>
                <a:sym typeface="Roboto"/>
              </a:rPr>
              <a:t> </a:t>
            </a:r>
            <a:r>
              <a:rPr lang="ru-RU" sz="1800" dirty="0" err="1">
                <a:ea typeface="Roboto"/>
                <a:cs typeface="Arial" panose="020B0604020202020204" pitchFamily="34" charset="0"/>
                <a:sym typeface="Roboto"/>
              </a:rPr>
              <a:t>приватних</a:t>
            </a:r>
            <a:r>
              <a:rPr lang="ru-RU" sz="1800" dirty="0">
                <a:ea typeface="Roboto"/>
                <a:cs typeface="Arial" panose="020B0604020202020204" pitchFamily="34" charset="0"/>
                <a:sym typeface="Roboto"/>
              </a:rPr>
              <a:t> ЗМІ </a:t>
            </a:r>
            <a:r>
              <a:rPr lang="ru-RU" sz="1800" dirty="0" err="1">
                <a:ea typeface="Roboto"/>
                <a:cs typeface="Arial" panose="020B0604020202020204" pitchFamily="34" charset="0"/>
                <a:sym typeface="Roboto"/>
              </a:rPr>
              <a:t>або</a:t>
            </a:r>
            <a:r>
              <a:rPr lang="ru-RU" sz="1800" dirty="0">
                <a:ea typeface="Roboto"/>
                <a:cs typeface="Arial" panose="020B0604020202020204" pitchFamily="34" charset="0"/>
                <a:sym typeface="Roboto"/>
              </a:rPr>
              <a:t> держава </a:t>
            </a:r>
            <a:r>
              <a:rPr lang="ru-RU" sz="1800" b="1" dirty="0" err="1">
                <a:ea typeface="Roboto"/>
                <a:cs typeface="Arial" panose="020B0604020202020204" pitchFamily="34" charset="0"/>
                <a:sym typeface="Roboto"/>
              </a:rPr>
              <a:t>втручаються</a:t>
            </a:r>
            <a:r>
              <a:rPr lang="ru-RU" sz="1800" b="1" dirty="0">
                <a:ea typeface="Roboto"/>
                <a:cs typeface="Arial" panose="020B0604020202020204" pitchFamily="34" charset="0"/>
                <a:sym typeface="Roboto"/>
              </a:rPr>
              <a:t> у свободу слова</a:t>
            </a:r>
            <a:br>
              <a:rPr lang="ru-RU" sz="1800" b="1" dirty="0">
                <a:ea typeface="Roboto"/>
                <a:cs typeface="Arial" panose="020B0604020202020204" pitchFamily="34" charset="0"/>
                <a:sym typeface="Roboto"/>
              </a:rPr>
            </a:br>
            <a:r>
              <a:rPr lang="ru-RU" sz="1800" dirty="0" err="1">
                <a:ea typeface="Roboto"/>
                <a:cs typeface="Arial" panose="020B0604020202020204" pitchFamily="34" charset="0"/>
                <a:sym typeface="Roboto"/>
              </a:rPr>
              <a:t>Різні</a:t>
            </a:r>
            <a:r>
              <a:rPr lang="ru-RU" sz="1800" dirty="0">
                <a:ea typeface="Roboto"/>
                <a:cs typeface="Arial" panose="020B0604020202020204" pitchFamily="34" charset="0"/>
                <a:sym typeface="Roboto"/>
              </a:rPr>
              <a:t> </a:t>
            </a:r>
            <a:r>
              <a:rPr lang="ru-RU" sz="1800" dirty="0" err="1">
                <a:ea typeface="Roboto"/>
                <a:cs typeface="Arial" panose="020B0604020202020204" pitchFamily="34" charset="0"/>
                <a:sym typeface="Roboto"/>
              </a:rPr>
              <a:t>медіа</a:t>
            </a:r>
            <a:r>
              <a:rPr lang="ru-RU" sz="1800" dirty="0">
                <a:ea typeface="Roboto"/>
                <a:cs typeface="Arial" panose="020B0604020202020204" pitchFamily="34" charset="0"/>
                <a:sym typeface="Roboto"/>
              </a:rPr>
              <a:t>-канали </a:t>
            </a:r>
            <a:r>
              <a:rPr lang="ru-RU" sz="1800" dirty="0" err="1">
                <a:ea typeface="Roboto"/>
                <a:cs typeface="Arial" panose="020B0604020202020204" pitchFamily="34" charset="0"/>
                <a:sym typeface="Roboto"/>
              </a:rPr>
              <a:t>можуть</a:t>
            </a:r>
            <a:r>
              <a:rPr lang="ru-RU" sz="1800" dirty="0">
                <a:ea typeface="Roboto"/>
                <a:cs typeface="Arial" panose="020B0604020202020204" pitchFamily="34" charset="0"/>
                <a:sym typeface="Roboto"/>
              </a:rPr>
              <a:t> бути </a:t>
            </a:r>
            <a:r>
              <a:rPr lang="ru-RU" sz="1800" dirty="0" err="1">
                <a:ea typeface="Roboto"/>
                <a:cs typeface="Arial" panose="020B0604020202020204" pitchFamily="34" charset="0"/>
                <a:sym typeface="Roboto"/>
              </a:rPr>
              <a:t>використані</a:t>
            </a:r>
            <a:r>
              <a:rPr lang="ru-RU" sz="1800" dirty="0">
                <a:ea typeface="Roboto"/>
                <a:cs typeface="Arial" panose="020B0604020202020204" pitchFamily="34" charset="0"/>
                <a:sym typeface="Roboto"/>
              </a:rPr>
              <a:t> для </a:t>
            </a:r>
            <a:r>
              <a:rPr lang="ru-RU" sz="1800" b="1" dirty="0" err="1">
                <a:ea typeface="Roboto"/>
                <a:cs typeface="Arial" panose="020B0604020202020204" pitchFamily="34" charset="0"/>
                <a:sym typeface="Roboto"/>
              </a:rPr>
              <a:t>приховування</a:t>
            </a:r>
            <a:r>
              <a:rPr lang="ru-RU" sz="1800" b="1" dirty="0">
                <a:ea typeface="Roboto"/>
                <a:cs typeface="Arial" panose="020B0604020202020204" pitchFamily="34" charset="0"/>
                <a:sym typeface="Roboto"/>
              </a:rPr>
              <a:t> </a:t>
            </a:r>
            <a:r>
              <a:rPr lang="ru-RU" sz="1800" b="1" dirty="0" err="1">
                <a:ea typeface="Roboto"/>
                <a:cs typeface="Arial" panose="020B0604020202020204" pitchFamily="34" charset="0"/>
                <a:sym typeface="Roboto"/>
              </a:rPr>
              <a:t>фактів</a:t>
            </a:r>
            <a:r>
              <a:rPr lang="ru-RU" sz="1800" b="1" dirty="0">
                <a:ea typeface="Roboto"/>
                <a:cs typeface="Arial" panose="020B0604020202020204" pitchFamily="34" charset="0"/>
                <a:sym typeface="Roboto"/>
              </a:rPr>
              <a:t> </a:t>
            </a:r>
            <a:r>
              <a:rPr lang="ru-RU" sz="1800" b="1" dirty="0" err="1">
                <a:ea typeface="Roboto"/>
                <a:cs typeface="Arial" panose="020B0604020202020204" pitchFamily="34" charset="0"/>
                <a:sym typeface="Roboto"/>
              </a:rPr>
              <a:t>зловживань</a:t>
            </a:r>
            <a:r>
              <a:rPr lang="ru-RU" sz="1800" dirty="0">
                <a:ea typeface="Roboto"/>
                <a:cs typeface="Arial" panose="020B0604020202020204" pitchFamily="34" charset="0"/>
                <a:sym typeface="Roboto"/>
              </a:rPr>
              <a:t>, </a:t>
            </a:r>
            <a:r>
              <a:rPr lang="ru-RU" sz="1800" dirty="0" err="1">
                <a:ea typeface="Roboto"/>
                <a:cs typeface="Arial" panose="020B0604020202020204" pitchFamily="34" charset="0"/>
                <a:sym typeface="Roboto"/>
              </a:rPr>
              <a:t>клієнтелізму</a:t>
            </a:r>
            <a:r>
              <a:rPr lang="ru-RU" sz="1800" dirty="0">
                <a:ea typeface="Roboto"/>
                <a:cs typeface="Arial" panose="020B0604020202020204" pitchFamily="34" charset="0"/>
                <a:sym typeface="Roboto"/>
              </a:rPr>
              <a:t> та </a:t>
            </a:r>
            <a:r>
              <a:rPr lang="ru-RU" sz="1800" dirty="0" err="1">
                <a:ea typeface="Roboto"/>
                <a:cs typeface="Arial" panose="020B0604020202020204" pitchFamily="34" charset="0"/>
                <a:sym typeface="Roboto"/>
              </a:rPr>
              <a:t>розкрадань</a:t>
            </a:r>
            <a:r>
              <a:rPr lang="ru-RU" sz="1800" dirty="0">
                <a:ea typeface="Roboto"/>
                <a:cs typeface="Arial" panose="020B0604020202020204" pitchFamily="34" charset="0"/>
                <a:sym typeface="Roboto"/>
              </a:rPr>
              <a:t>, </a:t>
            </a:r>
            <a:r>
              <a:rPr lang="ru-RU" sz="1800" dirty="0" err="1">
                <a:ea typeface="Roboto"/>
                <a:cs typeface="Arial" panose="020B0604020202020204" pitchFamily="34" charset="0"/>
                <a:sym typeface="Roboto"/>
              </a:rPr>
              <a:t>зокрема</a:t>
            </a:r>
            <a:r>
              <a:rPr lang="ru-RU" sz="1800" dirty="0">
                <a:ea typeface="Roboto"/>
                <a:cs typeface="Arial" panose="020B0604020202020204" pitchFamily="34" charset="0"/>
                <a:sym typeface="Roboto"/>
              </a:rPr>
              <a:t>, і для </a:t>
            </a:r>
            <a:r>
              <a:rPr lang="ru-RU" sz="1800" dirty="0" err="1">
                <a:ea typeface="Roboto"/>
                <a:cs typeface="Arial" panose="020B0604020202020204" pitchFamily="34" charset="0"/>
                <a:sym typeface="Roboto"/>
              </a:rPr>
              <a:t>приховування</a:t>
            </a:r>
            <a:r>
              <a:rPr lang="ru-RU" sz="1800" dirty="0">
                <a:ea typeface="Roboto"/>
                <a:cs typeface="Arial" panose="020B0604020202020204" pitchFamily="34" charset="0"/>
                <a:sym typeface="Roboto"/>
              </a:rPr>
              <a:t> </a:t>
            </a:r>
            <a:r>
              <a:rPr lang="ru-RU" sz="1800" dirty="0" err="1">
                <a:ea typeface="Roboto"/>
                <a:cs typeface="Arial" panose="020B0604020202020204" pitchFamily="34" charset="0"/>
                <a:sym typeface="Roboto"/>
              </a:rPr>
              <a:t>фактів</a:t>
            </a:r>
            <a:r>
              <a:rPr lang="ru-RU" sz="1800" dirty="0">
                <a:ea typeface="Roboto"/>
                <a:cs typeface="Arial" panose="020B0604020202020204" pitchFamily="34" charset="0"/>
                <a:sym typeface="Roboto"/>
              </a:rPr>
              <a:t> </a:t>
            </a:r>
            <a:r>
              <a:rPr lang="ru-RU" sz="1800" dirty="0" err="1">
                <a:ea typeface="Roboto"/>
                <a:cs typeface="Arial" panose="020B0604020202020204" pitchFamily="34" charset="0"/>
                <a:sym typeface="Roboto"/>
              </a:rPr>
              <a:t>зловживання</a:t>
            </a:r>
            <a:r>
              <a:rPr lang="ru-RU" sz="1800" dirty="0">
                <a:ea typeface="Roboto"/>
                <a:cs typeface="Arial" panose="020B0604020202020204" pitchFamily="34" charset="0"/>
                <a:sym typeface="Roboto"/>
              </a:rPr>
              <a:t> </a:t>
            </a:r>
            <a:r>
              <a:rPr lang="ru-RU" sz="1800" dirty="0" err="1">
                <a:ea typeface="Roboto"/>
                <a:cs typeface="Arial" panose="020B0604020202020204" pitchFamily="34" charset="0"/>
                <a:sym typeface="Roboto"/>
              </a:rPr>
              <a:t>службовим</a:t>
            </a:r>
            <a:r>
              <a:rPr lang="ru-RU" sz="1800" dirty="0">
                <a:ea typeface="Roboto"/>
                <a:cs typeface="Arial" panose="020B0604020202020204" pitchFamily="34" charset="0"/>
                <a:sym typeface="Roboto"/>
              </a:rPr>
              <a:t> становищем. </a:t>
            </a:r>
          </a:p>
          <a:p>
            <a:pPr marL="285750" indent="-285750" algn="just">
              <a:buClr>
                <a:srgbClr val="B9D6D5"/>
              </a:buClr>
              <a:buFont typeface="Wingdings" panose="05000000000000000000" pitchFamily="2" charset="2"/>
              <a:buChar char="l"/>
            </a:pPr>
            <a:r>
              <a:rPr lang="uk-UA" sz="1800" dirty="0">
                <a:ea typeface="Roboto"/>
                <a:cs typeface="Arial" panose="020B0604020202020204" pitchFamily="34" charset="0"/>
                <a:sym typeface="Roboto"/>
              </a:rPr>
              <a:t>Незалежні журналісти-викривачі </a:t>
            </a:r>
            <a:r>
              <a:rPr lang="uk-UA" sz="1800" b="1" dirty="0">
                <a:ea typeface="Roboto"/>
                <a:cs typeface="Arial" panose="020B0604020202020204" pitchFamily="34" charset="0"/>
                <a:sym typeface="Roboto"/>
              </a:rPr>
              <a:t>піддаються переслідуванням </a:t>
            </a:r>
            <a:r>
              <a:rPr lang="uk-UA" sz="1800" dirty="0">
                <a:ea typeface="Roboto"/>
                <a:cs typeface="Arial" panose="020B0604020202020204" pitchFamily="34" charset="0"/>
                <a:sym typeface="Roboto"/>
              </a:rPr>
              <a:t>та санкціям. </a:t>
            </a:r>
            <a:br>
              <a:rPr lang="uk-UA" sz="1800" dirty="0">
                <a:ea typeface="Roboto"/>
                <a:cs typeface="Arial" panose="020B0604020202020204" pitchFamily="34" charset="0"/>
                <a:sym typeface="Roboto"/>
              </a:rPr>
            </a:br>
            <a:r>
              <a:rPr lang="uk-UA" sz="1800" b="1" dirty="0">
                <a:ea typeface="Roboto"/>
                <a:cs typeface="Arial" panose="020B0604020202020204" pitchFamily="34" charset="0"/>
                <a:sym typeface="Roboto"/>
              </a:rPr>
              <a:t>Наприклад</a:t>
            </a:r>
            <a:r>
              <a:rPr lang="uk-UA" sz="1800" dirty="0">
                <a:ea typeface="Roboto"/>
                <a:cs typeface="Arial" panose="020B0604020202020204" pitchFamily="34" charset="0"/>
                <a:sym typeface="Roboto"/>
              </a:rPr>
              <a:t>, різноманітне перешкоджання для вільної роботи журналістів та ЗМІ: інформаційні компанії проти них, подання позовів до суду або початок несанкціонованих перевірок. А іноді замахи на життя та вбивства.</a:t>
            </a:r>
          </a:p>
          <a:p>
            <a:pPr marL="285750" indent="-285750">
              <a:buClr>
                <a:srgbClr val="B9D6D5"/>
              </a:buClr>
              <a:buFont typeface="Wingdings" panose="05000000000000000000" pitchFamily="2" charset="2"/>
              <a:buChar char="l"/>
            </a:pPr>
            <a:endParaRPr lang="ru-RU" sz="1800" dirty="0">
              <a:latin typeface="Arial" panose="020B0604020202020204" pitchFamily="34" charset="0"/>
              <a:ea typeface="Roboto"/>
              <a:cs typeface="Arial" panose="020B0604020202020204" pitchFamily="34" charset="0"/>
              <a:sym typeface="Roboto"/>
            </a:endParaRPr>
          </a:p>
          <a:p>
            <a:pPr marL="285750" marR="0" lvl="0" indent="-285750" algn="l" rtl="0">
              <a:spcBef>
                <a:spcPts val="0"/>
              </a:spcBef>
              <a:spcAft>
                <a:spcPts val="0"/>
              </a:spcAft>
              <a:buClr>
                <a:srgbClr val="B9D6D5"/>
              </a:buClr>
              <a:buFont typeface="Wingdings" panose="05000000000000000000" pitchFamily="2" charset="2"/>
              <a:buChar char="l"/>
            </a:pPr>
            <a:endParaRPr lang="uk-UA" sz="1800" dirty="0">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14931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id="{897656FD-4E37-45AF-A909-E07654036E63}"/>
              </a:ext>
            </a:extLst>
          </p:cNvPr>
          <p:cNvSpPr>
            <a:spLocks noGrp="1"/>
          </p:cNvSpPr>
          <p:nvPr>
            <p:ph type="title"/>
          </p:nvPr>
        </p:nvSpPr>
        <p:spPr>
          <a:xfrm>
            <a:off x="420624" y="315468"/>
            <a:ext cx="4325112" cy="876518"/>
          </a:xfrm>
        </p:spPr>
        <p:txBody>
          <a:bodyPr/>
          <a:lstStyle/>
          <a:p>
            <a:pPr algn="ctr"/>
            <a:r>
              <a:rPr lang="uk-UA" sz="2800" dirty="0">
                <a:solidFill>
                  <a:schemeClr val="dk1"/>
                </a:solidFill>
                <a:ea typeface="Roboto"/>
                <a:cs typeface="Arial" panose="020B0604020202020204" pitchFamily="34" charset="0"/>
                <a:sym typeface="Roboto"/>
              </a:rPr>
              <a:t>Приклади впливу на ЗМІ</a:t>
            </a:r>
            <a:br>
              <a:rPr lang="uk-UA" sz="2800" dirty="0">
                <a:solidFill>
                  <a:schemeClr val="dk1"/>
                </a:solidFill>
                <a:ea typeface="Roboto"/>
                <a:cs typeface="Arial" panose="020B0604020202020204" pitchFamily="34" charset="0"/>
                <a:sym typeface="Roboto"/>
              </a:rPr>
            </a:br>
            <a:endParaRPr lang="uk-UA" sz="2800" dirty="0"/>
          </a:p>
        </p:txBody>
      </p:sp>
      <p:sp>
        <p:nvSpPr>
          <p:cNvPr id="14" name="Місце для тексту 13">
            <a:extLst>
              <a:ext uri="{FF2B5EF4-FFF2-40B4-BE49-F238E27FC236}">
                <a16:creationId xmlns:a16="http://schemas.microsoft.com/office/drawing/2014/main" id="{0DD24B0B-F59B-4695-9044-BCC7DBF515CC}"/>
              </a:ext>
            </a:extLst>
          </p:cNvPr>
          <p:cNvSpPr>
            <a:spLocks noGrp="1"/>
          </p:cNvSpPr>
          <p:nvPr>
            <p:ph type="body" sz="quarter" idx="13"/>
          </p:nvPr>
        </p:nvSpPr>
        <p:spPr>
          <a:xfrm>
            <a:off x="420623" y="1583871"/>
            <a:ext cx="4762093" cy="4986143"/>
          </a:xfrm>
        </p:spPr>
        <p:txBody>
          <a:bodyPr/>
          <a:lstStyle/>
          <a:p>
            <a:pPr marL="285750" marR="0" lvl="0" indent="-285750" algn="l" rtl="0">
              <a:spcBef>
                <a:spcPts val="0"/>
              </a:spcBef>
              <a:spcAft>
                <a:spcPts val="0"/>
              </a:spcAft>
              <a:buClr>
                <a:srgbClr val="B9D6D5"/>
              </a:buClr>
              <a:buFont typeface="Wingdings" panose="05000000000000000000" pitchFamily="2" charset="2"/>
              <a:buChar char="l"/>
            </a:pPr>
            <a:r>
              <a:rPr lang="uk-UA" sz="2000" b="1" dirty="0">
                <a:ea typeface="Roboto"/>
                <a:cs typeface="Arial" panose="020B0604020202020204" pitchFamily="34" charset="0"/>
                <a:sym typeface="Roboto"/>
              </a:rPr>
              <a:t>Провідні ЗМІ </a:t>
            </a:r>
            <a:r>
              <a:rPr lang="uk-UA" sz="2000" dirty="0">
                <a:ea typeface="Roboto"/>
                <a:cs typeface="Arial" panose="020B0604020202020204" pitchFamily="34" charset="0"/>
                <a:sym typeface="Roboto"/>
              </a:rPr>
              <a:t>(наприклад, газета «Тай </a:t>
            </a:r>
            <a:r>
              <a:rPr lang="uk-UA" sz="2000" dirty="0" err="1">
                <a:ea typeface="Roboto"/>
                <a:cs typeface="Arial" panose="020B0604020202020204" pitchFamily="34" charset="0"/>
                <a:sym typeface="Roboto"/>
              </a:rPr>
              <a:t>Рат</a:t>
            </a:r>
            <a:r>
              <a:rPr lang="uk-UA" sz="2000" dirty="0">
                <a:ea typeface="Roboto"/>
                <a:cs typeface="Arial" panose="020B0604020202020204" pitchFamily="34" charset="0"/>
                <a:sym typeface="Roboto"/>
              </a:rPr>
              <a:t>»</a:t>
            </a:r>
            <a:r>
              <a:rPr lang="en-US" sz="2000" dirty="0">
                <a:ea typeface="Roboto"/>
                <a:cs typeface="Arial" panose="020B0604020202020204" pitchFamily="34" charset="0"/>
                <a:sym typeface="Roboto"/>
              </a:rPr>
              <a:t>) </a:t>
            </a:r>
            <a:r>
              <a:rPr lang="uk-UA" sz="2000" dirty="0">
                <a:ea typeface="Roboto"/>
                <a:cs typeface="Arial" panose="020B0604020202020204" pitchFamily="34" charset="0"/>
                <a:sym typeface="Roboto"/>
              </a:rPr>
              <a:t>дотримуються лінії уряду. </a:t>
            </a:r>
            <a:endParaRPr lang="uk-UA" sz="2000" dirty="0"/>
          </a:p>
          <a:p>
            <a:pPr marL="342900" marR="0" lvl="0" indent="-342900" algn="l" rtl="0">
              <a:spcBef>
                <a:spcPts val="0"/>
              </a:spcBef>
              <a:spcAft>
                <a:spcPts val="0"/>
              </a:spcAft>
              <a:buClr>
                <a:srgbClr val="B9D6D5"/>
              </a:buClr>
              <a:buFont typeface="Wingdings" panose="05000000000000000000" pitchFamily="2" charset="2"/>
              <a:buChar char="l"/>
            </a:pPr>
            <a:endParaRPr lang="uk-UA" sz="2000" dirty="0">
              <a:ea typeface="Roboto"/>
              <a:cs typeface="Arial" panose="020B0604020202020204" pitchFamily="34" charset="0"/>
              <a:sym typeface="Roboto"/>
            </a:endParaRPr>
          </a:p>
          <a:p>
            <a:pPr marL="342900" marR="0" lvl="0" indent="-342900" algn="l" rtl="0">
              <a:spcBef>
                <a:spcPts val="0"/>
              </a:spcBef>
              <a:spcAft>
                <a:spcPts val="0"/>
              </a:spcAft>
              <a:buClr>
                <a:srgbClr val="B9D6D5"/>
              </a:buClr>
              <a:buFont typeface="Wingdings" panose="05000000000000000000" pitchFamily="2" charset="2"/>
              <a:buChar char="l"/>
            </a:pPr>
            <a:r>
              <a:rPr lang="uk-UA" sz="2000" b="1" dirty="0">
                <a:ea typeface="Roboto"/>
                <a:cs typeface="Arial" panose="020B0604020202020204" pitchFamily="34" charset="0"/>
                <a:sym typeface="Roboto"/>
              </a:rPr>
              <a:t>Менш відомі ЗМІ </a:t>
            </a:r>
            <a:r>
              <a:rPr lang="uk-UA" sz="2000" dirty="0">
                <a:ea typeface="Roboto"/>
                <a:cs typeface="Arial" panose="020B0604020202020204" pitchFamily="34" charset="0"/>
                <a:sym typeface="Roboto"/>
              </a:rPr>
              <a:t>намагаються надавати альтернативну точку зору, але стикаються з переслідуваннями з боку влади (наприклад, телеканал «Голос» або інтернет-ЗМІ «Репортери»). </a:t>
            </a:r>
            <a:endParaRPr lang="uk-UA" sz="2000" dirty="0"/>
          </a:p>
          <a:p>
            <a:pPr marL="342900" marR="0" lvl="0" indent="-342900" algn="l" rtl="0">
              <a:spcBef>
                <a:spcPts val="0"/>
              </a:spcBef>
              <a:spcAft>
                <a:spcPts val="0"/>
              </a:spcAft>
              <a:buClr>
                <a:srgbClr val="B9D6D5"/>
              </a:buClr>
              <a:buFont typeface="Wingdings" panose="05000000000000000000" pitchFamily="2" charset="2"/>
              <a:buChar char="l"/>
            </a:pPr>
            <a:endParaRPr lang="uk-UA" sz="2000" dirty="0">
              <a:ea typeface="Roboto"/>
              <a:cs typeface="Arial" panose="020B0604020202020204" pitchFamily="34" charset="0"/>
              <a:sym typeface="Roboto"/>
            </a:endParaRPr>
          </a:p>
          <a:p>
            <a:pPr marL="342900" marR="0" lvl="0" indent="-342900" algn="l" rtl="0">
              <a:spcBef>
                <a:spcPts val="0"/>
              </a:spcBef>
              <a:spcAft>
                <a:spcPts val="0"/>
              </a:spcAft>
              <a:buClr>
                <a:srgbClr val="B9D6D5"/>
              </a:buClr>
              <a:buFont typeface="Wingdings" panose="05000000000000000000" pitchFamily="2" charset="2"/>
              <a:buChar char="l"/>
            </a:pPr>
            <a:r>
              <a:rPr lang="uk-UA" sz="2000" dirty="0">
                <a:ea typeface="Roboto"/>
                <a:cs typeface="Arial" panose="020B0604020202020204" pitchFamily="34" charset="0"/>
                <a:sym typeface="Roboto"/>
              </a:rPr>
              <a:t>Прем’єр-міністр Тайланду має радіо- і </a:t>
            </a:r>
            <a:r>
              <a:rPr lang="uk-UA" sz="2000" dirty="0" err="1">
                <a:ea typeface="Roboto"/>
                <a:cs typeface="Arial" panose="020B0604020202020204" pitchFamily="34" charset="0"/>
                <a:sym typeface="Roboto"/>
              </a:rPr>
              <a:t>телеефіри</a:t>
            </a:r>
            <a:r>
              <a:rPr lang="uk-UA" sz="2000" dirty="0">
                <a:ea typeface="Roboto"/>
                <a:cs typeface="Arial" panose="020B0604020202020204" pitchFamily="34" charset="0"/>
                <a:sym typeface="Roboto"/>
              </a:rPr>
              <a:t> кожної п’ятниці для просування своїх поглядів.</a:t>
            </a:r>
          </a:p>
          <a:p>
            <a:endParaRPr lang="uk-UA" dirty="0"/>
          </a:p>
        </p:txBody>
      </p:sp>
      <p:pic>
        <p:nvPicPr>
          <p:cNvPr id="17" name="Місце для зображення 16">
            <a:extLst>
              <a:ext uri="{FF2B5EF4-FFF2-40B4-BE49-F238E27FC236}">
                <a16:creationId xmlns:a16="http://schemas.microsoft.com/office/drawing/2014/main" id="{24D21826-DEFE-445B-8987-7C08D1C9C309}"/>
              </a:ext>
            </a:extLst>
          </p:cNvPr>
          <p:cNvPicPr>
            <a:picLocks noGrp="1" noChangeAspect="1"/>
          </p:cNvPicPr>
          <p:nvPr>
            <p:ph type="pic" sz="quarter" idx="12"/>
          </p:nvPr>
        </p:nvPicPr>
        <p:blipFill>
          <a:blip r:embed="rId3"/>
          <a:srcRect l="27628" r="27628"/>
          <a:stretch>
            <a:fillRect/>
          </a:stretch>
        </p:blipFill>
        <p:spPr/>
      </p:pic>
      <p:sp>
        <p:nvSpPr>
          <p:cNvPr id="15" name="Місце для тексту 14">
            <a:extLst>
              <a:ext uri="{FF2B5EF4-FFF2-40B4-BE49-F238E27FC236}">
                <a16:creationId xmlns:a16="http://schemas.microsoft.com/office/drawing/2014/main" id="{7EA5C512-33BF-42FD-A984-160DD49001B1}"/>
              </a:ext>
            </a:extLst>
          </p:cNvPr>
          <p:cNvSpPr>
            <a:spLocks noGrp="1"/>
          </p:cNvSpPr>
          <p:nvPr>
            <p:ph type="body" sz="quarter" idx="14"/>
          </p:nvPr>
        </p:nvSpPr>
        <p:spPr/>
        <p:txBody>
          <a:bodyPr/>
          <a:lstStyle/>
          <a:p>
            <a:endParaRPr lang="uk-UA" dirty="0"/>
          </a:p>
        </p:txBody>
      </p:sp>
      <p:sp>
        <p:nvSpPr>
          <p:cNvPr id="18" name="Місце для тексту 10">
            <a:extLst>
              <a:ext uri="{FF2B5EF4-FFF2-40B4-BE49-F238E27FC236}">
                <a16:creationId xmlns:a16="http://schemas.microsoft.com/office/drawing/2014/main" id="{52F3060C-DDAF-438C-983B-FFFC763CE881}"/>
              </a:ext>
            </a:extLst>
          </p:cNvPr>
          <p:cNvSpPr txBox="1">
            <a:spLocks/>
          </p:cNvSpPr>
          <p:nvPr/>
        </p:nvSpPr>
        <p:spPr>
          <a:xfrm rot="10800000" flipH="1" flipV="1">
            <a:off x="9690131" y="3308846"/>
            <a:ext cx="4645152" cy="153619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16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4400" dirty="0">
                <a:solidFill>
                  <a:schemeClr val="accent3">
                    <a:lumMod val="20000"/>
                    <a:lumOff val="80000"/>
                  </a:schemeClr>
                </a:solidFill>
                <a:latin typeface="+mj-lt"/>
              </a:rPr>
              <a:t>Тайланд </a:t>
            </a:r>
          </a:p>
        </p:txBody>
      </p:sp>
    </p:spTree>
    <p:extLst>
      <p:ext uri="{BB962C8B-B14F-4D97-AF65-F5344CB8AC3E}">
        <p14:creationId xmlns:p14="http://schemas.microsoft.com/office/powerpoint/2010/main" val="208487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a:extLst>
              <a:ext uri="{FF2B5EF4-FFF2-40B4-BE49-F238E27FC236}">
                <a16:creationId xmlns:a16="http://schemas.microsoft.com/office/drawing/2014/main" id="{F04E7E9E-D169-41BE-8BD4-982492201F9C}"/>
              </a:ext>
            </a:extLst>
          </p:cNvPr>
          <p:cNvPicPr>
            <a:picLocks noGrp="1" noChangeAspect="1"/>
          </p:cNvPicPr>
          <p:nvPr>
            <p:ph type="pic" sz="quarter" idx="12"/>
          </p:nvPr>
        </p:nvPicPr>
        <p:blipFill>
          <a:blip r:embed="rId3"/>
          <a:srcRect l="22868" r="22868"/>
          <a:stretch>
            <a:fillRect/>
          </a:stretch>
        </p:blipFill>
        <p:spPr/>
      </p:pic>
      <p:sp>
        <p:nvSpPr>
          <p:cNvPr id="12" name="Заголовок 11">
            <a:extLst>
              <a:ext uri="{FF2B5EF4-FFF2-40B4-BE49-F238E27FC236}">
                <a16:creationId xmlns:a16="http://schemas.microsoft.com/office/drawing/2014/main" id="{897656FD-4E37-45AF-A909-E07654036E63}"/>
              </a:ext>
            </a:extLst>
          </p:cNvPr>
          <p:cNvSpPr>
            <a:spLocks noGrp="1"/>
          </p:cNvSpPr>
          <p:nvPr>
            <p:ph type="title"/>
          </p:nvPr>
        </p:nvSpPr>
        <p:spPr>
          <a:xfrm>
            <a:off x="420624" y="315468"/>
            <a:ext cx="4325112" cy="876518"/>
          </a:xfrm>
        </p:spPr>
        <p:txBody>
          <a:bodyPr/>
          <a:lstStyle/>
          <a:p>
            <a:pPr algn="ctr"/>
            <a:r>
              <a:rPr lang="uk-UA" sz="2800" dirty="0">
                <a:solidFill>
                  <a:schemeClr val="dk1"/>
                </a:solidFill>
                <a:ea typeface="Roboto"/>
                <a:cs typeface="Arial" panose="020B0604020202020204" pitchFamily="34" charset="0"/>
                <a:sym typeface="Roboto"/>
              </a:rPr>
              <a:t>Приклади впливу на ЗМІ</a:t>
            </a:r>
            <a:br>
              <a:rPr lang="uk-UA" sz="2800" dirty="0">
                <a:solidFill>
                  <a:schemeClr val="dk1"/>
                </a:solidFill>
                <a:ea typeface="Roboto"/>
                <a:cs typeface="Arial" panose="020B0604020202020204" pitchFamily="34" charset="0"/>
                <a:sym typeface="Roboto"/>
              </a:rPr>
            </a:br>
            <a:endParaRPr lang="uk-UA" sz="2800" dirty="0"/>
          </a:p>
        </p:txBody>
      </p:sp>
      <p:sp>
        <p:nvSpPr>
          <p:cNvPr id="14" name="Місце для тексту 13">
            <a:extLst>
              <a:ext uri="{FF2B5EF4-FFF2-40B4-BE49-F238E27FC236}">
                <a16:creationId xmlns:a16="http://schemas.microsoft.com/office/drawing/2014/main" id="{0DD24B0B-F59B-4695-9044-BCC7DBF515CC}"/>
              </a:ext>
            </a:extLst>
          </p:cNvPr>
          <p:cNvSpPr>
            <a:spLocks noGrp="1"/>
          </p:cNvSpPr>
          <p:nvPr>
            <p:ph type="body" sz="quarter" idx="13"/>
          </p:nvPr>
        </p:nvSpPr>
        <p:spPr>
          <a:xfrm>
            <a:off x="420623" y="1583871"/>
            <a:ext cx="4325113" cy="4986143"/>
          </a:xfrm>
        </p:spPr>
        <p:txBody>
          <a:bodyPr/>
          <a:lstStyle/>
          <a:p>
            <a:pPr marL="342900" marR="0" lvl="0" indent="-342900" algn="just" rtl="0">
              <a:spcBef>
                <a:spcPts val="0"/>
              </a:spcBef>
              <a:spcAft>
                <a:spcPts val="0"/>
              </a:spcAft>
              <a:buClr>
                <a:srgbClr val="B9D6D5"/>
              </a:buClr>
              <a:buFont typeface="Wingdings" panose="05000000000000000000" pitchFamily="2" charset="2"/>
              <a:buChar char="l"/>
            </a:pPr>
            <a:r>
              <a:rPr lang="uk-UA" sz="2400" dirty="0">
                <a:ea typeface="Roboto"/>
                <a:cs typeface="Arial" panose="020B0604020202020204" pitchFamily="34" charset="0"/>
                <a:sym typeface="Roboto"/>
              </a:rPr>
              <a:t>Правляча </a:t>
            </a:r>
            <a:r>
              <a:rPr lang="uk-UA" sz="2400" b="1" dirty="0">
                <a:ea typeface="Roboto"/>
                <a:cs typeface="Arial" panose="020B0604020202020204" pitchFamily="34" charset="0"/>
                <a:sym typeface="Roboto"/>
              </a:rPr>
              <a:t>партія Угорщини «</a:t>
            </a:r>
            <a:r>
              <a:rPr lang="uk-UA" sz="2400" b="1" dirty="0" err="1">
                <a:ea typeface="Roboto"/>
                <a:cs typeface="Arial" panose="020B0604020202020204" pitchFamily="34" charset="0"/>
                <a:sym typeface="Roboto"/>
              </a:rPr>
              <a:t>Фідес</a:t>
            </a:r>
            <a:r>
              <a:rPr lang="uk-UA" sz="2400" b="1" dirty="0">
                <a:ea typeface="Roboto"/>
                <a:cs typeface="Arial" panose="020B0604020202020204" pitchFamily="34" charset="0"/>
                <a:sym typeface="Roboto"/>
              </a:rPr>
              <a:t>» </a:t>
            </a:r>
            <a:r>
              <a:rPr lang="uk-UA" sz="2400" dirty="0">
                <a:ea typeface="Roboto"/>
                <a:cs typeface="Arial" panose="020B0604020202020204" pitchFamily="34" charset="0"/>
                <a:sym typeface="Roboto"/>
              </a:rPr>
              <a:t>отримала фактичний контроль над 80% ЗМІ країни</a:t>
            </a:r>
            <a:endParaRPr lang="uk-UA" sz="2400" dirty="0"/>
          </a:p>
          <a:p>
            <a:pPr marL="342900" marR="0" lvl="0" indent="-342900" algn="just" rtl="0">
              <a:spcBef>
                <a:spcPts val="0"/>
              </a:spcBef>
              <a:spcAft>
                <a:spcPts val="0"/>
              </a:spcAft>
              <a:buClr>
                <a:srgbClr val="B9D6D5"/>
              </a:buClr>
              <a:buFont typeface="Wingdings" panose="05000000000000000000" pitchFamily="2" charset="2"/>
              <a:buChar char="l"/>
            </a:pPr>
            <a:endParaRPr lang="uk-UA" sz="2400" dirty="0">
              <a:ea typeface="Roboto"/>
              <a:cs typeface="Arial" panose="020B0604020202020204" pitchFamily="34" charset="0"/>
              <a:sym typeface="Roboto"/>
            </a:endParaRPr>
          </a:p>
          <a:p>
            <a:pPr marL="342900" marR="0" lvl="0" indent="-342900" algn="just" rtl="0">
              <a:spcBef>
                <a:spcPts val="0"/>
              </a:spcBef>
              <a:spcAft>
                <a:spcPts val="0"/>
              </a:spcAft>
              <a:buClr>
                <a:srgbClr val="B9D6D5"/>
              </a:buClr>
              <a:buFont typeface="Wingdings" panose="05000000000000000000" pitchFamily="2" charset="2"/>
              <a:buChar char="l"/>
            </a:pPr>
            <a:r>
              <a:rPr lang="uk-UA" sz="2400" dirty="0">
                <a:ea typeface="Roboto"/>
                <a:cs typeface="Arial" panose="020B0604020202020204" pitchFamily="34" charset="0"/>
                <a:sym typeface="Roboto"/>
              </a:rPr>
              <a:t>Незалежні ЗМІ </a:t>
            </a:r>
            <a:r>
              <a:rPr lang="uk-UA" sz="2400" b="1" dirty="0">
                <a:ea typeface="Roboto"/>
                <a:cs typeface="Arial" panose="020B0604020202020204" pitchFamily="34" charset="0"/>
                <a:sym typeface="Roboto"/>
              </a:rPr>
              <a:t>все одно зберігають сильні позиції </a:t>
            </a:r>
            <a:r>
              <a:rPr lang="uk-UA" sz="2400" dirty="0">
                <a:ea typeface="Roboto"/>
                <a:cs typeface="Arial" panose="020B0604020202020204" pitchFamily="34" charset="0"/>
                <a:sym typeface="Roboto"/>
              </a:rPr>
              <a:t>(наприклад, телевізійна мережа </a:t>
            </a:r>
            <a:r>
              <a:rPr lang="en-US" sz="2400" dirty="0">
                <a:ea typeface="Roboto"/>
                <a:cs typeface="Arial" panose="020B0604020202020204" pitchFamily="34" charset="0"/>
                <a:sym typeface="Roboto"/>
              </a:rPr>
              <a:t>RTL Klub, </a:t>
            </a:r>
            <a:r>
              <a:rPr lang="uk-UA" sz="2400" dirty="0">
                <a:ea typeface="Roboto"/>
                <a:cs typeface="Arial" panose="020B0604020202020204" pitchFamily="34" charset="0"/>
                <a:sym typeface="Roboto"/>
              </a:rPr>
              <a:t>щоденна газета </a:t>
            </a:r>
            <a:r>
              <a:rPr lang="en-US" sz="2400" dirty="0" err="1">
                <a:ea typeface="Roboto"/>
                <a:cs typeface="Arial" panose="020B0604020202020204" pitchFamily="34" charset="0"/>
                <a:sym typeface="Roboto"/>
              </a:rPr>
              <a:t>Népszava</a:t>
            </a:r>
            <a:r>
              <a:rPr lang="en-US" sz="2400" dirty="0">
                <a:ea typeface="Roboto"/>
                <a:cs typeface="Arial" panose="020B0604020202020204" pitchFamily="34" charset="0"/>
                <a:sym typeface="Roboto"/>
              </a:rPr>
              <a:t>, </a:t>
            </a:r>
            <a:r>
              <a:rPr lang="uk-UA" sz="2400" dirty="0">
                <a:ea typeface="Roboto"/>
                <a:cs typeface="Arial" panose="020B0604020202020204" pitchFamily="34" charset="0"/>
                <a:sym typeface="Roboto"/>
              </a:rPr>
              <a:t>щотижневик </a:t>
            </a:r>
            <a:r>
              <a:rPr lang="en-US" sz="2400" dirty="0">
                <a:ea typeface="Roboto"/>
                <a:cs typeface="Arial" panose="020B0604020202020204" pitchFamily="34" charset="0"/>
                <a:sym typeface="Roboto"/>
              </a:rPr>
              <a:t>HGV </a:t>
            </a:r>
            <a:r>
              <a:rPr lang="uk-UA" sz="2400" dirty="0">
                <a:ea typeface="Roboto"/>
                <a:cs typeface="Arial" panose="020B0604020202020204" pitchFamily="34" charset="0"/>
                <a:sym typeface="Roboto"/>
              </a:rPr>
              <a:t>та сайт 24.</a:t>
            </a:r>
            <a:r>
              <a:rPr lang="en-US" sz="2400" dirty="0">
                <a:ea typeface="Roboto"/>
                <a:cs typeface="Arial" panose="020B0604020202020204" pitchFamily="34" charset="0"/>
                <a:sym typeface="Roboto"/>
              </a:rPr>
              <a:t>hu)</a:t>
            </a:r>
          </a:p>
          <a:p>
            <a:endParaRPr lang="uk-UA" dirty="0"/>
          </a:p>
        </p:txBody>
      </p:sp>
      <p:sp>
        <p:nvSpPr>
          <p:cNvPr id="15" name="Місце для тексту 14">
            <a:extLst>
              <a:ext uri="{FF2B5EF4-FFF2-40B4-BE49-F238E27FC236}">
                <a16:creationId xmlns:a16="http://schemas.microsoft.com/office/drawing/2014/main" id="{7EA5C512-33BF-42FD-A984-160DD49001B1}"/>
              </a:ext>
            </a:extLst>
          </p:cNvPr>
          <p:cNvSpPr>
            <a:spLocks noGrp="1"/>
          </p:cNvSpPr>
          <p:nvPr>
            <p:ph type="body" sz="quarter" idx="14"/>
          </p:nvPr>
        </p:nvSpPr>
        <p:spPr/>
        <p:txBody>
          <a:bodyPr/>
          <a:lstStyle/>
          <a:p>
            <a:endParaRPr lang="uk-UA" dirty="0"/>
          </a:p>
        </p:txBody>
      </p:sp>
      <p:sp>
        <p:nvSpPr>
          <p:cNvPr id="18" name="Місце для тексту 10">
            <a:extLst>
              <a:ext uri="{FF2B5EF4-FFF2-40B4-BE49-F238E27FC236}">
                <a16:creationId xmlns:a16="http://schemas.microsoft.com/office/drawing/2014/main" id="{52F3060C-DDAF-438C-983B-FFFC763CE881}"/>
              </a:ext>
            </a:extLst>
          </p:cNvPr>
          <p:cNvSpPr txBox="1">
            <a:spLocks/>
          </p:cNvSpPr>
          <p:nvPr/>
        </p:nvSpPr>
        <p:spPr>
          <a:xfrm rot="10800000" flipH="1" flipV="1">
            <a:off x="9182546" y="3308846"/>
            <a:ext cx="4645152" cy="153619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16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uk-UA" sz="4400" dirty="0">
                <a:solidFill>
                  <a:schemeClr val="accent3">
                    <a:lumMod val="20000"/>
                    <a:lumOff val="80000"/>
                  </a:schemeClr>
                </a:solidFill>
                <a:latin typeface="+mj-lt"/>
                <a:ea typeface="Roboto"/>
                <a:cs typeface="Arial" panose="020B0604020202020204" pitchFamily="34" charset="0"/>
                <a:sym typeface="Roboto"/>
              </a:rPr>
              <a:t>Угорщина</a:t>
            </a:r>
          </a:p>
        </p:txBody>
      </p:sp>
    </p:spTree>
    <p:extLst>
      <p:ext uri="{BB962C8B-B14F-4D97-AF65-F5344CB8AC3E}">
        <p14:creationId xmlns:p14="http://schemas.microsoft.com/office/powerpoint/2010/main" val="1565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CF460EA8-5F4C-4FF7-9B9F-52F0D4008672}"/>
              </a:ext>
            </a:extLst>
          </p:cNvPr>
          <p:cNvPicPr>
            <a:picLocks noGrp="1" noChangeAspect="1"/>
          </p:cNvPicPr>
          <p:nvPr>
            <p:ph type="pic" sz="quarter" idx="12"/>
          </p:nvPr>
        </p:nvPicPr>
        <p:blipFill>
          <a:blip r:embed="rId3"/>
          <a:srcRect l="20061" r="20061"/>
          <a:stretch>
            <a:fillRect/>
          </a:stretch>
        </p:blipFill>
        <p:spPr/>
      </p:pic>
      <p:sp>
        <p:nvSpPr>
          <p:cNvPr id="12" name="Заголовок 11">
            <a:extLst>
              <a:ext uri="{FF2B5EF4-FFF2-40B4-BE49-F238E27FC236}">
                <a16:creationId xmlns:a16="http://schemas.microsoft.com/office/drawing/2014/main" id="{897656FD-4E37-45AF-A909-E07654036E63}"/>
              </a:ext>
            </a:extLst>
          </p:cNvPr>
          <p:cNvSpPr>
            <a:spLocks noGrp="1"/>
          </p:cNvSpPr>
          <p:nvPr>
            <p:ph type="title"/>
          </p:nvPr>
        </p:nvSpPr>
        <p:spPr>
          <a:xfrm>
            <a:off x="420624" y="315468"/>
            <a:ext cx="4325112" cy="876518"/>
          </a:xfrm>
        </p:spPr>
        <p:txBody>
          <a:bodyPr/>
          <a:lstStyle/>
          <a:p>
            <a:pPr algn="ctr"/>
            <a:r>
              <a:rPr lang="uk-UA" sz="2800" dirty="0">
                <a:solidFill>
                  <a:schemeClr val="dk1"/>
                </a:solidFill>
                <a:ea typeface="Roboto"/>
                <a:cs typeface="Arial" panose="020B0604020202020204" pitchFamily="34" charset="0"/>
                <a:sym typeface="Roboto"/>
              </a:rPr>
              <a:t>Приклади впливу на ЗМІ</a:t>
            </a:r>
            <a:br>
              <a:rPr lang="uk-UA" sz="2800" dirty="0">
                <a:solidFill>
                  <a:schemeClr val="dk1"/>
                </a:solidFill>
                <a:ea typeface="Roboto"/>
                <a:cs typeface="Arial" panose="020B0604020202020204" pitchFamily="34" charset="0"/>
                <a:sym typeface="Roboto"/>
              </a:rPr>
            </a:br>
            <a:endParaRPr lang="uk-UA" sz="2800" dirty="0"/>
          </a:p>
        </p:txBody>
      </p:sp>
      <p:sp>
        <p:nvSpPr>
          <p:cNvPr id="14" name="Місце для тексту 13">
            <a:extLst>
              <a:ext uri="{FF2B5EF4-FFF2-40B4-BE49-F238E27FC236}">
                <a16:creationId xmlns:a16="http://schemas.microsoft.com/office/drawing/2014/main" id="{0DD24B0B-F59B-4695-9044-BCC7DBF515CC}"/>
              </a:ext>
            </a:extLst>
          </p:cNvPr>
          <p:cNvSpPr>
            <a:spLocks noGrp="1"/>
          </p:cNvSpPr>
          <p:nvPr>
            <p:ph type="body" sz="quarter" idx="13"/>
          </p:nvPr>
        </p:nvSpPr>
        <p:spPr>
          <a:xfrm>
            <a:off x="116940" y="1556389"/>
            <a:ext cx="5065777" cy="4986143"/>
          </a:xfrm>
        </p:spPr>
        <p:txBody>
          <a:bodyPr>
            <a:noAutofit/>
          </a:bodyPr>
          <a:lstStyle/>
          <a:p>
            <a:pPr marL="342900" marR="0" lvl="0" indent="-342900" algn="l" rtl="0">
              <a:spcBef>
                <a:spcPts val="0"/>
              </a:spcBef>
              <a:spcAft>
                <a:spcPts val="0"/>
              </a:spcAft>
              <a:buClr>
                <a:srgbClr val="B9D6D5"/>
              </a:buClr>
              <a:buFont typeface="Wingdings" panose="05000000000000000000" pitchFamily="2" charset="2"/>
              <a:buChar char="l"/>
            </a:pPr>
            <a:r>
              <a:rPr lang="uk-UA" sz="2400" b="1" dirty="0">
                <a:ea typeface="Roboto"/>
                <a:cs typeface="Arial" panose="020B0604020202020204" pitchFamily="34" charset="0"/>
                <a:sym typeface="Roboto"/>
              </a:rPr>
              <a:t>Правляча партія Мальти </a:t>
            </a:r>
            <a:r>
              <a:rPr lang="uk-UA" sz="2400" dirty="0">
                <a:ea typeface="Roboto"/>
                <a:cs typeface="Arial" panose="020B0604020202020204" pitchFamily="34" charset="0"/>
                <a:sym typeface="Roboto"/>
              </a:rPr>
              <a:t>має сильний вплив на державні медіа і використовує державну рекламу для здійснення тиску на приватні ЗМІ. Багато політиків обирають конкретних журналістів для ексклюзивних інтерв'ю та ігнорують тих, хто вважається «ворожими». </a:t>
            </a:r>
            <a:endParaRPr lang="uk-UA" sz="2400" dirty="0"/>
          </a:p>
          <a:p>
            <a:pPr marL="342900" marR="0" lvl="0" indent="-342900" algn="l" rtl="0">
              <a:spcBef>
                <a:spcPts val="0"/>
              </a:spcBef>
              <a:spcAft>
                <a:spcPts val="0"/>
              </a:spcAft>
              <a:buClr>
                <a:srgbClr val="B9D6D5"/>
              </a:buClr>
              <a:buFont typeface="Wingdings" panose="05000000000000000000" pitchFamily="2" charset="2"/>
              <a:buChar char="l"/>
            </a:pPr>
            <a:endParaRPr lang="uk-UA" sz="2400" dirty="0">
              <a:ea typeface="Roboto"/>
              <a:cs typeface="Arial" panose="020B0604020202020204" pitchFamily="34" charset="0"/>
              <a:sym typeface="Roboto"/>
            </a:endParaRPr>
          </a:p>
          <a:p>
            <a:pPr marL="342900" marR="0" lvl="0" indent="-342900" algn="l" rtl="0">
              <a:spcBef>
                <a:spcPts val="0"/>
              </a:spcBef>
              <a:spcAft>
                <a:spcPts val="0"/>
              </a:spcAft>
              <a:buClr>
                <a:srgbClr val="B9D6D5"/>
              </a:buClr>
              <a:buFont typeface="Wingdings" panose="05000000000000000000" pitchFamily="2" charset="2"/>
              <a:buChar char="l"/>
            </a:pPr>
            <a:r>
              <a:rPr lang="uk-UA" sz="2400" dirty="0">
                <a:ea typeface="Roboto"/>
                <a:cs typeface="Arial" panose="020B0604020202020204" pitchFamily="34" charset="0"/>
                <a:sym typeface="Roboto"/>
              </a:rPr>
              <a:t>Уряд </a:t>
            </a:r>
            <a:r>
              <a:rPr lang="uk-UA" sz="2400" b="1" dirty="0">
                <a:ea typeface="Roboto"/>
                <a:cs typeface="Arial" panose="020B0604020202020204" pitchFamily="34" charset="0"/>
                <a:sym typeface="Roboto"/>
              </a:rPr>
              <a:t>вимагає</a:t>
            </a:r>
            <a:r>
              <a:rPr lang="uk-UA" sz="2400" dirty="0">
                <a:ea typeface="Roboto"/>
                <a:cs typeface="Arial" panose="020B0604020202020204" pitchFamily="34" charset="0"/>
                <a:sym typeface="Roboto"/>
              </a:rPr>
              <a:t> від журналістів «перепустки» для висвітлення урядових заходів або відвідування прес-конференцій. </a:t>
            </a:r>
          </a:p>
        </p:txBody>
      </p:sp>
      <p:sp>
        <p:nvSpPr>
          <p:cNvPr id="15" name="Місце для тексту 14">
            <a:extLst>
              <a:ext uri="{FF2B5EF4-FFF2-40B4-BE49-F238E27FC236}">
                <a16:creationId xmlns:a16="http://schemas.microsoft.com/office/drawing/2014/main" id="{7EA5C512-33BF-42FD-A984-160DD49001B1}"/>
              </a:ext>
            </a:extLst>
          </p:cNvPr>
          <p:cNvSpPr>
            <a:spLocks noGrp="1"/>
          </p:cNvSpPr>
          <p:nvPr>
            <p:ph type="body" sz="quarter" idx="14"/>
          </p:nvPr>
        </p:nvSpPr>
        <p:spPr/>
        <p:txBody>
          <a:bodyPr/>
          <a:lstStyle/>
          <a:p>
            <a:endParaRPr lang="uk-UA" dirty="0"/>
          </a:p>
        </p:txBody>
      </p:sp>
      <p:sp>
        <p:nvSpPr>
          <p:cNvPr id="18" name="Місце для тексту 10">
            <a:extLst>
              <a:ext uri="{FF2B5EF4-FFF2-40B4-BE49-F238E27FC236}">
                <a16:creationId xmlns:a16="http://schemas.microsoft.com/office/drawing/2014/main" id="{52F3060C-DDAF-438C-983B-FFFC763CE881}"/>
              </a:ext>
            </a:extLst>
          </p:cNvPr>
          <p:cNvSpPr txBox="1">
            <a:spLocks/>
          </p:cNvSpPr>
          <p:nvPr/>
        </p:nvSpPr>
        <p:spPr>
          <a:xfrm rot="10800000" flipH="1" flipV="1">
            <a:off x="9869424" y="3308846"/>
            <a:ext cx="4645152" cy="153619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16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uk-UA" sz="4400" dirty="0">
                <a:solidFill>
                  <a:schemeClr val="accent3">
                    <a:lumMod val="20000"/>
                    <a:lumOff val="80000"/>
                  </a:schemeClr>
                </a:solidFill>
                <a:latin typeface="+mj-lt"/>
                <a:ea typeface="Roboto"/>
                <a:cs typeface="Arial" panose="020B0604020202020204" pitchFamily="34" charset="0"/>
                <a:sym typeface="Roboto"/>
              </a:rPr>
              <a:t>Мальта</a:t>
            </a:r>
          </a:p>
          <a:p>
            <a:pPr marL="0" marR="0" lvl="0" indent="0" algn="l" rtl="0">
              <a:spcBef>
                <a:spcPts val="0"/>
              </a:spcBef>
              <a:spcAft>
                <a:spcPts val="0"/>
              </a:spcAft>
              <a:buNone/>
            </a:pPr>
            <a:endParaRPr lang="uk-UA" sz="4400" dirty="0">
              <a:solidFill>
                <a:schemeClr val="accent3">
                  <a:lumMod val="20000"/>
                  <a:lumOff val="80000"/>
                </a:schemeClr>
              </a:solidFill>
              <a:latin typeface="+mj-lt"/>
              <a:ea typeface="Roboto"/>
              <a:cs typeface="Arial" panose="020B0604020202020204" pitchFamily="34" charset="0"/>
              <a:sym typeface="Roboto"/>
            </a:endParaRPr>
          </a:p>
        </p:txBody>
      </p:sp>
    </p:spTree>
    <p:extLst>
      <p:ext uri="{BB962C8B-B14F-4D97-AF65-F5344CB8AC3E}">
        <p14:creationId xmlns:p14="http://schemas.microsoft.com/office/powerpoint/2010/main" val="218027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8FC23C-6FBD-4178-A54A-6278490FD1D8}"/>
              </a:ext>
            </a:extLst>
          </p:cNvPr>
          <p:cNvSpPr>
            <a:spLocks noGrp="1"/>
          </p:cNvSpPr>
          <p:nvPr>
            <p:ph type="title"/>
          </p:nvPr>
        </p:nvSpPr>
        <p:spPr>
          <a:xfrm>
            <a:off x="1" y="199598"/>
            <a:ext cx="6096000" cy="1618488"/>
          </a:xfrm>
        </p:spPr>
        <p:txBody>
          <a:bodyPr/>
          <a:lstStyle/>
          <a:p>
            <a:pPr algn="ctr"/>
            <a:r>
              <a:rPr lang="ru-RU" sz="3200" b="0" dirty="0" err="1">
                <a:solidFill>
                  <a:schemeClr val="tx1"/>
                </a:solidFill>
              </a:rPr>
              <a:t>Медіа</a:t>
            </a:r>
            <a:r>
              <a:rPr lang="ru-RU" sz="3200" b="0" dirty="0">
                <a:solidFill>
                  <a:schemeClr val="tx1"/>
                </a:solidFill>
              </a:rPr>
              <a:t> як рупор </a:t>
            </a:r>
            <a:r>
              <a:rPr lang="ru-RU" sz="3200" b="0" dirty="0" err="1">
                <a:solidFill>
                  <a:schemeClr val="tx1"/>
                </a:solidFill>
              </a:rPr>
              <a:t>пропаганди</a:t>
            </a:r>
            <a:r>
              <a:rPr lang="ru-RU" sz="3200" b="0" dirty="0">
                <a:solidFill>
                  <a:schemeClr val="tx1"/>
                </a:solidFill>
              </a:rPr>
              <a:t> та </a:t>
            </a:r>
            <a:r>
              <a:rPr lang="ru-RU" sz="3200" b="0" dirty="0" err="1">
                <a:solidFill>
                  <a:schemeClr val="tx1"/>
                </a:solidFill>
              </a:rPr>
              <a:t>дезінформації</a:t>
            </a:r>
            <a:endParaRPr lang="uk-UA" sz="3200" b="0" dirty="0">
              <a:solidFill>
                <a:schemeClr val="tx1"/>
              </a:solidFill>
            </a:endParaRPr>
          </a:p>
        </p:txBody>
      </p:sp>
      <p:sp>
        <p:nvSpPr>
          <p:cNvPr id="7" name="Місце для номера слайда 6">
            <a:extLst>
              <a:ext uri="{FF2B5EF4-FFF2-40B4-BE49-F238E27FC236}">
                <a16:creationId xmlns:a16="http://schemas.microsoft.com/office/drawing/2014/main" id="{C55A76A2-7C53-4236-97D3-2CD639709937}"/>
              </a:ext>
            </a:extLst>
          </p:cNvPr>
          <p:cNvSpPr>
            <a:spLocks noGrp="1"/>
          </p:cNvSpPr>
          <p:nvPr>
            <p:ph type="sldNum" sz="quarter" idx="11"/>
          </p:nvPr>
        </p:nvSpPr>
        <p:spPr/>
        <p:txBody>
          <a:bodyPr/>
          <a:lstStyle/>
          <a:p>
            <a:fld id="{0A95BBB0-0295-4C7E-A3D0-2F07981FE8CB}" type="slidenum">
              <a:rPr lang="en-US" smtClean="0"/>
              <a:pPr/>
              <a:t>18</a:t>
            </a:fld>
            <a:endParaRPr lang="en-US" dirty="0"/>
          </a:p>
        </p:txBody>
      </p:sp>
      <p:graphicFrame>
        <p:nvGraphicFramePr>
          <p:cNvPr id="14" name="Схема 13">
            <a:extLst>
              <a:ext uri="{FF2B5EF4-FFF2-40B4-BE49-F238E27FC236}">
                <a16:creationId xmlns:a16="http://schemas.microsoft.com/office/drawing/2014/main" id="{1EC6966E-2B4A-405C-B276-6CFDD96011B9}"/>
              </a:ext>
            </a:extLst>
          </p:cNvPr>
          <p:cNvGraphicFramePr/>
          <p:nvPr>
            <p:extLst>
              <p:ext uri="{D42A27DB-BD31-4B8C-83A1-F6EECF244321}">
                <p14:modId xmlns:p14="http://schemas.microsoft.com/office/powerpoint/2010/main" val="667553910"/>
              </p:ext>
            </p:extLst>
          </p:nvPr>
        </p:nvGraphicFramePr>
        <p:xfrm>
          <a:off x="1280886" y="2195589"/>
          <a:ext cx="8128000" cy="409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12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E7B213-D1B8-4D69-9DC7-1E3C10830EB9}"/>
              </a:ext>
            </a:extLst>
          </p:cNvPr>
          <p:cNvSpPr>
            <a:spLocks noGrp="1"/>
          </p:cNvSpPr>
          <p:nvPr>
            <p:ph type="title"/>
          </p:nvPr>
        </p:nvSpPr>
        <p:spPr>
          <a:xfrm>
            <a:off x="420624" y="81602"/>
            <a:ext cx="5266944" cy="1618488"/>
          </a:xfrm>
        </p:spPr>
        <p:txBody>
          <a:bodyPr/>
          <a:lstStyle/>
          <a:p>
            <a:r>
              <a:rPr lang="uk-UA" sz="3200" dirty="0">
                <a:solidFill>
                  <a:schemeClr val="accent3"/>
                </a:solidFill>
              </a:rPr>
              <a:t>російська дезінформація в Україні</a:t>
            </a:r>
          </a:p>
        </p:txBody>
      </p:sp>
      <p:sp>
        <p:nvSpPr>
          <p:cNvPr id="12" name="Місце для тексту 11">
            <a:extLst>
              <a:ext uri="{FF2B5EF4-FFF2-40B4-BE49-F238E27FC236}">
                <a16:creationId xmlns:a16="http://schemas.microsoft.com/office/drawing/2014/main" id="{61F36276-1D32-4071-83DB-8CA05CC65D54}"/>
              </a:ext>
            </a:extLst>
          </p:cNvPr>
          <p:cNvSpPr>
            <a:spLocks noGrp="1"/>
          </p:cNvSpPr>
          <p:nvPr>
            <p:ph type="body" sz="quarter" idx="13"/>
          </p:nvPr>
        </p:nvSpPr>
        <p:spPr>
          <a:xfrm>
            <a:off x="420623" y="1493706"/>
            <a:ext cx="4433220" cy="5076308"/>
          </a:xfrm>
        </p:spPr>
        <p:txBody>
          <a:bodyPr>
            <a:normAutofit fontScale="92500" lnSpcReduction="20000"/>
          </a:bodyPr>
          <a:lstStyle/>
          <a:p>
            <a:pPr algn="ctr"/>
            <a:r>
              <a:rPr lang="uk-UA" dirty="0"/>
              <a:t>З 2013 року у</a:t>
            </a:r>
            <a:r>
              <a:rPr lang="ru-RU" dirty="0"/>
              <a:t>ряд </a:t>
            </a:r>
            <a:r>
              <a:rPr lang="ru-RU" dirty="0" err="1"/>
              <a:t>росії</a:t>
            </a:r>
            <a:r>
              <a:rPr lang="ru-RU" dirty="0"/>
              <a:t> </a:t>
            </a:r>
            <a:r>
              <a:rPr lang="ru-RU" dirty="0" err="1"/>
              <a:t>діяв</a:t>
            </a:r>
            <a:r>
              <a:rPr lang="ru-RU" dirty="0"/>
              <a:t> за таким алгоритмом: «</a:t>
            </a:r>
            <a:r>
              <a:rPr lang="ru-RU" dirty="0" err="1"/>
              <a:t>дезінформування</a:t>
            </a:r>
            <a:r>
              <a:rPr lang="ru-RU" dirty="0"/>
              <a:t> </a:t>
            </a:r>
            <a:r>
              <a:rPr lang="ru-RU" dirty="0" err="1"/>
              <a:t>населення</a:t>
            </a:r>
            <a:r>
              <a:rPr lang="ru-RU" dirty="0"/>
              <a:t> — </a:t>
            </a:r>
            <a:r>
              <a:rPr lang="ru-RU" dirty="0" err="1"/>
              <a:t>дестабілізація</a:t>
            </a:r>
            <a:r>
              <a:rPr lang="ru-RU" dirty="0"/>
              <a:t> </a:t>
            </a:r>
            <a:r>
              <a:rPr lang="ru-RU" dirty="0" err="1"/>
              <a:t>ситуації</a:t>
            </a:r>
            <a:r>
              <a:rPr lang="ru-RU" dirty="0"/>
              <a:t> — </a:t>
            </a:r>
            <a:r>
              <a:rPr lang="ru-RU" dirty="0" err="1"/>
              <a:t>створення</a:t>
            </a:r>
            <a:r>
              <a:rPr lang="ru-RU" dirty="0"/>
              <a:t> образу ворога — </a:t>
            </a:r>
            <a:r>
              <a:rPr lang="ru-RU" dirty="0" err="1"/>
              <a:t>легітимізація</a:t>
            </a:r>
            <a:r>
              <a:rPr lang="ru-RU" dirty="0"/>
              <a:t> </a:t>
            </a:r>
            <a:r>
              <a:rPr lang="ru-RU" dirty="0" err="1"/>
              <a:t>вторгнення</a:t>
            </a:r>
            <a:r>
              <a:rPr lang="ru-RU" dirty="0"/>
              <a:t> на </a:t>
            </a:r>
            <a:r>
              <a:rPr lang="ru-RU" dirty="0" err="1"/>
              <a:t>територію</a:t>
            </a:r>
            <a:r>
              <a:rPr lang="ru-RU" dirty="0"/>
              <a:t> </a:t>
            </a:r>
            <a:r>
              <a:rPr lang="ru-RU" dirty="0" err="1"/>
              <a:t>України</a:t>
            </a:r>
            <a:r>
              <a:rPr lang="ru-RU" dirty="0"/>
              <a:t>».</a:t>
            </a:r>
          </a:p>
          <a:p>
            <a:pPr algn="ctr"/>
            <a:r>
              <a:rPr lang="uk-UA" dirty="0"/>
              <a:t>У цьому Кремль покладався як на російські медіа, так і на розгалужену мережу агентів усередині України (підконтрольні медіа, місцеві еліти, політичні партії, громадські організації, церква). Яскравим прикладом є канал «112», який довгий час просував російські, антиукраїнські </a:t>
            </a:r>
            <a:r>
              <a:rPr lang="uk-UA" dirty="0" err="1"/>
              <a:t>наративи</a:t>
            </a:r>
            <a:r>
              <a:rPr lang="uk-UA" dirty="0"/>
              <a:t>.</a:t>
            </a:r>
            <a:endParaRPr lang="ru-RU" dirty="0"/>
          </a:p>
          <a:p>
            <a:pPr algn="ctr"/>
            <a:r>
              <a:rPr lang="uk-UA" dirty="0"/>
              <a:t>Через </a:t>
            </a:r>
            <a:r>
              <a:rPr lang="uk-UA" dirty="0" err="1"/>
              <a:t>наратив</a:t>
            </a:r>
            <a:r>
              <a:rPr lang="uk-UA" dirty="0"/>
              <a:t> про Україну як місце хаосу, де при владі неконтрольовані банди націоналістів, які стоять вище закону, </a:t>
            </a:r>
            <a:r>
              <a:rPr lang="uk-UA" dirty="0" err="1"/>
              <a:t>росія</a:t>
            </a:r>
            <a:r>
              <a:rPr lang="uk-UA" dirty="0"/>
              <a:t> намагалася сформувати образ України як «</a:t>
            </a:r>
            <a:r>
              <a:rPr lang="en-US" dirty="0"/>
              <a:t>failed state» («</a:t>
            </a:r>
            <a:r>
              <a:rPr lang="uk-UA" dirty="0"/>
              <a:t>Держави, що не відбулася»). </a:t>
            </a:r>
          </a:p>
          <a:p>
            <a:pPr algn="ctr"/>
            <a:r>
              <a:rPr lang="uk-UA" dirty="0"/>
              <a:t>Ще однією загрозою є поширення російського мовлення на окуповані території та «відрізання» їх від українського інформаційного простору, що полегшує просування дезінформації та має на меті зниження рівня спротиву місцевого населення російській окупації. </a:t>
            </a:r>
          </a:p>
        </p:txBody>
      </p:sp>
      <p:pic>
        <p:nvPicPr>
          <p:cNvPr id="17" name="Місце для зображення 16">
            <a:extLst>
              <a:ext uri="{FF2B5EF4-FFF2-40B4-BE49-F238E27FC236}">
                <a16:creationId xmlns:a16="http://schemas.microsoft.com/office/drawing/2014/main" id="{715798AE-A8F7-4547-96AA-D2067E3C893D}"/>
              </a:ext>
            </a:extLst>
          </p:cNvPr>
          <p:cNvPicPr>
            <a:picLocks noGrp="1" noChangeAspect="1"/>
          </p:cNvPicPr>
          <p:nvPr>
            <p:ph type="pic" sz="quarter" idx="12"/>
          </p:nvPr>
        </p:nvPicPr>
        <p:blipFill>
          <a:blip r:embed="rId3"/>
          <a:srcRect t="2850" b="2850"/>
          <a:stretch>
            <a:fillRect/>
          </a:stretch>
        </p:blipFill>
        <p:spPr/>
      </p:pic>
      <p:sp>
        <p:nvSpPr>
          <p:cNvPr id="13" name="Місце для тексту 12">
            <a:extLst>
              <a:ext uri="{FF2B5EF4-FFF2-40B4-BE49-F238E27FC236}">
                <a16:creationId xmlns:a16="http://schemas.microsoft.com/office/drawing/2014/main" id="{2BEEA2D1-6A34-49B5-8A93-BF85EC43C561}"/>
              </a:ext>
            </a:extLst>
          </p:cNvPr>
          <p:cNvSpPr>
            <a:spLocks noGrp="1"/>
          </p:cNvSpPr>
          <p:nvPr>
            <p:ph type="body" sz="quarter" idx="14"/>
          </p:nvPr>
        </p:nvSpPr>
        <p:spPr/>
        <p:txBody>
          <a:bodyPr/>
          <a:lstStyle/>
          <a:p>
            <a:endParaRPr lang="uk-UA" dirty="0"/>
          </a:p>
        </p:txBody>
      </p:sp>
      <p:sp>
        <p:nvSpPr>
          <p:cNvPr id="10" name="Місце для номера слайда 9">
            <a:extLst>
              <a:ext uri="{FF2B5EF4-FFF2-40B4-BE49-F238E27FC236}">
                <a16:creationId xmlns:a16="http://schemas.microsoft.com/office/drawing/2014/main" id="{5C41D393-2735-4ED8-8D00-E85EDD9B8C39}"/>
              </a:ext>
            </a:extLst>
          </p:cNvPr>
          <p:cNvSpPr>
            <a:spLocks noGrp="1"/>
          </p:cNvSpPr>
          <p:nvPr>
            <p:ph type="sldNum" sz="quarter" idx="11"/>
          </p:nvPr>
        </p:nvSpPr>
        <p:spPr/>
        <p:txBody>
          <a:bodyPr/>
          <a:lstStyle/>
          <a:p>
            <a:fld id="{0A95BBB0-0295-4C7E-A3D0-2F07981FE8CB}" type="slidenum">
              <a:rPr lang="en-US" smtClean="0"/>
              <a:pPr/>
              <a:t>19</a:t>
            </a:fld>
            <a:endParaRPr lang="en-US" dirty="0"/>
          </a:p>
        </p:txBody>
      </p:sp>
    </p:spTree>
    <p:extLst>
      <p:ext uri="{BB962C8B-B14F-4D97-AF65-F5344CB8AC3E}">
        <p14:creationId xmlns:p14="http://schemas.microsoft.com/office/powerpoint/2010/main" val="405453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EF9B23F-3654-4BC2-A72E-B0BA8A59A154}"/>
              </a:ext>
            </a:extLst>
          </p:cNvPr>
          <p:cNvSpPr>
            <a:spLocks noGrp="1"/>
          </p:cNvSpPr>
          <p:nvPr>
            <p:ph type="title"/>
          </p:nvPr>
        </p:nvSpPr>
        <p:spPr/>
        <p:txBody>
          <a:bodyPr/>
          <a:lstStyle/>
          <a:p>
            <a:r>
              <a:rPr lang="uk-UA" dirty="0">
                <a:solidFill>
                  <a:schemeClr val="accent4">
                    <a:lumMod val="75000"/>
                  </a:schemeClr>
                </a:solidFill>
              </a:rPr>
              <a:t>План</a:t>
            </a:r>
          </a:p>
        </p:txBody>
      </p:sp>
      <p:sp>
        <p:nvSpPr>
          <p:cNvPr id="10" name="Місце для тексту 9">
            <a:extLst>
              <a:ext uri="{FF2B5EF4-FFF2-40B4-BE49-F238E27FC236}">
                <a16:creationId xmlns:a16="http://schemas.microsoft.com/office/drawing/2014/main" id="{2FF10CCA-D8C6-45C2-8211-68B60226C2E5}"/>
              </a:ext>
            </a:extLst>
          </p:cNvPr>
          <p:cNvSpPr>
            <a:spLocks noGrp="1"/>
          </p:cNvSpPr>
          <p:nvPr>
            <p:ph type="body" sz="quarter" idx="13"/>
          </p:nvPr>
        </p:nvSpPr>
        <p:spPr>
          <a:xfrm>
            <a:off x="464355" y="2487168"/>
            <a:ext cx="10737045" cy="3885496"/>
          </a:xfrm>
        </p:spPr>
        <p:txBody>
          <a:bodyPr/>
          <a:lstStyle/>
          <a:p>
            <a:pPr marL="457200" indent="-457200">
              <a:buClr>
                <a:schemeClr val="accent4">
                  <a:lumMod val="75000"/>
                </a:schemeClr>
              </a:buClr>
              <a:buFont typeface="+mj-lt"/>
              <a:buAutoNum type="arabicPeriod"/>
            </a:pPr>
            <a:r>
              <a:rPr lang="ru-RU" sz="3600" dirty="0"/>
              <a:t>Роль </a:t>
            </a:r>
            <a:r>
              <a:rPr lang="ru-RU" sz="3600" dirty="0" err="1"/>
              <a:t>медіа</a:t>
            </a:r>
            <a:r>
              <a:rPr lang="ru-RU" sz="3600" dirty="0"/>
              <a:t> в </a:t>
            </a:r>
            <a:r>
              <a:rPr lang="ru-RU" sz="3600" dirty="0" err="1"/>
              <a:t>процесі</a:t>
            </a:r>
            <a:r>
              <a:rPr lang="ru-RU" sz="3600" dirty="0"/>
              <a:t> </a:t>
            </a:r>
            <a:r>
              <a:rPr lang="ru-RU" sz="3600" dirty="0" err="1"/>
              <a:t>боротьби</a:t>
            </a:r>
            <a:r>
              <a:rPr lang="ru-RU" sz="3600" dirty="0"/>
              <a:t> з </a:t>
            </a:r>
            <a:r>
              <a:rPr lang="ru-RU" sz="3600" dirty="0" err="1"/>
              <a:t>корупцією</a:t>
            </a:r>
            <a:r>
              <a:rPr lang="ru-RU" sz="3600" dirty="0"/>
              <a:t>. </a:t>
            </a:r>
          </a:p>
          <a:p>
            <a:pPr marL="457200" indent="-457200">
              <a:buClr>
                <a:schemeClr val="accent4">
                  <a:lumMod val="75000"/>
                </a:schemeClr>
              </a:buClr>
              <a:buFont typeface="+mj-lt"/>
              <a:buAutoNum type="arabicPeriod"/>
            </a:pPr>
            <a:r>
              <a:rPr lang="ru-RU" sz="3600" dirty="0" err="1"/>
              <a:t>Доброчесність</a:t>
            </a:r>
            <a:r>
              <a:rPr lang="ru-RU" sz="3600" dirty="0"/>
              <a:t> </a:t>
            </a:r>
            <a:r>
              <a:rPr lang="ru-RU" sz="3600" dirty="0" err="1"/>
              <a:t>медіа</a:t>
            </a:r>
            <a:r>
              <a:rPr lang="ru-RU" sz="3600" dirty="0"/>
              <a:t> та </a:t>
            </a:r>
            <a:r>
              <a:rPr lang="ru-RU" sz="3600" dirty="0" err="1"/>
              <a:t>загрози</a:t>
            </a:r>
            <a:r>
              <a:rPr lang="ru-RU" sz="3600" dirty="0"/>
              <a:t> для </a:t>
            </a:r>
            <a:r>
              <a:rPr lang="ru-RU" sz="3600" dirty="0" err="1"/>
              <a:t>доброчесності</a:t>
            </a:r>
            <a:r>
              <a:rPr lang="ru-RU" sz="3600" dirty="0"/>
              <a:t>. </a:t>
            </a:r>
          </a:p>
          <a:p>
            <a:pPr marL="457200" indent="-457200">
              <a:buClr>
                <a:schemeClr val="accent4">
                  <a:lumMod val="75000"/>
                </a:schemeClr>
              </a:buClr>
              <a:buFont typeface="+mj-lt"/>
              <a:buAutoNum type="arabicPeriod"/>
            </a:pPr>
            <a:r>
              <a:rPr lang="ru-RU" sz="3600" dirty="0" err="1"/>
              <a:t>Некорупційні</a:t>
            </a:r>
            <a:r>
              <a:rPr lang="ru-RU" sz="3600" dirty="0"/>
              <a:t> прояви </a:t>
            </a:r>
            <a:r>
              <a:rPr lang="ru-RU" sz="3600" dirty="0" err="1"/>
              <a:t>недоброчесності</a:t>
            </a:r>
            <a:r>
              <a:rPr lang="ru-RU" sz="3600" dirty="0"/>
              <a:t> в </a:t>
            </a:r>
            <a:r>
              <a:rPr lang="ru-RU" sz="3600" dirty="0" err="1"/>
              <a:t>медіа</a:t>
            </a:r>
            <a:r>
              <a:rPr lang="ru-RU" sz="3600" dirty="0"/>
              <a:t>.</a:t>
            </a:r>
            <a:endParaRPr lang="uk-UA" sz="3600" dirty="0"/>
          </a:p>
        </p:txBody>
      </p:sp>
      <p:sp>
        <p:nvSpPr>
          <p:cNvPr id="7" name="Місце для номера слайда 6">
            <a:extLst>
              <a:ext uri="{FF2B5EF4-FFF2-40B4-BE49-F238E27FC236}">
                <a16:creationId xmlns:a16="http://schemas.microsoft.com/office/drawing/2014/main" id="{86420297-9F99-4658-88D9-EBAC440FDD02}"/>
              </a:ext>
            </a:extLst>
          </p:cNvPr>
          <p:cNvSpPr>
            <a:spLocks noGrp="1"/>
          </p:cNvSpPr>
          <p:nvPr>
            <p:ph type="sldNum" sz="quarter" idx="11"/>
          </p:nvPr>
        </p:nvSpPr>
        <p:spPr/>
        <p:txBody>
          <a:bodyPr/>
          <a:lstStyle/>
          <a:p>
            <a:fld id="{0A95BBB0-0295-4C7E-A3D0-2F07981FE8CB}" type="slidenum">
              <a:rPr lang="en-US" smtClean="0"/>
              <a:pPr/>
              <a:t>2</a:t>
            </a:fld>
            <a:endParaRPr lang="en-US" dirty="0"/>
          </a:p>
        </p:txBody>
      </p:sp>
    </p:spTree>
    <p:extLst>
      <p:ext uri="{BB962C8B-B14F-4D97-AF65-F5344CB8AC3E}">
        <p14:creationId xmlns:p14="http://schemas.microsoft.com/office/powerpoint/2010/main" val="44157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C88561-E131-4E58-BBEE-AE1AC224F978}"/>
              </a:ext>
            </a:extLst>
          </p:cNvPr>
          <p:cNvSpPr>
            <a:spLocks noGrp="1"/>
          </p:cNvSpPr>
          <p:nvPr>
            <p:ph type="title"/>
          </p:nvPr>
        </p:nvSpPr>
        <p:spPr>
          <a:xfrm>
            <a:off x="278949" y="134902"/>
            <a:ext cx="5266944" cy="1618488"/>
          </a:xfrm>
        </p:spPr>
        <p:txBody>
          <a:bodyPr/>
          <a:lstStyle/>
          <a:p>
            <a:r>
              <a:rPr lang="uk-UA" sz="3200" dirty="0">
                <a:solidFill>
                  <a:schemeClr val="accent3"/>
                </a:solidFill>
              </a:rPr>
              <a:t>російська дезінформація у світі</a:t>
            </a:r>
          </a:p>
        </p:txBody>
      </p:sp>
      <p:sp>
        <p:nvSpPr>
          <p:cNvPr id="3" name="Місце для тексту 2">
            <a:extLst>
              <a:ext uri="{FF2B5EF4-FFF2-40B4-BE49-F238E27FC236}">
                <a16:creationId xmlns:a16="http://schemas.microsoft.com/office/drawing/2014/main" id="{52B34BA9-C52D-4E7D-9733-7AC91E39AC16}"/>
              </a:ext>
            </a:extLst>
          </p:cNvPr>
          <p:cNvSpPr>
            <a:spLocks noGrp="1"/>
          </p:cNvSpPr>
          <p:nvPr>
            <p:ph type="body" sz="quarter" idx="13"/>
          </p:nvPr>
        </p:nvSpPr>
        <p:spPr>
          <a:xfrm>
            <a:off x="278948" y="1580443"/>
            <a:ext cx="4903768" cy="5275970"/>
          </a:xfrm>
        </p:spPr>
        <p:txBody>
          <a:bodyPr>
            <a:normAutofit lnSpcReduction="10000"/>
          </a:bodyPr>
          <a:lstStyle/>
          <a:p>
            <a:pPr algn="just"/>
            <a:r>
              <a:rPr lang="ru-RU" sz="1800" dirty="0" err="1"/>
              <a:t>Росія</a:t>
            </a:r>
            <a:r>
              <a:rPr lang="ru-RU" sz="1800" dirty="0"/>
              <a:t> </a:t>
            </a:r>
            <a:r>
              <a:rPr lang="ru-RU" sz="1800" dirty="0" err="1"/>
              <a:t>довгий</a:t>
            </a:r>
            <a:r>
              <a:rPr lang="ru-RU" sz="1800" dirty="0"/>
              <a:t> час </a:t>
            </a:r>
            <a:r>
              <a:rPr lang="ru-RU" sz="1800" dirty="0" err="1"/>
              <a:t>демонізують</a:t>
            </a:r>
            <a:r>
              <a:rPr lang="ru-RU" sz="1800" dirty="0"/>
              <a:t> «Азов», </a:t>
            </a:r>
            <a:r>
              <a:rPr lang="ru-RU" sz="1800" dirty="0" err="1"/>
              <a:t>називаючи</a:t>
            </a:r>
            <a:r>
              <a:rPr lang="ru-RU" sz="1800" dirty="0"/>
              <a:t> </a:t>
            </a:r>
            <a:r>
              <a:rPr lang="ru-RU" sz="1800" dirty="0" err="1"/>
              <a:t>його</a:t>
            </a:r>
            <a:r>
              <a:rPr lang="ru-RU" sz="1800" dirty="0"/>
              <a:t> </a:t>
            </a:r>
            <a:r>
              <a:rPr lang="ru-RU" sz="1800" dirty="0" err="1"/>
              <a:t>бійців</a:t>
            </a:r>
            <a:r>
              <a:rPr lang="ru-RU" sz="1800" dirty="0"/>
              <a:t> неонацистами.</a:t>
            </a:r>
            <a:endParaRPr lang="uk-UA" sz="1800" dirty="0"/>
          </a:p>
          <a:p>
            <a:pPr algn="just"/>
            <a:r>
              <a:rPr lang="uk-UA" sz="1800" dirty="0"/>
              <a:t>Через упередження та стереотипи щодо «Азову» уряди західних країн могли відмовляти саме цьому підрозділу в наданні військової допомоги й навчання, а охочі приєднатися до лав захисників України часом обирали інші підрозділи.</a:t>
            </a:r>
          </a:p>
          <a:p>
            <a:pPr algn="just"/>
            <a:r>
              <a:rPr lang="ru-RU" sz="1800" dirty="0" err="1"/>
              <a:t>Кілька</a:t>
            </a:r>
            <a:r>
              <a:rPr lang="ru-RU" sz="1800" dirty="0"/>
              <a:t> </a:t>
            </a:r>
            <a:r>
              <a:rPr lang="ru-RU" sz="1800" dirty="0" err="1"/>
              <a:t>років</a:t>
            </a:r>
            <a:r>
              <a:rPr lang="ru-RU" sz="1800" dirty="0"/>
              <a:t> тому в США </a:t>
            </a:r>
            <a:r>
              <a:rPr lang="ru-RU" sz="1800" dirty="0" err="1"/>
              <a:t>обговорювали</a:t>
            </a:r>
            <a:r>
              <a:rPr lang="ru-RU" sz="1800" dirty="0"/>
              <a:t> </a:t>
            </a:r>
            <a:r>
              <a:rPr lang="ru-RU" sz="1800" dirty="0" err="1"/>
              <a:t>ініціативу</a:t>
            </a:r>
            <a:r>
              <a:rPr lang="ru-RU" sz="1800" dirty="0"/>
              <a:t> про </a:t>
            </a:r>
            <a:r>
              <a:rPr lang="ru-RU" sz="1800" dirty="0" err="1"/>
              <a:t>визнання</a:t>
            </a:r>
            <a:r>
              <a:rPr lang="ru-RU" sz="1800" dirty="0"/>
              <a:t> «Азову» </a:t>
            </a:r>
            <a:r>
              <a:rPr lang="ru-RU" sz="1800" dirty="0" err="1"/>
              <a:t>іноземною</a:t>
            </a:r>
            <a:r>
              <a:rPr lang="ru-RU" sz="1800" dirty="0"/>
              <a:t> </a:t>
            </a:r>
            <a:r>
              <a:rPr lang="ru-RU" sz="1800" dirty="0" err="1"/>
              <a:t>терористичною</a:t>
            </a:r>
            <a:r>
              <a:rPr lang="ru-RU" sz="1800" dirty="0"/>
              <a:t> </a:t>
            </a:r>
            <a:r>
              <a:rPr lang="ru-RU" sz="1800" dirty="0" err="1"/>
              <a:t>організацією</a:t>
            </a:r>
            <a:r>
              <a:rPr lang="ru-RU" sz="1800" dirty="0"/>
              <a:t>.</a:t>
            </a:r>
          </a:p>
          <a:p>
            <a:pPr algn="just"/>
            <a:r>
              <a:rPr lang="uk-UA" sz="1800" dirty="0"/>
              <a:t>У 2018 році британський «</a:t>
            </a:r>
            <a:r>
              <a:rPr lang="en-US" sz="1800" dirty="0"/>
              <a:t>The Guardian» </a:t>
            </a:r>
            <a:r>
              <a:rPr lang="uk-UA" sz="1800" dirty="0"/>
              <a:t>назвав підрозділ «горезвісним українським фашистським ополченням». А у 2022 році «</a:t>
            </a:r>
            <a:r>
              <a:rPr lang="en-US" sz="1800" dirty="0"/>
              <a:t>The Times» </a:t>
            </a:r>
            <a:r>
              <a:rPr lang="uk-UA" sz="1800" dirty="0"/>
              <a:t>апелювало до «</a:t>
            </a:r>
            <a:r>
              <a:rPr lang="uk-UA" sz="1800" dirty="0" err="1"/>
              <a:t>неонацицького</a:t>
            </a:r>
            <a:r>
              <a:rPr lang="uk-UA" sz="1800" dirty="0"/>
              <a:t> коріння полку».</a:t>
            </a:r>
            <a:endParaRPr lang="ru-RU" sz="1800" dirty="0"/>
          </a:p>
          <a:p>
            <a:endParaRPr lang="uk-UA" dirty="0"/>
          </a:p>
        </p:txBody>
      </p:sp>
      <p:sp>
        <p:nvSpPr>
          <p:cNvPr id="5" name="Місце для тексту 4">
            <a:extLst>
              <a:ext uri="{FF2B5EF4-FFF2-40B4-BE49-F238E27FC236}">
                <a16:creationId xmlns:a16="http://schemas.microsoft.com/office/drawing/2014/main" id="{90F7CB7B-1502-48BA-A2AE-3196951D4916}"/>
              </a:ext>
            </a:extLst>
          </p:cNvPr>
          <p:cNvSpPr>
            <a:spLocks noGrp="1"/>
          </p:cNvSpPr>
          <p:nvPr>
            <p:ph type="body" sz="quarter" idx="14"/>
          </p:nvPr>
        </p:nvSpPr>
        <p:spPr>
          <a:xfrm rot="19370089">
            <a:off x="4839570" y="3838222"/>
            <a:ext cx="2328872" cy="4007830"/>
          </a:xfrm>
        </p:spPr>
        <p:txBody>
          <a:bodyPr/>
          <a:lstStyle/>
          <a:p>
            <a:endParaRPr lang="uk-UA" dirty="0"/>
          </a:p>
        </p:txBody>
      </p:sp>
      <p:pic>
        <p:nvPicPr>
          <p:cNvPr id="1026" name="Picture 2">
            <a:extLst>
              <a:ext uri="{FF2B5EF4-FFF2-40B4-BE49-F238E27FC236}">
                <a16:creationId xmlns:a16="http://schemas.microsoft.com/office/drawing/2014/main" id="{353EFACC-C211-464E-A395-774F275E7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895" y="-73198"/>
            <a:ext cx="6646105" cy="692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9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372024-53AD-4006-9F05-6BDAC6491F7B}"/>
              </a:ext>
            </a:extLst>
          </p:cNvPr>
          <p:cNvSpPr>
            <a:spLocks noGrp="1"/>
          </p:cNvSpPr>
          <p:nvPr>
            <p:ph type="title"/>
          </p:nvPr>
        </p:nvSpPr>
        <p:spPr>
          <a:xfrm>
            <a:off x="675176" y="191911"/>
            <a:ext cx="5420823" cy="1618488"/>
          </a:xfrm>
        </p:spPr>
        <p:txBody>
          <a:bodyPr/>
          <a:lstStyle/>
          <a:p>
            <a:pPr algn="ctr"/>
            <a:r>
              <a:rPr lang="ru-RU" sz="3200" dirty="0" err="1">
                <a:solidFill>
                  <a:schemeClr val="accent3"/>
                </a:solidFill>
              </a:rPr>
              <a:t>Антиукраїнські</a:t>
            </a:r>
            <a:r>
              <a:rPr lang="ru-RU" sz="3200" dirty="0">
                <a:solidFill>
                  <a:schemeClr val="accent3"/>
                </a:solidFill>
              </a:rPr>
              <a:t> та </a:t>
            </a:r>
            <a:r>
              <a:rPr lang="ru-RU" sz="3200" dirty="0" err="1">
                <a:solidFill>
                  <a:schemeClr val="accent3"/>
                </a:solidFill>
              </a:rPr>
              <a:t>антизахідні</a:t>
            </a:r>
            <a:r>
              <a:rPr lang="ru-RU" sz="3200" dirty="0">
                <a:solidFill>
                  <a:schemeClr val="accent3"/>
                </a:solidFill>
              </a:rPr>
              <a:t> </a:t>
            </a:r>
            <a:r>
              <a:rPr lang="ru-RU" sz="3200" dirty="0" err="1">
                <a:solidFill>
                  <a:schemeClr val="accent3"/>
                </a:solidFill>
              </a:rPr>
              <a:t>наративи</a:t>
            </a:r>
            <a:r>
              <a:rPr lang="ru-RU" sz="3200" dirty="0">
                <a:solidFill>
                  <a:schemeClr val="accent3"/>
                </a:solidFill>
              </a:rPr>
              <a:t> в </a:t>
            </a:r>
            <a:r>
              <a:rPr lang="ru-RU" sz="3200" dirty="0" err="1">
                <a:solidFill>
                  <a:schemeClr val="accent3"/>
                </a:solidFill>
              </a:rPr>
              <a:t>Сербії</a:t>
            </a:r>
            <a:endParaRPr lang="uk-UA" sz="3200" dirty="0">
              <a:solidFill>
                <a:schemeClr val="accent3"/>
              </a:solidFill>
            </a:endParaRPr>
          </a:p>
        </p:txBody>
      </p:sp>
      <p:sp>
        <p:nvSpPr>
          <p:cNvPr id="3" name="Місце для тексту 2">
            <a:extLst>
              <a:ext uri="{FF2B5EF4-FFF2-40B4-BE49-F238E27FC236}">
                <a16:creationId xmlns:a16="http://schemas.microsoft.com/office/drawing/2014/main" id="{2A70D803-C772-402D-858D-63C96B499F26}"/>
              </a:ext>
            </a:extLst>
          </p:cNvPr>
          <p:cNvSpPr>
            <a:spLocks noGrp="1"/>
          </p:cNvSpPr>
          <p:nvPr>
            <p:ph type="body" sz="quarter" idx="13"/>
          </p:nvPr>
        </p:nvSpPr>
        <p:spPr>
          <a:xfrm>
            <a:off x="455248" y="1682045"/>
            <a:ext cx="5787507" cy="4717288"/>
          </a:xfrm>
        </p:spPr>
        <p:txBody>
          <a:bodyPr>
            <a:noAutofit/>
          </a:bodyPr>
          <a:lstStyle/>
          <a:p>
            <a:pPr algn="ctr"/>
            <a:r>
              <a:rPr lang="ru-RU" sz="1800" dirty="0" err="1"/>
              <a:t>Проросійські</a:t>
            </a:r>
            <a:r>
              <a:rPr lang="ru-RU" sz="1800" dirty="0"/>
              <a:t> </a:t>
            </a:r>
            <a:r>
              <a:rPr lang="ru-RU" sz="1800" dirty="0" err="1"/>
              <a:t>медіа</a:t>
            </a:r>
            <a:r>
              <a:rPr lang="ru-RU" sz="1800" dirty="0"/>
              <a:t> </a:t>
            </a:r>
            <a:r>
              <a:rPr lang="ru-RU" sz="1800" dirty="0" err="1"/>
              <a:t>просувають</a:t>
            </a:r>
            <a:r>
              <a:rPr lang="ru-RU" sz="1800" dirty="0"/>
              <a:t> там </a:t>
            </a:r>
            <a:r>
              <a:rPr lang="ru-RU" sz="1800" dirty="0" err="1"/>
              <a:t>власну</a:t>
            </a:r>
            <a:r>
              <a:rPr lang="ru-RU" sz="1800" dirty="0"/>
              <a:t> точку </a:t>
            </a:r>
            <a:r>
              <a:rPr lang="ru-RU" sz="1800" dirty="0" err="1"/>
              <a:t>зору</a:t>
            </a:r>
            <a:r>
              <a:rPr lang="ru-RU" sz="1800" dirty="0"/>
              <a:t> </a:t>
            </a:r>
            <a:r>
              <a:rPr lang="ru-RU" sz="1800" dirty="0" err="1"/>
              <a:t>щодо</a:t>
            </a:r>
            <a:r>
              <a:rPr lang="ru-RU" sz="1800" dirty="0"/>
              <a:t> </a:t>
            </a:r>
            <a:r>
              <a:rPr lang="ru-RU" sz="1800" dirty="0" err="1"/>
              <a:t>міжнародної</a:t>
            </a:r>
            <a:r>
              <a:rPr lang="ru-RU" sz="1800" dirty="0"/>
              <a:t> </a:t>
            </a:r>
            <a:r>
              <a:rPr lang="ru-RU" sz="1800" dirty="0" err="1"/>
              <a:t>політики</a:t>
            </a:r>
            <a:r>
              <a:rPr lang="ru-RU" sz="1800" dirty="0"/>
              <a:t>. </a:t>
            </a:r>
          </a:p>
          <a:p>
            <a:pPr algn="ctr"/>
            <a:r>
              <a:rPr lang="uk-UA" sz="1800" dirty="0"/>
              <a:t>Вони розглядали Революцію гідності в Україні як державний переворот, який організували Сполучені Штати. У цьому випадку російська пропаганда в Сербії принесла чималі успіхи, адже за даними белградської правозахисної організації </a:t>
            </a:r>
            <a:r>
              <a:rPr lang="en-US" sz="1800" dirty="0" err="1"/>
              <a:t>Crta</a:t>
            </a:r>
            <a:r>
              <a:rPr lang="en-US" sz="1800" dirty="0"/>
              <a:t>, 3/4 </a:t>
            </a:r>
            <a:r>
              <a:rPr lang="uk-UA" sz="1800" dirty="0"/>
              <a:t>сербів вірять, що </a:t>
            </a:r>
            <a:r>
              <a:rPr lang="uk-UA" sz="1800" dirty="0" err="1"/>
              <a:t>росія</a:t>
            </a:r>
            <a:r>
              <a:rPr lang="uk-UA" sz="1800" dirty="0"/>
              <a:t> була змушена воювати з Україною через експансіоністські наміри НАТО.</a:t>
            </a:r>
          </a:p>
          <a:p>
            <a:pPr algn="ctr"/>
            <a:r>
              <a:rPr lang="uk-UA" sz="1800" dirty="0"/>
              <a:t>З початком повномасштабного вторгнення </a:t>
            </a:r>
            <a:r>
              <a:rPr lang="uk-UA" sz="1800" dirty="0" err="1"/>
              <a:t>росії</a:t>
            </a:r>
            <a:r>
              <a:rPr lang="uk-UA" sz="1800" dirty="0"/>
              <a:t> в Україну пропагандисти в Сербії значно активізувалися. У медіа почали з’являтися такі заголовки: «Україна розпочала війну проти </a:t>
            </a:r>
            <a:r>
              <a:rPr lang="uk-UA" sz="1800" dirty="0" err="1"/>
              <a:t>росії</a:t>
            </a:r>
            <a:r>
              <a:rPr lang="uk-UA" sz="1800" dirty="0"/>
              <a:t>»; «Українські війська обстріляли пологовий будинок»; «Українці готуються застосувати хімічну зброю»</a:t>
            </a:r>
          </a:p>
        </p:txBody>
      </p:sp>
      <p:pic>
        <p:nvPicPr>
          <p:cNvPr id="9" name="Місце для зображення 8">
            <a:extLst>
              <a:ext uri="{FF2B5EF4-FFF2-40B4-BE49-F238E27FC236}">
                <a16:creationId xmlns:a16="http://schemas.microsoft.com/office/drawing/2014/main" id="{553D6605-F0B3-474D-BC24-DF2A4EB7A1F8}"/>
              </a:ext>
            </a:extLst>
          </p:cNvPr>
          <p:cNvPicPr>
            <a:picLocks noGrp="1" noChangeAspect="1"/>
          </p:cNvPicPr>
          <p:nvPr>
            <p:ph type="pic" sz="quarter" idx="12"/>
          </p:nvPr>
        </p:nvPicPr>
        <p:blipFill>
          <a:blip r:embed="rId3"/>
          <a:srcRect l="23398" r="23398"/>
          <a:stretch>
            <a:fillRect/>
          </a:stretch>
        </p:blipFill>
        <p:spPr>
          <a:xfrm>
            <a:off x="6716713" y="0"/>
            <a:ext cx="5475287" cy="6858000"/>
          </a:xfrm>
        </p:spPr>
      </p:pic>
      <p:sp>
        <p:nvSpPr>
          <p:cNvPr id="7" name="Місце для номера слайда 6">
            <a:extLst>
              <a:ext uri="{FF2B5EF4-FFF2-40B4-BE49-F238E27FC236}">
                <a16:creationId xmlns:a16="http://schemas.microsoft.com/office/drawing/2014/main" id="{486EFE3D-45CB-435F-B30D-E034880A1D90}"/>
              </a:ext>
            </a:extLst>
          </p:cNvPr>
          <p:cNvSpPr>
            <a:spLocks noGrp="1"/>
          </p:cNvSpPr>
          <p:nvPr>
            <p:ph type="sldNum" sz="quarter" idx="11"/>
          </p:nvPr>
        </p:nvSpPr>
        <p:spPr/>
        <p:txBody>
          <a:bodyPr/>
          <a:lstStyle/>
          <a:p>
            <a:fld id="{0A95BBB0-0295-4C7E-A3D0-2F07981FE8CB}" type="slidenum">
              <a:rPr lang="en-US" smtClean="0"/>
              <a:pPr/>
              <a:t>21</a:t>
            </a:fld>
            <a:endParaRPr lang="en-US" dirty="0"/>
          </a:p>
        </p:txBody>
      </p:sp>
    </p:spTree>
    <p:extLst>
      <p:ext uri="{BB962C8B-B14F-4D97-AF65-F5344CB8AC3E}">
        <p14:creationId xmlns:p14="http://schemas.microsoft.com/office/powerpoint/2010/main" val="89075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541868-1F0E-49FD-A301-F294ED7D4683}"/>
              </a:ext>
            </a:extLst>
          </p:cNvPr>
          <p:cNvSpPr>
            <a:spLocks noGrp="1"/>
          </p:cNvSpPr>
          <p:nvPr>
            <p:ph type="title"/>
          </p:nvPr>
        </p:nvSpPr>
        <p:spPr>
          <a:xfrm>
            <a:off x="613615" y="436419"/>
            <a:ext cx="4350611" cy="1618488"/>
          </a:xfrm>
        </p:spPr>
        <p:txBody>
          <a:bodyPr/>
          <a:lstStyle/>
          <a:p>
            <a:pPr algn="ctr"/>
            <a:r>
              <a:rPr lang="uk-UA" sz="3200" dirty="0">
                <a:solidFill>
                  <a:schemeClr val="accent3"/>
                </a:solidFill>
              </a:rPr>
              <a:t>Російська пропаганда в КНР</a:t>
            </a:r>
          </a:p>
        </p:txBody>
      </p:sp>
      <p:sp>
        <p:nvSpPr>
          <p:cNvPr id="3" name="Місце для тексту 2">
            <a:extLst>
              <a:ext uri="{FF2B5EF4-FFF2-40B4-BE49-F238E27FC236}">
                <a16:creationId xmlns:a16="http://schemas.microsoft.com/office/drawing/2014/main" id="{D120E886-EA8C-4A2C-B206-93A0F9344D29}"/>
              </a:ext>
            </a:extLst>
          </p:cNvPr>
          <p:cNvSpPr>
            <a:spLocks noGrp="1"/>
          </p:cNvSpPr>
          <p:nvPr>
            <p:ph type="body" sz="quarter" idx="13"/>
          </p:nvPr>
        </p:nvSpPr>
        <p:spPr>
          <a:xfrm>
            <a:off x="722858" y="2320630"/>
            <a:ext cx="4132123" cy="3972221"/>
          </a:xfrm>
        </p:spPr>
        <p:txBody>
          <a:bodyPr>
            <a:normAutofit/>
          </a:bodyPr>
          <a:lstStyle/>
          <a:p>
            <a:pPr algn="ctr"/>
            <a:r>
              <a:rPr lang="uk-UA" sz="2000" dirty="0"/>
              <a:t>Китайські та російські державні медіа </a:t>
            </a:r>
            <a:r>
              <a:rPr lang="ru-RU" sz="2000" dirty="0" err="1"/>
              <a:t>розповсюджували</a:t>
            </a:r>
            <a:r>
              <a:rPr lang="ru-RU" sz="2000" dirty="0"/>
              <a:t> </a:t>
            </a:r>
            <a:r>
              <a:rPr lang="ru-RU" sz="2000" dirty="0" err="1"/>
              <a:t>наративи</a:t>
            </a:r>
            <a:r>
              <a:rPr lang="ru-RU" sz="2000" dirty="0"/>
              <a:t> про «</a:t>
            </a:r>
            <a:r>
              <a:rPr lang="ru-RU" sz="2000" dirty="0" err="1"/>
              <a:t>денацифікацію</a:t>
            </a:r>
            <a:r>
              <a:rPr lang="ru-RU" sz="2000" dirty="0"/>
              <a:t>» як </a:t>
            </a:r>
            <a:r>
              <a:rPr lang="uk-UA" sz="2000" dirty="0"/>
              <a:t>привід для вторгнення </a:t>
            </a:r>
            <a:r>
              <a:rPr lang="uk-UA" sz="2000" dirty="0" err="1"/>
              <a:t>росії</a:t>
            </a:r>
            <a:r>
              <a:rPr lang="uk-UA" sz="2000" dirty="0"/>
              <a:t>. Потім китайські державні медіа, як-от </a:t>
            </a:r>
            <a:r>
              <a:rPr lang="en-US" sz="2000" dirty="0"/>
              <a:t>Global Times </a:t>
            </a:r>
            <a:r>
              <a:rPr lang="uk-UA" sz="2000" dirty="0"/>
              <a:t>або </a:t>
            </a:r>
            <a:r>
              <a:rPr lang="en-US" sz="2000" dirty="0"/>
              <a:t>CGTN, </a:t>
            </a:r>
            <a:r>
              <a:rPr lang="uk-UA" sz="2000" dirty="0"/>
              <a:t>підхопили путінську думку про </a:t>
            </a:r>
            <a:r>
              <a:rPr lang="uk-UA" sz="2000" dirty="0" err="1"/>
              <a:t>нерозширення</a:t>
            </a:r>
            <a:r>
              <a:rPr lang="uk-UA" sz="2000" dirty="0"/>
              <a:t> НАТО.</a:t>
            </a:r>
          </a:p>
          <a:p>
            <a:pPr algn="ctr"/>
            <a:r>
              <a:rPr lang="uk-UA" sz="2000" dirty="0"/>
              <a:t>Протягом перших місяців війни китайські медіа підтримували російське вторгнення</a:t>
            </a:r>
            <a:r>
              <a:rPr lang="uk-UA" dirty="0"/>
              <a:t>.</a:t>
            </a:r>
          </a:p>
        </p:txBody>
      </p:sp>
      <p:sp>
        <p:nvSpPr>
          <p:cNvPr id="7" name="Місце для номера слайда 6">
            <a:extLst>
              <a:ext uri="{FF2B5EF4-FFF2-40B4-BE49-F238E27FC236}">
                <a16:creationId xmlns:a16="http://schemas.microsoft.com/office/drawing/2014/main" id="{3223B8F3-630C-431A-8C53-397E18DC3C01}"/>
              </a:ext>
            </a:extLst>
          </p:cNvPr>
          <p:cNvSpPr>
            <a:spLocks noGrp="1"/>
          </p:cNvSpPr>
          <p:nvPr>
            <p:ph type="sldNum" sz="quarter" idx="11"/>
          </p:nvPr>
        </p:nvSpPr>
        <p:spPr/>
        <p:txBody>
          <a:bodyPr/>
          <a:lstStyle/>
          <a:p>
            <a:fld id="{0A95BBB0-0295-4C7E-A3D0-2F07981FE8CB}" type="slidenum">
              <a:rPr lang="en-US" smtClean="0"/>
              <a:pPr/>
              <a:t>22</a:t>
            </a:fld>
            <a:endParaRPr lang="en-US" dirty="0"/>
          </a:p>
        </p:txBody>
      </p:sp>
      <p:pic>
        <p:nvPicPr>
          <p:cNvPr id="13" name="Місце для зображення 12">
            <a:extLst>
              <a:ext uri="{FF2B5EF4-FFF2-40B4-BE49-F238E27FC236}">
                <a16:creationId xmlns:a16="http://schemas.microsoft.com/office/drawing/2014/main" id="{2F7210C5-CBF4-483B-89BC-1010B8E8355C}"/>
              </a:ext>
            </a:extLst>
          </p:cNvPr>
          <p:cNvPicPr>
            <a:picLocks noGrp="1" noChangeAspect="1"/>
          </p:cNvPicPr>
          <p:nvPr>
            <p:ph type="pic" sz="quarter" idx="12"/>
          </p:nvPr>
        </p:nvPicPr>
        <p:blipFill>
          <a:blip r:embed="rId3"/>
          <a:srcRect l="20061" r="20061"/>
          <a:stretch>
            <a:fillRect/>
          </a:stretch>
        </p:blipFill>
        <p:spPr/>
      </p:pic>
      <p:sp>
        <p:nvSpPr>
          <p:cNvPr id="14" name="Місце для тексту 4">
            <a:extLst>
              <a:ext uri="{FF2B5EF4-FFF2-40B4-BE49-F238E27FC236}">
                <a16:creationId xmlns:a16="http://schemas.microsoft.com/office/drawing/2014/main" id="{5A06345D-32A2-4BC8-9D39-4C5415A5CEAF}"/>
              </a:ext>
            </a:extLst>
          </p:cNvPr>
          <p:cNvSpPr>
            <a:spLocks noGrp="1"/>
          </p:cNvSpPr>
          <p:nvPr>
            <p:ph type="body" sz="quarter" idx="14"/>
          </p:nvPr>
        </p:nvSpPr>
        <p:spPr>
          <a:xfrm>
            <a:off x="9863126" y="281264"/>
            <a:ext cx="2328872" cy="6288750"/>
          </a:xfrm>
        </p:spPr>
        <p:txBody>
          <a:bodyPr/>
          <a:lstStyle/>
          <a:p>
            <a:endParaRPr lang="uk-UA" dirty="0"/>
          </a:p>
        </p:txBody>
      </p:sp>
    </p:spTree>
    <p:extLst>
      <p:ext uri="{BB962C8B-B14F-4D97-AF65-F5344CB8AC3E}">
        <p14:creationId xmlns:p14="http://schemas.microsoft.com/office/powerpoint/2010/main" val="734041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731E94-D29D-459B-923F-278B8C193000}"/>
              </a:ext>
            </a:extLst>
          </p:cNvPr>
          <p:cNvSpPr>
            <a:spLocks noGrp="1"/>
          </p:cNvSpPr>
          <p:nvPr>
            <p:ph type="title"/>
          </p:nvPr>
        </p:nvSpPr>
        <p:spPr>
          <a:xfrm>
            <a:off x="222504" y="315468"/>
            <a:ext cx="5266944" cy="1618488"/>
          </a:xfrm>
        </p:spPr>
        <p:txBody>
          <a:bodyPr/>
          <a:lstStyle/>
          <a:p>
            <a:pPr algn="ctr"/>
            <a:r>
              <a:rPr lang="ru-RU" sz="3200" dirty="0" err="1">
                <a:solidFill>
                  <a:schemeClr val="accent3"/>
                </a:solidFill>
              </a:rPr>
              <a:t>Просування</a:t>
            </a:r>
            <a:r>
              <a:rPr lang="ru-RU" sz="3200" dirty="0">
                <a:solidFill>
                  <a:schemeClr val="accent3"/>
                </a:solidFill>
              </a:rPr>
              <a:t> </a:t>
            </a:r>
            <a:r>
              <a:rPr lang="ru-RU" sz="3200" dirty="0" err="1">
                <a:solidFill>
                  <a:schemeClr val="accent3"/>
                </a:solidFill>
              </a:rPr>
              <a:t>російських</a:t>
            </a:r>
            <a:r>
              <a:rPr lang="ru-RU" sz="3200" dirty="0">
                <a:solidFill>
                  <a:schemeClr val="accent3"/>
                </a:solidFill>
              </a:rPr>
              <a:t> </a:t>
            </a:r>
            <a:r>
              <a:rPr lang="ru-RU" sz="3200" dirty="0" err="1">
                <a:solidFill>
                  <a:schemeClr val="accent3"/>
                </a:solidFill>
              </a:rPr>
              <a:t>наративів</a:t>
            </a:r>
            <a:r>
              <a:rPr lang="ru-RU" sz="3200" dirty="0">
                <a:solidFill>
                  <a:schemeClr val="accent3"/>
                </a:solidFill>
              </a:rPr>
              <a:t> у </a:t>
            </a:r>
            <a:r>
              <a:rPr lang="ru-RU" sz="3200" dirty="0" err="1">
                <a:solidFill>
                  <a:schemeClr val="accent3"/>
                </a:solidFill>
              </a:rPr>
              <a:t>Німеччині</a:t>
            </a:r>
            <a:endParaRPr lang="uk-UA" sz="3200" dirty="0">
              <a:solidFill>
                <a:schemeClr val="accent3"/>
              </a:solidFill>
            </a:endParaRPr>
          </a:p>
        </p:txBody>
      </p:sp>
      <p:sp>
        <p:nvSpPr>
          <p:cNvPr id="3" name="Місце для тексту 2">
            <a:extLst>
              <a:ext uri="{FF2B5EF4-FFF2-40B4-BE49-F238E27FC236}">
                <a16:creationId xmlns:a16="http://schemas.microsoft.com/office/drawing/2014/main" id="{8249DC16-25D1-42B0-8BBB-CD8034082D51}"/>
              </a:ext>
            </a:extLst>
          </p:cNvPr>
          <p:cNvSpPr>
            <a:spLocks noGrp="1"/>
          </p:cNvSpPr>
          <p:nvPr>
            <p:ph type="body" sz="quarter" idx="13"/>
          </p:nvPr>
        </p:nvSpPr>
        <p:spPr>
          <a:xfrm>
            <a:off x="484094" y="2625942"/>
            <a:ext cx="4351289" cy="3483864"/>
          </a:xfrm>
        </p:spPr>
        <p:txBody>
          <a:bodyPr>
            <a:normAutofit lnSpcReduction="10000"/>
          </a:bodyPr>
          <a:lstStyle/>
          <a:p>
            <a:pPr algn="ctr"/>
            <a:r>
              <a:rPr lang="ru-RU" dirty="0" err="1"/>
              <a:t>Поширення</a:t>
            </a:r>
            <a:r>
              <a:rPr lang="ru-RU" dirty="0"/>
              <a:t> </a:t>
            </a:r>
            <a:r>
              <a:rPr lang="ru-RU" dirty="0" err="1"/>
              <a:t>російських</a:t>
            </a:r>
            <a:r>
              <a:rPr lang="ru-RU" dirty="0"/>
              <a:t> </a:t>
            </a:r>
            <a:r>
              <a:rPr lang="ru-RU" dirty="0" err="1"/>
              <a:t>наративів</a:t>
            </a:r>
            <a:r>
              <a:rPr lang="ru-RU" dirty="0"/>
              <a:t> </a:t>
            </a:r>
            <a:r>
              <a:rPr lang="ru-RU" dirty="0" err="1"/>
              <a:t>може</a:t>
            </a:r>
            <a:r>
              <a:rPr lang="ru-RU" dirty="0"/>
              <a:t> </a:t>
            </a:r>
            <a:r>
              <a:rPr lang="ru-RU" dirty="0" err="1"/>
              <a:t>вплинути</a:t>
            </a:r>
            <a:r>
              <a:rPr lang="ru-RU" dirty="0"/>
              <a:t> на </a:t>
            </a:r>
            <a:r>
              <a:rPr lang="ru-RU" dirty="0" err="1"/>
              <a:t>громадську</a:t>
            </a:r>
            <a:r>
              <a:rPr lang="ru-RU" dirty="0"/>
              <a:t> думку про </a:t>
            </a:r>
            <a:r>
              <a:rPr lang="ru-RU" dirty="0" err="1"/>
              <a:t>підтримку</a:t>
            </a:r>
            <a:r>
              <a:rPr lang="ru-RU" dirty="0"/>
              <a:t> </a:t>
            </a:r>
            <a:r>
              <a:rPr lang="ru-RU" dirty="0" err="1"/>
              <a:t>України</a:t>
            </a:r>
            <a:r>
              <a:rPr lang="ru-RU" dirty="0"/>
              <a:t> й </a:t>
            </a:r>
            <a:r>
              <a:rPr lang="ru-RU" dirty="0" err="1"/>
              <a:t>відтак</a:t>
            </a:r>
            <a:r>
              <a:rPr lang="ru-RU" dirty="0"/>
              <a:t> на </a:t>
            </a:r>
            <a:r>
              <a:rPr lang="ru-RU" dirty="0" err="1"/>
              <a:t>позиції</a:t>
            </a:r>
            <a:r>
              <a:rPr lang="ru-RU" dirty="0"/>
              <a:t> уряду </a:t>
            </a:r>
            <a:r>
              <a:rPr lang="ru-RU" dirty="0" err="1"/>
              <a:t>щодо</a:t>
            </a:r>
            <a:r>
              <a:rPr lang="ru-RU" dirty="0"/>
              <a:t> </a:t>
            </a:r>
            <a:r>
              <a:rPr lang="ru-RU" dirty="0" err="1"/>
              <a:t>цього</a:t>
            </a:r>
            <a:r>
              <a:rPr lang="ru-RU" dirty="0"/>
              <a:t>.</a:t>
            </a:r>
          </a:p>
          <a:p>
            <a:pPr algn="ctr"/>
            <a:r>
              <a:rPr lang="ru-RU" dirty="0" err="1"/>
              <a:t>Результати</a:t>
            </a:r>
            <a:r>
              <a:rPr lang="ru-RU" dirty="0"/>
              <a:t> </a:t>
            </a:r>
            <a:r>
              <a:rPr lang="ru-RU" dirty="0" err="1"/>
              <a:t>опитування</a:t>
            </a:r>
            <a:r>
              <a:rPr lang="ru-RU" dirty="0"/>
              <a:t>, </a:t>
            </a:r>
            <a:r>
              <a:rPr lang="ru-RU" dirty="0" err="1"/>
              <a:t>проведеного</a:t>
            </a:r>
            <a:r>
              <a:rPr lang="ru-RU" dirty="0"/>
              <a:t> в </a:t>
            </a:r>
            <a:r>
              <a:rPr lang="ru-RU" dirty="0" err="1"/>
              <a:t>жовтні</a:t>
            </a:r>
            <a:r>
              <a:rPr lang="ru-RU" dirty="0"/>
              <a:t> 2022 року, показали, </a:t>
            </a:r>
            <a:r>
              <a:rPr lang="ru-RU" dirty="0" err="1"/>
              <a:t>що</a:t>
            </a:r>
            <a:r>
              <a:rPr lang="ru-RU" dirty="0"/>
              <a:t> з </a:t>
            </a:r>
            <a:r>
              <a:rPr lang="ru-RU" dirty="0" err="1"/>
              <a:t>квітня</a:t>
            </a:r>
            <a:r>
              <a:rPr lang="ru-RU" dirty="0"/>
              <a:t> 2022-го </a:t>
            </a:r>
            <a:r>
              <a:rPr lang="ru-RU" dirty="0" err="1"/>
              <a:t>частка</a:t>
            </a:r>
            <a:r>
              <a:rPr lang="ru-RU" dirty="0"/>
              <a:t> людей, </a:t>
            </a:r>
            <a:r>
              <a:rPr lang="ru-RU" dirty="0" err="1"/>
              <a:t>які</a:t>
            </a:r>
            <a:r>
              <a:rPr lang="ru-RU" dirty="0"/>
              <a:t> </a:t>
            </a:r>
            <a:r>
              <a:rPr lang="ru-RU" dirty="0" err="1"/>
              <a:t>вважають</a:t>
            </a:r>
            <a:r>
              <a:rPr lang="ru-RU" dirty="0"/>
              <a:t>, </a:t>
            </a:r>
            <a:r>
              <a:rPr lang="ru-RU" dirty="0" err="1"/>
              <a:t>що</a:t>
            </a:r>
            <a:r>
              <a:rPr lang="ru-RU" dirty="0"/>
              <a:t> </a:t>
            </a:r>
            <a:r>
              <a:rPr lang="ru-RU" dirty="0" err="1"/>
              <a:t>повномасштабне</a:t>
            </a:r>
            <a:r>
              <a:rPr lang="ru-RU" dirty="0"/>
              <a:t> </a:t>
            </a:r>
            <a:r>
              <a:rPr lang="ru-RU" dirty="0" err="1"/>
              <a:t>вторгнення</a:t>
            </a:r>
            <a:r>
              <a:rPr lang="ru-RU" dirty="0"/>
              <a:t> </a:t>
            </a:r>
            <a:r>
              <a:rPr lang="ru-RU" dirty="0" err="1"/>
              <a:t>росії</a:t>
            </a:r>
            <a:r>
              <a:rPr lang="ru-RU" dirty="0"/>
              <a:t> в </a:t>
            </a:r>
            <a:r>
              <a:rPr lang="ru-RU" dirty="0" err="1"/>
              <a:t>Україну</a:t>
            </a:r>
            <a:r>
              <a:rPr lang="ru-RU" dirty="0"/>
              <a:t> </a:t>
            </a:r>
            <a:r>
              <a:rPr lang="ru-RU" dirty="0" err="1"/>
              <a:t>було</a:t>
            </a:r>
            <a:r>
              <a:rPr lang="ru-RU" dirty="0"/>
              <a:t> «безальтернативною </a:t>
            </a:r>
            <a:r>
              <a:rPr lang="ru-RU" dirty="0" err="1"/>
              <a:t>реакцією</a:t>
            </a:r>
            <a:r>
              <a:rPr lang="ru-RU" dirty="0"/>
              <a:t> </a:t>
            </a:r>
            <a:r>
              <a:rPr lang="ru-RU" dirty="0" err="1"/>
              <a:t>росії</a:t>
            </a:r>
            <a:r>
              <a:rPr lang="ru-RU" dirty="0"/>
              <a:t> на </a:t>
            </a:r>
            <a:r>
              <a:rPr lang="ru-RU" dirty="0" err="1"/>
              <a:t>провокацію</a:t>
            </a:r>
            <a:r>
              <a:rPr lang="ru-RU" dirty="0"/>
              <a:t> НАТО» </a:t>
            </a:r>
            <a:r>
              <a:rPr lang="ru-RU" dirty="0" err="1"/>
              <a:t>або</a:t>
            </a:r>
            <a:r>
              <a:rPr lang="ru-RU" dirty="0"/>
              <a:t> </a:t>
            </a:r>
            <a:r>
              <a:rPr lang="ru-RU" dirty="0" err="1"/>
              <a:t>що</a:t>
            </a:r>
            <a:r>
              <a:rPr lang="ru-RU" dirty="0"/>
              <a:t> </a:t>
            </a:r>
            <a:r>
              <a:rPr lang="ru-RU" dirty="0" err="1"/>
              <a:t>Україна</a:t>
            </a:r>
            <a:r>
              <a:rPr lang="ru-RU" dirty="0"/>
              <a:t> «</a:t>
            </a:r>
            <a:r>
              <a:rPr lang="ru-RU" dirty="0" err="1"/>
              <a:t>історично</a:t>
            </a:r>
            <a:r>
              <a:rPr lang="ru-RU" dirty="0"/>
              <a:t> не </a:t>
            </a:r>
            <a:r>
              <a:rPr lang="ru-RU" dirty="0" err="1"/>
              <a:t>може</a:t>
            </a:r>
            <a:r>
              <a:rPr lang="ru-RU" dirty="0"/>
              <a:t> </a:t>
            </a:r>
            <a:r>
              <a:rPr lang="ru-RU" dirty="0" err="1"/>
              <a:t>мати</a:t>
            </a:r>
            <a:r>
              <a:rPr lang="ru-RU" dirty="0"/>
              <a:t> </a:t>
            </a:r>
            <a:r>
              <a:rPr lang="ru-RU" dirty="0" err="1"/>
              <a:t>територіальних</a:t>
            </a:r>
            <a:r>
              <a:rPr lang="ru-RU" dirty="0"/>
              <a:t> </a:t>
            </a:r>
            <a:r>
              <a:rPr lang="ru-RU" dirty="0" err="1"/>
              <a:t>претензій</a:t>
            </a:r>
            <a:r>
              <a:rPr lang="ru-RU" dirty="0"/>
              <a:t>, тому </a:t>
            </a:r>
            <a:r>
              <a:rPr lang="ru-RU" dirty="0" err="1"/>
              <a:t>що</a:t>
            </a:r>
            <a:r>
              <a:rPr lang="ru-RU" dirty="0"/>
              <a:t> </a:t>
            </a:r>
            <a:r>
              <a:rPr lang="ru-RU" dirty="0" err="1"/>
              <a:t>фактично</a:t>
            </a:r>
            <a:r>
              <a:rPr lang="ru-RU" dirty="0"/>
              <a:t> </a:t>
            </a:r>
            <a:r>
              <a:rPr lang="ru-RU" dirty="0" err="1"/>
              <a:t>була</a:t>
            </a:r>
            <a:r>
              <a:rPr lang="ru-RU" dirty="0"/>
              <a:t> </a:t>
            </a:r>
            <a:r>
              <a:rPr lang="ru-RU" dirty="0" err="1"/>
              <a:t>частиною</a:t>
            </a:r>
            <a:r>
              <a:rPr lang="ru-RU" dirty="0"/>
              <a:t> </a:t>
            </a:r>
            <a:r>
              <a:rPr lang="ru-RU" dirty="0" err="1"/>
              <a:t>Росії</a:t>
            </a:r>
            <a:r>
              <a:rPr lang="ru-RU" dirty="0"/>
              <a:t>» </a:t>
            </a:r>
            <a:r>
              <a:rPr lang="ru-RU" dirty="0" err="1"/>
              <a:t>збільшилася</a:t>
            </a:r>
            <a:r>
              <a:rPr lang="ru-RU" dirty="0"/>
              <a:t> на 10-15 </a:t>
            </a:r>
            <a:r>
              <a:rPr lang="ru-RU" dirty="0" err="1"/>
              <a:t>відсотків</a:t>
            </a:r>
            <a:r>
              <a:rPr lang="ru-RU" dirty="0"/>
              <a:t>.</a:t>
            </a:r>
            <a:endParaRPr lang="uk-UA" dirty="0"/>
          </a:p>
        </p:txBody>
      </p:sp>
      <p:pic>
        <p:nvPicPr>
          <p:cNvPr id="9" name="Місце для зображення 8">
            <a:extLst>
              <a:ext uri="{FF2B5EF4-FFF2-40B4-BE49-F238E27FC236}">
                <a16:creationId xmlns:a16="http://schemas.microsoft.com/office/drawing/2014/main" id="{D2C218C4-3C7A-4481-A33D-5C31CAAA3ED8}"/>
              </a:ext>
            </a:extLst>
          </p:cNvPr>
          <p:cNvPicPr>
            <a:picLocks noGrp="1" noChangeAspect="1"/>
          </p:cNvPicPr>
          <p:nvPr>
            <p:ph type="pic" sz="quarter" idx="12"/>
          </p:nvPr>
        </p:nvPicPr>
        <p:blipFill>
          <a:blip r:embed="rId3"/>
          <a:srcRect l="23547" r="23547"/>
          <a:stretch>
            <a:fillRect/>
          </a:stretch>
        </p:blipFill>
        <p:spPr/>
      </p:pic>
      <p:sp>
        <p:nvSpPr>
          <p:cNvPr id="5" name="Місце для тексту 4">
            <a:extLst>
              <a:ext uri="{FF2B5EF4-FFF2-40B4-BE49-F238E27FC236}">
                <a16:creationId xmlns:a16="http://schemas.microsoft.com/office/drawing/2014/main" id="{748CFAA4-CAA5-484B-9483-300680C8F6D7}"/>
              </a:ext>
            </a:extLst>
          </p:cNvPr>
          <p:cNvSpPr>
            <a:spLocks noGrp="1"/>
          </p:cNvSpPr>
          <p:nvPr>
            <p:ph type="body" sz="quarter" idx="14"/>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04136B4D-D7A3-4A8D-A72F-63E8C1FDD2FB}"/>
              </a:ext>
            </a:extLst>
          </p:cNvPr>
          <p:cNvSpPr>
            <a:spLocks noGrp="1"/>
          </p:cNvSpPr>
          <p:nvPr>
            <p:ph type="sldNum" sz="quarter" idx="11"/>
          </p:nvPr>
        </p:nvSpPr>
        <p:spPr/>
        <p:txBody>
          <a:bodyPr/>
          <a:lstStyle/>
          <a:p>
            <a:fld id="{0A95BBB0-0295-4C7E-A3D0-2F07981FE8CB}" type="slidenum">
              <a:rPr lang="en-US" smtClean="0"/>
              <a:pPr/>
              <a:t>23</a:t>
            </a:fld>
            <a:endParaRPr lang="en-US" dirty="0"/>
          </a:p>
        </p:txBody>
      </p:sp>
    </p:spTree>
    <p:extLst>
      <p:ext uri="{BB962C8B-B14F-4D97-AF65-F5344CB8AC3E}">
        <p14:creationId xmlns:p14="http://schemas.microsoft.com/office/powerpoint/2010/main" val="401496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19BB04E-52E7-45FF-9825-6291234C3C12}"/>
              </a:ext>
            </a:extLst>
          </p:cNvPr>
          <p:cNvSpPr>
            <a:spLocks noGrp="1"/>
          </p:cNvSpPr>
          <p:nvPr>
            <p:ph type="title"/>
          </p:nvPr>
        </p:nvSpPr>
        <p:spPr>
          <a:xfrm>
            <a:off x="670739" y="414837"/>
            <a:ext cx="5266944" cy="1618488"/>
          </a:xfrm>
        </p:spPr>
        <p:txBody>
          <a:bodyPr/>
          <a:lstStyle/>
          <a:p>
            <a:r>
              <a:rPr lang="ru-RU" sz="3200" dirty="0" err="1">
                <a:solidFill>
                  <a:schemeClr val="accent3"/>
                </a:solidFill>
              </a:rPr>
              <a:t>Відмінність</a:t>
            </a:r>
            <a:r>
              <a:rPr lang="ru-RU" sz="3200" dirty="0">
                <a:solidFill>
                  <a:schemeClr val="accent3"/>
                </a:solidFill>
              </a:rPr>
              <a:t> </a:t>
            </a:r>
            <a:r>
              <a:rPr lang="ru-RU" sz="3200" dirty="0" err="1">
                <a:solidFill>
                  <a:schemeClr val="accent3"/>
                </a:solidFill>
              </a:rPr>
              <a:t>медіа</a:t>
            </a:r>
            <a:r>
              <a:rPr lang="ru-RU" sz="3200" dirty="0">
                <a:solidFill>
                  <a:schemeClr val="accent3"/>
                </a:solidFill>
              </a:rPr>
              <a:t> </a:t>
            </a:r>
            <a:r>
              <a:rPr lang="ru-RU" sz="3200" dirty="0" err="1">
                <a:solidFill>
                  <a:schemeClr val="accent3"/>
                </a:solidFill>
              </a:rPr>
              <a:t>від</a:t>
            </a:r>
            <a:r>
              <a:rPr lang="ru-RU" sz="3200" dirty="0">
                <a:solidFill>
                  <a:schemeClr val="accent3"/>
                </a:solidFill>
              </a:rPr>
              <a:t> </a:t>
            </a:r>
            <a:r>
              <a:rPr lang="ru-RU" sz="3200" dirty="0" err="1">
                <a:solidFill>
                  <a:schemeClr val="accent3"/>
                </a:solidFill>
              </a:rPr>
              <a:t>соціальних</a:t>
            </a:r>
            <a:r>
              <a:rPr lang="ru-RU" sz="3200" dirty="0">
                <a:solidFill>
                  <a:schemeClr val="accent3"/>
                </a:solidFill>
              </a:rPr>
              <a:t> мереж</a:t>
            </a:r>
            <a:endParaRPr lang="uk-UA" sz="3200" dirty="0">
              <a:solidFill>
                <a:schemeClr val="accent3"/>
              </a:solidFill>
            </a:endParaRPr>
          </a:p>
        </p:txBody>
      </p:sp>
      <p:sp>
        <p:nvSpPr>
          <p:cNvPr id="7" name="Місце для номера слайда 6">
            <a:extLst>
              <a:ext uri="{FF2B5EF4-FFF2-40B4-BE49-F238E27FC236}">
                <a16:creationId xmlns:a16="http://schemas.microsoft.com/office/drawing/2014/main" id="{354442BB-07CD-4A2F-A927-478F0CDD8A22}"/>
              </a:ext>
            </a:extLst>
          </p:cNvPr>
          <p:cNvSpPr>
            <a:spLocks noGrp="1"/>
          </p:cNvSpPr>
          <p:nvPr>
            <p:ph type="sldNum" sz="quarter" idx="11"/>
          </p:nvPr>
        </p:nvSpPr>
        <p:spPr/>
        <p:txBody>
          <a:bodyPr/>
          <a:lstStyle/>
          <a:p>
            <a:fld id="{0A95BBB0-0295-4C7E-A3D0-2F07981FE8CB}" type="slidenum">
              <a:rPr lang="en-US" smtClean="0"/>
              <a:pPr/>
              <a:t>24</a:t>
            </a:fld>
            <a:endParaRPr lang="en-US" dirty="0"/>
          </a:p>
        </p:txBody>
      </p:sp>
      <p:sp>
        <p:nvSpPr>
          <p:cNvPr id="16" name="TextBox 15">
            <a:extLst>
              <a:ext uri="{FF2B5EF4-FFF2-40B4-BE49-F238E27FC236}">
                <a16:creationId xmlns:a16="http://schemas.microsoft.com/office/drawing/2014/main" id="{912E1B08-A6BF-47B8-8904-75DCAD1D7D6C}"/>
              </a:ext>
            </a:extLst>
          </p:cNvPr>
          <p:cNvSpPr txBox="1"/>
          <p:nvPr/>
        </p:nvSpPr>
        <p:spPr>
          <a:xfrm>
            <a:off x="304979" y="2041958"/>
            <a:ext cx="10166594" cy="4401205"/>
          </a:xfrm>
          <a:prstGeom prst="rect">
            <a:avLst/>
          </a:prstGeom>
          <a:noFill/>
        </p:spPr>
        <p:txBody>
          <a:bodyPr wrap="square">
            <a:spAutoFit/>
          </a:bodyPr>
          <a:lstStyle/>
          <a:p>
            <a:pPr marL="285750" indent="-285750" algn="just">
              <a:buFont typeface="Arial" panose="020B0604020202020204" pitchFamily="34" charset="0"/>
              <a:buChar char="•"/>
            </a:pPr>
            <a:r>
              <a:rPr lang="uk-UA" sz="2800" dirty="0"/>
              <a:t>соціальні медіа вважаються більш доступними та більш стійкими до контролю згори;</a:t>
            </a:r>
          </a:p>
          <a:p>
            <a:pPr marL="285750" indent="-285750" algn="just">
              <a:buFont typeface="Arial" panose="020B0604020202020204" pitchFamily="34" charset="0"/>
              <a:buChar char="•"/>
            </a:pPr>
            <a:r>
              <a:rPr lang="uk-UA" sz="2800" dirty="0"/>
              <a:t>соціальні медіа надають можливість швидко мобілізувати громадську думку таким чином, щоб підвищити залученість людей до конкретних;</a:t>
            </a:r>
          </a:p>
          <a:p>
            <a:pPr marL="285750" indent="-285750" algn="just">
              <a:buFont typeface="Arial" panose="020B0604020202020204" pitchFamily="34" charset="0"/>
              <a:buChar char="•"/>
            </a:pPr>
            <a:r>
              <a:rPr lang="ru-RU" sz="2800" dirty="0" err="1"/>
              <a:t>медіаплатформи</a:t>
            </a:r>
            <a:r>
              <a:rPr lang="ru-RU" sz="2800" dirty="0"/>
              <a:t> </a:t>
            </a:r>
            <a:r>
              <a:rPr lang="ru-RU" sz="2800" dirty="0" err="1"/>
              <a:t>вразливі</a:t>
            </a:r>
            <a:r>
              <a:rPr lang="ru-RU" sz="2800" dirty="0"/>
              <a:t> до </a:t>
            </a:r>
            <a:r>
              <a:rPr lang="ru-RU" sz="2800" dirty="0" err="1"/>
              <a:t>зловживань</a:t>
            </a:r>
            <a:r>
              <a:rPr lang="ru-RU" sz="2800" dirty="0"/>
              <a:t>, </a:t>
            </a:r>
            <a:r>
              <a:rPr lang="ru-RU" sz="2800" dirty="0" err="1"/>
              <a:t>що</a:t>
            </a:r>
            <a:r>
              <a:rPr lang="ru-RU" sz="2800" dirty="0"/>
              <a:t> </a:t>
            </a:r>
            <a:r>
              <a:rPr lang="ru-RU" sz="2800" dirty="0" err="1"/>
              <a:t>може</a:t>
            </a:r>
            <a:r>
              <a:rPr lang="ru-RU" sz="2800" dirty="0"/>
              <a:t> </a:t>
            </a:r>
            <a:r>
              <a:rPr lang="ru-RU" sz="2800" dirty="0" err="1"/>
              <a:t>призвести</a:t>
            </a:r>
            <a:r>
              <a:rPr lang="ru-RU" sz="2800" dirty="0"/>
              <a:t> до </a:t>
            </a:r>
            <a:r>
              <a:rPr lang="ru-RU" sz="2800" dirty="0" err="1"/>
              <a:t>постійного</a:t>
            </a:r>
            <a:r>
              <a:rPr lang="ru-RU" sz="2800" dirty="0"/>
              <a:t> </a:t>
            </a:r>
            <a:r>
              <a:rPr lang="ru-RU" sz="2800" dirty="0" err="1"/>
              <a:t>поширення</a:t>
            </a:r>
            <a:r>
              <a:rPr lang="ru-RU" sz="2800" dirty="0"/>
              <a:t> </a:t>
            </a:r>
            <a:r>
              <a:rPr lang="ru-RU" sz="2800" dirty="0" err="1"/>
              <a:t>дезінформації</a:t>
            </a:r>
            <a:r>
              <a:rPr lang="ru-RU" sz="2800" dirty="0"/>
              <a:t> </a:t>
            </a:r>
            <a:r>
              <a:rPr lang="ru-RU" sz="2800" dirty="0" err="1"/>
              <a:t>серед</a:t>
            </a:r>
            <a:r>
              <a:rPr lang="ru-RU" sz="2800" dirty="0"/>
              <a:t> </a:t>
            </a:r>
            <a:r>
              <a:rPr lang="ru-RU" sz="2800" dirty="0" err="1"/>
              <a:t>громадян</a:t>
            </a:r>
            <a:r>
              <a:rPr lang="ru-RU" sz="2800" dirty="0"/>
              <a:t>;</a:t>
            </a:r>
          </a:p>
          <a:p>
            <a:pPr marL="285750" indent="-285750" algn="just">
              <a:buFont typeface="Arial" panose="020B0604020202020204" pitchFamily="34" charset="0"/>
              <a:buChar char="•"/>
            </a:pPr>
            <a:r>
              <a:rPr lang="ru-RU" sz="2800" dirty="0" err="1"/>
              <a:t>фейкові</a:t>
            </a:r>
            <a:r>
              <a:rPr lang="ru-RU" sz="2800" dirty="0"/>
              <a:t> </a:t>
            </a:r>
            <a:r>
              <a:rPr lang="ru-RU" sz="2800" dirty="0" err="1"/>
              <a:t>новини</a:t>
            </a:r>
            <a:r>
              <a:rPr lang="ru-RU" sz="2800" dirty="0"/>
              <a:t> не </a:t>
            </a:r>
            <a:r>
              <a:rPr lang="ru-RU" sz="2800" dirty="0" err="1"/>
              <a:t>тільки</a:t>
            </a:r>
            <a:r>
              <a:rPr lang="ru-RU" sz="2800" dirty="0"/>
              <a:t> </a:t>
            </a:r>
            <a:r>
              <a:rPr lang="ru-RU" sz="2800" dirty="0" err="1"/>
              <a:t>поширюють</a:t>
            </a:r>
            <a:r>
              <a:rPr lang="ru-RU" sz="2800" dirty="0"/>
              <a:t> </a:t>
            </a:r>
            <a:r>
              <a:rPr lang="ru-RU" sz="2800" dirty="0" err="1"/>
              <a:t>неправдиву</a:t>
            </a:r>
            <a:r>
              <a:rPr lang="ru-RU" sz="2800" dirty="0"/>
              <a:t> </a:t>
            </a:r>
            <a:r>
              <a:rPr lang="ru-RU" sz="2800" dirty="0" err="1"/>
              <a:t>інформацію</a:t>
            </a:r>
            <a:r>
              <a:rPr lang="ru-RU" sz="2800" dirty="0"/>
              <a:t>, але </a:t>
            </a:r>
            <a:r>
              <a:rPr lang="ru-RU" sz="2800" dirty="0" err="1"/>
              <a:t>також</a:t>
            </a:r>
            <a:r>
              <a:rPr lang="ru-RU" sz="2800" dirty="0"/>
              <a:t> часто </a:t>
            </a:r>
            <a:r>
              <a:rPr lang="ru-RU" sz="2800" dirty="0" err="1"/>
              <a:t>покликані</a:t>
            </a:r>
            <a:r>
              <a:rPr lang="ru-RU" sz="2800" dirty="0"/>
              <a:t> </a:t>
            </a:r>
            <a:r>
              <a:rPr lang="ru-RU" sz="2800" dirty="0" err="1"/>
              <a:t>дискредитувати</a:t>
            </a:r>
            <a:r>
              <a:rPr lang="ru-RU" sz="2800" dirty="0"/>
              <a:t> </a:t>
            </a:r>
            <a:r>
              <a:rPr lang="ru-RU" sz="2800" dirty="0" err="1"/>
              <a:t>політичних</a:t>
            </a:r>
            <a:r>
              <a:rPr lang="ru-RU" sz="2800" dirty="0"/>
              <a:t> </a:t>
            </a:r>
            <a:r>
              <a:rPr lang="ru-RU" sz="2800" dirty="0" err="1"/>
              <a:t>супротивників</a:t>
            </a:r>
            <a:r>
              <a:rPr lang="ru-RU" sz="2800" dirty="0"/>
              <a:t>;</a:t>
            </a:r>
            <a:endParaRPr lang="uk-UA" sz="2800" dirty="0"/>
          </a:p>
        </p:txBody>
      </p:sp>
    </p:spTree>
    <p:extLst>
      <p:ext uri="{BB962C8B-B14F-4D97-AF65-F5344CB8AC3E}">
        <p14:creationId xmlns:p14="http://schemas.microsoft.com/office/powerpoint/2010/main" val="3064644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C7B772E-B8AB-4727-8B5F-7AB42D3B5BA5}"/>
              </a:ext>
            </a:extLst>
          </p:cNvPr>
          <p:cNvSpPr txBox="1"/>
          <p:nvPr/>
        </p:nvSpPr>
        <p:spPr>
          <a:xfrm>
            <a:off x="3012141" y="3720938"/>
            <a:ext cx="6167716" cy="1446550"/>
          </a:xfrm>
          <a:prstGeom prst="rect">
            <a:avLst/>
          </a:prstGeom>
          <a:noFill/>
        </p:spPr>
        <p:txBody>
          <a:bodyPr wrap="square">
            <a:spAutoFit/>
          </a:bodyPr>
          <a:lstStyle/>
          <a:p>
            <a:pPr algn="ctr"/>
            <a:r>
              <a:rPr lang="uk-UA" sz="4400" dirty="0">
                <a:solidFill>
                  <a:srgbClr val="FDFBFF"/>
                </a:solidFill>
                <a:latin typeface="+mj-lt"/>
              </a:rPr>
              <a:t>Медіа та доброчесність</a:t>
            </a:r>
          </a:p>
        </p:txBody>
      </p:sp>
      <p:sp>
        <p:nvSpPr>
          <p:cNvPr id="19" name="TextBox 18">
            <a:extLst>
              <a:ext uri="{FF2B5EF4-FFF2-40B4-BE49-F238E27FC236}">
                <a16:creationId xmlns:a16="http://schemas.microsoft.com/office/drawing/2014/main" id="{7F2BA7E0-5777-40A2-A222-EC3920231C65}"/>
              </a:ext>
            </a:extLst>
          </p:cNvPr>
          <p:cNvSpPr txBox="1"/>
          <p:nvPr/>
        </p:nvSpPr>
        <p:spPr>
          <a:xfrm>
            <a:off x="103139" y="2920719"/>
            <a:ext cx="3577039" cy="224676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sz="2800" dirty="0">
                <a:solidFill>
                  <a:srgbClr val="FDFBFF"/>
                </a:solidFill>
              </a:rPr>
              <a:t>свобода й </a:t>
            </a:r>
            <a:r>
              <a:rPr lang="ru-RU" sz="2800" dirty="0" err="1">
                <a:solidFill>
                  <a:srgbClr val="FDFBFF"/>
                </a:solidFill>
              </a:rPr>
              <a:t>незалежність</a:t>
            </a:r>
            <a:r>
              <a:rPr lang="ru-RU" sz="2800" dirty="0">
                <a:solidFill>
                  <a:srgbClr val="FDFBFF"/>
                </a:solidFill>
              </a:rPr>
              <a:t> </a:t>
            </a:r>
            <a:r>
              <a:rPr lang="ru-RU" sz="2800" dirty="0" err="1">
                <a:solidFill>
                  <a:srgbClr val="FDFBFF"/>
                </a:solidFill>
              </a:rPr>
              <a:t>від</a:t>
            </a:r>
            <a:r>
              <a:rPr lang="ru-RU" sz="2800" dirty="0">
                <a:solidFill>
                  <a:srgbClr val="FDFBFF"/>
                </a:solidFill>
              </a:rPr>
              <a:t> конкретного приватного </a:t>
            </a:r>
            <a:r>
              <a:rPr lang="ru-RU" sz="2800" dirty="0" err="1">
                <a:solidFill>
                  <a:srgbClr val="FDFBFF"/>
                </a:solidFill>
              </a:rPr>
              <a:t>або</a:t>
            </a:r>
            <a:r>
              <a:rPr lang="ru-RU" sz="2800" dirty="0">
                <a:solidFill>
                  <a:srgbClr val="FDFBFF"/>
                </a:solidFill>
              </a:rPr>
              <a:t> державного </a:t>
            </a:r>
            <a:r>
              <a:rPr lang="ru-RU" sz="2800" dirty="0" err="1">
                <a:solidFill>
                  <a:srgbClr val="FDFBFF"/>
                </a:solidFill>
              </a:rPr>
              <a:t>інтересу</a:t>
            </a:r>
            <a:endParaRPr lang="uk-UA" sz="2800" dirty="0">
              <a:solidFill>
                <a:srgbClr val="FDFBFF"/>
              </a:solidFill>
            </a:endParaRPr>
          </a:p>
        </p:txBody>
      </p:sp>
      <p:sp>
        <p:nvSpPr>
          <p:cNvPr id="21" name="TextBox 20">
            <a:extLst>
              <a:ext uri="{FF2B5EF4-FFF2-40B4-BE49-F238E27FC236}">
                <a16:creationId xmlns:a16="http://schemas.microsoft.com/office/drawing/2014/main" id="{EC31B830-98A4-44B8-90B9-FBB8EB078D22}"/>
              </a:ext>
            </a:extLst>
          </p:cNvPr>
          <p:cNvSpPr txBox="1"/>
          <p:nvPr/>
        </p:nvSpPr>
        <p:spPr>
          <a:xfrm>
            <a:off x="4030954" y="229110"/>
            <a:ext cx="4355869" cy="267765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sz="2800" dirty="0" err="1">
                <a:solidFill>
                  <a:srgbClr val="FDFBFF"/>
                </a:solidFill>
              </a:rPr>
              <a:t>прозорість</a:t>
            </a:r>
            <a:r>
              <a:rPr lang="ru-RU" sz="2800" dirty="0">
                <a:solidFill>
                  <a:srgbClr val="FDFBFF"/>
                </a:solidFill>
              </a:rPr>
              <a:t>, </a:t>
            </a:r>
            <a:r>
              <a:rPr lang="ru-RU" sz="2800" dirty="0" err="1">
                <a:solidFill>
                  <a:srgbClr val="FDFBFF"/>
                </a:solidFill>
              </a:rPr>
              <a:t>зокрема</a:t>
            </a:r>
            <a:r>
              <a:rPr lang="ru-RU" sz="2800" dirty="0">
                <a:solidFill>
                  <a:srgbClr val="FDFBFF"/>
                </a:solidFill>
              </a:rPr>
              <a:t> </a:t>
            </a:r>
            <a:r>
              <a:rPr lang="ru-RU" sz="2800" dirty="0" err="1">
                <a:solidFill>
                  <a:srgbClr val="FDFBFF"/>
                </a:solidFill>
              </a:rPr>
              <a:t>чітке</a:t>
            </a:r>
            <a:r>
              <a:rPr lang="ru-RU" sz="2800" dirty="0">
                <a:solidFill>
                  <a:srgbClr val="FDFBFF"/>
                </a:solidFill>
              </a:rPr>
              <a:t> </a:t>
            </a:r>
            <a:r>
              <a:rPr lang="ru-RU" sz="2800" dirty="0" err="1">
                <a:solidFill>
                  <a:srgbClr val="FDFBFF"/>
                </a:solidFill>
              </a:rPr>
              <a:t>розкриття</a:t>
            </a:r>
            <a:r>
              <a:rPr lang="ru-RU" sz="2800" dirty="0">
                <a:solidFill>
                  <a:srgbClr val="FDFBFF"/>
                </a:solidFill>
              </a:rPr>
              <a:t> </a:t>
            </a:r>
            <a:r>
              <a:rPr lang="ru-RU" sz="2800" dirty="0" err="1">
                <a:solidFill>
                  <a:srgbClr val="FDFBFF"/>
                </a:solidFill>
              </a:rPr>
              <a:t>інформації</a:t>
            </a:r>
            <a:r>
              <a:rPr lang="ru-RU" sz="2800" dirty="0">
                <a:solidFill>
                  <a:srgbClr val="FDFBFF"/>
                </a:solidFill>
              </a:rPr>
              <a:t> про </a:t>
            </a:r>
            <a:r>
              <a:rPr lang="ru-RU" sz="2800" dirty="0" err="1">
                <a:solidFill>
                  <a:srgbClr val="FDFBFF"/>
                </a:solidFill>
              </a:rPr>
              <a:t>вплив</a:t>
            </a:r>
            <a:r>
              <a:rPr lang="ru-RU" sz="2800" dirty="0">
                <a:solidFill>
                  <a:srgbClr val="FDFBFF"/>
                </a:solidFill>
              </a:rPr>
              <a:t> </a:t>
            </a:r>
            <a:r>
              <a:rPr lang="ru-RU" sz="2800" dirty="0" err="1">
                <a:solidFill>
                  <a:srgbClr val="FDFBFF"/>
                </a:solidFill>
              </a:rPr>
              <a:t>конкретних</a:t>
            </a:r>
            <a:r>
              <a:rPr lang="ru-RU" sz="2800" dirty="0">
                <a:solidFill>
                  <a:srgbClr val="FDFBFF"/>
                </a:solidFill>
              </a:rPr>
              <a:t> </a:t>
            </a:r>
            <a:r>
              <a:rPr lang="ru-RU" sz="2800" dirty="0" err="1">
                <a:solidFill>
                  <a:srgbClr val="FDFBFF"/>
                </a:solidFill>
              </a:rPr>
              <a:t>приватних</a:t>
            </a:r>
            <a:r>
              <a:rPr lang="ru-RU" sz="2800" dirty="0">
                <a:solidFill>
                  <a:srgbClr val="FDFBFF"/>
                </a:solidFill>
              </a:rPr>
              <a:t> </a:t>
            </a:r>
            <a:r>
              <a:rPr lang="ru-RU" sz="2800" dirty="0" err="1">
                <a:solidFill>
                  <a:srgbClr val="FDFBFF"/>
                </a:solidFill>
              </a:rPr>
              <a:t>чи</a:t>
            </a:r>
            <a:r>
              <a:rPr lang="ru-RU" sz="2800" dirty="0">
                <a:solidFill>
                  <a:srgbClr val="FDFBFF"/>
                </a:solidFill>
              </a:rPr>
              <a:t> </a:t>
            </a:r>
            <a:r>
              <a:rPr lang="ru-RU" sz="2800" dirty="0" err="1">
                <a:solidFill>
                  <a:srgbClr val="FDFBFF"/>
                </a:solidFill>
              </a:rPr>
              <a:t>державних</a:t>
            </a:r>
            <a:r>
              <a:rPr lang="ru-RU" sz="2800" dirty="0">
                <a:solidFill>
                  <a:srgbClr val="FDFBFF"/>
                </a:solidFill>
              </a:rPr>
              <a:t> </a:t>
            </a:r>
            <a:r>
              <a:rPr lang="ru-RU" sz="2800" dirty="0" err="1">
                <a:solidFill>
                  <a:srgbClr val="FDFBFF"/>
                </a:solidFill>
              </a:rPr>
              <a:t>інтересів</a:t>
            </a:r>
            <a:r>
              <a:rPr lang="ru-RU" sz="2800" dirty="0">
                <a:solidFill>
                  <a:srgbClr val="FDFBFF"/>
                </a:solidFill>
              </a:rPr>
              <a:t> </a:t>
            </a:r>
            <a:r>
              <a:rPr lang="ru-RU" sz="2800" dirty="0" err="1">
                <a:solidFill>
                  <a:srgbClr val="FDFBFF"/>
                </a:solidFill>
              </a:rPr>
              <a:t>або</a:t>
            </a:r>
            <a:r>
              <a:rPr lang="ru-RU" sz="2800" dirty="0">
                <a:solidFill>
                  <a:srgbClr val="FDFBFF"/>
                </a:solidFill>
              </a:rPr>
              <a:t> </a:t>
            </a:r>
            <a:r>
              <a:rPr lang="ru-RU" sz="2800" dirty="0" err="1">
                <a:solidFill>
                  <a:srgbClr val="FDFBFF"/>
                </a:solidFill>
              </a:rPr>
              <a:t>залежність</a:t>
            </a:r>
            <a:r>
              <a:rPr lang="ru-RU" sz="2800" dirty="0">
                <a:solidFill>
                  <a:srgbClr val="FDFBFF"/>
                </a:solidFill>
              </a:rPr>
              <a:t> </a:t>
            </a:r>
            <a:r>
              <a:rPr lang="ru-RU" sz="2800" dirty="0" err="1">
                <a:solidFill>
                  <a:srgbClr val="FDFBFF"/>
                </a:solidFill>
              </a:rPr>
              <a:t>від</a:t>
            </a:r>
            <a:r>
              <a:rPr lang="ru-RU" sz="2800" dirty="0">
                <a:solidFill>
                  <a:srgbClr val="FDFBFF"/>
                </a:solidFill>
              </a:rPr>
              <a:t> них</a:t>
            </a:r>
            <a:endParaRPr lang="uk-UA" sz="2800" dirty="0">
              <a:solidFill>
                <a:srgbClr val="FDFBFF"/>
              </a:solidFill>
            </a:endParaRPr>
          </a:p>
        </p:txBody>
      </p:sp>
      <p:sp>
        <p:nvSpPr>
          <p:cNvPr id="23" name="TextBox 22">
            <a:extLst>
              <a:ext uri="{FF2B5EF4-FFF2-40B4-BE49-F238E27FC236}">
                <a16:creationId xmlns:a16="http://schemas.microsoft.com/office/drawing/2014/main" id="{886BF28D-EC8B-439D-A861-1CA44C45C982}"/>
              </a:ext>
            </a:extLst>
          </p:cNvPr>
          <p:cNvSpPr txBox="1"/>
          <p:nvPr/>
        </p:nvSpPr>
        <p:spPr>
          <a:xfrm>
            <a:off x="8737598" y="2920719"/>
            <a:ext cx="3351261" cy="224676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sz="2800" dirty="0" err="1">
                <a:solidFill>
                  <a:srgbClr val="FDFBFF"/>
                </a:solidFill>
              </a:rPr>
              <a:t>повага</a:t>
            </a:r>
            <a:r>
              <a:rPr lang="ru-RU" sz="2800" dirty="0">
                <a:solidFill>
                  <a:srgbClr val="FDFBFF"/>
                </a:solidFill>
              </a:rPr>
              <a:t> до </a:t>
            </a:r>
            <a:r>
              <a:rPr lang="ru-RU" sz="2800" dirty="0" err="1">
                <a:solidFill>
                  <a:srgbClr val="FDFBFF"/>
                </a:solidFill>
              </a:rPr>
              <a:t>етичних</a:t>
            </a:r>
            <a:r>
              <a:rPr lang="ru-RU" sz="2800" dirty="0">
                <a:solidFill>
                  <a:srgbClr val="FDFBFF"/>
                </a:solidFill>
              </a:rPr>
              <a:t> і </a:t>
            </a:r>
            <a:r>
              <a:rPr lang="ru-RU" sz="2800" dirty="0" err="1">
                <a:solidFill>
                  <a:srgbClr val="FDFBFF"/>
                </a:solidFill>
              </a:rPr>
              <a:t>професійних</a:t>
            </a:r>
            <a:r>
              <a:rPr lang="ru-RU" sz="2800" dirty="0">
                <a:solidFill>
                  <a:srgbClr val="FDFBFF"/>
                </a:solidFill>
              </a:rPr>
              <a:t> </a:t>
            </a:r>
            <a:r>
              <a:rPr lang="ru-RU" sz="2800" dirty="0" err="1">
                <a:solidFill>
                  <a:srgbClr val="FDFBFF"/>
                </a:solidFill>
              </a:rPr>
              <a:t>стандартів</a:t>
            </a:r>
            <a:r>
              <a:rPr lang="ru-RU" sz="2800" dirty="0">
                <a:solidFill>
                  <a:srgbClr val="FDFBFF"/>
                </a:solidFill>
              </a:rPr>
              <a:t>, </a:t>
            </a:r>
            <a:r>
              <a:rPr lang="ru-RU" sz="2800" dirty="0" err="1">
                <a:solidFill>
                  <a:srgbClr val="FDFBFF"/>
                </a:solidFill>
              </a:rPr>
              <a:t>відповідальність</a:t>
            </a:r>
            <a:r>
              <a:rPr lang="ru-RU" sz="2800" dirty="0">
                <a:solidFill>
                  <a:srgbClr val="FDFBFF"/>
                </a:solidFill>
              </a:rPr>
              <a:t> перед </a:t>
            </a:r>
            <a:r>
              <a:rPr lang="ru-RU" sz="2800" dirty="0" err="1">
                <a:solidFill>
                  <a:srgbClr val="FDFBFF"/>
                </a:solidFill>
              </a:rPr>
              <a:t>громадянами</a:t>
            </a:r>
            <a:endParaRPr lang="uk-UA" sz="2800" dirty="0">
              <a:solidFill>
                <a:srgbClr val="FDFBFF"/>
              </a:solidFill>
            </a:endParaRPr>
          </a:p>
        </p:txBody>
      </p:sp>
    </p:spTree>
    <p:extLst>
      <p:ext uri="{BB962C8B-B14F-4D97-AF65-F5344CB8AC3E}">
        <p14:creationId xmlns:p14="http://schemas.microsoft.com/office/powerpoint/2010/main" val="121749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4FA993-5786-4AAF-8DF5-7138E4F93CCC}"/>
              </a:ext>
            </a:extLst>
          </p:cNvPr>
          <p:cNvSpPr>
            <a:spLocks noGrp="1"/>
          </p:cNvSpPr>
          <p:nvPr>
            <p:ph type="title"/>
          </p:nvPr>
        </p:nvSpPr>
        <p:spPr>
          <a:xfrm>
            <a:off x="888619" y="514346"/>
            <a:ext cx="5863755" cy="1618488"/>
          </a:xfrm>
        </p:spPr>
        <p:txBody>
          <a:bodyPr/>
          <a:lstStyle/>
          <a:p>
            <a:r>
              <a:rPr lang="ru-RU" sz="2800" dirty="0" err="1">
                <a:solidFill>
                  <a:schemeClr val="accent3"/>
                </a:solidFill>
              </a:rPr>
              <a:t>Доброчесність</a:t>
            </a:r>
            <a:r>
              <a:rPr lang="ru-RU" sz="2800" dirty="0">
                <a:solidFill>
                  <a:schemeClr val="accent3"/>
                </a:solidFill>
              </a:rPr>
              <a:t> </a:t>
            </a:r>
            <a:r>
              <a:rPr lang="ru-RU" sz="2800" dirty="0" err="1">
                <a:solidFill>
                  <a:schemeClr val="accent3"/>
                </a:solidFill>
              </a:rPr>
              <a:t>медіа</a:t>
            </a:r>
            <a:r>
              <a:rPr lang="ru-RU" sz="2800" dirty="0">
                <a:solidFill>
                  <a:schemeClr val="accent3"/>
                </a:solidFill>
              </a:rPr>
              <a:t> </a:t>
            </a:r>
            <a:r>
              <a:rPr lang="ru-RU" sz="2800" dirty="0" err="1">
                <a:solidFill>
                  <a:schemeClr val="accent3"/>
                </a:solidFill>
              </a:rPr>
              <a:t>більш</a:t>
            </a:r>
            <a:r>
              <a:rPr lang="ru-RU" sz="2800" dirty="0">
                <a:solidFill>
                  <a:schemeClr val="accent3"/>
                </a:solidFill>
              </a:rPr>
              <a:t> конкретно </a:t>
            </a:r>
            <a:r>
              <a:rPr lang="ru-RU" sz="2800" dirty="0" err="1">
                <a:solidFill>
                  <a:schemeClr val="accent3"/>
                </a:solidFill>
              </a:rPr>
              <a:t>стосується</a:t>
            </a:r>
            <a:r>
              <a:rPr lang="ru-RU" sz="2800" dirty="0">
                <a:solidFill>
                  <a:schemeClr val="accent3"/>
                </a:solidFill>
              </a:rPr>
              <a:t> </a:t>
            </a:r>
            <a:r>
              <a:rPr lang="ru-RU" sz="2800" dirty="0" err="1">
                <a:solidFill>
                  <a:schemeClr val="accent3"/>
                </a:solidFill>
              </a:rPr>
              <a:t>їх</a:t>
            </a:r>
            <a:r>
              <a:rPr lang="ru-RU" sz="2800" dirty="0">
                <a:solidFill>
                  <a:schemeClr val="accent3"/>
                </a:solidFill>
              </a:rPr>
              <a:t> </a:t>
            </a:r>
            <a:r>
              <a:rPr lang="ru-RU" sz="2800" dirty="0" err="1">
                <a:solidFill>
                  <a:schemeClr val="accent3"/>
                </a:solidFill>
              </a:rPr>
              <a:t>здатності</a:t>
            </a:r>
            <a:r>
              <a:rPr lang="ru-RU" sz="2800" dirty="0">
                <a:solidFill>
                  <a:schemeClr val="accent3"/>
                </a:solidFill>
              </a:rPr>
              <a:t>:</a:t>
            </a:r>
            <a:endParaRPr lang="uk-UA" sz="2800" dirty="0">
              <a:solidFill>
                <a:schemeClr val="accent3"/>
              </a:solidFill>
            </a:endParaRPr>
          </a:p>
        </p:txBody>
      </p:sp>
      <p:sp>
        <p:nvSpPr>
          <p:cNvPr id="3" name="Місце для тексту 2">
            <a:extLst>
              <a:ext uri="{FF2B5EF4-FFF2-40B4-BE49-F238E27FC236}">
                <a16:creationId xmlns:a16="http://schemas.microsoft.com/office/drawing/2014/main" id="{B86A6465-2BBC-4C25-9172-796440A45B9C}"/>
              </a:ext>
            </a:extLst>
          </p:cNvPr>
          <p:cNvSpPr>
            <a:spLocks noGrp="1"/>
          </p:cNvSpPr>
          <p:nvPr>
            <p:ph type="body" sz="quarter" idx="13"/>
          </p:nvPr>
        </p:nvSpPr>
        <p:spPr>
          <a:xfrm>
            <a:off x="566095" y="2660073"/>
            <a:ext cx="5435117" cy="3073215"/>
          </a:xfrm>
        </p:spPr>
        <p:txBody>
          <a:bodyPr>
            <a:noAutofit/>
          </a:bodyPr>
          <a:lstStyle/>
          <a:p>
            <a:pPr marL="285750" indent="-285750" algn="just">
              <a:buFont typeface="Arial" panose="020B0604020202020204" pitchFamily="34" charset="0"/>
              <a:buChar char="•"/>
            </a:pPr>
            <a:r>
              <a:rPr lang="ru-RU" sz="2400" dirty="0" err="1"/>
              <a:t>надавати</a:t>
            </a:r>
            <a:r>
              <a:rPr lang="ru-RU" sz="2400" dirty="0"/>
              <a:t> </a:t>
            </a:r>
            <a:r>
              <a:rPr lang="ru-RU" sz="2400" dirty="0" err="1"/>
              <a:t>точну</a:t>
            </a:r>
            <a:r>
              <a:rPr lang="ru-RU" sz="2400" dirty="0"/>
              <a:t> та </a:t>
            </a:r>
            <a:r>
              <a:rPr lang="ru-RU" sz="2400" dirty="0" err="1"/>
              <a:t>достовірну</a:t>
            </a:r>
            <a:r>
              <a:rPr lang="ru-RU" sz="2400" dirty="0"/>
              <a:t> </a:t>
            </a:r>
            <a:r>
              <a:rPr lang="ru-RU" sz="2400" dirty="0" err="1"/>
              <a:t>інформацію</a:t>
            </a:r>
            <a:r>
              <a:rPr lang="ru-RU" sz="2400" dirty="0"/>
              <a:t> </a:t>
            </a:r>
            <a:r>
              <a:rPr lang="ru-RU" sz="2400" dirty="0" err="1"/>
              <a:t>громадянам</a:t>
            </a:r>
            <a:r>
              <a:rPr lang="ru-RU" sz="2400" dirty="0"/>
              <a:t>, </a:t>
            </a:r>
            <a:r>
              <a:rPr lang="ru-RU" sz="2400" dirty="0" err="1"/>
              <a:t>незалежну</a:t>
            </a:r>
            <a:r>
              <a:rPr lang="ru-RU" sz="2400" dirty="0"/>
              <a:t> </a:t>
            </a:r>
            <a:r>
              <a:rPr lang="ru-RU" sz="2400" dirty="0" err="1"/>
              <a:t>від</a:t>
            </a:r>
            <a:r>
              <a:rPr lang="ru-RU" sz="2400" dirty="0"/>
              <a:t> </a:t>
            </a:r>
            <a:r>
              <a:rPr lang="ru-RU" sz="2400" dirty="0" err="1"/>
              <a:t>клієнтелістських</a:t>
            </a:r>
            <a:r>
              <a:rPr lang="ru-RU" sz="2400" dirty="0"/>
              <a:t> </a:t>
            </a:r>
            <a:r>
              <a:rPr lang="ru-RU" sz="2400" dirty="0" err="1"/>
              <a:t>відносин</a:t>
            </a:r>
            <a:r>
              <a:rPr lang="ru-RU" sz="2400" dirty="0"/>
              <a:t>, </a:t>
            </a:r>
            <a:r>
              <a:rPr lang="ru-RU" sz="2400" dirty="0" err="1"/>
              <a:t>певних</a:t>
            </a:r>
            <a:r>
              <a:rPr lang="ru-RU" sz="2400" dirty="0"/>
              <a:t> </a:t>
            </a:r>
            <a:r>
              <a:rPr lang="ru-RU" sz="2400" dirty="0" err="1"/>
              <a:t>приватних</a:t>
            </a:r>
            <a:r>
              <a:rPr lang="ru-RU" sz="2400" dirty="0"/>
              <a:t> </a:t>
            </a:r>
            <a:r>
              <a:rPr lang="ru-RU" sz="2400" dirty="0" err="1"/>
              <a:t>чи</a:t>
            </a:r>
            <a:r>
              <a:rPr lang="ru-RU" sz="2400" dirty="0"/>
              <a:t> </a:t>
            </a:r>
            <a:r>
              <a:rPr lang="ru-RU" sz="2400" dirty="0" err="1"/>
              <a:t>державних</a:t>
            </a:r>
            <a:r>
              <a:rPr lang="ru-RU" sz="2400" dirty="0"/>
              <a:t> </a:t>
            </a:r>
            <a:r>
              <a:rPr lang="ru-RU" sz="2400" dirty="0" err="1"/>
              <a:t>джерел</a:t>
            </a:r>
            <a:r>
              <a:rPr lang="ru-RU" sz="2400" dirty="0"/>
              <a:t>;</a:t>
            </a:r>
          </a:p>
          <a:p>
            <a:pPr marL="285750" indent="-285750" algn="just">
              <a:buFont typeface="Arial" panose="020B0604020202020204" pitchFamily="34" charset="0"/>
              <a:buChar char="•"/>
            </a:pPr>
            <a:r>
              <a:rPr lang="ru-RU" sz="2400" dirty="0" err="1"/>
              <a:t>забезпечувати</a:t>
            </a:r>
            <a:r>
              <a:rPr lang="ru-RU" sz="2400" dirty="0"/>
              <a:t> </a:t>
            </a:r>
            <a:r>
              <a:rPr lang="ru-RU" sz="2400" dirty="0" err="1"/>
              <a:t>громадянам</a:t>
            </a:r>
            <a:r>
              <a:rPr lang="ru-RU" sz="2400" dirty="0"/>
              <a:t> доступ до </a:t>
            </a:r>
            <a:r>
              <a:rPr lang="ru-RU" sz="2400" dirty="0" err="1"/>
              <a:t>медіа</a:t>
            </a:r>
            <a:r>
              <a:rPr lang="ru-RU" sz="2400" dirty="0"/>
              <a:t>, </a:t>
            </a:r>
            <a:r>
              <a:rPr lang="ru-RU" sz="2400" dirty="0" err="1"/>
              <a:t>можливість</a:t>
            </a:r>
            <a:r>
              <a:rPr lang="ru-RU" sz="2400" dirty="0"/>
              <a:t> </a:t>
            </a:r>
            <a:r>
              <a:rPr lang="ru-RU" sz="2400" dirty="0" err="1"/>
              <a:t>висловлювати</a:t>
            </a:r>
            <a:r>
              <a:rPr lang="ru-RU" sz="2400" dirty="0"/>
              <a:t> </a:t>
            </a:r>
            <a:r>
              <a:rPr lang="ru-RU" sz="2400" dirty="0" err="1"/>
              <a:t>різні</a:t>
            </a:r>
            <a:r>
              <a:rPr lang="ru-RU" sz="2400" dirty="0"/>
              <a:t> погляди й думки без </a:t>
            </a:r>
            <a:r>
              <a:rPr lang="ru-RU" sz="2400" dirty="0" err="1"/>
              <a:t>упереджень</a:t>
            </a:r>
            <a:r>
              <a:rPr lang="ru-RU" sz="2400" dirty="0"/>
              <a:t> та </a:t>
            </a:r>
            <a:r>
              <a:rPr lang="ru-RU" sz="2400" dirty="0" err="1"/>
              <a:t>пропаганди</a:t>
            </a:r>
            <a:r>
              <a:rPr lang="ru-RU" sz="2400" dirty="0"/>
              <a:t>.</a:t>
            </a:r>
            <a:endParaRPr lang="uk-UA" sz="2400" dirty="0"/>
          </a:p>
        </p:txBody>
      </p:sp>
      <p:pic>
        <p:nvPicPr>
          <p:cNvPr id="9" name="Місце для зображення 8">
            <a:extLst>
              <a:ext uri="{FF2B5EF4-FFF2-40B4-BE49-F238E27FC236}">
                <a16:creationId xmlns:a16="http://schemas.microsoft.com/office/drawing/2014/main" id="{43974086-A033-488C-A11C-05393545EF2F}"/>
              </a:ext>
            </a:extLst>
          </p:cNvPr>
          <p:cNvPicPr>
            <a:picLocks noGrp="1" noChangeAspect="1"/>
          </p:cNvPicPr>
          <p:nvPr>
            <p:ph type="pic" sz="quarter" idx="12"/>
          </p:nvPr>
        </p:nvPicPr>
        <p:blipFill>
          <a:blip r:embed="rId3"/>
          <a:srcRect l="27531" r="27531"/>
          <a:stretch>
            <a:fillRect/>
          </a:stretch>
        </p:blipFill>
        <p:spPr>
          <a:xfrm>
            <a:off x="6359525" y="0"/>
            <a:ext cx="5475288" cy="6858000"/>
          </a:xfrm>
        </p:spPr>
      </p:pic>
      <p:sp>
        <p:nvSpPr>
          <p:cNvPr id="5" name="Місце для тексту 4">
            <a:extLst>
              <a:ext uri="{FF2B5EF4-FFF2-40B4-BE49-F238E27FC236}">
                <a16:creationId xmlns:a16="http://schemas.microsoft.com/office/drawing/2014/main" id="{E9CA3E47-21AB-4168-ABEC-00BC9C5490C9}"/>
              </a:ext>
            </a:extLst>
          </p:cNvPr>
          <p:cNvSpPr>
            <a:spLocks noGrp="1"/>
          </p:cNvSpPr>
          <p:nvPr>
            <p:ph type="body" sz="quarter" idx="14"/>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82747DC4-8E6C-412B-9FFF-FB52BC1C1B0B}"/>
              </a:ext>
            </a:extLst>
          </p:cNvPr>
          <p:cNvSpPr>
            <a:spLocks noGrp="1"/>
          </p:cNvSpPr>
          <p:nvPr>
            <p:ph type="sldNum" sz="quarter" idx="11"/>
          </p:nvPr>
        </p:nvSpPr>
        <p:spPr/>
        <p:txBody>
          <a:bodyPr/>
          <a:lstStyle/>
          <a:p>
            <a:fld id="{0A95BBB0-0295-4C7E-A3D0-2F07981FE8CB}" type="slidenum">
              <a:rPr lang="en-US" smtClean="0"/>
              <a:pPr/>
              <a:t>26</a:t>
            </a:fld>
            <a:endParaRPr lang="en-US" dirty="0"/>
          </a:p>
        </p:txBody>
      </p:sp>
    </p:spTree>
    <p:extLst>
      <p:ext uri="{BB962C8B-B14F-4D97-AF65-F5344CB8AC3E}">
        <p14:creationId xmlns:p14="http://schemas.microsoft.com/office/powerpoint/2010/main" val="3207142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Місце для номера слайда 6">
            <a:extLst>
              <a:ext uri="{FF2B5EF4-FFF2-40B4-BE49-F238E27FC236}">
                <a16:creationId xmlns:a16="http://schemas.microsoft.com/office/drawing/2014/main" id="{BE48B823-7612-42B8-A95C-331282AFD3CA}"/>
              </a:ext>
            </a:extLst>
          </p:cNvPr>
          <p:cNvSpPr>
            <a:spLocks noGrp="1"/>
          </p:cNvSpPr>
          <p:nvPr>
            <p:ph type="sldNum" sz="quarter" idx="4294967295"/>
          </p:nvPr>
        </p:nvSpPr>
        <p:spPr>
          <a:xfrm>
            <a:off x="10658475" y="5729288"/>
            <a:ext cx="1533525" cy="1127125"/>
          </a:xfrm>
        </p:spPr>
        <p:txBody>
          <a:bodyPr/>
          <a:lstStyle/>
          <a:p>
            <a:fld id="{0A95BBB0-0295-4C7E-A3D0-2F07981FE8CB}" type="slidenum">
              <a:rPr lang="en-US" smtClean="0"/>
              <a:pPr/>
              <a:t>27</a:t>
            </a:fld>
            <a:endParaRPr lang="en-US" dirty="0"/>
          </a:p>
        </p:txBody>
      </p:sp>
      <p:graphicFrame>
        <p:nvGraphicFramePr>
          <p:cNvPr id="13" name="Схема 12">
            <a:extLst>
              <a:ext uri="{FF2B5EF4-FFF2-40B4-BE49-F238E27FC236}">
                <a16:creationId xmlns:a16="http://schemas.microsoft.com/office/drawing/2014/main" id="{88D3E743-0E99-4A66-BD89-4DEC3E5E20C8}"/>
              </a:ext>
            </a:extLst>
          </p:cNvPr>
          <p:cNvGraphicFramePr/>
          <p:nvPr>
            <p:extLst>
              <p:ext uri="{D42A27DB-BD31-4B8C-83A1-F6EECF244321}">
                <p14:modId xmlns:p14="http://schemas.microsoft.com/office/powerpoint/2010/main" val="2871069613"/>
              </p:ext>
            </p:extLst>
          </p:nvPr>
        </p:nvGraphicFramePr>
        <p:xfrm>
          <a:off x="391160" y="284480"/>
          <a:ext cx="1140968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67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D438894-E665-4AD7-BE0F-4A3DD6310306}"/>
              </a:ext>
            </a:extLst>
          </p:cNvPr>
          <p:cNvSpPr>
            <a:spLocks noGrp="1"/>
          </p:cNvSpPr>
          <p:nvPr>
            <p:ph type="title"/>
          </p:nvPr>
        </p:nvSpPr>
        <p:spPr>
          <a:xfrm>
            <a:off x="6147816" y="1214252"/>
            <a:ext cx="6044184" cy="2066544"/>
          </a:xfrm>
        </p:spPr>
        <p:txBody>
          <a:bodyPr/>
          <a:lstStyle/>
          <a:p>
            <a:r>
              <a:rPr lang="uk-UA" sz="4400" dirty="0" err="1">
                <a:solidFill>
                  <a:schemeClr val="bg2"/>
                </a:solidFill>
              </a:rPr>
              <a:t>Медіаполітика</a:t>
            </a:r>
            <a:endParaRPr lang="uk-UA" sz="4400" dirty="0">
              <a:solidFill>
                <a:schemeClr val="bg2"/>
              </a:solidFill>
            </a:endParaRPr>
          </a:p>
        </p:txBody>
      </p:sp>
      <p:sp>
        <p:nvSpPr>
          <p:cNvPr id="7" name="Місце для тексту 6">
            <a:extLst>
              <a:ext uri="{FF2B5EF4-FFF2-40B4-BE49-F238E27FC236}">
                <a16:creationId xmlns:a16="http://schemas.microsoft.com/office/drawing/2014/main" id="{A4E11C01-5DB1-4BE7-9D9F-FBE478E76520}"/>
              </a:ext>
            </a:extLst>
          </p:cNvPr>
          <p:cNvSpPr>
            <a:spLocks noGrp="1"/>
          </p:cNvSpPr>
          <p:nvPr>
            <p:ph type="body" sz="quarter" idx="12"/>
          </p:nvPr>
        </p:nvSpPr>
        <p:spPr>
          <a:xfrm>
            <a:off x="5903250" y="4529127"/>
            <a:ext cx="6416212" cy="2328873"/>
          </a:xfrm>
        </p:spPr>
        <p:txBody>
          <a:bodyPr/>
          <a:lstStyle/>
          <a:p>
            <a:pPr algn="ctr"/>
            <a:r>
              <a:rPr lang="uk-UA" sz="3600" dirty="0">
                <a:solidFill>
                  <a:srgbClr val="FDFBFF"/>
                </a:solidFill>
              </a:rPr>
              <a:t>РИЗИКИ щодо чесності </a:t>
            </a:r>
          </a:p>
        </p:txBody>
      </p:sp>
      <p:sp>
        <p:nvSpPr>
          <p:cNvPr id="9" name="TextBox 8">
            <a:extLst>
              <a:ext uri="{FF2B5EF4-FFF2-40B4-BE49-F238E27FC236}">
                <a16:creationId xmlns:a16="http://schemas.microsoft.com/office/drawing/2014/main" id="{4A6FA351-CAFD-455B-939B-1C983F652A9B}"/>
              </a:ext>
            </a:extLst>
          </p:cNvPr>
          <p:cNvSpPr txBox="1"/>
          <p:nvPr/>
        </p:nvSpPr>
        <p:spPr>
          <a:xfrm>
            <a:off x="165079" y="305068"/>
            <a:ext cx="5738171" cy="6247864"/>
          </a:xfrm>
          <a:prstGeom prst="rect">
            <a:avLst/>
          </a:prstGeom>
          <a:noFill/>
        </p:spPr>
        <p:txBody>
          <a:bodyPr wrap="square">
            <a:spAutoFit/>
          </a:bodyPr>
          <a:lstStyle/>
          <a:p>
            <a:pPr marL="285750" indent="-285750" algn="just">
              <a:buClr>
                <a:schemeClr val="accent3"/>
              </a:buClr>
              <a:buFont typeface="Wingdings" panose="05000000000000000000" pitchFamily="2" charset="2"/>
              <a:buChar char="ü"/>
            </a:pPr>
            <a:r>
              <a:rPr lang="uk-UA" sz="1600" b="1" dirty="0" err="1">
                <a:solidFill>
                  <a:schemeClr val="accent3"/>
                </a:solidFill>
              </a:rPr>
              <a:t>Несистемність</a:t>
            </a:r>
            <a:r>
              <a:rPr lang="uk-UA" sz="1600" dirty="0"/>
              <a:t> загальної політики у сфері медіа, корупційні ризики в законодавстві, що регулює діяльність медіа. </a:t>
            </a:r>
          </a:p>
          <a:p>
            <a:pPr marL="285750" indent="-285750" algn="just">
              <a:buClr>
                <a:schemeClr val="accent3"/>
              </a:buClr>
              <a:buFont typeface="Wingdings" panose="05000000000000000000" pitchFamily="2" charset="2"/>
              <a:buChar char="ü"/>
            </a:pPr>
            <a:endParaRPr lang="uk-UA" sz="1600" dirty="0"/>
          </a:p>
          <a:p>
            <a:pPr marL="285750" indent="-285750" algn="just">
              <a:buClr>
                <a:schemeClr val="accent3"/>
              </a:buClr>
              <a:buFont typeface="Wingdings" panose="05000000000000000000" pitchFamily="2" charset="2"/>
              <a:buChar char="ü"/>
            </a:pPr>
            <a:r>
              <a:rPr lang="uk-UA" sz="1600" dirty="0"/>
              <a:t>Політику у сфері медіа розробляють </a:t>
            </a:r>
            <a:r>
              <a:rPr lang="uk-UA" sz="1600" b="1" dirty="0">
                <a:solidFill>
                  <a:schemeClr val="accent3"/>
                </a:solidFill>
              </a:rPr>
              <a:t>без належного аналізу</a:t>
            </a:r>
            <a:r>
              <a:rPr lang="uk-UA" sz="1600" dirty="0"/>
              <a:t> ситуації, стратегії розвитку, громадських та експертних консультацій.</a:t>
            </a:r>
          </a:p>
          <a:p>
            <a:pPr marL="285750" indent="-285750" algn="just">
              <a:buClr>
                <a:schemeClr val="accent3"/>
              </a:buClr>
              <a:buFont typeface="Wingdings" panose="05000000000000000000" pitchFamily="2" charset="2"/>
              <a:buChar char="ü"/>
            </a:pPr>
            <a:endParaRPr lang="ru-RU" sz="1600" dirty="0"/>
          </a:p>
          <a:p>
            <a:pPr marL="285750" indent="-285750" algn="just">
              <a:buClr>
                <a:schemeClr val="accent3"/>
              </a:buClr>
              <a:buFont typeface="Wingdings" panose="05000000000000000000" pitchFamily="2" charset="2"/>
              <a:buChar char="ü"/>
            </a:pPr>
            <a:r>
              <a:rPr lang="ru-RU" sz="1600" b="1" dirty="0" err="1">
                <a:solidFill>
                  <a:schemeClr val="accent3"/>
                </a:solidFill>
              </a:rPr>
              <a:t>Непрозорість</a:t>
            </a:r>
            <a:r>
              <a:rPr lang="ru-RU" sz="1600" dirty="0"/>
              <a:t> </a:t>
            </a:r>
            <a:r>
              <a:rPr lang="ru-RU" sz="1600" dirty="0" err="1"/>
              <a:t>формування</a:t>
            </a:r>
            <a:r>
              <a:rPr lang="ru-RU" sz="1600" dirty="0"/>
              <a:t> </a:t>
            </a:r>
            <a:r>
              <a:rPr lang="ru-RU" sz="1600" dirty="0" err="1"/>
              <a:t>політики</a:t>
            </a:r>
            <a:r>
              <a:rPr lang="ru-RU" sz="1600" dirty="0"/>
              <a:t>, </a:t>
            </a:r>
            <a:r>
              <a:rPr lang="ru-RU" sz="1600" dirty="0" err="1"/>
              <a:t>недолучення</a:t>
            </a:r>
            <a:r>
              <a:rPr lang="ru-RU" sz="1600" dirty="0"/>
              <a:t> </a:t>
            </a:r>
            <a:r>
              <a:rPr lang="ru-RU" sz="1600" dirty="0" err="1"/>
              <a:t>стейкхолдерів</a:t>
            </a:r>
            <a:r>
              <a:rPr lang="ru-RU" sz="1600" dirty="0"/>
              <a:t>  (</a:t>
            </a:r>
            <a:r>
              <a:rPr lang="ru-RU" sz="1600" dirty="0" err="1"/>
              <a:t>незалежних</a:t>
            </a:r>
            <a:r>
              <a:rPr lang="ru-RU" sz="1600" dirty="0"/>
              <a:t>, </a:t>
            </a:r>
            <a:r>
              <a:rPr lang="ru-RU" sz="1600" dirty="0" err="1"/>
              <a:t>неурядових</a:t>
            </a:r>
            <a:r>
              <a:rPr lang="ru-RU" sz="1600" dirty="0"/>
              <a:t> та </a:t>
            </a:r>
            <a:r>
              <a:rPr lang="ru-RU" sz="1600" dirty="0" err="1"/>
              <a:t>некомерційних</a:t>
            </a:r>
            <a:r>
              <a:rPr lang="ru-RU" sz="1600" dirty="0"/>
              <a:t> </a:t>
            </a:r>
            <a:r>
              <a:rPr lang="ru-RU" sz="1600" dirty="0" err="1"/>
              <a:t>акторів</a:t>
            </a:r>
            <a:r>
              <a:rPr lang="ru-RU" sz="1600" dirty="0"/>
              <a:t>) до </a:t>
            </a:r>
            <a:r>
              <a:rPr lang="ru-RU" sz="1600" dirty="0" err="1"/>
              <a:t>процесу</a:t>
            </a:r>
            <a:r>
              <a:rPr lang="ru-RU" sz="1600" dirty="0"/>
              <a:t>. </a:t>
            </a:r>
            <a:endParaRPr lang="uk-UA" sz="1600" dirty="0"/>
          </a:p>
          <a:p>
            <a:pPr marL="285750" indent="-285750" algn="just">
              <a:buClr>
                <a:schemeClr val="accent3"/>
              </a:buClr>
              <a:buFont typeface="Wingdings" panose="05000000000000000000" pitchFamily="2" charset="2"/>
              <a:buChar char="ü"/>
            </a:pPr>
            <a:endParaRPr lang="uk-UA" sz="1600" dirty="0"/>
          </a:p>
          <a:p>
            <a:pPr marL="285750" indent="-285750" algn="just">
              <a:buClr>
                <a:schemeClr val="accent3"/>
              </a:buClr>
              <a:buFont typeface="Wingdings" panose="05000000000000000000" pitchFamily="2" charset="2"/>
              <a:buChar char="ü"/>
            </a:pPr>
            <a:r>
              <a:rPr lang="uk-UA" sz="1600" dirty="0"/>
              <a:t>Інститути, органи та посадові особи, які займаються формуванням </a:t>
            </a:r>
            <a:r>
              <a:rPr lang="uk-UA" sz="1600" dirty="0" err="1"/>
              <a:t>медіаполітики</a:t>
            </a:r>
            <a:r>
              <a:rPr lang="uk-UA" sz="1600" dirty="0"/>
              <a:t>, можуть </a:t>
            </a:r>
            <a:r>
              <a:rPr lang="uk-UA" sz="1600" b="1" dirty="0">
                <a:solidFill>
                  <a:schemeClr val="accent3"/>
                </a:solidFill>
              </a:rPr>
              <a:t>піддаватися контролю та впливу </a:t>
            </a:r>
            <a:r>
              <a:rPr lang="uk-UA" sz="1600" dirty="0"/>
              <a:t>політичних або приватних інтересів певних груп (зокрема політичних партій), які можуть не збігатись із загальними суспільними інтересами. Наприклад, коли медіа перебувають в цілковитій власності олігархів. </a:t>
            </a:r>
          </a:p>
          <a:p>
            <a:pPr marL="285750" indent="-285750" algn="just">
              <a:buClr>
                <a:schemeClr val="accent3"/>
              </a:buClr>
              <a:buFont typeface="Wingdings" panose="05000000000000000000" pitchFamily="2" charset="2"/>
              <a:buChar char="ü"/>
            </a:pPr>
            <a:endParaRPr lang="uk-UA" sz="1600" dirty="0"/>
          </a:p>
          <a:p>
            <a:pPr marL="285750" indent="-285750" algn="just">
              <a:buClr>
                <a:schemeClr val="accent3"/>
              </a:buClr>
              <a:buFont typeface="Wingdings" panose="05000000000000000000" pitchFamily="2" charset="2"/>
              <a:buChar char="ü"/>
            </a:pPr>
            <a:r>
              <a:rPr lang="uk-UA" sz="1600" dirty="0"/>
              <a:t>Політики або публічні службовці, які відповідальні за розробку та реалізацію політики в цій сфері</a:t>
            </a:r>
            <a:r>
              <a:rPr lang="uk-UA" sz="1600" b="1" dirty="0">
                <a:solidFill>
                  <a:schemeClr val="accent3"/>
                </a:solidFill>
              </a:rPr>
              <a:t>, можуть не володіти достатньою компетенцією</a:t>
            </a:r>
            <a:r>
              <a:rPr lang="uk-UA" sz="1600" dirty="0"/>
              <a:t> або ж мати конфлікт інтересів (бути власниками медіа, впливати на конкурентів тощо).</a:t>
            </a:r>
          </a:p>
        </p:txBody>
      </p:sp>
    </p:spTree>
    <p:extLst>
      <p:ext uri="{BB962C8B-B14F-4D97-AF65-F5344CB8AC3E}">
        <p14:creationId xmlns:p14="http://schemas.microsoft.com/office/powerpoint/2010/main" val="2529184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EC6E1CFC-7F1F-4BAE-8FF4-767FC814FE89}"/>
              </a:ext>
            </a:extLst>
          </p:cNvPr>
          <p:cNvSpPr/>
          <p:nvPr/>
        </p:nvSpPr>
        <p:spPr>
          <a:xfrm>
            <a:off x="0" y="0"/>
            <a:ext cx="3172178"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2800" b="1" dirty="0" err="1">
                <a:solidFill>
                  <a:srgbClr val="FDFBFF"/>
                </a:solidFill>
                <a:latin typeface="+mj-lt"/>
              </a:rPr>
              <a:t>Медіаструктури</a:t>
            </a:r>
            <a:r>
              <a:rPr lang="uk-UA" sz="2800" b="1" dirty="0">
                <a:solidFill>
                  <a:srgbClr val="FDFBFF"/>
                </a:solidFill>
                <a:latin typeface="+mj-lt"/>
              </a:rPr>
              <a:t> </a:t>
            </a:r>
          </a:p>
        </p:txBody>
      </p:sp>
      <p:sp>
        <p:nvSpPr>
          <p:cNvPr id="3" name="Місце для тексту 6">
            <a:extLst>
              <a:ext uri="{FF2B5EF4-FFF2-40B4-BE49-F238E27FC236}">
                <a16:creationId xmlns:a16="http://schemas.microsoft.com/office/drawing/2014/main" id="{76443DB4-D927-40FD-AA1E-06C0A69B907D}"/>
              </a:ext>
            </a:extLst>
          </p:cNvPr>
          <p:cNvSpPr txBox="1">
            <a:spLocks/>
          </p:cNvSpPr>
          <p:nvPr/>
        </p:nvSpPr>
        <p:spPr>
          <a:xfrm>
            <a:off x="0" y="5508978"/>
            <a:ext cx="2788355" cy="1349022"/>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uk-UA" sz="2000" dirty="0">
              <a:solidFill>
                <a:srgbClr val="FDFBFF"/>
              </a:solidFill>
            </a:endParaRPr>
          </a:p>
          <a:p>
            <a:pPr marL="0" indent="0" algn="ctr">
              <a:buNone/>
            </a:pPr>
            <a:r>
              <a:rPr lang="uk-UA" sz="2000" dirty="0">
                <a:solidFill>
                  <a:srgbClr val="FDFBFF"/>
                </a:solidFill>
              </a:rPr>
              <a:t>РИЗИКИ щодо чесності </a:t>
            </a:r>
          </a:p>
        </p:txBody>
      </p:sp>
      <p:graphicFrame>
        <p:nvGraphicFramePr>
          <p:cNvPr id="6" name="Схема 5">
            <a:extLst>
              <a:ext uri="{FF2B5EF4-FFF2-40B4-BE49-F238E27FC236}">
                <a16:creationId xmlns:a16="http://schemas.microsoft.com/office/drawing/2014/main" id="{7D4AC2D7-511B-4ED2-9255-281713B0A86F}"/>
              </a:ext>
            </a:extLst>
          </p:cNvPr>
          <p:cNvGraphicFramePr/>
          <p:nvPr>
            <p:extLst>
              <p:ext uri="{D42A27DB-BD31-4B8C-83A1-F6EECF244321}">
                <p14:modId xmlns:p14="http://schemas.microsoft.com/office/powerpoint/2010/main" val="3424734452"/>
              </p:ext>
            </p:extLst>
          </p:nvPr>
        </p:nvGraphicFramePr>
        <p:xfrm>
          <a:off x="2020422" y="326127"/>
          <a:ext cx="10688579" cy="5958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92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Місце для зображення 14">
            <a:extLst>
              <a:ext uri="{FF2B5EF4-FFF2-40B4-BE49-F238E27FC236}">
                <a16:creationId xmlns:a16="http://schemas.microsoft.com/office/drawing/2014/main" id="{FA7CDFC4-6ACE-4D0E-83EA-1A05FF64E0A2}"/>
              </a:ext>
            </a:extLst>
          </p:cNvPr>
          <p:cNvPicPr>
            <a:picLocks noGrp="1" noChangeAspect="1"/>
          </p:cNvPicPr>
          <p:nvPr>
            <p:ph type="pic" sz="quarter" idx="12"/>
          </p:nvPr>
        </p:nvPicPr>
        <p:blipFill>
          <a:blip r:embed="rId3"/>
          <a:srcRect l="23404" r="23404"/>
          <a:stretch>
            <a:fillRect/>
          </a:stretch>
        </p:blipFill>
        <p:spPr/>
      </p:pic>
      <p:sp>
        <p:nvSpPr>
          <p:cNvPr id="5" name="Title 4">
            <a:extLst>
              <a:ext uri="{FF2B5EF4-FFF2-40B4-BE49-F238E27FC236}">
                <a16:creationId xmlns:a16="http://schemas.microsoft.com/office/drawing/2014/main" id="{E4355533-789E-7690-2282-7E0DE23116D1}"/>
              </a:ext>
            </a:extLst>
          </p:cNvPr>
          <p:cNvSpPr>
            <a:spLocks noGrp="1"/>
          </p:cNvSpPr>
          <p:nvPr>
            <p:ph type="title"/>
          </p:nvPr>
        </p:nvSpPr>
        <p:spPr>
          <a:xfrm>
            <a:off x="513348" y="371310"/>
            <a:ext cx="5266944" cy="1618488"/>
          </a:xfrm>
        </p:spPr>
        <p:txBody>
          <a:bodyPr/>
          <a:lstStyle/>
          <a:p>
            <a:r>
              <a:rPr lang="uk-UA" dirty="0">
                <a:solidFill>
                  <a:schemeClr val="accent3"/>
                </a:solidFill>
              </a:rPr>
              <a:t>Кейс</a:t>
            </a:r>
            <a:r>
              <a:rPr lang="uk-UA" dirty="0"/>
              <a:t>  </a:t>
            </a:r>
            <a:endParaRPr lang="en-US" dirty="0"/>
          </a:p>
        </p:txBody>
      </p:sp>
      <p:sp>
        <p:nvSpPr>
          <p:cNvPr id="6" name="Text Placeholder 5">
            <a:extLst>
              <a:ext uri="{FF2B5EF4-FFF2-40B4-BE49-F238E27FC236}">
                <a16:creationId xmlns:a16="http://schemas.microsoft.com/office/drawing/2014/main" id="{0E806B8F-01D6-34B4-655B-C01DE0A85BC2}"/>
              </a:ext>
            </a:extLst>
          </p:cNvPr>
          <p:cNvSpPr>
            <a:spLocks noGrp="1"/>
          </p:cNvSpPr>
          <p:nvPr>
            <p:ph type="body" sz="quarter" idx="13"/>
          </p:nvPr>
        </p:nvSpPr>
        <p:spPr>
          <a:xfrm>
            <a:off x="513348" y="2457098"/>
            <a:ext cx="4328641" cy="3888446"/>
          </a:xfrm>
        </p:spPr>
        <p:txBody>
          <a:bodyPr>
            <a:normAutofit/>
          </a:bodyPr>
          <a:lstStyle/>
          <a:p>
            <a:pPr algn="ctr"/>
            <a:r>
              <a:rPr lang="ru-RU" sz="2400" dirty="0"/>
              <a:t>21 лютого 2018 року у </a:t>
            </a:r>
            <a:r>
              <a:rPr lang="ru-RU" sz="2400" dirty="0" err="1"/>
              <a:t>власному</a:t>
            </a:r>
            <a:r>
              <a:rPr lang="ru-RU" sz="2400" dirty="0"/>
              <a:t> </a:t>
            </a:r>
            <a:r>
              <a:rPr lang="ru-RU" sz="2400" dirty="0" err="1"/>
              <a:t>домі</a:t>
            </a:r>
            <a:r>
              <a:rPr lang="ru-RU" sz="2400" dirty="0"/>
              <a:t> разом </a:t>
            </a:r>
            <a:r>
              <a:rPr lang="ru-RU" sz="2400" dirty="0" err="1"/>
              <a:t>із</a:t>
            </a:r>
            <a:r>
              <a:rPr lang="ru-RU" sz="2400" dirty="0"/>
              <a:t> </a:t>
            </a:r>
            <a:r>
              <a:rPr lang="ru-RU" sz="2400" dirty="0" err="1"/>
              <a:t>нареченою</a:t>
            </a:r>
            <a:r>
              <a:rPr lang="ru-RU" sz="2400" dirty="0"/>
              <a:t> </a:t>
            </a:r>
            <a:r>
              <a:rPr lang="ru-RU" sz="2400" dirty="0" err="1"/>
              <a:t>був</a:t>
            </a:r>
            <a:r>
              <a:rPr lang="ru-RU" sz="2400" dirty="0"/>
              <a:t> </a:t>
            </a:r>
            <a:r>
              <a:rPr lang="ru-RU" sz="2400" dirty="0" err="1"/>
              <a:t>застрелений</a:t>
            </a:r>
            <a:r>
              <a:rPr lang="ru-RU" sz="2400" dirty="0"/>
              <a:t> </a:t>
            </a:r>
            <a:r>
              <a:rPr lang="ru-RU" sz="2400" dirty="0" err="1"/>
              <a:t>журналіст</a:t>
            </a:r>
            <a:r>
              <a:rPr lang="ru-RU" sz="2400" dirty="0"/>
              <a:t> </a:t>
            </a:r>
            <a:r>
              <a:rPr lang="ru-RU" sz="2400" b="1" dirty="0"/>
              <a:t>Ян </a:t>
            </a:r>
            <a:r>
              <a:rPr lang="ru-RU" sz="2400" b="1" dirty="0" err="1"/>
              <a:t>Куцяк</a:t>
            </a:r>
            <a:r>
              <a:rPr lang="ru-RU" sz="2400" dirty="0"/>
              <a:t>.</a:t>
            </a:r>
          </a:p>
          <a:p>
            <a:pPr algn="ctr"/>
            <a:r>
              <a:rPr lang="ru-RU" sz="2400" dirty="0" err="1"/>
              <a:t>Куцяк</a:t>
            </a:r>
            <a:r>
              <a:rPr lang="ru-RU" sz="2400" dirty="0"/>
              <a:t> </a:t>
            </a:r>
            <a:r>
              <a:rPr lang="ru-RU" sz="2400" b="1" dirty="0" err="1"/>
              <a:t>викрив</a:t>
            </a:r>
            <a:r>
              <a:rPr lang="ru-RU" sz="2400" dirty="0"/>
              <a:t>, як </a:t>
            </a:r>
            <a:r>
              <a:rPr lang="ru-RU" sz="2400" b="1" dirty="0"/>
              <a:t>уряд </a:t>
            </a:r>
            <a:r>
              <a:rPr lang="ru-RU" sz="2400" dirty="0" err="1"/>
              <a:t>Словаччини</a:t>
            </a:r>
            <a:r>
              <a:rPr lang="ru-RU" sz="2400" dirty="0"/>
              <a:t> брав участь у </a:t>
            </a:r>
            <a:r>
              <a:rPr lang="ru-RU" sz="2400" b="1" dirty="0" err="1"/>
              <a:t>покриванні</a:t>
            </a:r>
            <a:r>
              <a:rPr lang="ru-RU" sz="2400" b="1" dirty="0"/>
              <a:t> </a:t>
            </a:r>
            <a:r>
              <a:rPr lang="ru-RU" sz="2400" b="1" dirty="0" err="1"/>
              <a:t>організованої</a:t>
            </a:r>
            <a:r>
              <a:rPr lang="ru-RU" sz="2400" b="1" dirty="0"/>
              <a:t> </a:t>
            </a:r>
            <a:r>
              <a:rPr lang="ru-RU" sz="2400" b="1" dirty="0" err="1"/>
              <a:t>злочинності</a:t>
            </a:r>
            <a:r>
              <a:rPr lang="ru-RU" sz="2400" b="1" dirty="0"/>
              <a:t> </a:t>
            </a:r>
            <a:r>
              <a:rPr lang="ru-RU" sz="2400" dirty="0" err="1"/>
              <a:t>протягом</a:t>
            </a:r>
            <a:r>
              <a:rPr lang="ru-RU" sz="2400" dirty="0"/>
              <a:t> </a:t>
            </a:r>
            <a:r>
              <a:rPr lang="ru-RU" sz="2400" dirty="0" err="1"/>
              <a:t>понад</a:t>
            </a:r>
            <a:r>
              <a:rPr lang="ru-RU" sz="2400" dirty="0"/>
              <a:t> десяти </a:t>
            </a:r>
            <a:r>
              <a:rPr lang="ru-RU" sz="2400" dirty="0" err="1"/>
              <a:t>років</a:t>
            </a:r>
            <a:r>
              <a:rPr lang="ru-RU" sz="2400" dirty="0"/>
              <a:t>.</a:t>
            </a:r>
            <a:endParaRPr lang="en-US" sz="2400" dirty="0"/>
          </a:p>
        </p:txBody>
      </p:sp>
      <p:sp>
        <p:nvSpPr>
          <p:cNvPr id="24" name="Text Placeholder 23">
            <a:extLst>
              <a:ext uri="{FF2B5EF4-FFF2-40B4-BE49-F238E27FC236}">
                <a16:creationId xmlns:a16="http://schemas.microsoft.com/office/drawing/2014/main" id="{95E9C426-5FD2-109B-23C2-141F149C402F}"/>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800E5D8E-651F-1196-DB91-55ADFDB4A2E3}"/>
              </a:ext>
            </a:extLst>
          </p:cNvPr>
          <p:cNvSpPr>
            <a:spLocks noGrp="1"/>
          </p:cNvSpPr>
          <p:nvPr>
            <p:ph type="sldNum" sz="quarter" idx="11"/>
          </p:nvPr>
        </p:nvSpPr>
        <p:spPr/>
        <p:txBody>
          <a:bodyPr/>
          <a:lstStyle/>
          <a:p>
            <a:fld id="{0A95BBB0-0295-4C7E-A3D0-2F07981FE8CB}" type="slidenum">
              <a:rPr lang="en-US" smtClean="0"/>
              <a:pPr/>
              <a:t>3</a:t>
            </a:fld>
            <a:endParaRPr lang="en-US" dirty="0"/>
          </a:p>
        </p:txBody>
      </p:sp>
      <p:sp>
        <p:nvSpPr>
          <p:cNvPr id="18" name="TextBox 17">
            <a:extLst>
              <a:ext uri="{FF2B5EF4-FFF2-40B4-BE49-F238E27FC236}">
                <a16:creationId xmlns:a16="http://schemas.microsoft.com/office/drawing/2014/main" id="{3C0831BB-37F1-40EF-BADA-DF3696440CE0}"/>
              </a:ext>
            </a:extLst>
          </p:cNvPr>
          <p:cNvSpPr txBox="1"/>
          <p:nvPr/>
        </p:nvSpPr>
        <p:spPr>
          <a:xfrm>
            <a:off x="1715981" y="1232387"/>
            <a:ext cx="4586002" cy="830997"/>
          </a:xfrm>
          <a:prstGeom prst="rect">
            <a:avLst/>
          </a:prstGeom>
          <a:noFill/>
        </p:spPr>
        <p:txBody>
          <a:bodyPr wrap="square">
            <a:spAutoFit/>
          </a:bodyPr>
          <a:lstStyle/>
          <a:p>
            <a:r>
              <a:rPr lang="ru-RU" sz="2400" b="1" dirty="0" err="1">
                <a:solidFill>
                  <a:schemeClr val="accent3"/>
                </a:solidFill>
                <a:latin typeface="+mj-lt"/>
                <a:ea typeface="Roboto"/>
                <a:cs typeface="Arial" panose="020B0604020202020204" pitchFamily="34" charset="0"/>
                <a:sym typeface="Roboto"/>
              </a:rPr>
              <a:t>Тиск</a:t>
            </a:r>
            <a:r>
              <a:rPr lang="ru-RU" sz="2400" b="1" dirty="0">
                <a:solidFill>
                  <a:schemeClr val="accent3"/>
                </a:solidFill>
                <a:latin typeface="+mj-lt"/>
                <a:ea typeface="Roboto"/>
                <a:cs typeface="Arial" panose="020B0604020202020204" pitchFamily="34" charset="0"/>
                <a:sym typeface="Roboto"/>
              </a:rPr>
              <a:t> на </a:t>
            </a:r>
            <a:r>
              <a:rPr lang="ru-RU" sz="2400" b="1" dirty="0" err="1">
                <a:solidFill>
                  <a:schemeClr val="accent3"/>
                </a:solidFill>
                <a:latin typeface="+mj-lt"/>
                <a:ea typeface="Roboto"/>
                <a:cs typeface="Arial" panose="020B0604020202020204" pitchFamily="34" charset="0"/>
                <a:sym typeface="Roboto"/>
              </a:rPr>
              <a:t>журналістів</a:t>
            </a:r>
            <a:r>
              <a:rPr lang="ru-RU" sz="2400" b="1" dirty="0">
                <a:solidFill>
                  <a:schemeClr val="accent3"/>
                </a:solidFill>
                <a:latin typeface="+mj-lt"/>
                <a:ea typeface="Roboto"/>
                <a:cs typeface="Arial" panose="020B0604020202020204" pitchFamily="34" charset="0"/>
                <a:sym typeface="Roboto"/>
              </a:rPr>
              <a:t> в </a:t>
            </a:r>
            <a:r>
              <a:rPr lang="ru-RU" sz="2400" b="1" dirty="0" err="1">
                <a:solidFill>
                  <a:schemeClr val="accent3"/>
                </a:solidFill>
                <a:latin typeface="+mj-lt"/>
                <a:ea typeface="Roboto"/>
                <a:cs typeface="Arial" panose="020B0604020202020204" pitchFamily="34" charset="0"/>
                <a:sym typeface="Roboto"/>
              </a:rPr>
              <a:t>Словаччині</a:t>
            </a:r>
            <a:endParaRPr lang="uk-UA" sz="2400" dirty="0">
              <a:solidFill>
                <a:schemeClr val="accent3"/>
              </a:solidFill>
              <a:latin typeface="+mj-lt"/>
            </a:endParaRPr>
          </a:p>
        </p:txBody>
      </p:sp>
    </p:spTree>
    <p:extLst>
      <p:ext uri="{BB962C8B-B14F-4D97-AF65-F5344CB8AC3E}">
        <p14:creationId xmlns:p14="http://schemas.microsoft.com/office/powerpoint/2010/main" val="86365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EC6E1CFC-7F1F-4BAE-8FF4-767FC814FE89}"/>
              </a:ext>
            </a:extLst>
          </p:cNvPr>
          <p:cNvSpPr/>
          <p:nvPr/>
        </p:nvSpPr>
        <p:spPr>
          <a:xfrm>
            <a:off x="0" y="0"/>
            <a:ext cx="3172178"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2800" b="1" dirty="0" err="1">
                <a:solidFill>
                  <a:srgbClr val="FDFBFF"/>
                </a:solidFill>
                <a:latin typeface="+mj-lt"/>
              </a:rPr>
              <a:t>Медіаструктури</a:t>
            </a:r>
            <a:r>
              <a:rPr lang="uk-UA" sz="2800" b="1" dirty="0">
                <a:solidFill>
                  <a:srgbClr val="FDFBFF"/>
                </a:solidFill>
                <a:latin typeface="+mj-lt"/>
              </a:rPr>
              <a:t> </a:t>
            </a:r>
          </a:p>
        </p:txBody>
      </p:sp>
      <p:sp>
        <p:nvSpPr>
          <p:cNvPr id="3" name="Місце для тексту 6">
            <a:extLst>
              <a:ext uri="{FF2B5EF4-FFF2-40B4-BE49-F238E27FC236}">
                <a16:creationId xmlns:a16="http://schemas.microsoft.com/office/drawing/2014/main" id="{76443DB4-D927-40FD-AA1E-06C0A69B907D}"/>
              </a:ext>
            </a:extLst>
          </p:cNvPr>
          <p:cNvSpPr txBox="1">
            <a:spLocks/>
          </p:cNvSpPr>
          <p:nvPr/>
        </p:nvSpPr>
        <p:spPr>
          <a:xfrm>
            <a:off x="0" y="5508978"/>
            <a:ext cx="2788355" cy="1349022"/>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uk-UA" sz="2000" dirty="0">
              <a:solidFill>
                <a:srgbClr val="FDFBFF"/>
              </a:solidFill>
            </a:endParaRPr>
          </a:p>
          <a:p>
            <a:pPr marL="0" indent="0" algn="ctr">
              <a:buNone/>
            </a:pPr>
            <a:r>
              <a:rPr lang="uk-UA" sz="2000" dirty="0">
                <a:solidFill>
                  <a:srgbClr val="FDFBFF"/>
                </a:solidFill>
              </a:rPr>
              <a:t>РИЗИКИ щодо чесності </a:t>
            </a:r>
          </a:p>
        </p:txBody>
      </p:sp>
      <p:graphicFrame>
        <p:nvGraphicFramePr>
          <p:cNvPr id="6" name="Схема 5">
            <a:extLst>
              <a:ext uri="{FF2B5EF4-FFF2-40B4-BE49-F238E27FC236}">
                <a16:creationId xmlns:a16="http://schemas.microsoft.com/office/drawing/2014/main" id="{7D4AC2D7-511B-4ED2-9255-281713B0A86F}"/>
              </a:ext>
            </a:extLst>
          </p:cNvPr>
          <p:cNvGraphicFramePr/>
          <p:nvPr>
            <p:extLst>
              <p:ext uri="{D42A27DB-BD31-4B8C-83A1-F6EECF244321}">
                <p14:modId xmlns:p14="http://schemas.microsoft.com/office/powerpoint/2010/main" val="3319282533"/>
              </p:ext>
            </p:extLst>
          </p:nvPr>
        </p:nvGraphicFramePr>
        <p:xfrm>
          <a:off x="2020422" y="326127"/>
          <a:ext cx="10688579" cy="5958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606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EC6E1CFC-7F1F-4BAE-8FF4-767FC814FE89}"/>
              </a:ext>
            </a:extLst>
          </p:cNvPr>
          <p:cNvSpPr/>
          <p:nvPr/>
        </p:nvSpPr>
        <p:spPr>
          <a:xfrm>
            <a:off x="0" y="0"/>
            <a:ext cx="3172178"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2800" b="1" dirty="0" err="1">
                <a:solidFill>
                  <a:srgbClr val="FDFBFF"/>
                </a:solidFill>
                <a:latin typeface="+mj-lt"/>
              </a:rPr>
              <a:t>Медіаструктури</a:t>
            </a:r>
            <a:r>
              <a:rPr lang="uk-UA" sz="2800" b="1" dirty="0">
                <a:solidFill>
                  <a:srgbClr val="FDFBFF"/>
                </a:solidFill>
                <a:latin typeface="+mj-lt"/>
              </a:rPr>
              <a:t> </a:t>
            </a:r>
          </a:p>
        </p:txBody>
      </p:sp>
      <p:sp>
        <p:nvSpPr>
          <p:cNvPr id="3" name="Місце для тексту 6">
            <a:extLst>
              <a:ext uri="{FF2B5EF4-FFF2-40B4-BE49-F238E27FC236}">
                <a16:creationId xmlns:a16="http://schemas.microsoft.com/office/drawing/2014/main" id="{76443DB4-D927-40FD-AA1E-06C0A69B907D}"/>
              </a:ext>
            </a:extLst>
          </p:cNvPr>
          <p:cNvSpPr txBox="1">
            <a:spLocks/>
          </p:cNvSpPr>
          <p:nvPr/>
        </p:nvSpPr>
        <p:spPr>
          <a:xfrm>
            <a:off x="0" y="5508978"/>
            <a:ext cx="2788355" cy="1349022"/>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uk-UA" sz="2000" dirty="0">
              <a:solidFill>
                <a:srgbClr val="FDFBFF"/>
              </a:solidFill>
            </a:endParaRPr>
          </a:p>
          <a:p>
            <a:pPr marL="0" indent="0" algn="ctr">
              <a:buNone/>
            </a:pPr>
            <a:r>
              <a:rPr lang="uk-UA" sz="2000" dirty="0">
                <a:solidFill>
                  <a:srgbClr val="FDFBFF"/>
                </a:solidFill>
              </a:rPr>
              <a:t>РИЗИКИ щодо чесності </a:t>
            </a:r>
          </a:p>
        </p:txBody>
      </p:sp>
      <p:graphicFrame>
        <p:nvGraphicFramePr>
          <p:cNvPr id="6" name="Схема 5">
            <a:extLst>
              <a:ext uri="{FF2B5EF4-FFF2-40B4-BE49-F238E27FC236}">
                <a16:creationId xmlns:a16="http://schemas.microsoft.com/office/drawing/2014/main" id="{7D4AC2D7-511B-4ED2-9255-281713B0A86F}"/>
              </a:ext>
            </a:extLst>
          </p:cNvPr>
          <p:cNvGraphicFramePr/>
          <p:nvPr>
            <p:extLst>
              <p:ext uri="{D42A27DB-BD31-4B8C-83A1-F6EECF244321}">
                <p14:modId xmlns:p14="http://schemas.microsoft.com/office/powerpoint/2010/main" val="165479252"/>
              </p:ext>
            </p:extLst>
          </p:nvPr>
        </p:nvGraphicFramePr>
        <p:xfrm>
          <a:off x="2020422" y="326127"/>
          <a:ext cx="10688579" cy="5958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3980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E0D78B5-C806-4E2C-B1DC-E15D040F8E71}"/>
              </a:ext>
            </a:extLst>
          </p:cNvPr>
          <p:cNvSpPr>
            <a:spLocks noGrp="1"/>
          </p:cNvSpPr>
          <p:nvPr>
            <p:ph type="title"/>
          </p:nvPr>
        </p:nvSpPr>
        <p:spPr>
          <a:xfrm>
            <a:off x="6147816" y="1826717"/>
            <a:ext cx="6044184" cy="2066544"/>
          </a:xfrm>
        </p:spPr>
        <p:txBody>
          <a:bodyPr/>
          <a:lstStyle/>
          <a:p>
            <a:r>
              <a:rPr lang="uk-UA" dirty="0">
                <a:solidFill>
                  <a:srgbClr val="FDFBFF"/>
                </a:solidFill>
              </a:rPr>
              <a:t>Журналісти</a:t>
            </a:r>
          </a:p>
        </p:txBody>
      </p:sp>
      <p:sp>
        <p:nvSpPr>
          <p:cNvPr id="8" name="Місце для тексту 6">
            <a:extLst>
              <a:ext uri="{FF2B5EF4-FFF2-40B4-BE49-F238E27FC236}">
                <a16:creationId xmlns:a16="http://schemas.microsoft.com/office/drawing/2014/main" id="{243DCC87-B294-4C66-B23E-C48A186DA747}"/>
              </a:ext>
            </a:extLst>
          </p:cNvPr>
          <p:cNvSpPr txBox="1">
            <a:spLocks/>
          </p:cNvSpPr>
          <p:nvPr/>
        </p:nvSpPr>
        <p:spPr>
          <a:xfrm>
            <a:off x="5926239" y="5399018"/>
            <a:ext cx="6353358" cy="1458982"/>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uk-UA" sz="2000" dirty="0">
              <a:solidFill>
                <a:srgbClr val="FDFBFF"/>
              </a:solidFill>
            </a:endParaRPr>
          </a:p>
          <a:p>
            <a:pPr marL="0" indent="0" algn="ctr">
              <a:buNone/>
            </a:pPr>
            <a:r>
              <a:rPr lang="uk-UA" sz="2000" dirty="0">
                <a:solidFill>
                  <a:srgbClr val="FDFBFF"/>
                </a:solidFill>
              </a:rPr>
              <a:t>РИЗИКИ щодо чесності </a:t>
            </a:r>
          </a:p>
        </p:txBody>
      </p:sp>
      <p:sp>
        <p:nvSpPr>
          <p:cNvPr id="10" name="TextBox 9">
            <a:extLst>
              <a:ext uri="{FF2B5EF4-FFF2-40B4-BE49-F238E27FC236}">
                <a16:creationId xmlns:a16="http://schemas.microsoft.com/office/drawing/2014/main" id="{A77AF456-C0B7-4389-8486-9F97986E605B}"/>
              </a:ext>
            </a:extLst>
          </p:cNvPr>
          <p:cNvSpPr txBox="1"/>
          <p:nvPr/>
        </p:nvSpPr>
        <p:spPr>
          <a:xfrm>
            <a:off x="234387" y="612448"/>
            <a:ext cx="5599253" cy="5355312"/>
          </a:xfrm>
          <a:prstGeom prst="rect">
            <a:avLst/>
          </a:prstGeom>
          <a:noFill/>
        </p:spPr>
        <p:txBody>
          <a:bodyPr wrap="square">
            <a:spAutoFit/>
          </a:bodyPr>
          <a:lstStyle/>
          <a:p>
            <a:pPr marL="285750" indent="-285750" algn="just">
              <a:buFont typeface="Wingdings" panose="05000000000000000000" pitchFamily="2" charset="2"/>
              <a:buChar char="ü"/>
            </a:pPr>
            <a:r>
              <a:rPr lang="uk-UA" dirty="0"/>
              <a:t>Журналістам не вистачає можливостей (зокрема освіти та навичок, а також інституційних і горизонтальних форм професійної соціалізації), щоб протистояти структурам і відносинам, які перешкоджають демократичній ролі медіа.</a:t>
            </a:r>
          </a:p>
          <a:p>
            <a:pPr marL="285750" indent="-285750" algn="just">
              <a:buFont typeface="Wingdings" panose="05000000000000000000" pitchFamily="2" charset="2"/>
              <a:buChar char="ü"/>
            </a:pPr>
            <a:endParaRPr lang="uk-UA" dirty="0"/>
          </a:p>
          <a:p>
            <a:pPr marL="285750" indent="-285750" algn="just">
              <a:buFont typeface="Wingdings" panose="05000000000000000000" pitchFamily="2" charset="2"/>
              <a:buChar char="ü"/>
            </a:pPr>
            <a:r>
              <a:rPr lang="uk-UA" dirty="0"/>
              <a:t>Журналісти, які висвітлюють випадки корупції, </a:t>
            </a:r>
            <a:r>
              <a:rPr lang="uk-UA" dirty="0" err="1"/>
              <a:t>клієнтелізму</a:t>
            </a:r>
            <a:r>
              <a:rPr lang="uk-UA" dirty="0"/>
              <a:t> та злочинності, піддаються різним формам тиску, погроз, нападів і насильства.</a:t>
            </a:r>
          </a:p>
          <a:p>
            <a:pPr algn="just"/>
            <a:endParaRPr lang="uk-UA" dirty="0"/>
          </a:p>
          <a:p>
            <a:pPr marL="285750" indent="-285750" algn="just">
              <a:buFont typeface="Wingdings" panose="05000000000000000000" pitchFamily="2" charset="2"/>
              <a:buChar char="ü"/>
            </a:pPr>
            <a:r>
              <a:rPr lang="uk-UA" dirty="0"/>
              <a:t>Редакторів призначають незалежно від їхньої професійної компетенції та доброчесності, а радше на основі політичної приналежності, лояльності та </a:t>
            </a:r>
            <a:r>
              <a:rPr lang="uk-UA" dirty="0" err="1"/>
              <a:t>зв’язків</a:t>
            </a:r>
            <a:r>
              <a:rPr lang="uk-UA" dirty="0"/>
              <a:t> із певними політичними та бізнесовими інтересами власників </a:t>
            </a:r>
            <a:r>
              <a:rPr lang="uk-UA" dirty="0" err="1"/>
              <a:t>медіаресурсів</a:t>
            </a:r>
            <a:r>
              <a:rPr lang="uk-UA" dirty="0"/>
              <a:t>.</a:t>
            </a:r>
          </a:p>
          <a:p>
            <a:pPr marL="285750" indent="-285750" algn="just">
              <a:buFont typeface="Wingdings" panose="05000000000000000000" pitchFamily="2" charset="2"/>
              <a:buChar char="ü"/>
            </a:pPr>
            <a:endParaRPr lang="uk-UA" dirty="0"/>
          </a:p>
          <a:p>
            <a:pPr marL="285750" indent="-285750" algn="just">
              <a:buFont typeface="Wingdings" panose="05000000000000000000" pitchFamily="2" charset="2"/>
              <a:buChar char="ü"/>
            </a:pPr>
            <a:r>
              <a:rPr lang="ru-RU" dirty="0" err="1"/>
              <a:t>Журналістам-розслідувачам</a:t>
            </a:r>
            <a:r>
              <a:rPr lang="ru-RU" dirty="0"/>
              <a:t> не </a:t>
            </a:r>
            <a:r>
              <a:rPr lang="ru-RU" dirty="0" err="1"/>
              <a:t>вистачає</a:t>
            </a:r>
            <a:r>
              <a:rPr lang="ru-RU" dirty="0"/>
              <a:t> </a:t>
            </a:r>
            <a:r>
              <a:rPr lang="ru-RU" dirty="0" err="1"/>
              <a:t>підтримки</a:t>
            </a:r>
            <a:r>
              <a:rPr lang="ru-RU" dirty="0"/>
              <a:t>, </a:t>
            </a:r>
            <a:r>
              <a:rPr lang="ru-RU" dirty="0" err="1"/>
              <a:t>або</a:t>
            </a:r>
            <a:r>
              <a:rPr lang="ru-RU" dirty="0"/>
              <a:t> вони </a:t>
            </a:r>
            <a:r>
              <a:rPr lang="ru-RU" dirty="0" err="1"/>
              <a:t>стикаються</a:t>
            </a:r>
            <a:r>
              <a:rPr lang="ru-RU" dirty="0"/>
              <a:t> з </a:t>
            </a:r>
            <a:r>
              <a:rPr lang="ru-RU" dirty="0" err="1"/>
              <a:t>різними</a:t>
            </a:r>
            <a:r>
              <a:rPr lang="ru-RU" dirty="0"/>
              <a:t> формами </a:t>
            </a:r>
            <a:r>
              <a:rPr lang="ru-RU" dirty="0" err="1"/>
              <a:t>тиску</a:t>
            </a:r>
            <a:r>
              <a:rPr lang="ru-RU" dirty="0"/>
              <a:t> та </a:t>
            </a:r>
            <a:r>
              <a:rPr lang="ru-RU" dirty="0" err="1"/>
              <a:t>цензури</a:t>
            </a:r>
            <a:r>
              <a:rPr lang="ru-RU" dirty="0"/>
              <a:t>.</a:t>
            </a:r>
            <a:endParaRPr lang="uk-UA" dirty="0"/>
          </a:p>
        </p:txBody>
      </p:sp>
    </p:spTree>
    <p:extLst>
      <p:ext uri="{BB962C8B-B14F-4D97-AF65-F5344CB8AC3E}">
        <p14:creationId xmlns:p14="http://schemas.microsoft.com/office/powerpoint/2010/main" val="3010089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EC6E1CFC-7F1F-4BAE-8FF4-767FC814FE89}"/>
              </a:ext>
            </a:extLst>
          </p:cNvPr>
          <p:cNvSpPr/>
          <p:nvPr/>
        </p:nvSpPr>
        <p:spPr>
          <a:xfrm>
            <a:off x="-1" y="0"/>
            <a:ext cx="3640975"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2800" b="1" dirty="0">
                <a:solidFill>
                  <a:srgbClr val="FDFBFF"/>
                </a:solidFill>
                <a:latin typeface="+mj-lt"/>
              </a:rPr>
              <a:t>Журналістські практики  </a:t>
            </a:r>
          </a:p>
        </p:txBody>
      </p:sp>
      <p:sp>
        <p:nvSpPr>
          <p:cNvPr id="3" name="Місце для тексту 6">
            <a:extLst>
              <a:ext uri="{FF2B5EF4-FFF2-40B4-BE49-F238E27FC236}">
                <a16:creationId xmlns:a16="http://schemas.microsoft.com/office/drawing/2014/main" id="{76443DB4-D927-40FD-AA1E-06C0A69B907D}"/>
              </a:ext>
            </a:extLst>
          </p:cNvPr>
          <p:cNvSpPr txBox="1">
            <a:spLocks/>
          </p:cNvSpPr>
          <p:nvPr/>
        </p:nvSpPr>
        <p:spPr>
          <a:xfrm>
            <a:off x="0" y="5508978"/>
            <a:ext cx="3640974" cy="1349022"/>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uk-UA" sz="2000" dirty="0">
              <a:solidFill>
                <a:srgbClr val="FDFBFF"/>
              </a:solidFill>
            </a:endParaRPr>
          </a:p>
          <a:p>
            <a:pPr marL="0" indent="0" algn="ctr">
              <a:buNone/>
            </a:pPr>
            <a:r>
              <a:rPr lang="uk-UA" sz="2000" dirty="0">
                <a:solidFill>
                  <a:srgbClr val="FDFBFF"/>
                </a:solidFill>
              </a:rPr>
              <a:t>РИЗИКИ щодо чесності </a:t>
            </a:r>
          </a:p>
        </p:txBody>
      </p:sp>
      <p:sp>
        <p:nvSpPr>
          <p:cNvPr id="7" name="TextBox 6">
            <a:extLst>
              <a:ext uri="{FF2B5EF4-FFF2-40B4-BE49-F238E27FC236}">
                <a16:creationId xmlns:a16="http://schemas.microsoft.com/office/drawing/2014/main" id="{775901D0-AF76-478F-BB7F-66728145E206}"/>
              </a:ext>
            </a:extLst>
          </p:cNvPr>
          <p:cNvSpPr txBox="1"/>
          <p:nvPr/>
        </p:nvSpPr>
        <p:spPr>
          <a:xfrm>
            <a:off x="3928839" y="811202"/>
            <a:ext cx="7755467" cy="5632311"/>
          </a:xfrm>
          <a:prstGeom prst="rect">
            <a:avLst/>
          </a:prstGeom>
          <a:noFill/>
        </p:spPr>
        <p:txBody>
          <a:bodyPr wrap="square">
            <a:spAutoFit/>
          </a:bodyPr>
          <a:lstStyle/>
          <a:p>
            <a:pPr marL="342900" indent="-342900" algn="just">
              <a:buClr>
                <a:schemeClr val="accent3"/>
              </a:buClr>
              <a:buFont typeface="Wingdings" panose="05000000000000000000" pitchFamily="2" charset="2"/>
              <a:buChar char="ü"/>
            </a:pPr>
            <a:r>
              <a:rPr lang="uk-UA" sz="2400" dirty="0"/>
              <a:t>Низьке дотримання </a:t>
            </a:r>
            <a:r>
              <a:rPr lang="uk-UA" sz="2400" dirty="0" err="1"/>
              <a:t>медіаетики</a:t>
            </a:r>
            <a:r>
              <a:rPr lang="uk-UA" sz="2400" dirty="0"/>
              <a:t> та нормативних документів у цій сфері. </a:t>
            </a:r>
          </a:p>
          <a:p>
            <a:pPr marL="342900" indent="-342900" algn="just">
              <a:buClr>
                <a:schemeClr val="accent3"/>
              </a:buClr>
              <a:buFont typeface="Wingdings" panose="05000000000000000000" pitchFamily="2" charset="2"/>
              <a:buChar char="ü"/>
            </a:pPr>
            <a:r>
              <a:rPr lang="uk-UA" sz="2400" dirty="0"/>
              <a:t>Політична упередженість у висвітленні інформації державними й приватними медіа, які піддаються впливу та контролю з боку певних політичних і бізнес-інтересів та груп. </a:t>
            </a:r>
          </a:p>
          <a:p>
            <a:pPr marL="342900" indent="-342900" algn="just">
              <a:buClr>
                <a:schemeClr val="accent3"/>
              </a:buClr>
              <a:buFont typeface="Wingdings" panose="05000000000000000000" pitchFamily="2" charset="2"/>
              <a:buChar char="ü"/>
            </a:pPr>
            <a:r>
              <a:rPr lang="uk-UA" sz="2400" dirty="0"/>
              <a:t>Політизованість </a:t>
            </a:r>
            <a:r>
              <a:rPr lang="uk-UA" sz="2400" dirty="0" err="1"/>
              <a:t>медіаконтенту</a:t>
            </a:r>
            <a:r>
              <a:rPr lang="uk-UA" sz="2400" dirty="0"/>
              <a:t>, його </a:t>
            </a:r>
            <a:r>
              <a:rPr lang="uk-UA" sz="2400" dirty="0" err="1"/>
              <a:t>інструменталізація</a:t>
            </a:r>
            <a:r>
              <a:rPr lang="uk-UA" sz="2400" dirty="0"/>
              <a:t> для боротьби за політичні чи партійні інтереси. </a:t>
            </a:r>
          </a:p>
          <a:p>
            <a:pPr marL="342900" indent="-342900" algn="just">
              <a:buClr>
                <a:schemeClr val="accent3"/>
              </a:buClr>
              <a:buFont typeface="Wingdings" panose="05000000000000000000" pitchFamily="2" charset="2"/>
              <a:buChar char="ü"/>
            </a:pPr>
            <a:r>
              <a:rPr lang="uk-UA" sz="2400" dirty="0"/>
              <a:t>Дискримінаційне представлення етнічних, релігійних, сексуальних та інших меншин, а також гендерне представлення в медіа підтримують форми соціальної організації, розподілу ролей і ресурсів у суспільстві на основі соціальної ізоляції, нерівності, домінування певних політичних та економічних інтересів.</a:t>
            </a:r>
          </a:p>
        </p:txBody>
      </p:sp>
    </p:spTree>
    <p:extLst>
      <p:ext uri="{BB962C8B-B14F-4D97-AF65-F5344CB8AC3E}">
        <p14:creationId xmlns:p14="http://schemas.microsoft.com/office/powerpoint/2010/main" val="1739663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Місце для зображення 7" descr="Изображение слайда-разделителя">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498036"/>
            <a:ext cx="8687356" cy="6439627"/>
          </a:xfrm>
        </p:spPr>
      </p:pic>
      <p:sp>
        <p:nvSpPr>
          <p:cNvPr id="24" name="Надпись 23" descr="Контрастный элемент для поля заголовка">
            <a:extLst>
              <a:ext uri="{FF2B5EF4-FFF2-40B4-BE49-F238E27FC236}">
                <a16:creationId xmlns:a16="http://schemas.microsoft.com/office/drawing/2014/main" id="{993B1474-02E3-4509-B5C5-84427653BA68}"/>
              </a:ext>
              <a:ext uri="{C183D7F6-B498-43B3-948B-1728B52AA6E4}">
                <adec:decorative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ru-RU" dirty="0"/>
          </a:p>
        </p:txBody>
      </p:sp>
      <p:sp>
        <p:nvSpPr>
          <p:cNvPr id="18" name="Равнобедренный треугольник 17" descr="Тень для поля заголовка">
            <a:extLst>
              <a:ext uri="{FF2B5EF4-FFF2-40B4-BE49-F238E27FC236}">
                <a16:creationId xmlns:a16="http://schemas.microsoft.com/office/drawing/2014/main" id="{FAB4748B-F532-4C70-827A-5FEA8C084327}"/>
              </a:ext>
              <a:ext uri="{C183D7F6-B498-43B3-948B-1728B52AA6E4}">
                <adec:decorative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dirty="0"/>
          </a:p>
        </p:txBody>
      </p:sp>
      <p:sp>
        <p:nvSpPr>
          <p:cNvPr id="3" name="Заголовок 2">
            <a:extLst>
              <a:ext uri="{FF2B5EF4-FFF2-40B4-BE49-F238E27FC236}">
                <a16:creationId xmlns:a16="http://schemas.microsoft.com/office/drawing/2014/main" id="{200B3D2B-613A-41BE-987D-E6A1324B456D}"/>
              </a:ext>
            </a:extLst>
          </p:cNvPr>
          <p:cNvSpPr>
            <a:spLocks noGrp="1"/>
          </p:cNvSpPr>
          <p:nvPr>
            <p:ph type="ctrTitle"/>
          </p:nvPr>
        </p:nvSpPr>
        <p:spPr>
          <a:xfrm>
            <a:off x="6440129" y="855407"/>
            <a:ext cx="5444930" cy="4699590"/>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ormAutofit/>
          </a:bodyPr>
          <a:lstStyle/>
          <a:p>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Якби</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світ</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і люди в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ньому</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були</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досконалі</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то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журналісти</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при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роботі</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могли б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керуватися</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лише</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власною</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 </a:t>
            </a:r>
            <a:r>
              <a:rPr lang="ru-RU" sz="4400" b="0" cap="none" spc="0" dirty="0" err="1">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думкою</a:t>
            </a:r>
            <a:r>
              <a:rPr lang="ru-RU" sz="4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t>"</a:t>
            </a:r>
            <a:br>
              <a:rPr lang="ru-RU" sz="5400" b="0" cap="none" spc="0" dirty="0">
                <a:ln w="0"/>
                <a:solidFill>
                  <a:schemeClr val="tx1"/>
                </a:solidFill>
                <a:effectLst>
                  <a:outerShdw blurRad="38100" dist="19050" dir="2700000" algn="tl" rotWithShape="0">
                    <a:schemeClr val="dk1">
                      <a:alpha val="40000"/>
                    </a:schemeClr>
                  </a:outerShdw>
                </a:effectLst>
                <a:latin typeface="Bahnschrift SemiLight" panose="020B0502040204020203" pitchFamily="34" charset="0"/>
              </a:rPr>
            </a:br>
            <a:endParaRPr lang="ru-RU" sz="5000" b="0" cap="none" spc="0" dirty="0">
              <a:ln w="0"/>
              <a:solidFill>
                <a:schemeClr val="tx1"/>
              </a:solidFill>
              <a:effectLst>
                <a:outerShdw blurRad="38100" dist="19050" dir="2700000" algn="tl" rotWithShape="0">
                  <a:schemeClr val="dk1">
                    <a:alpha val="40000"/>
                  </a:schemeClr>
                </a:outerShdw>
              </a:effectLst>
            </a:endParaRPr>
          </a:p>
        </p:txBody>
      </p:sp>
      <p:sp>
        <p:nvSpPr>
          <p:cNvPr id="15" name="Полилиния 5" descr="Контрастный блок">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16" name="Полилиния 5" descr="Пустой контрастный блок">
            <a:extLst>
              <a:ext uri="{FF2B5EF4-FFF2-40B4-BE49-F238E27FC236}">
                <a16:creationId xmlns:a16="http://schemas.microsoft.com/office/drawing/2014/main" id="{E0D7A780-33BC-4E68-9763-AB62376D5024}"/>
              </a:ext>
              <a:ext uri="{C183D7F6-B498-43B3-948B-1728B52AA6E4}">
                <adec:decorative xmlns:adec="http://schemas.microsoft.com/office/drawing/2017/decorative"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5" name="Номер слайда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ru-RU" smtClean="0"/>
              <a:pPr rtl="0"/>
              <a:t>34</a:t>
            </a:fld>
            <a:endParaRPr lang="ru-RU" dirty="0"/>
          </a:p>
        </p:txBody>
      </p:sp>
    </p:spTree>
    <p:extLst>
      <p:ext uri="{BB962C8B-B14F-4D97-AF65-F5344CB8AC3E}">
        <p14:creationId xmlns:p14="http://schemas.microsoft.com/office/powerpoint/2010/main" val="13971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A2175D0-9310-4C9E-87B5-1FAD867373DA}"/>
              </a:ext>
            </a:extLst>
          </p:cNvPr>
          <p:cNvSpPr>
            <a:spLocks noGrp="1"/>
          </p:cNvSpPr>
          <p:nvPr>
            <p:ph type="title"/>
          </p:nvPr>
        </p:nvSpPr>
        <p:spPr>
          <a:xfrm>
            <a:off x="595098" y="1393501"/>
            <a:ext cx="5266944" cy="1618488"/>
          </a:xfrm>
        </p:spPr>
        <p:txBody>
          <a:bodyPr/>
          <a:lstStyle/>
          <a:p>
            <a:pPr algn="ctr"/>
            <a:r>
              <a:rPr lang="uk-UA" sz="2800" dirty="0" err="1">
                <a:solidFill>
                  <a:schemeClr val="accent3"/>
                </a:solidFill>
              </a:rPr>
              <a:t>недоброчесність</a:t>
            </a:r>
            <a:r>
              <a:rPr lang="uk-UA" sz="2800" dirty="0">
                <a:solidFill>
                  <a:schemeClr val="accent3"/>
                </a:solidFill>
              </a:rPr>
              <a:t> у медіа – це не лише корупція. Це також можуть бути різноманітні інформаційні </a:t>
            </a:r>
            <a:r>
              <a:rPr lang="uk-UA" sz="2800" dirty="0">
                <a:solidFill>
                  <a:schemeClr val="accent5"/>
                </a:solidFill>
              </a:rPr>
              <a:t>маніпуляції </a:t>
            </a:r>
            <a:r>
              <a:rPr lang="uk-UA" sz="2800" dirty="0">
                <a:solidFill>
                  <a:schemeClr val="accent3"/>
                </a:solidFill>
              </a:rPr>
              <a:t>та </a:t>
            </a:r>
            <a:r>
              <a:rPr lang="uk-UA" sz="2800" dirty="0">
                <a:solidFill>
                  <a:srgbClr val="0070C0"/>
                </a:solidFill>
              </a:rPr>
              <a:t>фейки.</a:t>
            </a:r>
            <a:r>
              <a:rPr lang="uk-UA" sz="2800" dirty="0">
                <a:solidFill>
                  <a:schemeClr val="accent3"/>
                </a:solidFill>
              </a:rPr>
              <a:t> </a:t>
            </a:r>
            <a:br>
              <a:rPr lang="uk-UA" sz="2800" dirty="0">
                <a:solidFill>
                  <a:schemeClr val="tx1"/>
                </a:solidFill>
              </a:rPr>
            </a:br>
            <a:br>
              <a:rPr lang="uk-UA" sz="2800" dirty="0"/>
            </a:br>
            <a:endParaRPr lang="uk-UA" sz="2800" dirty="0"/>
          </a:p>
        </p:txBody>
      </p:sp>
      <p:pic>
        <p:nvPicPr>
          <p:cNvPr id="10" name="Місце для зображення 9">
            <a:extLst>
              <a:ext uri="{FF2B5EF4-FFF2-40B4-BE49-F238E27FC236}">
                <a16:creationId xmlns:a16="http://schemas.microsoft.com/office/drawing/2014/main" id="{C849C9DA-2375-470D-8355-9C79A07FEC08}"/>
              </a:ext>
            </a:extLst>
          </p:cNvPr>
          <p:cNvPicPr>
            <a:picLocks noGrp="1" noChangeAspect="1"/>
          </p:cNvPicPr>
          <p:nvPr>
            <p:ph type="pic" sz="quarter" idx="12"/>
          </p:nvPr>
        </p:nvPicPr>
        <p:blipFill rotWithShape="1">
          <a:blip r:embed="rId3"/>
          <a:srcRect l="41760" r="3404"/>
          <a:stretch/>
        </p:blipFill>
        <p:spPr>
          <a:xfrm>
            <a:off x="5724000" y="0"/>
            <a:ext cx="6588000" cy="6858000"/>
          </a:xfrm>
        </p:spPr>
      </p:pic>
      <p:sp>
        <p:nvSpPr>
          <p:cNvPr id="8" name="Місце для тексту 7">
            <a:extLst>
              <a:ext uri="{FF2B5EF4-FFF2-40B4-BE49-F238E27FC236}">
                <a16:creationId xmlns:a16="http://schemas.microsoft.com/office/drawing/2014/main" id="{8473327F-7F3B-4BF9-94FB-A3353A01EA28}"/>
              </a:ext>
            </a:extLst>
          </p:cNvPr>
          <p:cNvSpPr>
            <a:spLocks noGrp="1"/>
          </p:cNvSpPr>
          <p:nvPr>
            <p:ph type="body" sz="quarter" idx="14"/>
          </p:nvPr>
        </p:nvSpPr>
        <p:spPr>
          <a:xfrm>
            <a:off x="11353259" y="202242"/>
            <a:ext cx="958741" cy="6288750"/>
          </a:xfrm>
        </p:spPr>
        <p:txBody>
          <a:bodyPr/>
          <a:lstStyle/>
          <a:p>
            <a:endParaRPr lang="uk-UA" dirty="0"/>
          </a:p>
        </p:txBody>
      </p:sp>
    </p:spTree>
    <p:extLst>
      <p:ext uri="{BB962C8B-B14F-4D97-AF65-F5344CB8AC3E}">
        <p14:creationId xmlns:p14="http://schemas.microsoft.com/office/powerpoint/2010/main" val="1366976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a:extLst>
              <a:ext uri="{FF2B5EF4-FFF2-40B4-BE49-F238E27FC236}">
                <a16:creationId xmlns:a16="http://schemas.microsoft.com/office/drawing/2014/main" id="{339E477A-CEAE-4B51-BA1A-2C7082EBB49A}"/>
              </a:ext>
            </a:extLst>
          </p:cNvPr>
          <p:cNvSpPr>
            <a:spLocks noGrp="1"/>
          </p:cNvSpPr>
          <p:nvPr>
            <p:ph type="title"/>
          </p:nvPr>
        </p:nvSpPr>
        <p:spPr>
          <a:xfrm>
            <a:off x="606326" y="101035"/>
            <a:ext cx="7307185" cy="1618488"/>
          </a:xfrm>
        </p:spPr>
        <p:txBody>
          <a:bodyPr/>
          <a:lstStyle/>
          <a:p>
            <a:r>
              <a:rPr lang="uk-UA" dirty="0">
                <a:solidFill>
                  <a:schemeClr val="accent3"/>
                </a:solidFill>
              </a:rPr>
              <a:t>1. Маніпуляції </a:t>
            </a:r>
          </a:p>
        </p:txBody>
      </p:sp>
      <p:sp>
        <p:nvSpPr>
          <p:cNvPr id="20" name="TextBox 19">
            <a:extLst>
              <a:ext uri="{FF2B5EF4-FFF2-40B4-BE49-F238E27FC236}">
                <a16:creationId xmlns:a16="http://schemas.microsoft.com/office/drawing/2014/main" id="{29A4972E-D4CC-4FE2-832B-A9F1173DF017}"/>
              </a:ext>
            </a:extLst>
          </p:cNvPr>
          <p:cNvSpPr txBox="1"/>
          <p:nvPr/>
        </p:nvSpPr>
        <p:spPr>
          <a:xfrm>
            <a:off x="488778" y="1520456"/>
            <a:ext cx="3089800" cy="3970318"/>
          </a:xfrm>
          <a:prstGeom prst="rect">
            <a:avLst/>
          </a:prstGeom>
          <a:noFill/>
        </p:spPr>
        <p:txBody>
          <a:bodyPr wrap="square">
            <a:spAutoFit/>
          </a:bodyPr>
          <a:lstStyle/>
          <a:p>
            <a:pPr algn="just"/>
            <a:r>
              <a:rPr lang="uk-UA" b="1" dirty="0">
                <a:solidFill>
                  <a:schemeClr val="accent3"/>
                </a:solidFill>
              </a:rPr>
              <a:t>Інформаційні маніпуляції </a:t>
            </a:r>
            <a:r>
              <a:rPr lang="uk-UA" dirty="0"/>
              <a:t>– це </a:t>
            </a:r>
            <a:r>
              <a:rPr lang="uk-UA" dirty="0" err="1"/>
              <a:t>найнеприємніша</a:t>
            </a:r>
            <a:r>
              <a:rPr lang="uk-UA" dirty="0"/>
              <a:t> дезінформація, оскільки її буває важко розрізнити та необхідно ретельно перевіряти, аби усвідомити підступність. Головна мета інформаційних маніпуляцій – це вплинути на вас та спонукати розповсюджувати їх далі: робити репости, розсилати родичам, обговорювати в компанії друзів.</a:t>
            </a:r>
          </a:p>
        </p:txBody>
      </p:sp>
      <p:graphicFrame>
        <p:nvGraphicFramePr>
          <p:cNvPr id="21" name="Схема 20">
            <a:extLst>
              <a:ext uri="{FF2B5EF4-FFF2-40B4-BE49-F238E27FC236}">
                <a16:creationId xmlns:a16="http://schemas.microsoft.com/office/drawing/2014/main" id="{AF2CE35B-14DC-4CD8-9A18-3A902D9B12EA}"/>
              </a:ext>
            </a:extLst>
          </p:cNvPr>
          <p:cNvGraphicFramePr/>
          <p:nvPr>
            <p:extLst>
              <p:ext uri="{D42A27DB-BD31-4B8C-83A1-F6EECF244321}">
                <p14:modId xmlns:p14="http://schemas.microsoft.com/office/powerpoint/2010/main" val="1969026683"/>
              </p:ext>
            </p:extLst>
          </p:nvPr>
        </p:nvGraphicFramePr>
        <p:xfrm>
          <a:off x="3696126" y="662982"/>
          <a:ext cx="8128000" cy="588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8618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A93DF-7131-46B7-87D2-C6A81CD0336B}"/>
              </a:ext>
            </a:extLst>
          </p:cNvPr>
          <p:cNvSpPr>
            <a:spLocks noGrp="1"/>
          </p:cNvSpPr>
          <p:nvPr>
            <p:ph type="title"/>
          </p:nvPr>
        </p:nvSpPr>
        <p:spPr>
          <a:xfrm>
            <a:off x="617615" y="315468"/>
            <a:ext cx="5266944" cy="1618488"/>
          </a:xfrm>
        </p:spPr>
        <p:txBody>
          <a:bodyPr/>
          <a:lstStyle/>
          <a:p>
            <a:pPr algn="ctr"/>
            <a:r>
              <a:rPr lang="uk-UA" sz="3600" dirty="0">
                <a:solidFill>
                  <a:schemeClr val="accent3"/>
                </a:solidFill>
              </a:rPr>
              <a:t>Інформаційний сендвіч</a:t>
            </a:r>
          </a:p>
        </p:txBody>
      </p:sp>
      <p:sp>
        <p:nvSpPr>
          <p:cNvPr id="3" name="Місце для тексту 2">
            <a:extLst>
              <a:ext uri="{FF2B5EF4-FFF2-40B4-BE49-F238E27FC236}">
                <a16:creationId xmlns:a16="http://schemas.microsoft.com/office/drawing/2014/main" id="{10F9F5B9-3EA6-4511-95CA-192896136DC2}"/>
              </a:ext>
            </a:extLst>
          </p:cNvPr>
          <p:cNvSpPr>
            <a:spLocks noGrp="1"/>
          </p:cNvSpPr>
          <p:nvPr>
            <p:ph type="body" sz="quarter" idx="13"/>
          </p:nvPr>
        </p:nvSpPr>
        <p:spPr>
          <a:xfrm>
            <a:off x="519288" y="2129867"/>
            <a:ext cx="4267201" cy="3853244"/>
          </a:xfrm>
        </p:spPr>
        <p:txBody>
          <a:bodyPr>
            <a:normAutofit fontScale="92500" lnSpcReduction="10000"/>
          </a:bodyPr>
          <a:lstStyle/>
          <a:p>
            <a:pPr algn="just"/>
            <a:r>
              <a:rPr lang="uk-UA" sz="2600" dirty="0"/>
              <a:t>– це така подача інформації, що чергує правдиву та неправдиву інформацію в одній публікації. Принцип роботи: факт – фейк – факт. </a:t>
            </a:r>
          </a:p>
          <a:p>
            <a:endParaRPr lang="uk-UA" sz="2000" dirty="0"/>
          </a:p>
          <a:p>
            <a:pPr algn="ctr"/>
            <a:r>
              <a:rPr lang="uk-UA" sz="2000" dirty="0">
                <a:solidFill>
                  <a:schemeClr val="accent3"/>
                </a:solidFill>
              </a:rPr>
              <a:t>Наприклад, «Земля – не плоска, як доказали американські вчені в 1998 році, і обертається навколо сонця». Тож відрізнити її буде не так складно, якщо бути уважним. </a:t>
            </a:r>
          </a:p>
        </p:txBody>
      </p:sp>
      <p:sp>
        <p:nvSpPr>
          <p:cNvPr id="7" name="Місце для номера слайда 6">
            <a:extLst>
              <a:ext uri="{FF2B5EF4-FFF2-40B4-BE49-F238E27FC236}">
                <a16:creationId xmlns:a16="http://schemas.microsoft.com/office/drawing/2014/main" id="{5F05EE47-1752-4BA2-9596-55ECE0D9CD29}"/>
              </a:ext>
            </a:extLst>
          </p:cNvPr>
          <p:cNvSpPr>
            <a:spLocks noGrp="1"/>
          </p:cNvSpPr>
          <p:nvPr>
            <p:ph type="sldNum" sz="quarter" idx="11"/>
          </p:nvPr>
        </p:nvSpPr>
        <p:spPr/>
        <p:txBody>
          <a:bodyPr/>
          <a:lstStyle/>
          <a:p>
            <a:fld id="{0A95BBB0-0295-4C7E-A3D0-2F07981FE8CB}" type="slidenum">
              <a:rPr lang="en-US" smtClean="0"/>
              <a:pPr/>
              <a:t>37</a:t>
            </a:fld>
            <a:endParaRPr lang="en-US" dirty="0"/>
          </a:p>
        </p:txBody>
      </p:sp>
      <p:pic>
        <p:nvPicPr>
          <p:cNvPr id="15" name="Рисунок 14">
            <a:extLst>
              <a:ext uri="{FF2B5EF4-FFF2-40B4-BE49-F238E27FC236}">
                <a16:creationId xmlns:a16="http://schemas.microsoft.com/office/drawing/2014/main" id="{7604D48A-CE30-4317-A0D6-A539C02B5445}"/>
              </a:ext>
            </a:extLst>
          </p:cNvPr>
          <p:cNvPicPr>
            <a:picLocks noChangeAspect="1"/>
          </p:cNvPicPr>
          <p:nvPr/>
        </p:nvPicPr>
        <p:blipFill>
          <a:blip r:embed="rId2"/>
          <a:stretch>
            <a:fillRect/>
          </a:stretch>
        </p:blipFill>
        <p:spPr>
          <a:xfrm>
            <a:off x="4923540" y="1006180"/>
            <a:ext cx="7268459" cy="4845639"/>
          </a:xfrm>
          <a:prstGeom prst="rect">
            <a:avLst/>
          </a:prstGeom>
        </p:spPr>
      </p:pic>
    </p:spTree>
    <p:extLst>
      <p:ext uri="{BB962C8B-B14F-4D97-AF65-F5344CB8AC3E}">
        <p14:creationId xmlns:p14="http://schemas.microsoft.com/office/powerpoint/2010/main" val="931763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02B6E3-D726-4E11-8E66-2464DE639C0F}"/>
              </a:ext>
            </a:extLst>
          </p:cNvPr>
          <p:cNvSpPr>
            <a:spLocks noGrp="1"/>
          </p:cNvSpPr>
          <p:nvPr>
            <p:ph type="title"/>
          </p:nvPr>
        </p:nvSpPr>
        <p:spPr/>
        <p:txBody>
          <a:bodyPr/>
          <a:lstStyle/>
          <a:p>
            <a:r>
              <a:rPr lang="uk-UA" dirty="0" err="1">
                <a:solidFill>
                  <a:schemeClr val="accent3"/>
                </a:solidFill>
              </a:rPr>
              <a:t>клікбейт</a:t>
            </a:r>
            <a:endParaRPr lang="uk-UA" dirty="0">
              <a:solidFill>
                <a:schemeClr val="accent3"/>
              </a:solidFill>
            </a:endParaRPr>
          </a:p>
        </p:txBody>
      </p:sp>
      <p:sp>
        <p:nvSpPr>
          <p:cNvPr id="3" name="Місце для тексту 2">
            <a:extLst>
              <a:ext uri="{FF2B5EF4-FFF2-40B4-BE49-F238E27FC236}">
                <a16:creationId xmlns:a16="http://schemas.microsoft.com/office/drawing/2014/main" id="{022A2BF9-3665-43B0-A096-A20426F386E8}"/>
              </a:ext>
            </a:extLst>
          </p:cNvPr>
          <p:cNvSpPr>
            <a:spLocks noGrp="1"/>
          </p:cNvSpPr>
          <p:nvPr>
            <p:ph type="body" sz="quarter" idx="13"/>
          </p:nvPr>
        </p:nvSpPr>
        <p:spPr>
          <a:xfrm>
            <a:off x="696632" y="2152565"/>
            <a:ext cx="4621558" cy="3836755"/>
          </a:xfrm>
        </p:spPr>
        <p:txBody>
          <a:bodyPr>
            <a:normAutofit fontScale="92500" lnSpcReduction="10000"/>
          </a:bodyPr>
          <a:lstStyle/>
          <a:p>
            <a:pPr algn="ctr"/>
            <a:r>
              <a:rPr lang="uk-UA" sz="2400" dirty="0"/>
              <a:t>Заголовок, що провокує на натискання, тобто «</a:t>
            </a:r>
            <a:r>
              <a:rPr lang="uk-UA" sz="2400" dirty="0" err="1"/>
              <a:t>клікбейт</a:t>
            </a:r>
            <a:r>
              <a:rPr lang="uk-UA" sz="2400" dirty="0"/>
              <a:t>» – вам намагаються… знаєте, простіше продемонструвати: «УВЕСЬ СВІТ У ЩОЦІ ВІД ТОГО, ХТО НАРОДИВСЯ НА ВІННИЧИНІ: ДИВИТИСЯ ФОТО». «СВІТЛА В УКРАЇНІ БІЛЬШЕ НЕ БУДЕ: ОКУНАЄМОСЬ У ТЕМРЯВУ НАЗАВЖДИ». Добре, що таку маніпуляцію видно здалеку – завдяки </a:t>
            </a:r>
            <a:r>
              <a:rPr lang="uk-UA" sz="2400" dirty="0" err="1"/>
              <a:t>капслоку</a:t>
            </a:r>
            <a:r>
              <a:rPr lang="uk-UA" sz="2400" dirty="0"/>
              <a:t> зокрема.</a:t>
            </a:r>
          </a:p>
        </p:txBody>
      </p:sp>
      <p:sp>
        <p:nvSpPr>
          <p:cNvPr id="7" name="Місце для номера слайда 6">
            <a:extLst>
              <a:ext uri="{FF2B5EF4-FFF2-40B4-BE49-F238E27FC236}">
                <a16:creationId xmlns:a16="http://schemas.microsoft.com/office/drawing/2014/main" id="{5DA5C932-1836-4747-AF40-4BC0730F22E0}"/>
              </a:ext>
            </a:extLst>
          </p:cNvPr>
          <p:cNvSpPr>
            <a:spLocks noGrp="1"/>
          </p:cNvSpPr>
          <p:nvPr>
            <p:ph type="sldNum" sz="quarter" idx="11"/>
          </p:nvPr>
        </p:nvSpPr>
        <p:spPr/>
        <p:txBody>
          <a:bodyPr/>
          <a:lstStyle/>
          <a:p>
            <a:fld id="{0A95BBB0-0295-4C7E-A3D0-2F07981FE8CB}" type="slidenum">
              <a:rPr lang="en-US" smtClean="0"/>
              <a:pPr/>
              <a:t>38</a:t>
            </a:fld>
            <a:endParaRPr lang="en-US" dirty="0"/>
          </a:p>
        </p:txBody>
      </p:sp>
      <p:pic>
        <p:nvPicPr>
          <p:cNvPr id="1026" name="Picture 2" descr="Клікбейт — що це таке ? Приклади клікбейту, технології, суть">
            <a:extLst>
              <a:ext uri="{FF2B5EF4-FFF2-40B4-BE49-F238E27FC236}">
                <a16:creationId xmlns:a16="http://schemas.microsoft.com/office/drawing/2014/main" id="{6269DD31-A6E1-418F-B8F5-DAAF15CA5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152" y="1052512"/>
            <a:ext cx="60674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59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25695-22D1-40C7-BEC9-0C3D8299FDAF}"/>
              </a:ext>
            </a:extLst>
          </p:cNvPr>
          <p:cNvSpPr>
            <a:spLocks noGrp="1"/>
          </p:cNvSpPr>
          <p:nvPr>
            <p:ph type="title"/>
          </p:nvPr>
        </p:nvSpPr>
        <p:spPr/>
        <p:txBody>
          <a:bodyPr/>
          <a:lstStyle/>
          <a:p>
            <a:r>
              <a:rPr lang="ru-RU" sz="2400" dirty="0" err="1">
                <a:solidFill>
                  <a:schemeClr val="accent3"/>
                </a:solidFill>
              </a:rPr>
              <a:t>Неправильне</a:t>
            </a:r>
            <a:r>
              <a:rPr lang="ru-RU" sz="2400" dirty="0">
                <a:solidFill>
                  <a:schemeClr val="accent3"/>
                </a:solidFill>
              </a:rPr>
              <a:t> </a:t>
            </a:r>
            <a:r>
              <a:rPr lang="ru-RU" sz="2400" dirty="0" err="1">
                <a:solidFill>
                  <a:schemeClr val="accent3"/>
                </a:solidFill>
              </a:rPr>
              <a:t>оперування</a:t>
            </a:r>
            <a:r>
              <a:rPr lang="ru-RU" sz="2400" dirty="0">
                <a:solidFill>
                  <a:schemeClr val="accent3"/>
                </a:solidFill>
              </a:rPr>
              <a:t> </a:t>
            </a:r>
            <a:r>
              <a:rPr lang="ru-RU" sz="2400" dirty="0" err="1">
                <a:solidFill>
                  <a:schemeClr val="accent3"/>
                </a:solidFill>
              </a:rPr>
              <a:t>статистичними</a:t>
            </a:r>
            <a:r>
              <a:rPr lang="ru-RU" sz="2400" dirty="0">
                <a:solidFill>
                  <a:schemeClr val="accent3"/>
                </a:solidFill>
              </a:rPr>
              <a:t> </a:t>
            </a:r>
            <a:r>
              <a:rPr lang="ru-RU" sz="2400" dirty="0" err="1">
                <a:solidFill>
                  <a:schemeClr val="accent3"/>
                </a:solidFill>
              </a:rPr>
              <a:t>даними</a:t>
            </a:r>
            <a:r>
              <a:rPr lang="ru-RU" sz="2400" dirty="0">
                <a:solidFill>
                  <a:schemeClr val="accent3"/>
                </a:solidFill>
              </a:rPr>
              <a:t> та </a:t>
            </a:r>
            <a:r>
              <a:rPr lang="ru-RU" sz="2400" dirty="0" err="1">
                <a:solidFill>
                  <a:schemeClr val="accent3"/>
                </a:solidFill>
              </a:rPr>
              <a:t>дослідженнями</a:t>
            </a:r>
            <a:endParaRPr lang="uk-UA" sz="2400" dirty="0">
              <a:solidFill>
                <a:schemeClr val="accent3"/>
              </a:solidFill>
            </a:endParaRPr>
          </a:p>
        </p:txBody>
      </p:sp>
      <p:sp>
        <p:nvSpPr>
          <p:cNvPr id="3" name="Місце для тексту 2">
            <a:extLst>
              <a:ext uri="{FF2B5EF4-FFF2-40B4-BE49-F238E27FC236}">
                <a16:creationId xmlns:a16="http://schemas.microsoft.com/office/drawing/2014/main" id="{36CFAC96-41B1-4F45-8BFE-BDCA600730F9}"/>
              </a:ext>
            </a:extLst>
          </p:cNvPr>
          <p:cNvSpPr>
            <a:spLocks noGrp="1"/>
          </p:cNvSpPr>
          <p:nvPr>
            <p:ph type="body" sz="quarter" idx="13"/>
          </p:nvPr>
        </p:nvSpPr>
        <p:spPr>
          <a:xfrm>
            <a:off x="327378" y="2946399"/>
            <a:ext cx="4470400" cy="3910013"/>
          </a:xfrm>
        </p:spPr>
        <p:txBody>
          <a:bodyPr>
            <a:normAutofit/>
          </a:bodyPr>
          <a:lstStyle/>
          <a:p>
            <a:pPr algn="ctr"/>
            <a:r>
              <a:rPr lang="ru-RU" dirty="0"/>
              <a:t>– вам </a:t>
            </a:r>
            <a:r>
              <a:rPr lang="ru-RU" dirty="0" err="1"/>
              <a:t>намагаються</a:t>
            </a:r>
            <a:r>
              <a:rPr lang="ru-RU" dirty="0"/>
              <a:t> </a:t>
            </a:r>
            <a:r>
              <a:rPr lang="ru-RU" dirty="0" err="1"/>
              <a:t>показати</a:t>
            </a:r>
            <a:r>
              <a:rPr lang="ru-RU" dirty="0"/>
              <a:t> </a:t>
            </a:r>
            <a:r>
              <a:rPr lang="ru-RU" dirty="0" err="1"/>
              <a:t>якісь</a:t>
            </a:r>
            <a:r>
              <a:rPr lang="ru-RU" dirty="0"/>
              <a:t> </a:t>
            </a:r>
            <a:r>
              <a:rPr lang="ru-RU" dirty="0" err="1"/>
              <a:t>графіки</a:t>
            </a:r>
            <a:r>
              <a:rPr lang="ru-RU" dirty="0"/>
              <a:t>, </a:t>
            </a:r>
            <a:r>
              <a:rPr lang="ru-RU" dirty="0" err="1"/>
              <a:t>діаграми</a:t>
            </a:r>
            <a:r>
              <a:rPr lang="ru-RU" dirty="0"/>
              <a:t>, списки, </a:t>
            </a:r>
            <a:r>
              <a:rPr lang="ru-RU" dirty="0" err="1"/>
              <a:t>складні</a:t>
            </a:r>
            <a:r>
              <a:rPr lang="ru-RU" dirty="0"/>
              <a:t> </a:t>
            </a:r>
            <a:r>
              <a:rPr lang="ru-RU" dirty="0" err="1"/>
              <a:t>схеми</a:t>
            </a:r>
            <a:r>
              <a:rPr lang="ru-RU" dirty="0"/>
              <a:t> та </a:t>
            </a:r>
            <a:r>
              <a:rPr lang="ru-RU" dirty="0" err="1"/>
              <a:t>одразу</a:t>
            </a:r>
            <a:r>
              <a:rPr lang="ru-RU" dirty="0"/>
              <a:t> </a:t>
            </a:r>
            <a:r>
              <a:rPr lang="ru-RU" dirty="0" err="1"/>
              <a:t>нав’язують</a:t>
            </a:r>
            <a:r>
              <a:rPr lang="ru-RU" dirty="0"/>
              <a:t> </a:t>
            </a:r>
            <a:r>
              <a:rPr lang="ru-RU" dirty="0" err="1"/>
              <a:t>власну</a:t>
            </a:r>
            <a:r>
              <a:rPr lang="ru-RU" dirty="0"/>
              <a:t> </a:t>
            </a:r>
            <a:r>
              <a:rPr lang="ru-RU" dirty="0" err="1"/>
              <a:t>інтерпретацію</a:t>
            </a:r>
            <a:r>
              <a:rPr lang="ru-RU" dirty="0"/>
              <a:t> в одному </a:t>
            </a:r>
            <a:r>
              <a:rPr lang="ru-RU" dirty="0" err="1"/>
              <a:t>абзаці</a:t>
            </a:r>
            <a:r>
              <a:rPr lang="ru-RU" dirty="0"/>
              <a:t> з </a:t>
            </a:r>
            <a:r>
              <a:rPr lang="ru-RU" dirty="0" err="1"/>
              <a:t>авторським</a:t>
            </a:r>
            <a:r>
              <a:rPr lang="ru-RU" dirty="0"/>
              <a:t> </a:t>
            </a:r>
            <a:r>
              <a:rPr lang="ru-RU" dirty="0" err="1"/>
              <a:t>переказом</a:t>
            </a:r>
            <a:r>
              <a:rPr lang="ru-RU" dirty="0"/>
              <a:t>. Або ж у </a:t>
            </a:r>
            <a:r>
              <a:rPr lang="ru-RU" dirty="0" err="1"/>
              <a:t>тексті</a:t>
            </a:r>
            <a:r>
              <a:rPr lang="ru-RU" dirty="0"/>
              <a:t> </a:t>
            </a:r>
            <a:r>
              <a:rPr lang="ru-RU" dirty="0" err="1"/>
              <a:t>йдеться</a:t>
            </a:r>
            <a:r>
              <a:rPr lang="ru-RU" dirty="0"/>
              <a:t> про «70% </a:t>
            </a:r>
            <a:r>
              <a:rPr lang="ru-RU" dirty="0" err="1"/>
              <a:t>когось</a:t>
            </a:r>
            <a:r>
              <a:rPr lang="ru-RU" dirty="0"/>
              <a:t> </a:t>
            </a:r>
            <a:r>
              <a:rPr lang="ru-RU" dirty="0" err="1"/>
              <a:t>або</a:t>
            </a:r>
            <a:r>
              <a:rPr lang="ru-RU" dirty="0"/>
              <a:t> </a:t>
            </a:r>
            <a:r>
              <a:rPr lang="ru-RU" dirty="0" err="1"/>
              <a:t>чогось</a:t>
            </a:r>
            <a:r>
              <a:rPr lang="ru-RU" dirty="0"/>
              <a:t>, </a:t>
            </a:r>
            <a:r>
              <a:rPr lang="ru-RU" dirty="0" err="1"/>
              <a:t>що</a:t>
            </a:r>
            <a:r>
              <a:rPr lang="ru-RU" dirty="0"/>
              <a:t> </a:t>
            </a:r>
            <a:r>
              <a:rPr lang="ru-RU" dirty="0" err="1"/>
              <a:t>виступають</a:t>
            </a:r>
            <a:r>
              <a:rPr lang="ru-RU" dirty="0"/>
              <a:t> </a:t>
            </a:r>
            <a:r>
              <a:rPr lang="ru-RU" dirty="0" err="1"/>
              <a:t>проти</a:t>
            </a:r>
            <a:r>
              <a:rPr lang="ru-RU" dirty="0"/>
              <a:t> </a:t>
            </a:r>
            <a:r>
              <a:rPr lang="ru-RU" dirty="0" err="1"/>
              <a:t>чогось</a:t>
            </a:r>
            <a:r>
              <a:rPr lang="ru-RU" dirty="0"/>
              <a:t>» без </a:t>
            </a:r>
            <a:r>
              <a:rPr lang="ru-RU" dirty="0" err="1"/>
              <a:t>посилань</a:t>
            </a:r>
            <a:r>
              <a:rPr lang="ru-RU" dirty="0"/>
              <a:t> на </a:t>
            </a:r>
            <a:r>
              <a:rPr lang="ru-RU" dirty="0" err="1"/>
              <a:t>першоджерело</a:t>
            </a:r>
            <a:r>
              <a:rPr lang="ru-RU" dirty="0"/>
              <a:t> </a:t>
            </a:r>
            <a:r>
              <a:rPr lang="ru-RU" dirty="0" err="1"/>
              <a:t>дослідження</a:t>
            </a:r>
            <a:r>
              <a:rPr lang="ru-RU" dirty="0"/>
              <a:t>. </a:t>
            </a:r>
            <a:r>
              <a:rPr lang="ru-RU" dirty="0" err="1"/>
              <a:t>Аби</a:t>
            </a:r>
            <a:r>
              <a:rPr lang="ru-RU" dirty="0"/>
              <a:t> </a:t>
            </a:r>
            <a:r>
              <a:rPr lang="ru-RU" dirty="0" err="1"/>
              <a:t>відрізнити</a:t>
            </a:r>
            <a:r>
              <a:rPr lang="ru-RU" dirty="0"/>
              <a:t> </a:t>
            </a:r>
            <a:r>
              <a:rPr lang="ru-RU" dirty="0" err="1"/>
              <a:t>такі</a:t>
            </a:r>
            <a:r>
              <a:rPr lang="ru-RU" dirty="0"/>
              <a:t> </a:t>
            </a:r>
            <a:r>
              <a:rPr lang="ru-RU" dirty="0" err="1"/>
              <a:t>інформаційні</a:t>
            </a:r>
            <a:r>
              <a:rPr lang="ru-RU" dirty="0"/>
              <a:t> </a:t>
            </a:r>
            <a:r>
              <a:rPr lang="ru-RU" dirty="0" err="1"/>
              <a:t>маніпуляції</a:t>
            </a:r>
            <a:r>
              <a:rPr lang="ru-RU" dirty="0"/>
              <a:t>, </a:t>
            </a:r>
            <a:r>
              <a:rPr lang="ru-RU" dirty="0" err="1"/>
              <a:t>достатньо</a:t>
            </a:r>
            <a:r>
              <a:rPr lang="ru-RU" dirty="0"/>
              <a:t> </a:t>
            </a:r>
            <a:r>
              <a:rPr lang="ru-RU" dirty="0" err="1"/>
              <a:t>слідувати</a:t>
            </a:r>
            <a:r>
              <a:rPr lang="ru-RU" dirty="0"/>
              <a:t> простому правилу – </a:t>
            </a:r>
            <a:r>
              <a:rPr lang="ru-RU" dirty="0" err="1"/>
              <a:t>бачите</a:t>
            </a:r>
            <a:r>
              <a:rPr lang="ru-RU" dirty="0"/>
              <a:t> «циферки» та «</a:t>
            </a:r>
            <a:r>
              <a:rPr lang="ru-RU" dirty="0" err="1"/>
              <a:t>британських</a:t>
            </a:r>
            <a:r>
              <a:rPr lang="ru-RU" dirty="0"/>
              <a:t> </a:t>
            </a:r>
            <a:r>
              <a:rPr lang="ru-RU" dirty="0" err="1"/>
              <a:t>учених</a:t>
            </a:r>
            <a:r>
              <a:rPr lang="ru-RU" dirty="0"/>
              <a:t>», </a:t>
            </a:r>
            <a:r>
              <a:rPr lang="ru-RU" dirty="0" err="1"/>
              <a:t>переходьте</a:t>
            </a:r>
            <a:r>
              <a:rPr lang="ru-RU" dirty="0"/>
              <a:t> до </a:t>
            </a:r>
            <a:r>
              <a:rPr lang="ru-RU" dirty="0" err="1"/>
              <a:t>першоджерела</a:t>
            </a:r>
            <a:r>
              <a:rPr lang="ru-RU" dirty="0"/>
              <a:t>!</a:t>
            </a:r>
            <a:endParaRPr lang="uk-UA" dirty="0"/>
          </a:p>
        </p:txBody>
      </p:sp>
      <p:sp>
        <p:nvSpPr>
          <p:cNvPr id="7" name="Місце для номера слайда 6">
            <a:extLst>
              <a:ext uri="{FF2B5EF4-FFF2-40B4-BE49-F238E27FC236}">
                <a16:creationId xmlns:a16="http://schemas.microsoft.com/office/drawing/2014/main" id="{F997368B-848A-46FB-B133-8C9740DD5F89}"/>
              </a:ext>
            </a:extLst>
          </p:cNvPr>
          <p:cNvSpPr>
            <a:spLocks noGrp="1"/>
          </p:cNvSpPr>
          <p:nvPr>
            <p:ph type="sldNum" sz="quarter" idx="11"/>
          </p:nvPr>
        </p:nvSpPr>
        <p:spPr/>
        <p:txBody>
          <a:bodyPr/>
          <a:lstStyle/>
          <a:p>
            <a:fld id="{0A95BBB0-0295-4C7E-A3D0-2F07981FE8CB}" type="slidenum">
              <a:rPr lang="en-US" smtClean="0"/>
              <a:pPr/>
              <a:t>39</a:t>
            </a:fld>
            <a:endParaRPr lang="en-US" dirty="0"/>
          </a:p>
        </p:txBody>
      </p:sp>
      <p:pic>
        <p:nvPicPr>
          <p:cNvPr id="2050" name="Picture 2" descr="4. Основи статистики та аналізу даних - Український центр суспільних даних">
            <a:extLst>
              <a:ext uri="{FF2B5EF4-FFF2-40B4-BE49-F238E27FC236}">
                <a16:creationId xmlns:a16="http://schemas.microsoft.com/office/drawing/2014/main" id="{7C5F3A3A-BC45-42DD-9322-A41FF6BDB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20775"/>
            <a:ext cx="73152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087D02CD-1EC9-495A-864C-285F06C7EAF1}"/>
              </a:ext>
            </a:extLst>
          </p:cNvPr>
          <p:cNvSpPr>
            <a:spLocks noGrp="1"/>
          </p:cNvSpPr>
          <p:nvPr>
            <p:ph type="body" sz="quarter" idx="13"/>
          </p:nvPr>
        </p:nvSpPr>
        <p:spPr>
          <a:xfrm>
            <a:off x="401053" y="946484"/>
            <a:ext cx="9897980" cy="4786804"/>
          </a:xfrm>
        </p:spPr>
        <p:txBody>
          <a:bodyPr>
            <a:normAutofit/>
          </a:bodyPr>
          <a:lstStyle/>
          <a:p>
            <a:pPr algn="ctr"/>
            <a:r>
              <a:rPr lang="ru-RU" sz="3600" dirty="0"/>
              <a:t>«З одного боку, </a:t>
            </a:r>
            <a:r>
              <a:rPr lang="ru-RU" sz="3600" dirty="0" err="1"/>
              <a:t>це</a:t>
            </a:r>
            <a:r>
              <a:rPr lang="ru-RU" sz="3600" dirty="0"/>
              <a:t> справа </a:t>
            </a:r>
            <a:r>
              <a:rPr lang="ru-RU" sz="3600" dirty="0" err="1"/>
              <a:t>безмежного</a:t>
            </a:r>
            <a:r>
              <a:rPr lang="ru-RU" sz="3600" dirty="0"/>
              <a:t> </a:t>
            </a:r>
            <a:r>
              <a:rPr lang="ru-RU" sz="3600" dirty="0" err="1"/>
              <a:t>прагнення</a:t>
            </a:r>
            <a:r>
              <a:rPr lang="ru-RU" sz="3600" dirty="0"/>
              <a:t> до </a:t>
            </a:r>
            <a:r>
              <a:rPr lang="ru-RU" sz="3600" dirty="0" err="1"/>
              <a:t>влади</a:t>
            </a:r>
            <a:r>
              <a:rPr lang="ru-RU" sz="3600" dirty="0"/>
              <a:t> і грошей, справа </a:t>
            </a:r>
            <a:r>
              <a:rPr lang="ru-RU" sz="3600" dirty="0" err="1"/>
              <a:t>цинізму</a:t>
            </a:r>
            <a:r>
              <a:rPr lang="ru-RU" sz="3600" dirty="0"/>
              <a:t> і </a:t>
            </a:r>
            <a:r>
              <a:rPr lang="ru-RU" sz="3600" dirty="0" err="1"/>
              <a:t>підлості</a:t>
            </a:r>
            <a:r>
              <a:rPr lang="ru-RU" sz="3600" dirty="0"/>
              <a:t>, </a:t>
            </a:r>
            <a:r>
              <a:rPr lang="ru-RU" sz="3600" dirty="0" err="1"/>
              <a:t>боягузтва</a:t>
            </a:r>
            <a:r>
              <a:rPr lang="ru-RU" sz="3600" dirty="0"/>
              <a:t> перед </a:t>
            </a:r>
            <a:r>
              <a:rPr lang="ru-RU" sz="3600" dirty="0" err="1"/>
              <a:t>відповідальністю</a:t>
            </a:r>
            <a:r>
              <a:rPr lang="ru-RU" sz="3600" dirty="0"/>
              <a:t> за </a:t>
            </a:r>
            <a:r>
              <a:rPr lang="ru-RU" sz="3600" dirty="0" err="1"/>
              <a:t>протиправні</a:t>
            </a:r>
            <a:r>
              <a:rPr lang="ru-RU" sz="3600" dirty="0"/>
              <a:t> </a:t>
            </a:r>
            <a:r>
              <a:rPr lang="ru-RU" sz="3600" dirty="0" err="1"/>
              <a:t>дії</a:t>
            </a:r>
            <a:r>
              <a:rPr lang="ru-RU" sz="3600" dirty="0"/>
              <a:t>»</a:t>
            </a:r>
          </a:p>
          <a:p>
            <a:pPr algn="ctr"/>
            <a:r>
              <a:rPr lang="ru-RU" sz="3600" dirty="0"/>
              <a:t>«З </a:t>
            </a:r>
            <a:r>
              <a:rPr lang="ru-RU" sz="3600" dirty="0" err="1"/>
              <a:t>іншого</a:t>
            </a:r>
            <a:r>
              <a:rPr lang="ru-RU" sz="3600" dirty="0"/>
              <a:t> боку, </a:t>
            </a:r>
            <a:r>
              <a:rPr lang="ru-RU" sz="3600" dirty="0" err="1"/>
              <a:t>це</a:t>
            </a:r>
            <a:r>
              <a:rPr lang="ru-RU" sz="3600" dirty="0"/>
              <a:t> справа </a:t>
            </a:r>
            <a:r>
              <a:rPr lang="ru-RU" sz="3600" dirty="0" err="1"/>
              <a:t>боротьби</a:t>
            </a:r>
            <a:r>
              <a:rPr lang="ru-RU" sz="3600" dirty="0"/>
              <a:t> за </a:t>
            </a:r>
            <a:r>
              <a:rPr lang="ru-RU" sz="3600" dirty="0" err="1"/>
              <a:t>справедливість</a:t>
            </a:r>
            <a:r>
              <a:rPr lang="ru-RU" sz="3600" dirty="0"/>
              <a:t>» </a:t>
            </a:r>
          </a:p>
          <a:p>
            <a:pPr algn="r"/>
            <a:r>
              <a:rPr lang="ru-RU" sz="2800" b="1" i="1" dirty="0">
                <a:solidFill>
                  <a:schemeClr val="accent3"/>
                </a:solidFill>
              </a:rPr>
              <a:t>- прокурор, </a:t>
            </a:r>
            <a:r>
              <a:rPr lang="ru-RU" sz="2800" b="1" i="1" dirty="0" err="1">
                <a:solidFill>
                  <a:schemeClr val="accent3"/>
                </a:solidFill>
              </a:rPr>
              <a:t>який</a:t>
            </a:r>
            <a:r>
              <a:rPr lang="ru-RU" sz="2800" b="1" i="1" dirty="0">
                <a:solidFill>
                  <a:schemeClr val="accent3"/>
                </a:solidFill>
              </a:rPr>
              <a:t> </a:t>
            </a:r>
            <a:r>
              <a:rPr lang="ru-RU" sz="2800" b="1" i="1" dirty="0" err="1">
                <a:solidFill>
                  <a:schemeClr val="accent3"/>
                </a:solidFill>
              </a:rPr>
              <a:t>здійснював</a:t>
            </a:r>
            <a:r>
              <a:rPr lang="ru-RU" sz="2800" b="1" i="1" dirty="0">
                <a:solidFill>
                  <a:schemeClr val="accent3"/>
                </a:solidFill>
              </a:rPr>
              <a:t> </a:t>
            </a:r>
            <a:r>
              <a:rPr lang="ru-RU" sz="2800" b="1" i="1" dirty="0" err="1">
                <a:solidFill>
                  <a:schemeClr val="accent3"/>
                </a:solidFill>
              </a:rPr>
              <a:t>нагляд</a:t>
            </a:r>
            <a:r>
              <a:rPr lang="ru-RU" sz="2800" b="1" i="1" dirty="0">
                <a:solidFill>
                  <a:schemeClr val="accent3"/>
                </a:solidFill>
              </a:rPr>
              <a:t> за справою про </a:t>
            </a:r>
            <a:r>
              <a:rPr lang="ru-RU" sz="2800" b="1" i="1" dirty="0" err="1">
                <a:solidFill>
                  <a:schemeClr val="accent3"/>
                </a:solidFill>
              </a:rPr>
              <a:t>вбивства</a:t>
            </a:r>
            <a:r>
              <a:rPr lang="ru-RU" sz="2800" b="1" i="1" dirty="0">
                <a:solidFill>
                  <a:schemeClr val="accent3"/>
                </a:solidFill>
              </a:rPr>
              <a:t> </a:t>
            </a:r>
            <a:r>
              <a:rPr lang="ru-RU" sz="2800" b="1" i="1" dirty="0" err="1">
                <a:solidFill>
                  <a:schemeClr val="accent3"/>
                </a:solidFill>
              </a:rPr>
              <a:t>Куцяка</a:t>
            </a:r>
            <a:endParaRPr lang="uk-UA" sz="2800" b="1" i="1" dirty="0">
              <a:solidFill>
                <a:schemeClr val="accent3"/>
              </a:solidFill>
            </a:endParaRPr>
          </a:p>
        </p:txBody>
      </p:sp>
      <p:sp>
        <p:nvSpPr>
          <p:cNvPr id="5" name="Місце для тексту 4">
            <a:extLst>
              <a:ext uri="{FF2B5EF4-FFF2-40B4-BE49-F238E27FC236}">
                <a16:creationId xmlns:a16="http://schemas.microsoft.com/office/drawing/2014/main" id="{9FD850E7-569F-4394-B6A3-077178E69E5F}"/>
              </a:ext>
            </a:extLst>
          </p:cNvPr>
          <p:cNvSpPr>
            <a:spLocks noGrp="1"/>
          </p:cNvSpPr>
          <p:nvPr>
            <p:ph type="body" sz="quarter" idx="14"/>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26D1E6F4-6C1F-47C7-81C0-CA61DE891F45}"/>
              </a:ext>
            </a:extLst>
          </p:cNvPr>
          <p:cNvSpPr>
            <a:spLocks noGrp="1"/>
          </p:cNvSpPr>
          <p:nvPr>
            <p:ph type="sldNum" sz="quarter" idx="11"/>
          </p:nvPr>
        </p:nvSpPr>
        <p:spPr/>
        <p:txBody>
          <a:bodyPr/>
          <a:lstStyle/>
          <a:p>
            <a:fld id="{0A95BBB0-0295-4C7E-A3D0-2F07981FE8CB}" type="slidenum">
              <a:rPr lang="en-US" smtClean="0"/>
              <a:pPr/>
              <a:t>4</a:t>
            </a:fld>
            <a:endParaRPr lang="en-US" dirty="0"/>
          </a:p>
        </p:txBody>
      </p:sp>
    </p:spTree>
    <p:extLst>
      <p:ext uri="{BB962C8B-B14F-4D97-AF65-F5344CB8AC3E}">
        <p14:creationId xmlns:p14="http://schemas.microsoft.com/office/powerpoint/2010/main" val="4081824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41C2D786-28F1-4E45-8AF9-B11FBCB5300A}"/>
              </a:ext>
            </a:extLst>
          </p:cNvPr>
          <p:cNvSpPr>
            <a:spLocks noGrp="1"/>
          </p:cNvSpPr>
          <p:nvPr>
            <p:ph type="body" sz="quarter" idx="12"/>
          </p:nvPr>
        </p:nvSpPr>
        <p:spPr>
          <a:xfrm>
            <a:off x="639967" y="564836"/>
            <a:ext cx="3028922" cy="365760"/>
          </a:xfrm>
        </p:spPr>
        <p:txBody>
          <a:bodyPr/>
          <a:lstStyle/>
          <a:p>
            <a:pPr algn="ctr"/>
            <a:r>
              <a:rPr lang="ru-RU" sz="3200" dirty="0" err="1">
                <a:solidFill>
                  <a:schemeClr val="accent3"/>
                </a:solidFill>
              </a:rPr>
              <a:t>Неправильний</a:t>
            </a:r>
            <a:r>
              <a:rPr lang="ru-RU" sz="3200" dirty="0">
                <a:solidFill>
                  <a:schemeClr val="accent3"/>
                </a:solidFill>
              </a:rPr>
              <a:t> переклад</a:t>
            </a:r>
            <a:endParaRPr lang="uk-UA" sz="3200" dirty="0">
              <a:solidFill>
                <a:schemeClr val="accent3"/>
              </a:solidFill>
            </a:endParaRPr>
          </a:p>
        </p:txBody>
      </p:sp>
      <p:sp>
        <p:nvSpPr>
          <p:cNvPr id="9" name="Місце для тексту 8">
            <a:extLst>
              <a:ext uri="{FF2B5EF4-FFF2-40B4-BE49-F238E27FC236}">
                <a16:creationId xmlns:a16="http://schemas.microsoft.com/office/drawing/2014/main" id="{F681EA5E-EE5F-4969-B0AA-3DFC4E87D536}"/>
              </a:ext>
            </a:extLst>
          </p:cNvPr>
          <p:cNvSpPr>
            <a:spLocks noGrp="1"/>
          </p:cNvSpPr>
          <p:nvPr>
            <p:ph type="body" sz="quarter" idx="13"/>
          </p:nvPr>
        </p:nvSpPr>
        <p:spPr>
          <a:xfrm>
            <a:off x="549656" y="1534589"/>
            <a:ext cx="3025648" cy="1894411"/>
          </a:xfrm>
        </p:spPr>
        <p:txBody>
          <a:bodyPr/>
          <a:lstStyle/>
          <a:p>
            <a:pPr algn="ctr"/>
            <a:r>
              <a:rPr lang="ru-RU" sz="1800" dirty="0"/>
              <a:t>– вам </a:t>
            </a:r>
            <a:r>
              <a:rPr lang="ru-RU" sz="1800" dirty="0" err="1"/>
              <a:t>намагаються</a:t>
            </a:r>
            <a:r>
              <a:rPr lang="ru-RU" sz="1800" dirty="0"/>
              <a:t> </a:t>
            </a:r>
            <a:r>
              <a:rPr lang="ru-RU" sz="1800" dirty="0" err="1"/>
              <a:t>нав’язати</a:t>
            </a:r>
            <a:r>
              <a:rPr lang="ru-RU" sz="1800" dirty="0"/>
              <a:t> </a:t>
            </a:r>
            <a:r>
              <a:rPr lang="ru-RU" sz="1800" dirty="0" err="1"/>
              <a:t>некоректний</a:t>
            </a:r>
            <a:r>
              <a:rPr lang="ru-RU" sz="1800" dirty="0"/>
              <a:t> переклад </a:t>
            </a:r>
            <a:r>
              <a:rPr lang="ru-RU" sz="1800" dirty="0" err="1"/>
              <a:t>іншомовної</a:t>
            </a:r>
            <a:r>
              <a:rPr lang="ru-RU" sz="1800" dirty="0"/>
              <a:t> </a:t>
            </a:r>
            <a:r>
              <a:rPr lang="ru-RU" sz="1800" dirty="0" err="1"/>
              <a:t>публікації</a:t>
            </a:r>
            <a:r>
              <a:rPr lang="ru-RU" sz="1800" dirty="0"/>
              <a:t> </a:t>
            </a:r>
            <a:r>
              <a:rPr lang="ru-RU" sz="1800" dirty="0" err="1"/>
              <a:t>або</a:t>
            </a:r>
            <a:r>
              <a:rPr lang="ru-RU" sz="1800" dirty="0"/>
              <a:t> </a:t>
            </a:r>
            <a:r>
              <a:rPr lang="ru-RU" sz="1800" dirty="0" err="1"/>
              <a:t>висловлювання</a:t>
            </a:r>
            <a:endParaRPr lang="uk-UA" sz="1800" dirty="0"/>
          </a:p>
        </p:txBody>
      </p:sp>
      <p:sp>
        <p:nvSpPr>
          <p:cNvPr id="10" name="Місце для тексту 9">
            <a:extLst>
              <a:ext uri="{FF2B5EF4-FFF2-40B4-BE49-F238E27FC236}">
                <a16:creationId xmlns:a16="http://schemas.microsoft.com/office/drawing/2014/main" id="{FFA7821B-EC64-4621-B75F-84F1F94192E1}"/>
              </a:ext>
            </a:extLst>
          </p:cNvPr>
          <p:cNvSpPr>
            <a:spLocks noGrp="1"/>
          </p:cNvSpPr>
          <p:nvPr>
            <p:ph type="body" sz="quarter" idx="14"/>
          </p:nvPr>
        </p:nvSpPr>
        <p:spPr>
          <a:xfrm>
            <a:off x="1689834" y="3560794"/>
            <a:ext cx="3582077" cy="365760"/>
          </a:xfrm>
        </p:spPr>
        <p:txBody>
          <a:bodyPr/>
          <a:lstStyle/>
          <a:p>
            <a:r>
              <a:rPr lang="ru-RU" sz="3200" dirty="0" err="1">
                <a:solidFill>
                  <a:schemeClr val="accent3"/>
                </a:solidFill>
              </a:rPr>
              <a:t>Підміна</a:t>
            </a:r>
            <a:r>
              <a:rPr lang="ru-RU" sz="3200" dirty="0">
                <a:solidFill>
                  <a:schemeClr val="accent3"/>
                </a:solidFill>
              </a:rPr>
              <a:t> понять</a:t>
            </a:r>
            <a:endParaRPr lang="uk-UA" sz="3200" dirty="0">
              <a:solidFill>
                <a:schemeClr val="accent3"/>
              </a:solidFill>
            </a:endParaRPr>
          </a:p>
        </p:txBody>
      </p:sp>
      <p:sp>
        <p:nvSpPr>
          <p:cNvPr id="11" name="Місце для тексту 10">
            <a:extLst>
              <a:ext uri="{FF2B5EF4-FFF2-40B4-BE49-F238E27FC236}">
                <a16:creationId xmlns:a16="http://schemas.microsoft.com/office/drawing/2014/main" id="{C859DBB0-809C-46E2-A642-91B865BD260E}"/>
              </a:ext>
            </a:extLst>
          </p:cNvPr>
          <p:cNvSpPr>
            <a:spLocks noGrp="1"/>
          </p:cNvSpPr>
          <p:nvPr>
            <p:ph type="body" sz="quarter" idx="15"/>
          </p:nvPr>
        </p:nvSpPr>
        <p:spPr>
          <a:xfrm>
            <a:off x="1080234" y="4211383"/>
            <a:ext cx="4631944" cy="2140559"/>
          </a:xfrm>
        </p:spPr>
        <p:txBody>
          <a:bodyPr/>
          <a:lstStyle/>
          <a:p>
            <a:pPr algn="ctr"/>
            <a:r>
              <a:rPr lang="ru-RU" sz="1800" dirty="0"/>
              <a:t>– вам </a:t>
            </a:r>
            <a:r>
              <a:rPr lang="ru-RU" sz="1800" dirty="0" err="1"/>
              <a:t>намагаються</a:t>
            </a:r>
            <a:r>
              <a:rPr lang="ru-RU" sz="1800" dirty="0"/>
              <a:t> </a:t>
            </a:r>
            <a:r>
              <a:rPr lang="ru-RU" sz="1800" dirty="0" err="1"/>
              <a:t>піднести</a:t>
            </a:r>
            <a:r>
              <a:rPr lang="ru-RU" sz="1800" dirty="0"/>
              <a:t> все </a:t>
            </a:r>
            <a:r>
              <a:rPr lang="ru-RU" sz="1800" dirty="0" err="1"/>
              <a:t>чорне</a:t>
            </a:r>
            <a:r>
              <a:rPr lang="ru-RU" sz="1800" dirty="0"/>
              <a:t> – </a:t>
            </a:r>
            <a:r>
              <a:rPr lang="ru-RU" sz="1800" dirty="0" err="1"/>
              <a:t>білим</a:t>
            </a:r>
            <a:r>
              <a:rPr lang="ru-RU" sz="1800" dirty="0"/>
              <a:t>, </a:t>
            </a:r>
            <a:r>
              <a:rPr lang="ru-RU" sz="1800" dirty="0" err="1"/>
              <a:t>рожеве</a:t>
            </a:r>
            <a:r>
              <a:rPr lang="ru-RU" sz="1800" dirty="0"/>
              <a:t> – </a:t>
            </a:r>
            <a:r>
              <a:rPr lang="ru-RU" sz="1800" dirty="0" err="1"/>
              <a:t>блакитним</a:t>
            </a:r>
            <a:r>
              <a:rPr lang="ru-RU" sz="1800" dirty="0"/>
              <a:t>, </a:t>
            </a:r>
            <a:r>
              <a:rPr lang="ru-RU" sz="1800" dirty="0" err="1"/>
              <a:t>перекрутити</a:t>
            </a:r>
            <a:r>
              <a:rPr lang="ru-RU" sz="1800" dirty="0"/>
              <a:t> </a:t>
            </a:r>
            <a:r>
              <a:rPr lang="ru-RU" sz="1800" dirty="0" err="1"/>
              <a:t>суб’єкт</a:t>
            </a:r>
            <a:r>
              <a:rPr lang="ru-RU" sz="1800" dirty="0"/>
              <a:t> та </a:t>
            </a:r>
            <a:r>
              <a:rPr lang="ru-RU" sz="1800" dirty="0" err="1"/>
              <a:t>об’єкт</a:t>
            </a:r>
            <a:r>
              <a:rPr lang="ru-RU" sz="1800" dirty="0"/>
              <a:t>, небо та землю. </a:t>
            </a:r>
            <a:r>
              <a:rPr lang="ru-RU" sz="1800" dirty="0" err="1"/>
              <a:t>Помітити</a:t>
            </a:r>
            <a:r>
              <a:rPr lang="ru-RU" sz="1800" dirty="0"/>
              <a:t> </a:t>
            </a:r>
            <a:r>
              <a:rPr lang="ru-RU" sz="1800" dirty="0" err="1"/>
              <a:t>таку</a:t>
            </a:r>
            <a:r>
              <a:rPr lang="ru-RU" sz="1800" dirty="0"/>
              <a:t> </a:t>
            </a:r>
            <a:r>
              <a:rPr lang="ru-RU" sz="1800" dirty="0" err="1"/>
              <a:t>маніпуляції</a:t>
            </a:r>
            <a:r>
              <a:rPr lang="ru-RU" sz="1800" dirty="0"/>
              <a:t> </a:t>
            </a:r>
            <a:r>
              <a:rPr lang="ru-RU" sz="1800" dirty="0" err="1"/>
              <a:t>одразу</a:t>
            </a:r>
            <a:r>
              <a:rPr lang="ru-RU" sz="1800" dirty="0"/>
              <a:t> </a:t>
            </a:r>
            <a:r>
              <a:rPr lang="ru-RU" sz="1800" dirty="0" err="1"/>
              <a:t>буває</a:t>
            </a:r>
            <a:r>
              <a:rPr lang="ru-RU" sz="1800" dirty="0"/>
              <a:t> </a:t>
            </a:r>
            <a:r>
              <a:rPr lang="ru-RU" sz="1800" dirty="0" err="1"/>
              <a:t>важко</a:t>
            </a:r>
            <a:r>
              <a:rPr lang="ru-RU" sz="1800" dirty="0"/>
              <a:t>, </a:t>
            </a:r>
            <a:r>
              <a:rPr lang="ru-RU" sz="1800" dirty="0" err="1"/>
              <a:t>оскільки</a:t>
            </a:r>
            <a:r>
              <a:rPr lang="ru-RU" sz="1800" dirty="0"/>
              <a:t> </a:t>
            </a:r>
            <a:r>
              <a:rPr lang="ru-RU" sz="1800" dirty="0" err="1"/>
              <a:t>підміна</a:t>
            </a:r>
            <a:r>
              <a:rPr lang="ru-RU" sz="1800" dirty="0"/>
              <a:t> понять </a:t>
            </a:r>
            <a:r>
              <a:rPr lang="ru-RU" sz="1800" dirty="0" err="1"/>
              <a:t>може</a:t>
            </a:r>
            <a:r>
              <a:rPr lang="ru-RU" sz="1800" dirty="0"/>
              <a:t> </a:t>
            </a:r>
            <a:r>
              <a:rPr lang="ru-RU" sz="1800" dirty="0" err="1"/>
              <a:t>використовуватись</a:t>
            </a:r>
            <a:r>
              <a:rPr lang="ru-RU" sz="1800" dirty="0"/>
              <a:t> </a:t>
            </a:r>
            <a:r>
              <a:rPr lang="ru-RU" sz="1800" dirty="0" err="1"/>
              <a:t>лише</a:t>
            </a:r>
            <a:r>
              <a:rPr lang="ru-RU" sz="1800" dirty="0"/>
              <a:t> </a:t>
            </a:r>
            <a:r>
              <a:rPr lang="ru-RU" sz="1800" dirty="0" err="1"/>
              <a:t>декілька</a:t>
            </a:r>
            <a:r>
              <a:rPr lang="ru-RU" sz="1800" dirty="0"/>
              <a:t> </a:t>
            </a:r>
            <a:r>
              <a:rPr lang="ru-RU" sz="1800" dirty="0" err="1"/>
              <a:t>разів</a:t>
            </a:r>
            <a:r>
              <a:rPr lang="ru-RU" sz="1800" dirty="0"/>
              <a:t> на весь текст, </a:t>
            </a:r>
            <a:r>
              <a:rPr lang="ru-RU" sz="1800" dirty="0" err="1"/>
              <a:t>однак</a:t>
            </a:r>
            <a:r>
              <a:rPr lang="ru-RU" sz="1800" dirty="0"/>
              <a:t> вона таки </a:t>
            </a:r>
            <a:r>
              <a:rPr lang="ru-RU" sz="1800" dirty="0" err="1"/>
              <a:t>справлятиме</a:t>
            </a:r>
            <a:r>
              <a:rPr lang="ru-RU" sz="1800" dirty="0"/>
              <a:t> </a:t>
            </a:r>
            <a:r>
              <a:rPr lang="ru-RU" sz="1800" dirty="0" err="1"/>
              <a:t>ефект</a:t>
            </a:r>
            <a:r>
              <a:rPr lang="ru-RU" sz="1800" dirty="0"/>
              <a:t> на </a:t>
            </a:r>
            <a:r>
              <a:rPr lang="ru-RU" sz="1800" dirty="0" err="1"/>
              <a:t>читачів</a:t>
            </a:r>
            <a:r>
              <a:rPr lang="ru-RU" sz="1800" dirty="0"/>
              <a:t>.</a:t>
            </a:r>
            <a:endParaRPr lang="uk-UA" sz="1800" dirty="0"/>
          </a:p>
        </p:txBody>
      </p:sp>
      <p:sp>
        <p:nvSpPr>
          <p:cNvPr id="12" name="Місце для тексту 11">
            <a:extLst>
              <a:ext uri="{FF2B5EF4-FFF2-40B4-BE49-F238E27FC236}">
                <a16:creationId xmlns:a16="http://schemas.microsoft.com/office/drawing/2014/main" id="{3875EFEE-7434-4333-A6BE-7BC9C3B5031E}"/>
              </a:ext>
            </a:extLst>
          </p:cNvPr>
          <p:cNvSpPr>
            <a:spLocks noGrp="1"/>
          </p:cNvSpPr>
          <p:nvPr>
            <p:ph type="body" sz="quarter" idx="16"/>
          </p:nvPr>
        </p:nvSpPr>
        <p:spPr>
          <a:xfrm>
            <a:off x="6860147" y="2572105"/>
            <a:ext cx="2377440" cy="365760"/>
          </a:xfrm>
        </p:spPr>
        <p:txBody>
          <a:bodyPr/>
          <a:lstStyle/>
          <a:p>
            <a:r>
              <a:rPr lang="uk-UA" sz="3200" dirty="0" err="1">
                <a:solidFill>
                  <a:schemeClr val="accent3"/>
                </a:solidFill>
              </a:rPr>
              <a:t>Джинса</a:t>
            </a:r>
            <a:endParaRPr lang="uk-UA" sz="3200" dirty="0">
              <a:solidFill>
                <a:schemeClr val="accent3"/>
              </a:solidFill>
            </a:endParaRPr>
          </a:p>
        </p:txBody>
      </p:sp>
      <p:sp>
        <p:nvSpPr>
          <p:cNvPr id="13" name="Місце для тексту 12">
            <a:extLst>
              <a:ext uri="{FF2B5EF4-FFF2-40B4-BE49-F238E27FC236}">
                <a16:creationId xmlns:a16="http://schemas.microsoft.com/office/drawing/2014/main" id="{1C69D71F-FE0B-40A0-ACF6-5AC3EA60488E}"/>
              </a:ext>
            </a:extLst>
          </p:cNvPr>
          <p:cNvSpPr>
            <a:spLocks noGrp="1"/>
          </p:cNvSpPr>
          <p:nvPr>
            <p:ph type="body" sz="quarter" idx="17"/>
          </p:nvPr>
        </p:nvSpPr>
        <p:spPr>
          <a:xfrm>
            <a:off x="5960533" y="3141104"/>
            <a:ext cx="3735494" cy="2140559"/>
          </a:xfrm>
        </p:spPr>
        <p:txBody>
          <a:bodyPr/>
          <a:lstStyle/>
          <a:p>
            <a:pPr algn="ctr"/>
            <a:r>
              <a:rPr lang="ru-RU" sz="1800" dirty="0"/>
              <a:t>– </a:t>
            </a:r>
            <a:r>
              <a:rPr lang="ru-RU" sz="1800" dirty="0" err="1"/>
              <a:t>це</a:t>
            </a:r>
            <a:r>
              <a:rPr lang="ru-RU" sz="1800" dirty="0"/>
              <a:t> </a:t>
            </a:r>
            <a:r>
              <a:rPr lang="ru-RU" sz="1800" dirty="0" err="1"/>
              <a:t>замовні</a:t>
            </a:r>
            <a:r>
              <a:rPr lang="ru-RU" sz="1800" dirty="0"/>
              <a:t> </a:t>
            </a:r>
            <a:r>
              <a:rPr lang="ru-RU" sz="1800" dirty="0" err="1"/>
              <a:t>матеріали</a:t>
            </a:r>
            <a:r>
              <a:rPr lang="ru-RU" sz="1800" dirty="0"/>
              <a:t>. Часто </a:t>
            </a:r>
            <a:r>
              <a:rPr lang="ru-RU" sz="1800" dirty="0" err="1"/>
              <a:t>медіа</a:t>
            </a:r>
            <a:r>
              <a:rPr lang="ru-RU" sz="1800" dirty="0"/>
              <a:t> не </a:t>
            </a:r>
            <a:r>
              <a:rPr lang="ru-RU" sz="1800" dirty="0" err="1"/>
              <a:t>дотримуються</a:t>
            </a:r>
            <a:r>
              <a:rPr lang="ru-RU" sz="1800" dirty="0"/>
              <a:t> </a:t>
            </a:r>
            <a:r>
              <a:rPr lang="ru-RU" sz="1800" dirty="0" err="1"/>
              <a:t>своїх</a:t>
            </a:r>
            <a:r>
              <a:rPr lang="ru-RU" sz="1800" dirty="0"/>
              <a:t> </a:t>
            </a:r>
            <a:r>
              <a:rPr lang="ru-RU" sz="1800" dirty="0" err="1"/>
              <a:t>журналістських</a:t>
            </a:r>
            <a:r>
              <a:rPr lang="ru-RU" sz="1800" dirty="0"/>
              <a:t> </a:t>
            </a:r>
            <a:r>
              <a:rPr lang="ru-RU" sz="1800" dirty="0" err="1"/>
              <a:t>стандартів</a:t>
            </a:r>
            <a:r>
              <a:rPr lang="ru-RU" sz="1800" dirty="0"/>
              <a:t> та </a:t>
            </a:r>
            <a:r>
              <a:rPr lang="ru-RU" sz="1800" dirty="0" err="1"/>
              <a:t>публікують</a:t>
            </a:r>
            <a:r>
              <a:rPr lang="ru-RU" sz="1800" dirty="0"/>
              <a:t> не </a:t>
            </a:r>
            <a:r>
              <a:rPr lang="ru-RU" sz="1800" dirty="0" err="1"/>
              <a:t>точну</a:t>
            </a:r>
            <a:r>
              <a:rPr lang="ru-RU" sz="1800" dirty="0"/>
              <a:t> </a:t>
            </a:r>
            <a:r>
              <a:rPr lang="ru-RU" sz="1800" dirty="0" err="1"/>
              <a:t>або</a:t>
            </a:r>
            <a:r>
              <a:rPr lang="ru-RU" sz="1800" dirty="0"/>
              <a:t> </a:t>
            </a:r>
            <a:r>
              <a:rPr lang="ru-RU" sz="1800" dirty="0" err="1"/>
              <a:t>маніпулятивну</a:t>
            </a:r>
            <a:r>
              <a:rPr lang="ru-RU" sz="1800" dirty="0"/>
              <a:t> </a:t>
            </a:r>
            <a:r>
              <a:rPr lang="ru-RU" sz="1800" dirty="0" err="1"/>
              <a:t>інформацію</a:t>
            </a:r>
            <a:r>
              <a:rPr lang="ru-RU" sz="1800" dirty="0"/>
              <a:t> у </a:t>
            </a:r>
            <a:r>
              <a:rPr lang="ru-RU" sz="1800" dirty="0" err="1"/>
              <a:t>вигляді</a:t>
            </a:r>
            <a:r>
              <a:rPr lang="ru-RU" sz="1800" dirty="0"/>
              <a:t> </a:t>
            </a:r>
            <a:r>
              <a:rPr lang="ru-RU" sz="1800" dirty="0" err="1"/>
              <a:t>новини</a:t>
            </a:r>
            <a:r>
              <a:rPr lang="ru-RU" sz="1800" dirty="0"/>
              <a:t>, а не </a:t>
            </a:r>
            <a:r>
              <a:rPr lang="ru-RU" sz="1800" dirty="0" err="1"/>
              <a:t>реклами</a:t>
            </a:r>
            <a:r>
              <a:rPr lang="ru-RU" sz="1800" dirty="0"/>
              <a:t>, за яку </a:t>
            </a:r>
            <a:r>
              <a:rPr lang="ru-RU" sz="1800" dirty="0" err="1"/>
              <a:t>отримують</a:t>
            </a:r>
            <a:r>
              <a:rPr lang="ru-RU" sz="1800" dirty="0"/>
              <a:t> </a:t>
            </a:r>
            <a:r>
              <a:rPr lang="ru-RU" sz="1800" dirty="0" err="1"/>
              <a:t>гроші</a:t>
            </a:r>
            <a:r>
              <a:rPr lang="ru-RU" sz="1800" dirty="0"/>
              <a:t>.</a:t>
            </a:r>
            <a:endParaRPr lang="uk-UA" sz="1800" dirty="0"/>
          </a:p>
        </p:txBody>
      </p:sp>
      <p:sp>
        <p:nvSpPr>
          <p:cNvPr id="7" name="Місце для номера слайда 6">
            <a:extLst>
              <a:ext uri="{FF2B5EF4-FFF2-40B4-BE49-F238E27FC236}">
                <a16:creationId xmlns:a16="http://schemas.microsoft.com/office/drawing/2014/main" id="{5AD9F88C-B989-4C82-A31B-4FA60AB1A804}"/>
              </a:ext>
            </a:extLst>
          </p:cNvPr>
          <p:cNvSpPr>
            <a:spLocks noGrp="1"/>
          </p:cNvSpPr>
          <p:nvPr>
            <p:ph type="sldNum" sz="quarter" idx="11"/>
          </p:nvPr>
        </p:nvSpPr>
        <p:spPr/>
        <p:txBody>
          <a:bodyPr/>
          <a:lstStyle/>
          <a:p>
            <a:fld id="{0A95BBB0-0295-4C7E-A3D0-2F07981FE8CB}" type="slidenum">
              <a:rPr lang="en-US" smtClean="0"/>
              <a:pPr/>
              <a:t>40</a:t>
            </a:fld>
            <a:endParaRPr lang="en-US" dirty="0"/>
          </a:p>
        </p:txBody>
      </p:sp>
      <p:pic>
        <p:nvPicPr>
          <p:cNvPr id="17" name="Графіка 16" descr="Arrow circle with solid fill">
            <a:extLst>
              <a:ext uri="{FF2B5EF4-FFF2-40B4-BE49-F238E27FC236}">
                <a16:creationId xmlns:a16="http://schemas.microsoft.com/office/drawing/2014/main" id="{38A61F36-236F-4098-9E32-2286A91FE6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7274" y="1116304"/>
            <a:ext cx="2180902" cy="2180902"/>
          </a:xfrm>
          <a:prstGeom prst="rect">
            <a:avLst/>
          </a:prstGeom>
        </p:spPr>
      </p:pic>
    </p:spTree>
    <p:extLst>
      <p:ext uri="{BB962C8B-B14F-4D97-AF65-F5344CB8AC3E}">
        <p14:creationId xmlns:p14="http://schemas.microsoft.com/office/powerpoint/2010/main" val="433056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ECAF672E-D5AE-4503-BDDC-89F369FDDE54}"/>
              </a:ext>
            </a:extLst>
          </p:cNvPr>
          <p:cNvSpPr>
            <a:spLocks noGrp="1"/>
          </p:cNvSpPr>
          <p:nvPr>
            <p:ph type="title"/>
          </p:nvPr>
        </p:nvSpPr>
        <p:spPr>
          <a:xfrm>
            <a:off x="337915" y="281264"/>
            <a:ext cx="5791118" cy="1618488"/>
          </a:xfrm>
        </p:spPr>
        <p:txBody>
          <a:bodyPr/>
          <a:lstStyle/>
          <a:p>
            <a:r>
              <a:rPr lang="uk-UA" dirty="0">
                <a:solidFill>
                  <a:schemeClr val="accent3"/>
                </a:solidFill>
              </a:rPr>
              <a:t>«Інсайд» або «злив»</a:t>
            </a:r>
          </a:p>
        </p:txBody>
      </p:sp>
      <p:sp>
        <p:nvSpPr>
          <p:cNvPr id="13" name="Місце для тексту 12">
            <a:extLst>
              <a:ext uri="{FF2B5EF4-FFF2-40B4-BE49-F238E27FC236}">
                <a16:creationId xmlns:a16="http://schemas.microsoft.com/office/drawing/2014/main" id="{8D37F93A-70CB-4846-99D3-4D37EF687145}"/>
              </a:ext>
            </a:extLst>
          </p:cNvPr>
          <p:cNvSpPr>
            <a:spLocks noGrp="1"/>
          </p:cNvSpPr>
          <p:nvPr>
            <p:ph type="body" sz="quarter" idx="13"/>
          </p:nvPr>
        </p:nvSpPr>
        <p:spPr>
          <a:xfrm>
            <a:off x="337915" y="2224216"/>
            <a:ext cx="10437258" cy="4632197"/>
          </a:xfrm>
        </p:spPr>
        <p:txBody>
          <a:bodyPr>
            <a:normAutofit/>
          </a:bodyPr>
          <a:lstStyle/>
          <a:p>
            <a:pPr algn="just"/>
            <a:r>
              <a:rPr lang="ru-RU" sz="2400" b="1" dirty="0"/>
              <a:t>– </a:t>
            </a:r>
            <a:r>
              <a:rPr lang="ru-RU" sz="2400" b="1" dirty="0" err="1"/>
              <a:t>ця</a:t>
            </a:r>
            <a:r>
              <a:rPr lang="ru-RU" sz="2400" b="1" dirty="0"/>
              <a:t> </a:t>
            </a:r>
            <a:r>
              <a:rPr lang="ru-RU" sz="2400" b="1" dirty="0" err="1"/>
              <a:t>інформація</a:t>
            </a:r>
            <a:r>
              <a:rPr lang="ru-RU" sz="2400" b="1" dirty="0"/>
              <a:t> так і </a:t>
            </a:r>
            <a:r>
              <a:rPr lang="ru-RU" sz="2400" b="1" dirty="0" err="1"/>
              <a:t>називається</a:t>
            </a:r>
            <a:r>
              <a:rPr lang="ru-RU" sz="2400" b="1" dirty="0"/>
              <a:t> в </a:t>
            </a:r>
            <a:r>
              <a:rPr lang="ru-RU" sz="2400" b="1" dirty="0" err="1"/>
              <a:t>публікаціях</a:t>
            </a:r>
            <a:r>
              <a:rPr lang="ru-RU" sz="2400" b="1" dirty="0"/>
              <a:t>, тому </a:t>
            </a:r>
            <a:r>
              <a:rPr lang="ru-RU" sz="2400" b="1" dirty="0" err="1"/>
              <a:t>розрізнити</a:t>
            </a:r>
            <a:r>
              <a:rPr lang="ru-RU" sz="2400" b="1" dirty="0"/>
              <a:t> </a:t>
            </a:r>
            <a:r>
              <a:rPr lang="ru-RU" sz="2400" b="1" dirty="0" err="1"/>
              <a:t>її</a:t>
            </a:r>
            <a:r>
              <a:rPr lang="ru-RU" sz="2400" b="1" dirty="0"/>
              <a:t> </a:t>
            </a:r>
            <a:r>
              <a:rPr lang="ru-RU" sz="2400" b="1" dirty="0" err="1"/>
              <a:t>дуже</a:t>
            </a:r>
            <a:r>
              <a:rPr lang="ru-RU" sz="2400" b="1" dirty="0"/>
              <a:t> просто. «</a:t>
            </a:r>
            <a:r>
              <a:rPr lang="ru-RU" sz="2400" b="1" dirty="0" err="1"/>
              <a:t>Інсайд</a:t>
            </a:r>
            <a:r>
              <a:rPr lang="ru-RU" sz="2400" b="1" dirty="0"/>
              <a:t>: </a:t>
            </a:r>
            <a:r>
              <a:rPr lang="ru-RU" sz="2400" b="1" dirty="0" err="1"/>
              <a:t>джерело</a:t>
            </a:r>
            <a:r>
              <a:rPr lang="ru-RU" sz="2400" b="1" dirty="0"/>
              <a:t> в </a:t>
            </a:r>
            <a:r>
              <a:rPr lang="ru-RU" sz="2400" b="1" dirty="0" err="1"/>
              <a:t>Офісі</a:t>
            </a:r>
            <a:r>
              <a:rPr lang="ru-RU" sz="2400" b="1" dirty="0"/>
              <a:t> Президента/МВС/СБУ </a:t>
            </a:r>
            <a:r>
              <a:rPr lang="ru-RU" sz="2400" b="1" dirty="0" err="1"/>
              <a:t>повідомило</a:t>
            </a:r>
            <a:r>
              <a:rPr lang="ru-RU" sz="2400" b="1" dirty="0"/>
              <a:t>…» – </a:t>
            </a:r>
          </a:p>
          <a:p>
            <a:pPr algn="just"/>
            <a:r>
              <a:rPr lang="ru-RU" sz="2400" dirty="0"/>
              <a:t>до таких </a:t>
            </a:r>
            <a:r>
              <a:rPr lang="ru-RU" sz="2400" dirty="0" err="1"/>
              <a:t>публікацій</a:t>
            </a:r>
            <a:r>
              <a:rPr lang="ru-RU" sz="2400" dirty="0"/>
              <a:t> </a:t>
            </a:r>
            <a:r>
              <a:rPr lang="ru-RU" sz="2400" dirty="0" err="1"/>
              <a:t>необхідно</a:t>
            </a:r>
            <a:r>
              <a:rPr lang="ru-RU" sz="2400" dirty="0"/>
              <a:t> </a:t>
            </a:r>
            <a:r>
              <a:rPr lang="ru-RU" sz="2400" dirty="0" err="1"/>
              <a:t>ставитися</a:t>
            </a:r>
            <a:r>
              <a:rPr lang="ru-RU" sz="2400" dirty="0"/>
              <a:t> скептично. </a:t>
            </a:r>
            <a:r>
              <a:rPr lang="ru-RU" sz="2400" dirty="0" err="1"/>
              <a:t>По-перше</a:t>
            </a:r>
            <a:r>
              <a:rPr lang="ru-RU" sz="2400" dirty="0"/>
              <a:t>, </a:t>
            </a:r>
            <a:r>
              <a:rPr lang="ru-RU" sz="2400" dirty="0" err="1"/>
              <a:t>унікальної</a:t>
            </a:r>
            <a:r>
              <a:rPr lang="ru-RU" sz="2400" dirty="0"/>
              <a:t> </a:t>
            </a:r>
            <a:r>
              <a:rPr lang="ru-RU" sz="2400" dirty="0" err="1"/>
              <a:t>або</a:t>
            </a:r>
            <a:r>
              <a:rPr lang="ru-RU" sz="2400" dirty="0"/>
              <a:t> </a:t>
            </a:r>
            <a:r>
              <a:rPr lang="ru-RU" sz="2400" dirty="0" err="1"/>
              <a:t>секретної</a:t>
            </a:r>
            <a:r>
              <a:rPr lang="ru-RU" sz="2400" dirty="0"/>
              <a:t> </a:t>
            </a:r>
            <a:r>
              <a:rPr lang="ru-RU" sz="2400" dirty="0" err="1"/>
              <a:t>інформації</a:t>
            </a:r>
            <a:r>
              <a:rPr lang="ru-RU" sz="2400" dirty="0"/>
              <a:t> </a:t>
            </a:r>
            <a:r>
              <a:rPr lang="ru-RU" sz="2400" dirty="0" err="1"/>
              <a:t>скоріше</a:t>
            </a:r>
            <a:r>
              <a:rPr lang="ru-RU" sz="2400" dirty="0"/>
              <a:t> за все </a:t>
            </a:r>
            <a:r>
              <a:rPr lang="ru-RU" sz="2400" dirty="0" err="1"/>
              <a:t>ви</a:t>
            </a:r>
            <a:r>
              <a:rPr lang="ru-RU" sz="2400" dirty="0"/>
              <a:t> не </a:t>
            </a:r>
            <a:r>
              <a:rPr lang="ru-RU" sz="2400" dirty="0" err="1"/>
              <a:t>побачите</a:t>
            </a:r>
            <a:r>
              <a:rPr lang="ru-RU" sz="2400" dirty="0"/>
              <a:t>, </a:t>
            </a:r>
            <a:r>
              <a:rPr lang="ru-RU" sz="2400" dirty="0" err="1"/>
              <a:t>оскільки</a:t>
            </a:r>
            <a:r>
              <a:rPr lang="ru-RU" sz="2400" dirty="0"/>
              <a:t> вона </a:t>
            </a:r>
            <a:r>
              <a:rPr lang="ru-RU" sz="2400" dirty="0" err="1"/>
              <a:t>охороняється</a:t>
            </a:r>
            <a:r>
              <a:rPr lang="ru-RU" sz="2400" dirty="0"/>
              <a:t> державною </a:t>
            </a:r>
            <a:r>
              <a:rPr lang="ru-RU" sz="2400" dirty="0" err="1"/>
              <a:t>таємницею</a:t>
            </a:r>
            <a:r>
              <a:rPr lang="ru-RU" sz="2400" dirty="0"/>
              <a:t>, а </a:t>
            </a:r>
            <a:r>
              <a:rPr lang="ru-RU" sz="2400" dirty="0" err="1"/>
              <a:t>розголошення</a:t>
            </a:r>
            <a:r>
              <a:rPr lang="ru-RU" sz="2400" dirty="0"/>
              <a:t> </a:t>
            </a:r>
            <a:r>
              <a:rPr lang="ru-RU" sz="2400" dirty="0" err="1"/>
              <a:t>карається</a:t>
            </a:r>
            <a:r>
              <a:rPr lang="ru-RU" sz="2400" dirty="0"/>
              <a:t> законом. </a:t>
            </a:r>
            <a:r>
              <a:rPr lang="ru-RU" sz="2400" dirty="0" err="1"/>
              <a:t>По-друге</a:t>
            </a:r>
            <a:r>
              <a:rPr lang="ru-RU" sz="2400" dirty="0"/>
              <a:t>, </a:t>
            </a:r>
            <a:r>
              <a:rPr lang="ru-RU" sz="2400" dirty="0" err="1"/>
              <a:t>така</a:t>
            </a:r>
            <a:r>
              <a:rPr lang="ru-RU" sz="2400" dirty="0"/>
              <a:t> </a:t>
            </a:r>
            <a:r>
              <a:rPr lang="ru-RU" sz="2400" dirty="0" err="1"/>
              <a:t>інформація</a:t>
            </a:r>
            <a:r>
              <a:rPr lang="ru-RU" sz="2400" dirty="0"/>
              <a:t> </a:t>
            </a:r>
            <a:r>
              <a:rPr lang="ru-RU" sz="2400" dirty="0" err="1"/>
              <a:t>намагається</a:t>
            </a:r>
            <a:r>
              <a:rPr lang="ru-RU" sz="2400" dirty="0"/>
              <a:t> </a:t>
            </a:r>
            <a:r>
              <a:rPr lang="ru-RU" sz="2400" dirty="0" err="1"/>
              <a:t>викликати</a:t>
            </a:r>
            <a:r>
              <a:rPr lang="ru-RU" sz="2400" dirty="0"/>
              <a:t> у вас </a:t>
            </a:r>
            <a:r>
              <a:rPr lang="ru-RU" sz="2400" dirty="0" err="1"/>
              <a:t>певну</a:t>
            </a:r>
            <a:r>
              <a:rPr lang="ru-RU" sz="2400" dirty="0"/>
              <a:t> </a:t>
            </a:r>
            <a:r>
              <a:rPr lang="ru-RU" sz="2400" dirty="0" err="1"/>
              <a:t>реакцію</a:t>
            </a:r>
            <a:r>
              <a:rPr lang="ru-RU" sz="2400" dirty="0"/>
              <a:t>, яка </a:t>
            </a:r>
            <a:r>
              <a:rPr lang="ru-RU" sz="2400" dirty="0" err="1"/>
              <a:t>необхідна</a:t>
            </a:r>
            <a:r>
              <a:rPr lang="ru-RU" sz="2400" dirty="0"/>
              <a:t> автору. </a:t>
            </a:r>
            <a:r>
              <a:rPr lang="ru-RU" sz="2400" dirty="0" err="1"/>
              <a:t>По-третє</a:t>
            </a:r>
            <a:r>
              <a:rPr lang="ru-RU" sz="2400" dirty="0"/>
              <a:t>, </a:t>
            </a:r>
            <a:r>
              <a:rPr lang="ru-RU" sz="2400" dirty="0" err="1"/>
              <a:t>це</a:t>
            </a:r>
            <a:r>
              <a:rPr lang="ru-RU" sz="2400" dirty="0"/>
              <a:t> </a:t>
            </a:r>
            <a:r>
              <a:rPr lang="ru-RU" sz="2400" dirty="0" err="1"/>
              <a:t>спосіб</a:t>
            </a:r>
            <a:r>
              <a:rPr lang="ru-RU" sz="2400" dirty="0"/>
              <a:t> </a:t>
            </a:r>
            <a:r>
              <a:rPr lang="ru-RU" sz="2400" dirty="0" err="1"/>
              <a:t>підвищити</a:t>
            </a:r>
            <a:r>
              <a:rPr lang="ru-RU" sz="2400" dirty="0"/>
              <a:t> </a:t>
            </a:r>
            <a:r>
              <a:rPr lang="ru-RU" sz="2400" dirty="0" err="1"/>
              <a:t>вартість</a:t>
            </a:r>
            <a:r>
              <a:rPr lang="ru-RU" sz="2400" dirty="0"/>
              <a:t> </a:t>
            </a:r>
            <a:r>
              <a:rPr lang="ru-RU" sz="2400" dirty="0" err="1"/>
              <a:t>власного</a:t>
            </a:r>
            <a:r>
              <a:rPr lang="ru-RU" sz="2400" dirty="0"/>
              <a:t> </a:t>
            </a:r>
            <a:r>
              <a:rPr lang="ru-RU" sz="2400" dirty="0" err="1"/>
              <a:t>інформаційного</a:t>
            </a:r>
            <a:r>
              <a:rPr lang="ru-RU" sz="2400" dirty="0"/>
              <a:t> ресурсу в очах </a:t>
            </a:r>
            <a:r>
              <a:rPr lang="ru-RU" sz="2400" dirty="0" err="1"/>
              <a:t>підписників</a:t>
            </a:r>
            <a:r>
              <a:rPr lang="ru-RU" sz="2400" dirty="0"/>
              <a:t>. Усе-таки </a:t>
            </a:r>
            <a:r>
              <a:rPr lang="ru-RU" sz="2400" dirty="0" err="1"/>
              <a:t>іноді</a:t>
            </a:r>
            <a:r>
              <a:rPr lang="ru-RU" sz="2400" dirty="0"/>
              <a:t> «</a:t>
            </a:r>
            <a:r>
              <a:rPr lang="ru-RU" sz="2400" dirty="0" err="1"/>
              <a:t>інсайд</a:t>
            </a:r>
            <a:r>
              <a:rPr lang="ru-RU" sz="2400" dirty="0"/>
              <a:t>» </a:t>
            </a:r>
            <a:r>
              <a:rPr lang="ru-RU" sz="2400" dirty="0" err="1"/>
              <a:t>бувають</a:t>
            </a:r>
            <a:r>
              <a:rPr lang="ru-RU" sz="2400" dirty="0"/>
              <a:t> </a:t>
            </a:r>
            <a:r>
              <a:rPr lang="ru-RU" sz="2400" dirty="0" err="1"/>
              <a:t>доречними</a:t>
            </a:r>
            <a:r>
              <a:rPr lang="ru-RU" sz="2400" dirty="0"/>
              <a:t> та, як і </a:t>
            </a:r>
            <a:r>
              <a:rPr lang="ru-RU" sz="2400" dirty="0" err="1"/>
              <a:t>конспірологія</a:t>
            </a:r>
            <a:r>
              <a:rPr lang="ru-RU" sz="2400" dirty="0"/>
              <a:t>, </a:t>
            </a:r>
            <a:r>
              <a:rPr lang="ru-RU" sz="2400" dirty="0" err="1"/>
              <a:t>можуть</a:t>
            </a:r>
            <a:r>
              <a:rPr lang="ru-RU" sz="2400" dirty="0"/>
              <a:t> </a:t>
            </a:r>
            <a:r>
              <a:rPr lang="ru-RU" sz="2400" dirty="0" err="1"/>
              <a:t>носити</a:t>
            </a:r>
            <a:r>
              <a:rPr lang="ru-RU" sz="2400" dirty="0"/>
              <a:t> </a:t>
            </a:r>
            <a:r>
              <a:rPr lang="ru-RU" sz="2400" dirty="0" err="1"/>
              <a:t>розважальний</a:t>
            </a:r>
            <a:r>
              <a:rPr lang="ru-RU" sz="2400" dirty="0"/>
              <a:t> характер.</a:t>
            </a:r>
            <a:endParaRPr lang="uk-UA" sz="2000" dirty="0"/>
          </a:p>
        </p:txBody>
      </p:sp>
      <p:sp>
        <p:nvSpPr>
          <p:cNvPr id="14" name="Місце для тексту 13">
            <a:extLst>
              <a:ext uri="{FF2B5EF4-FFF2-40B4-BE49-F238E27FC236}">
                <a16:creationId xmlns:a16="http://schemas.microsoft.com/office/drawing/2014/main" id="{00187055-53A7-46A7-AC74-4B0E377E01EA}"/>
              </a:ext>
            </a:extLst>
          </p:cNvPr>
          <p:cNvSpPr>
            <a:spLocks noGrp="1"/>
          </p:cNvSpPr>
          <p:nvPr>
            <p:ph type="body" sz="quarter" idx="14"/>
          </p:nvPr>
        </p:nvSpPr>
        <p:spPr/>
        <p:txBody>
          <a:bodyPr/>
          <a:lstStyle/>
          <a:p>
            <a:endParaRPr lang="uk-UA" dirty="0"/>
          </a:p>
        </p:txBody>
      </p:sp>
      <p:sp>
        <p:nvSpPr>
          <p:cNvPr id="10" name="Місце для номера слайда 9">
            <a:extLst>
              <a:ext uri="{FF2B5EF4-FFF2-40B4-BE49-F238E27FC236}">
                <a16:creationId xmlns:a16="http://schemas.microsoft.com/office/drawing/2014/main" id="{3A4626B1-ACF3-490C-9370-3D7190C32E1A}"/>
              </a:ext>
            </a:extLst>
          </p:cNvPr>
          <p:cNvSpPr>
            <a:spLocks noGrp="1"/>
          </p:cNvSpPr>
          <p:nvPr>
            <p:ph type="sldNum" sz="quarter" idx="11"/>
          </p:nvPr>
        </p:nvSpPr>
        <p:spPr/>
        <p:txBody>
          <a:bodyPr/>
          <a:lstStyle/>
          <a:p>
            <a:fld id="{0A95BBB0-0295-4C7E-A3D0-2F07981FE8CB}" type="slidenum">
              <a:rPr lang="en-US" smtClean="0"/>
              <a:pPr/>
              <a:t>41</a:t>
            </a:fld>
            <a:endParaRPr lang="en-US" dirty="0"/>
          </a:p>
        </p:txBody>
      </p:sp>
    </p:spTree>
    <p:extLst>
      <p:ext uri="{BB962C8B-B14F-4D97-AF65-F5344CB8AC3E}">
        <p14:creationId xmlns:p14="http://schemas.microsoft.com/office/powerpoint/2010/main" val="1895841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Ð¤Ð¾ÑÐ¾: vk.com/roman_golubovsky">
            <a:extLst>
              <a:ext uri="{FF2B5EF4-FFF2-40B4-BE49-F238E27FC236}">
                <a16:creationId xmlns:a16="http://schemas.microsoft.com/office/drawing/2014/main" id="{AFCDEF3B-7477-4367-AD45-CD133E99BB47}"/>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3397" t="25029" r="13465" b="423"/>
          <a:stretch/>
        </p:blipFill>
        <p:spPr bwMode="auto">
          <a:xfrm>
            <a:off x="5537888" y="603356"/>
            <a:ext cx="5489674" cy="5125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a:extLst>
              <a:ext uri="{FF2B5EF4-FFF2-40B4-BE49-F238E27FC236}">
                <a16:creationId xmlns:a16="http://schemas.microsoft.com/office/drawing/2014/main" id="{567D0A31-F0F9-48C5-BEB0-B6DFC8751166}"/>
              </a:ext>
            </a:extLst>
          </p:cNvPr>
          <p:cNvSpPr>
            <a:spLocks noGrp="1"/>
          </p:cNvSpPr>
          <p:nvPr>
            <p:ph type="title"/>
          </p:nvPr>
        </p:nvSpPr>
        <p:spPr/>
        <p:txBody>
          <a:bodyPr/>
          <a:lstStyle/>
          <a:p>
            <a:r>
              <a:rPr lang="uk-UA" dirty="0">
                <a:solidFill>
                  <a:schemeClr val="accent3"/>
                </a:solidFill>
              </a:rPr>
              <a:t>2. Фейки</a:t>
            </a:r>
          </a:p>
        </p:txBody>
      </p:sp>
      <p:sp>
        <p:nvSpPr>
          <p:cNvPr id="3" name="Місце для тексту 2">
            <a:extLst>
              <a:ext uri="{FF2B5EF4-FFF2-40B4-BE49-F238E27FC236}">
                <a16:creationId xmlns:a16="http://schemas.microsoft.com/office/drawing/2014/main" id="{9976CF69-5D0A-4F17-8B7A-57C6BFA456A9}"/>
              </a:ext>
            </a:extLst>
          </p:cNvPr>
          <p:cNvSpPr>
            <a:spLocks noGrp="1"/>
          </p:cNvSpPr>
          <p:nvPr>
            <p:ph type="body" sz="quarter" idx="13"/>
          </p:nvPr>
        </p:nvSpPr>
        <p:spPr>
          <a:xfrm>
            <a:off x="832103" y="2224216"/>
            <a:ext cx="3913633" cy="3509072"/>
          </a:xfrm>
        </p:spPr>
        <p:txBody>
          <a:bodyPr>
            <a:noAutofit/>
          </a:bodyPr>
          <a:lstStyle/>
          <a:p>
            <a:pPr algn="ctr"/>
            <a:r>
              <a:rPr lang="ru-RU" sz="2800" dirty="0"/>
              <a:t>Слово «</a:t>
            </a:r>
            <a:r>
              <a:rPr lang="ru-RU" sz="2800" b="1" dirty="0"/>
              <a:t>фейк</a:t>
            </a:r>
            <a:r>
              <a:rPr lang="ru-RU" sz="2800" dirty="0"/>
              <a:t>» походить </a:t>
            </a:r>
            <a:r>
              <a:rPr lang="ru-RU" sz="2800" dirty="0" err="1"/>
              <a:t>від</a:t>
            </a:r>
            <a:r>
              <a:rPr lang="ru-RU" sz="2800" dirty="0"/>
              <a:t> </a:t>
            </a:r>
            <a:r>
              <a:rPr lang="ru-RU" sz="2800" dirty="0" err="1"/>
              <a:t>англійського</a:t>
            </a:r>
            <a:r>
              <a:rPr lang="ru-RU" sz="2800" dirty="0"/>
              <a:t> </a:t>
            </a:r>
            <a:r>
              <a:rPr lang="ru-RU" sz="2800" dirty="0" err="1"/>
              <a:t>fake</a:t>
            </a:r>
            <a:r>
              <a:rPr lang="ru-RU" sz="2800" dirty="0"/>
              <a:t> – «</a:t>
            </a:r>
            <a:r>
              <a:rPr lang="ru-RU" sz="2800" b="1" dirty="0" err="1"/>
              <a:t>несправжній</a:t>
            </a:r>
            <a:r>
              <a:rPr lang="ru-RU" sz="2800" dirty="0"/>
              <a:t>».</a:t>
            </a:r>
          </a:p>
          <a:p>
            <a:pPr algn="ctr"/>
            <a:r>
              <a:rPr lang="ru-RU" sz="2800" dirty="0" err="1"/>
              <a:t>Це</a:t>
            </a:r>
            <a:r>
              <a:rPr lang="ru-RU" sz="2800" dirty="0"/>
              <a:t> неправдива </a:t>
            </a:r>
            <a:r>
              <a:rPr lang="ru-RU" sz="2800" dirty="0" err="1"/>
              <a:t>інформація</a:t>
            </a:r>
            <a:r>
              <a:rPr lang="ru-RU" sz="2800" dirty="0"/>
              <a:t>, створена з метою ввести людей в </a:t>
            </a:r>
            <a:r>
              <a:rPr lang="ru-RU" sz="2800" dirty="0" err="1"/>
              <a:t>оману</a:t>
            </a:r>
            <a:r>
              <a:rPr lang="ru-RU" sz="2800" dirty="0"/>
              <a:t>.</a:t>
            </a:r>
            <a:endParaRPr lang="uk-UA" sz="2800" dirty="0"/>
          </a:p>
        </p:txBody>
      </p:sp>
      <p:sp>
        <p:nvSpPr>
          <p:cNvPr id="5" name="Місце для тексту 4">
            <a:extLst>
              <a:ext uri="{FF2B5EF4-FFF2-40B4-BE49-F238E27FC236}">
                <a16:creationId xmlns:a16="http://schemas.microsoft.com/office/drawing/2014/main" id="{2ECBFFED-C596-493D-B82F-07DD54AA831B}"/>
              </a:ext>
            </a:extLst>
          </p:cNvPr>
          <p:cNvSpPr>
            <a:spLocks noGrp="1"/>
          </p:cNvSpPr>
          <p:nvPr>
            <p:ph type="body" sz="quarter" idx="14"/>
          </p:nvPr>
        </p:nvSpPr>
        <p:spPr>
          <a:xfrm>
            <a:off x="9863126" y="345988"/>
            <a:ext cx="2328872" cy="6224025"/>
          </a:xfrm>
        </p:spPr>
        <p:txBody>
          <a:bodyPr/>
          <a:lstStyle/>
          <a:p>
            <a:endParaRPr lang="uk-UA" dirty="0"/>
          </a:p>
        </p:txBody>
      </p:sp>
      <p:sp>
        <p:nvSpPr>
          <p:cNvPr id="7" name="Місце для номера слайда 6">
            <a:extLst>
              <a:ext uri="{FF2B5EF4-FFF2-40B4-BE49-F238E27FC236}">
                <a16:creationId xmlns:a16="http://schemas.microsoft.com/office/drawing/2014/main" id="{8953A584-F264-4DD2-ACD5-756F66301E91}"/>
              </a:ext>
            </a:extLst>
          </p:cNvPr>
          <p:cNvSpPr>
            <a:spLocks noGrp="1"/>
          </p:cNvSpPr>
          <p:nvPr>
            <p:ph type="sldNum" sz="quarter" idx="11"/>
          </p:nvPr>
        </p:nvSpPr>
        <p:spPr/>
        <p:txBody>
          <a:bodyPr/>
          <a:lstStyle/>
          <a:p>
            <a:fld id="{0A95BBB0-0295-4C7E-A3D0-2F07981FE8CB}" type="slidenum">
              <a:rPr lang="en-US" smtClean="0"/>
              <a:pPr/>
              <a:t>42</a:t>
            </a:fld>
            <a:endParaRPr lang="en-US" dirty="0"/>
          </a:p>
        </p:txBody>
      </p:sp>
    </p:spTree>
    <p:extLst>
      <p:ext uri="{BB962C8B-B14F-4D97-AF65-F5344CB8AC3E}">
        <p14:creationId xmlns:p14="http://schemas.microsoft.com/office/powerpoint/2010/main" val="4133643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ABAB1-C075-4D2A-A14B-BD3BF3DF6DAF}"/>
              </a:ext>
            </a:extLst>
          </p:cNvPr>
          <p:cNvSpPr>
            <a:spLocks noGrp="1"/>
          </p:cNvSpPr>
          <p:nvPr>
            <p:ph type="title"/>
          </p:nvPr>
        </p:nvSpPr>
        <p:spPr>
          <a:xfrm>
            <a:off x="1005099" y="319467"/>
            <a:ext cx="5266944" cy="1618488"/>
          </a:xfrm>
        </p:spPr>
        <p:txBody>
          <a:bodyPr/>
          <a:lstStyle/>
          <a:p>
            <a:pPr algn="ctr"/>
            <a:r>
              <a:rPr lang="uk-UA" sz="4000" dirty="0">
                <a:solidFill>
                  <a:schemeClr val="accent3"/>
                </a:solidFill>
              </a:rPr>
              <a:t>Як уникнути фейків?</a:t>
            </a:r>
          </a:p>
        </p:txBody>
      </p:sp>
      <p:sp>
        <p:nvSpPr>
          <p:cNvPr id="3" name="Місце для тексту 2">
            <a:extLst>
              <a:ext uri="{FF2B5EF4-FFF2-40B4-BE49-F238E27FC236}">
                <a16:creationId xmlns:a16="http://schemas.microsoft.com/office/drawing/2014/main" id="{8654106D-CC4E-4894-AA9C-B7F6EC4EB78F}"/>
              </a:ext>
            </a:extLst>
          </p:cNvPr>
          <p:cNvSpPr>
            <a:spLocks noGrp="1"/>
          </p:cNvSpPr>
          <p:nvPr>
            <p:ph type="body" sz="quarter" idx="13"/>
          </p:nvPr>
        </p:nvSpPr>
        <p:spPr>
          <a:xfrm>
            <a:off x="832103" y="1937955"/>
            <a:ext cx="5263896" cy="3543244"/>
          </a:xfrm>
        </p:spPr>
        <p:txBody>
          <a:bodyPr>
            <a:noAutofit/>
          </a:bodyPr>
          <a:lstStyle/>
          <a:p>
            <a:pPr marL="342900" indent="-342900">
              <a:buAutoNum type="arabicPeriod"/>
            </a:pPr>
            <a:r>
              <a:rPr lang="uk-UA" sz="2400" dirty="0"/>
              <a:t>Звертайте увагу на джерело публікації – хто це </a:t>
            </a:r>
            <a:r>
              <a:rPr lang="uk-UA" sz="2400" dirty="0" err="1"/>
              <a:t>запостив</a:t>
            </a:r>
            <a:r>
              <a:rPr lang="uk-UA" sz="2400" dirty="0"/>
              <a:t>?</a:t>
            </a:r>
            <a:endParaRPr lang="uk-UA" sz="2000" dirty="0"/>
          </a:p>
          <a:p>
            <a:pPr marL="342900" indent="-342900">
              <a:buAutoNum type="arabicPeriod"/>
            </a:pPr>
            <a:r>
              <a:rPr lang="uk-UA" sz="2400" dirty="0"/>
              <a:t>Звертайте увагу на джерело інформації – цитування, посилання, офіційні сторінки;</a:t>
            </a:r>
          </a:p>
          <a:p>
            <a:pPr marL="342900" indent="-342900">
              <a:buAutoNum type="arabicPeriod"/>
            </a:pPr>
            <a:r>
              <a:rPr lang="uk-UA" sz="2400" dirty="0"/>
              <a:t>Звертайте увагу на зміст публікації.</a:t>
            </a:r>
          </a:p>
          <a:p>
            <a:pPr marL="342900" indent="-342900">
              <a:buAutoNum type="arabicPeriod"/>
            </a:pPr>
            <a:r>
              <a:rPr lang="uk-UA" sz="2400" dirty="0"/>
              <a:t>Переходьте на першоджерела – читайте англійською.  </a:t>
            </a:r>
          </a:p>
        </p:txBody>
      </p:sp>
      <p:pic>
        <p:nvPicPr>
          <p:cNvPr id="9" name="Місце для зображення 8">
            <a:extLst>
              <a:ext uri="{FF2B5EF4-FFF2-40B4-BE49-F238E27FC236}">
                <a16:creationId xmlns:a16="http://schemas.microsoft.com/office/drawing/2014/main" id="{67CF92E1-D12B-47BD-814A-888C0BA100F9}"/>
              </a:ext>
            </a:extLst>
          </p:cNvPr>
          <p:cNvPicPr>
            <a:picLocks noGrp="1" noChangeAspect="1"/>
          </p:cNvPicPr>
          <p:nvPr>
            <p:ph type="pic" sz="quarter" idx="12"/>
          </p:nvPr>
        </p:nvPicPr>
        <p:blipFill>
          <a:blip r:embed="rId3"/>
          <a:srcRect l="14924" r="14924"/>
          <a:stretch>
            <a:fillRect/>
          </a:stretch>
        </p:blipFill>
        <p:spPr>
          <a:xfrm>
            <a:off x="5711613" y="0"/>
            <a:ext cx="5475288" cy="6858000"/>
          </a:xfrm>
        </p:spPr>
      </p:pic>
      <p:sp>
        <p:nvSpPr>
          <p:cNvPr id="5" name="Місце для тексту 4">
            <a:extLst>
              <a:ext uri="{FF2B5EF4-FFF2-40B4-BE49-F238E27FC236}">
                <a16:creationId xmlns:a16="http://schemas.microsoft.com/office/drawing/2014/main" id="{A7A83D68-6881-449D-94A4-B483957A700A}"/>
              </a:ext>
            </a:extLst>
          </p:cNvPr>
          <p:cNvSpPr>
            <a:spLocks noGrp="1"/>
          </p:cNvSpPr>
          <p:nvPr>
            <p:ph type="body" sz="quarter" idx="14"/>
          </p:nvPr>
        </p:nvSpPr>
        <p:spPr/>
        <p:txBody>
          <a:bodyPr/>
          <a:lstStyle/>
          <a:p>
            <a:endParaRPr lang="uk-UA"/>
          </a:p>
        </p:txBody>
      </p:sp>
      <p:sp>
        <p:nvSpPr>
          <p:cNvPr id="7" name="Місце для номера слайда 6">
            <a:extLst>
              <a:ext uri="{FF2B5EF4-FFF2-40B4-BE49-F238E27FC236}">
                <a16:creationId xmlns:a16="http://schemas.microsoft.com/office/drawing/2014/main" id="{85DDEC69-EE1A-4188-84B5-9AEBEBDE2DD3}"/>
              </a:ext>
            </a:extLst>
          </p:cNvPr>
          <p:cNvSpPr>
            <a:spLocks noGrp="1"/>
          </p:cNvSpPr>
          <p:nvPr>
            <p:ph type="sldNum" sz="quarter" idx="11"/>
          </p:nvPr>
        </p:nvSpPr>
        <p:spPr/>
        <p:txBody>
          <a:bodyPr/>
          <a:lstStyle/>
          <a:p>
            <a:fld id="{0A95BBB0-0295-4C7E-A3D0-2F07981FE8CB}" type="slidenum">
              <a:rPr lang="en-US" smtClean="0"/>
              <a:pPr/>
              <a:t>43</a:t>
            </a:fld>
            <a:endParaRPr lang="en-US" dirty="0"/>
          </a:p>
        </p:txBody>
      </p:sp>
    </p:spTree>
    <p:extLst>
      <p:ext uri="{BB962C8B-B14F-4D97-AF65-F5344CB8AC3E}">
        <p14:creationId xmlns:p14="http://schemas.microsoft.com/office/powerpoint/2010/main" val="4171470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AD7EF6-D7AD-4AE8-BF13-EAC7D4E62BAC}"/>
              </a:ext>
            </a:extLst>
          </p:cNvPr>
          <p:cNvSpPr>
            <a:spLocks noGrp="1"/>
          </p:cNvSpPr>
          <p:nvPr>
            <p:ph type="title"/>
          </p:nvPr>
        </p:nvSpPr>
        <p:spPr>
          <a:xfrm>
            <a:off x="733249" y="281264"/>
            <a:ext cx="11255551" cy="1355625"/>
          </a:xfrm>
        </p:spPr>
        <p:txBody>
          <a:bodyPr/>
          <a:lstStyle/>
          <a:p>
            <a:r>
              <a:rPr lang="uk-UA" sz="4800" dirty="0">
                <a:solidFill>
                  <a:schemeClr val="accent3"/>
                </a:solidFill>
              </a:rPr>
              <a:t>види фейкових публікацій?</a:t>
            </a:r>
          </a:p>
        </p:txBody>
      </p:sp>
      <p:sp>
        <p:nvSpPr>
          <p:cNvPr id="3" name="Місце для тексту 2">
            <a:extLst>
              <a:ext uri="{FF2B5EF4-FFF2-40B4-BE49-F238E27FC236}">
                <a16:creationId xmlns:a16="http://schemas.microsoft.com/office/drawing/2014/main" id="{2A0AA2A2-8837-4E00-8004-85164AB0CF5B}"/>
              </a:ext>
            </a:extLst>
          </p:cNvPr>
          <p:cNvSpPr>
            <a:spLocks noGrp="1"/>
          </p:cNvSpPr>
          <p:nvPr>
            <p:ph type="body" sz="quarter" idx="13"/>
          </p:nvPr>
        </p:nvSpPr>
        <p:spPr>
          <a:xfrm>
            <a:off x="620361" y="1122541"/>
            <a:ext cx="11176529" cy="5170310"/>
          </a:xfrm>
        </p:spPr>
        <p:txBody>
          <a:bodyPr>
            <a:normAutofit/>
          </a:bodyPr>
          <a:lstStyle/>
          <a:p>
            <a:pPr marL="285750" indent="-285750" algn="just">
              <a:buClr>
                <a:schemeClr val="accent3"/>
              </a:buClr>
              <a:buFont typeface="Wingdings" panose="05000000000000000000" pitchFamily="2" charset="2"/>
              <a:buChar char="Ø"/>
            </a:pPr>
            <a:r>
              <a:rPr lang="uk-UA" sz="2000" b="1" dirty="0">
                <a:solidFill>
                  <a:schemeClr val="accent3"/>
                </a:solidFill>
              </a:rPr>
              <a:t>Вигадана публікація </a:t>
            </a:r>
            <a:r>
              <a:rPr lang="uk-UA" sz="2000" dirty="0"/>
              <a:t>– найпростіший фейк, для якого майже не потрібно зусиль. Автор просто вигадує інформацію, прикріпляє фотографії або зображення з вільного доступу та видає її, як йому завгодно. </a:t>
            </a:r>
          </a:p>
          <a:p>
            <a:pPr marL="285750" indent="-285750" algn="just">
              <a:buClr>
                <a:schemeClr val="accent3"/>
              </a:buClr>
              <a:buFont typeface="Wingdings" panose="05000000000000000000" pitchFamily="2" charset="2"/>
              <a:buChar char="Ø"/>
            </a:pPr>
            <a:r>
              <a:rPr lang="en-US" sz="2000" b="1" dirty="0">
                <a:solidFill>
                  <a:schemeClr val="accent3"/>
                </a:solidFill>
              </a:rPr>
              <a:t>«</a:t>
            </a:r>
            <a:r>
              <a:rPr lang="uk-UA" sz="2000" b="1" dirty="0" err="1">
                <a:solidFill>
                  <a:schemeClr val="accent3"/>
                </a:solidFill>
              </a:rPr>
              <a:t>Фотошоп</a:t>
            </a:r>
            <a:r>
              <a:rPr lang="uk-UA" sz="2000" b="1" dirty="0">
                <a:solidFill>
                  <a:schemeClr val="accent3"/>
                </a:solidFill>
              </a:rPr>
              <a:t>» </a:t>
            </a:r>
            <a:r>
              <a:rPr lang="uk-UA" sz="2000" dirty="0"/>
              <a:t>– під цим терміном розуміємо не назву відомої програми для обробки графічних зображень, а загальний збірний термін для всіх видів компіляцій із зображеннями та відео, що часто стають фейками й поширюються потім в Інтернеті. Для виготовлення такого фейку вже знадобляться певні навички, а саме: освоїти фото- чи </a:t>
            </a:r>
            <a:r>
              <a:rPr lang="uk-UA" sz="2000" dirty="0" err="1"/>
              <a:t>відеоредактор</a:t>
            </a:r>
            <a:r>
              <a:rPr lang="uk-UA" sz="2000" dirty="0"/>
              <a:t> та власне створити з одного або кількох зображень необхідне. Але зображення також доволі просто розпізнати, оскільки оригінал майже завжди зберігається в мережі, а подекуди сліди від редагування будуть помітні, наприклад, у вигляді розтягнутого фону, неприродної пози, явних ознак накладених зображень тощо. </a:t>
            </a:r>
          </a:p>
          <a:p>
            <a:pPr marL="285750" indent="-285750" algn="just">
              <a:buClr>
                <a:schemeClr val="accent3"/>
              </a:buClr>
              <a:buFont typeface="Wingdings" panose="05000000000000000000" pitchFamily="2" charset="2"/>
              <a:buChar char="Ø"/>
            </a:pPr>
            <a:r>
              <a:rPr lang="uk-UA" sz="2000" dirty="0"/>
              <a:t>Технологія </a:t>
            </a:r>
            <a:r>
              <a:rPr lang="uk-UA" sz="2000" b="1" dirty="0" err="1">
                <a:solidFill>
                  <a:schemeClr val="accent3"/>
                </a:solidFill>
              </a:rPr>
              <a:t>діпфейк</a:t>
            </a:r>
            <a:r>
              <a:rPr lang="uk-UA" sz="2000" dirty="0"/>
              <a:t> – від </a:t>
            </a:r>
            <a:r>
              <a:rPr lang="uk-UA" sz="2000" dirty="0" err="1"/>
              <a:t>англ</a:t>
            </a:r>
            <a:r>
              <a:rPr lang="uk-UA" sz="2000" dirty="0"/>
              <a:t>. </a:t>
            </a:r>
            <a:r>
              <a:rPr lang="en-US" sz="2000" dirty="0"/>
              <a:t>deepfake, </a:t>
            </a:r>
            <a:r>
              <a:rPr lang="uk-UA" sz="2000" dirty="0"/>
              <a:t>від поєднання термінів «</a:t>
            </a:r>
            <a:r>
              <a:rPr lang="en-US" sz="2000" dirty="0"/>
              <a:t>deep learning» – «</a:t>
            </a:r>
            <a:r>
              <a:rPr lang="uk-UA" sz="2000" dirty="0"/>
              <a:t>глибинне навчання» та «</a:t>
            </a:r>
            <a:r>
              <a:rPr lang="en-US" sz="2000" dirty="0"/>
              <a:t>fake» – «</a:t>
            </a:r>
            <a:r>
              <a:rPr lang="uk-UA" sz="2000" dirty="0"/>
              <a:t>підробка». Більш складний у виконанні, проте легко впізнаваний фейк: зображення людини використовують для поєднання й накладення на інші зображення або відеоролики за </a:t>
            </a:r>
            <a:r>
              <a:rPr lang="uk-UA" sz="1800" dirty="0"/>
              <a:t>допомогою штучного інтелекту.</a:t>
            </a:r>
          </a:p>
        </p:txBody>
      </p:sp>
      <p:sp>
        <p:nvSpPr>
          <p:cNvPr id="7" name="Місце для номера слайда 6">
            <a:extLst>
              <a:ext uri="{FF2B5EF4-FFF2-40B4-BE49-F238E27FC236}">
                <a16:creationId xmlns:a16="http://schemas.microsoft.com/office/drawing/2014/main" id="{462EB487-10A7-4839-B9FF-F9C52DB858FB}"/>
              </a:ext>
            </a:extLst>
          </p:cNvPr>
          <p:cNvSpPr>
            <a:spLocks noGrp="1"/>
          </p:cNvSpPr>
          <p:nvPr>
            <p:ph type="sldNum" sz="quarter" idx="11"/>
          </p:nvPr>
        </p:nvSpPr>
        <p:spPr/>
        <p:txBody>
          <a:bodyPr/>
          <a:lstStyle/>
          <a:p>
            <a:fld id="{0A95BBB0-0295-4C7E-A3D0-2F07981FE8CB}" type="slidenum">
              <a:rPr lang="en-US" smtClean="0"/>
              <a:pPr/>
              <a:t>44</a:t>
            </a:fld>
            <a:endParaRPr lang="en-US" dirty="0"/>
          </a:p>
        </p:txBody>
      </p:sp>
    </p:spTree>
    <p:extLst>
      <p:ext uri="{BB962C8B-B14F-4D97-AF65-F5344CB8AC3E}">
        <p14:creationId xmlns:p14="http://schemas.microsoft.com/office/powerpoint/2010/main" val="272983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p:nvPr/>
        </p:nvSpPr>
        <p:spPr>
          <a:xfrm>
            <a:off x="1754657" y="1568706"/>
            <a:ext cx="8696954" cy="36009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sz="3200" b="1" dirty="0">
                <a:solidFill>
                  <a:schemeClr val="accent3"/>
                </a:solidFill>
                <a:cs typeface="Arial" panose="020B0604020202020204" pitchFamily="34" charset="0"/>
                <a:sym typeface="Roboto"/>
              </a:rPr>
              <a:t> Засоби масової інформації  </a:t>
            </a:r>
            <a:r>
              <a:rPr lang="uk-UA" sz="2800" dirty="0">
                <a:solidFill>
                  <a:schemeClr val="dk1"/>
                </a:solidFill>
                <a:ea typeface="Roboto"/>
                <a:cs typeface="Arial" panose="020B0604020202020204" pitchFamily="34" charset="0"/>
                <a:sym typeface="Roboto"/>
              </a:rPr>
              <a:t>– засоби, призначені для публічного поширення друкованої або аудіовізуальної інформації”. Під друкованою інформацією ми розуміємо пресу – журнали, газети, разові видання певного тиражу тощо; під аудіо- та візуальною інформацією – телебачення, кіно, радіомовлення, відеозапис та ін. (Закон України «Про інформацію»,  ч. 2 ст. 22 )</a:t>
            </a:r>
            <a:endParaRPr sz="2800" dirty="0">
              <a:solidFill>
                <a:schemeClr val="dk1"/>
              </a:solidFill>
              <a:ea typeface="Roboto"/>
              <a:cs typeface="Arial" panose="020B0604020202020204" pitchFamily="34" charset="0"/>
              <a:sym typeface="Roboto"/>
            </a:endParaRPr>
          </a:p>
        </p:txBody>
      </p:sp>
      <p:pic>
        <p:nvPicPr>
          <p:cNvPr id="108" name="Google Shape;108;p3"/>
          <p:cNvPicPr preferRelativeResize="0"/>
          <p:nvPr/>
        </p:nvPicPr>
        <p:blipFill rotWithShape="1">
          <a:blip r:embed="rId3">
            <a:alphaModFix/>
          </a:blip>
          <a:srcRect/>
          <a:stretch/>
        </p:blipFill>
        <p:spPr>
          <a:xfrm>
            <a:off x="10638518" y="4930353"/>
            <a:ext cx="714843" cy="733173"/>
          </a:xfrm>
          <a:prstGeom prst="rect">
            <a:avLst/>
          </a:prstGeom>
          <a:noFill/>
          <a:ln>
            <a:noFill/>
          </a:ln>
        </p:spPr>
      </p:pic>
      <p:pic>
        <p:nvPicPr>
          <p:cNvPr id="109" name="Google Shape;109;p3"/>
          <p:cNvPicPr preferRelativeResize="0"/>
          <p:nvPr/>
        </p:nvPicPr>
        <p:blipFill rotWithShape="1">
          <a:blip r:embed="rId4">
            <a:alphaModFix/>
          </a:blip>
          <a:srcRect/>
          <a:stretch/>
        </p:blipFill>
        <p:spPr>
          <a:xfrm rot="10800000">
            <a:off x="1041363" y="1003829"/>
            <a:ext cx="713294" cy="737680"/>
          </a:xfrm>
          <a:prstGeom prst="rect">
            <a:avLst/>
          </a:prstGeom>
          <a:noFill/>
          <a:ln>
            <a:noFill/>
          </a:ln>
        </p:spPr>
      </p:pic>
      <p:sp>
        <p:nvSpPr>
          <p:cNvPr id="5" name="Місце для номера слайда 6">
            <a:extLst>
              <a:ext uri="{FF2B5EF4-FFF2-40B4-BE49-F238E27FC236}">
                <a16:creationId xmlns:a16="http://schemas.microsoft.com/office/drawing/2014/main" id="{A592A69D-4F8F-42A9-ADDD-7A23E4D26179}"/>
              </a:ext>
            </a:extLst>
          </p:cNvPr>
          <p:cNvSpPr txBox="1">
            <a:spLocks/>
          </p:cNvSpPr>
          <p:nvPr/>
        </p:nvSpPr>
        <p:spPr>
          <a:xfrm>
            <a:off x="10658006" y="5729289"/>
            <a:ext cx="1533993" cy="1127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A95BBB0-0295-4C7E-A3D0-2F07981FE8CB}" type="slidenum">
              <a:rPr lang="en-US" sz="5400" smtClean="0">
                <a:latin typeface="+mj-lt"/>
              </a:rPr>
              <a:pPr algn="ctr"/>
              <a:t>5</a:t>
            </a:fld>
            <a:endParaRPr lang="en-US" sz="5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13DD68-4C29-4169-9051-84E4BBF695B3}"/>
              </a:ext>
            </a:extLst>
          </p:cNvPr>
          <p:cNvSpPr>
            <a:spLocks noGrp="1"/>
          </p:cNvSpPr>
          <p:nvPr>
            <p:ph type="title"/>
          </p:nvPr>
        </p:nvSpPr>
        <p:spPr>
          <a:xfrm>
            <a:off x="305328" y="461176"/>
            <a:ext cx="8140901" cy="1618488"/>
          </a:xfrm>
        </p:spPr>
        <p:txBody>
          <a:bodyPr/>
          <a:lstStyle/>
          <a:p>
            <a:r>
              <a:rPr lang="uk-UA" dirty="0">
                <a:solidFill>
                  <a:schemeClr val="accent3"/>
                </a:solidFill>
              </a:rPr>
              <a:t>Що таке </a:t>
            </a:r>
            <a:r>
              <a:rPr lang="uk-UA" dirty="0"/>
              <a:t>медіа?</a:t>
            </a:r>
          </a:p>
        </p:txBody>
      </p:sp>
      <p:sp>
        <p:nvSpPr>
          <p:cNvPr id="7" name="Місце для номера слайда 6">
            <a:extLst>
              <a:ext uri="{FF2B5EF4-FFF2-40B4-BE49-F238E27FC236}">
                <a16:creationId xmlns:a16="http://schemas.microsoft.com/office/drawing/2014/main" id="{7D384634-0160-45DE-BBED-005AA36CBA3D}"/>
              </a:ext>
            </a:extLst>
          </p:cNvPr>
          <p:cNvSpPr>
            <a:spLocks noGrp="1"/>
          </p:cNvSpPr>
          <p:nvPr>
            <p:ph type="sldNum" sz="quarter" idx="11"/>
          </p:nvPr>
        </p:nvSpPr>
        <p:spPr/>
        <p:txBody>
          <a:bodyPr/>
          <a:lstStyle/>
          <a:p>
            <a:fld id="{0A95BBB0-0295-4C7E-A3D0-2F07981FE8CB}" type="slidenum">
              <a:rPr lang="en-US" smtClean="0"/>
              <a:pPr/>
              <a:t>6</a:t>
            </a:fld>
            <a:endParaRPr lang="en-US" dirty="0"/>
          </a:p>
        </p:txBody>
      </p:sp>
      <p:pic>
        <p:nvPicPr>
          <p:cNvPr id="15" name="Рисунок 14">
            <a:extLst>
              <a:ext uri="{FF2B5EF4-FFF2-40B4-BE49-F238E27FC236}">
                <a16:creationId xmlns:a16="http://schemas.microsoft.com/office/drawing/2014/main" id="{590463F4-C202-42E7-936C-C744869B6D4C}"/>
              </a:ext>
            </a:extLst>
          </p:cNvPr>
          <p:cNvPicPr>
            <a:picLocks noChangeAspect="1"/>
          </p:cNvPicPr>
          <p:nvPr/>
        </p:nvPicPr>
        <p:blipFill>
          <a:blip r:embed="rId2"/>
          <a:stretch>
            <a:fillRect/>
          </a:stretch>
        </p:blipFill>
        <p:spPr>
          <a:xfrm>
            <a:off x="1212574" y="1270420"/>
            <a:ext cx="8826703" cy="5442119"/>
          </a:xfrm>
          <a:prstGeom prst="rect">
            <a:avLst/>
          </a:prstGeom>
          <a:ln>
            <a:noFill/>
          </a:ln>
          <a:effectLst>
            <a:softEdge rad="112500"/>
          </a:effectLst>
        </p:spPr>
      </p:pic>
    </p:spTree>
    <p:extLst>
      <p:ext uri="{BB962C8B-B14F-4D97-AF65-F5344CB8AC3E}">
        <p14:creationId xmlns:p14="http://schemas.microsoft.com/office/powerpoint/2010/main" val="33725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Місце для тексту 12">
            <a:extLst>
              <a:ext uri="{FF2B5EF4-FFF2-40B4-BE49-F238E27FC236}">
                <a16:creationId xmlns:a16="http://schemas.microsoft.com/office/drawing/2014/main" id="{2123F9FE-1BED-4B9B-BD6E-A37B137B18BC}"/>
              </a:ext>
            </a:extLst>
          </p:cNvPr>
          <p:cNvSpPr>
            <a:spLocks noGrp="1"/>
          </p:cNvSpPr>
          <p:nvPr>
            <p:ph type="body" sz="quarter" idx="14"/>
          </p:nvPr>
        </p:nvSpPr>
        <p:spPr/>
        <p:txBody>
          <a:bodyPr/>
          <a:lstStyle/>
          <a:p>
            <a:endParaRPr lang="uk-UA" dirty="0"/>
          </a:p>
        </p:txBody>
      </p:sp>
      <p:sp>
        <p:nvSpPr>
          <p:cNvPr id="10" name="Місце для номера слайда 9">
            <a:extLst>
              <a:ext uri="{FF2B5EF4-FFF2-40B4-BE49-F238E27FC236}">
                <a16:creationId xmlns:a16="http://schemas.microsoft.com/office/drawing/2014/main" id="{1DF252DA-F2C7-40F1-A9B7-4AF01C9A178E}"/>
              </a:ext>
            </a:extLst>
          </p:cNvPr>
          <p:cNvSpPr>
            <a:spLocks noGrp="1"/>
          </p:cNvSpPr>
          <p:nvPr>
            <p:ph type="sldNum" sz="quarter" idx="4294967295"/>
          </p:nvPr>
        </p:nvSpPr>
        <p:spPr>
          <a:xfrm>
            <a:off x="10658475" y="5729288"/>
            <a:ext cx="1533525" cy="1127125"/>
          </a:xfrm>
        </p:spPr>
        <p:txBody>
          <a:bodyPr/>
          <a:lstStyle/>
          <a:p>
            <a:fld id="{0A95BBB0-0295-4C7E-A3D0-2F07981FE8CB}" type="slidenum">
              <a:rPr lang="en-US" smtClean="0"/>
              <a:pPr/>
              <a:t>7</a:t>
            </a:fld>
            <a:endParaRPr lang="en-US" dirty="0"/>
          </a:p>
        </p:txBody>
      </p:sp>
      <p:graphicFrame>
        <p:nvGraphicFramePr>
          <p:cNvPr id="14" name="Схема 13">
            <a:extLst>
              <a:ext uri="{FF2B5EF4-FFF2-40B4-BE49-F238E27FC236}">
                <a16:creationId xmlns:a16="http://schemas.microsoft.com/office/drawing/2014/main" id="{CB0B74BA-0889-41E8-8C6E-0A07CF102D7F}"/>
              </a:ext>
            </a:extLst>
          </p:cNvPr>
          <p:cNvGraphicFramePr/>
          <p:nvPr>
            <p:extLst>
              <p:ext uri="{D42A27DB-BD31-4B8C-83A1-F6EECF244321}">
                <p14:modId xmlns:p14="http://schemas.microsoft.com/office/powerpoint/2010/main" val="2933254296"/>
              </p:ext>
            </p:extLst>
          </p:nvPr>
        </p:nvGraphicFramePr>
        <p:xfrm>
          <a:off x="556591" y="687408"/>
          <a:ext cx="10754139" cy="547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E172F9E6-4993-42C4-B853-8C49A02DDD43}"/>
              </a:ext>
            </a:extLst>
          </p:cNvPr>
          <p:cNvSpPr txBox="1"/>
          <p:nvPr/>
        </p:nvSpPr>
        <p:spPr>
          <a:xfrm>
            <a:off x="2448339" y="5206068"/>
            <a:ext cx="7295321" cy="52322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ru-RU" sz="2800" b="1" dirty="0" err="1">
                <a:ln/>
                <a:solidFill>
                  <a:schemeClr val="accent3"/>
                </a:solidFill>
                <a:latin typeface="+mj-lt"/>
              </a:rPr>
              <a:t>Функції</a:t>
            </a:r>
            <a:r>
              <a:rPr lang="ru-RU" sz="2800" b="1" dirty="0">
                <a:ln/>
                <a:solidFill>
                  <a:schemeClr val="accent3"/>
                </a:solidFill>
                <a:latin typeface="+mj-lt"/>
              </a:rPr>
              <a:t> </a:t>
            </a:r>
            <a:r>
              <a:rPr lang="ru-RU" sz="2800" b="1" dirty="0" err="1">
                <a:ln/>
                <a:solidFill>
                  <a:schemeClr val="accent3"/>
                </a:solidFill>
                <a:latin typeface="+mj-lt"/>
              </a:rPr>
              <a:t>медіа</a:t>
            </a:r>
            <a:r>
              <a:rPr lang="ru-RU" sz="2800" b="1" dirty="0">
                <a:ln/>
                <a:solidFill>
                  <a:schemeClr val="accent3"/>
                </a:solidFill>
                <a:latin typeface="+mj-lt"/>
              </a:rPr>
              <a:t> в </a:t>
            </a:r>
            <a:r>
              <a:rPr lang="ru-RU" sz="2800" b="1" dirty="0" err="1">
                <a:ln/>
                <a:solidFill>
                  <a:schemeClr val="accent3"/>
                </a:solidFill>
                <a:latin typeface="+mj-lt"/>
              </a:rPr>
              <a:t>боротьбі</a:t>
            </a:r>
            <a:r>
              <a:rPr lang="ru-RU" sz="2800" b="1" dirty="0">
                <a:ln/>
                <a:solidFill>
                  <a:schemeClr val="accent3"/>
                </a:solidFill>
                <a:latin typeface="+mj-lt"/>
              </a:rPr>
              <a:t> з </a:t>
            </a:r>
            <a:r>
              <a:rPr lang="ru-RU" sz="2800" b="1" dirty="0" err="1">
                <a:ln/>
                <a:solidFill>
                  <a:schemeClr val="accent3"/>
                </a:solidFill>
                <a:latin typeface="+mj-lt"/>
              </a:rPr>
              <a:t>корупцією</a:t>
            </a:r>
            <a:endParaRPr lang="uk-UA" sz="2800" b="1" dirty="0">
              <a:ln/>
              <a:solidFill>
                <a:schemeClr val="accent3"/>
              </a:solidFill>
              <a:latin typeface="+mj-lt"/>
            </a:endParaRPr>
          </a:p>
        </p:txBody>
      </p:sp>
    </p:spTree>
    <p:extLst>
      <p:ext uri="{BB962C8B-B14F-4D97-AF65-F5344CB8AC3E}">
        <p14:creationId xmlns:p14="http://schemas.microsoft.com/office/powerpoint/2010/main" val="220377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2F75CA4-45C3-7BAD-A63C-CAD0D5BB0F12}"/>
              </a:ext>
            </a:extLst>
          </p:cNvPr>
          <p:cNvSpPr>
            <a:spLocks noGrp="1"/>
          </p:cNvSpPr>
          <p:nvPr>
            <p:ph type="title"/>
          </p:nvPr>
        </p:nvSpPr>
        <p:spPr>
          <a:xfrm>
            <a:off x="6227329" y="1951648"/>
            <a:ext cx="6044184" cy="2066544"/>
          </a:xfrm>
        </p:spPr>
        <p:txBody>
          <a:bodyPr/>
          <a:lstStyle/>
          <a:p>
            <a:pPr lvl="0"/>
            <a:r>
              <a:rPr lang="uk-UA" sz="4400" dirty="0">
                <a:solidFill>
                  <a:schemeClr val="bg2"/>
                </a:solidFill>
              </a:rPr>
              <a:t>Роль «сторожового пса»</a:t>
            </a:r>
          </a:p>
        </p:txBody>
      </p:sp>
      <p:sp>
        <p:nvSpPr>
          <p:cNvPr id="16" name="Text Placeholder 15">
            <a:extLst>
              <a:ext uri="{FF2B5EF4-FFF2-40B4-BE49-F238E27FC236}">
                <a16:creationId xmlns:a16="http://schemas.microsoft.com/office/drawing/2014/main" id="{712EE257-083F-E8F3-C077-B5A583C3B99D}"/>
              </a:ext>
            </a:extLst>
          </p:cNvPr>
          <p:cNvSpPr>
            <a:spLocks noGrp="1"/>
          </p:cNvSpPr>
          <p:nvPr>
            <p:ph type="body" sz="quarter" idx="12"/>
          </p:nvPr>
        </p:nvSpPr>
        <p:spPr>
          <a:xfrm>
            <a:off x="2749529" y="4529127"/>
            <a:ext cx="6288750" cy="2328873"/>
          </a:xfrm>
        </p:spPr>
        <p:txBody>
          <a:bodyPr/>
          <a:lstStyle/>
          <a:p>
            <a:endParaRPr lang="en-US" dirty="0"/>
          </a:p>
        </p:txBody>
      </p:sp>
      <p:sp>
        <p:nvSpPr>
          <p:cNvPr id="8" name="TextBox 7">
            <a:extLst>
              <a:ext uri="{FF2B5EF4-FFF2-40B4-BE49-F238E27FC236}">
                <a16:creationId xmlns:a16="http://schemas.microsoft.com/office/drawing/2014/main" id="{578C710D-F65B-43EB-9F04-9F921F7A258F}"/>
              </a:ext>
            </a:extLst>
          </p:cNvPr>
          <p:cNvSpPr txBox="1"/>
          <p:nvPr/>
        </p:nvSpPr>
        <p:spPr>
          <a:xfrm>
            <a:off x="176419" y="344488"/>
            <a:ext cx="5717485" cy="5632311"/>
          </a:xfrm>
          <a:prstGeom prst="rect">
            <a:avLst/>
          </a:prstGeom>
          <a:noFill/>
        </p:spPr>
        <p:txBody>
          <a:bodyPr wrap="square">
            <a:spAutoFit/>
          </a:bodyPr>
          <a:lstStyle/>
          <a:p>
            <a:pPr algn="just"/>
            <a:r>
              <a:rPr lang="uk-UA" dirty="0"/>
              <a:t>	Саме завдяки медіа корупційні кейси стають широко відомим для громадськості й отримують розголос. Журналісти відіграють важливу роль у боротьбі з корупцією, висвітлюючи прояви </a:t>
            </a:r>
            <a:r>
              <a:rPr lang="uk-UA" dirty="0" err="1"/>
              <a:t>недоброчесності</a:t>
            </a:r>
            <a:r>
              <a:rPr lang="uk-UA" dirty="0"/>
              <a:t>, вимагаючи підзвітності та прозорості від державних і приватних секторів. Не дарма медіа називають четвертою владою, яка має служити суспільству й контролювати три інші гілки – законодавчу, виконавчу та судову.</a:t>
            </a:r>
          </a:p>
          <a:p>
            <a:pPr algn="just"/>
            <a:r>
              <a:rPr lang="uk-UA" dirty="0"/>
              <a:t> </a:t>
            </a:r>
          </a:p>
          <a:p>
            <a:pPr algn="just"/>
            <a:r>
              <a:rPr lang="uk-UA" dirty="0"/>
              <a:t>	Одним із визначальних актів у сфері боротьби із корупцією можна вважати Конвенцію Організації Об’єднаних Націй проти корупції. </a:t>
            </a:r>
          </a:p>
          <a:p>
            <a:pPr algn="just"/>
            <a:r>
              <a:rPr lang="uk-UA" b="1" dirty="0">
                <a:solidFill>
                  <a:schemeClr val="accent3"/>
                </a:solidFill>
              </a:rPr>
              <a:t>Стаття 13 Конвенції </a:t>
            </a:r>
            <a:r>
              <a:rPr lang="uk-UA" dirty="0"/>
              <a:t>вимагає від держав-учасниць «забезпечення для населення ефективного доступу до інформації; проведення заходів щодо інформування населення, які сприяють створенню атмосфери неприйняття корупції, а також реалізація програм державної освіти, у тому числі навчальних програм у школах й університетах».</a:t>
            </a:r>
          </a:p>
        </p:txBody>
      </p:sp>
    </p:spTree>
    <p:extLst>
      <p:ext uri="{BB962C8B-B14F-4D97-AF65-F5344CB8AC3E}">
        <p14:creationId xmlns:p14="http://schemas.microsoft.com/office/powerpoint/2010/main" val="30445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2F75CA4-45C3-7BAD-A63C-CAD0D5BB0F12}"/>
              </a:ext>
            </a:extLst>
          </p:cNvPr>
          <p:cNvSpPr>
            <a:spLocks noGrp="1"/>
          </p:cNvSpPr>
          <p:nvPr>
            <p:ph type="title"/>
          </p:nvPr>
        </p:nvSpPr>
        <p:spPr>
          <a:xfrm>
            <a:off x="6096000" y="1951648"/>
            <a:ext cx="6175513" cy="2066544"/>
          </a:xfrm>
        </p:spPr>
        <p:txBody>
          <a:bodyPr/>
          <a:lstStyle/>
          <a:p>
            <a:pPr lvl="0"/>
            <a:r>
              <a:rPr lang="ru-RU" sz="4000" dirty="0" err="1">
                <a:solidFill>
                  <a:schemeClr val="bg2"/>
                </a:solidFill>
              </a:rPr>
              <a:t>Залучення</a:t>
            </a:r>
            <a:r>
              <a:rPr lang="ru-RU" sz="4000" dirty="0">
                <a:solidFill>
                  <a:schemeClr val="bg2"/>
                </a:solidFill>
              </a:rPr>
              <a:t> </a:t>
            </a:r>
            <a:r>
              <a:rPr lang="ru-RU" sz="4000" dirty="0" err="1">
                <a:solidFill>
                  <a:schemeClr val="bg2"/>
                </a:solidFill>
              </a:rPr>
              <a:t>громадян</a:t>
            </a:r>
            <a:r>
              <a:rPr lang="ru-RU" sz="4000" dirty="0">
                <a:solidFill>
                  <a:schemeClr val="bg2"/>
                </a:solidFill>
              </a:rPr>
              <a:t> до </a:t>
            </a:r>
            <a:r>
              <a:rPr lang="ru-RU" sz="4000" dirty="0" err="1">
                <a:solidFill>
                  <a:schemeClr val="bg2"/>
                </a:solidFill>
              </a:rPr>
              <a:t>антикорупційних</a:t>
            </a:r>
            <a:r>
              <a:rPr lang="ru-RU" sz="4000" dirty="0">
                <a:solidFill>
                  <a:schemeClr val="bg2"/>
                </a:solidFill>
              </a:rPr>
              <a:t> </a:t>
            </a:r>
            <a:r>
              <a:rPr lang="ru-RU" sz="4000" dirty="0" err="1">
                <a:solidFill>
                  <a:schemeClr val="bg2"/>
                </a:solidFill>
              </a:rPr>
              <a:t>зусиль</a:t>
            </a:r>
            <a:endParaRPr lang="ru-RU" sz="4000" dirty="0">
              <a:solidFill>
                <a:schemeClr val="bg2"/>
              </a:solidFill>
            </a:endParaRPr>
          </a:p>
        </p:txBody>
      </p:sp>
      <p:sp>
        <p:nvSpPr>
          <p:cNvPr id="16" name="Text Placeholder 15">
            <a:extLst>
              <a:ext uri="{FF2B5EF4-FFF2-40B4-BE49-F238E27FC236}">
                <a16:creationId xmlns:a16="http://schemas.microsoft.com/office/drawing/2014/main" id="{712EE257-083F-E8F3-C077-B5A583C3B99D}"/>
              </a:ext>
            </a:extLst>
          </p:cNvPr>
          <p:cNvSpPr>
            <a:spLocks noGrp="1"/>
          </p:cNvSpPr>
          <p:nvPr>
            <p:ph type="body" sz="quarter" idx="12"/>
          </p:nvPr>
        </p:nvSpPr>
        <p:spPr>
          <a:xfrm>
            <a:off x="2749529" y="4529127"/>
            <a:ext cx="6288750" cy="2328873"/>
          </a:xfrm>
        </p:spPr>
        <p:txBody>
          <a:bodyPr/>
          <a:lstStyle/>
          <a:p>
            <a:endParaRPr lang="en-US" dirty="0"/>
          </a:p>
        </p:txBody>
      </p:sp>
      <p:sp>
        <p:nvSpPr>
          <p:cNvPr id="8" name="TextBox 7">
            <a:extLst>
              <a:ext uri="{FF2B5EF4-FFF2-40B4-BE49-F238E27FC236}">
                <a16:creationId xmlns:a16="http://schemas.microsoft.com/office/drawing/2014/main" id="{578C710D-F65B-43EB-9F04-9F921F7A258F}"/>
              </a:ext>
            </a:extLst>
          </p:cNvPr>
          <p:cNvSpPr txBox="1"/>
          <p:nvPr/>
        </p:nvSpPr>
        <p:spPr>
          <a:xfrm>
            <a:off x="176419" y="494613"/>
            <a:ext cx="5717485" cy="6247864"/>
          </a:xfrm>
          <a:prstGeom prst="rect">
            <a:avLst/>
          </a:prstGeom>
          <a:noFill/>
        </p:spPr>
        <p:txBody>
          <a:bodyPr wrap="square">
            <a:spAutoFit/>
          </a:bodyPr>
          <a:lstStyle/>
          <a:p>
            <a:pPr marL="285750" indent="-285750" algn="just">
              <a:buFont typeface="Arial" panose="020B0604020202020204" pitchFamily="34" charset="0"/>
              <a:buChar char="•"/>
            </a:pPr>
            <a:r>
              <a:rPr lang="uk-UA" sz="2200" dirty="0"/>
              <a:t>медіа формують майданчики для дискусій у суспільстві;</a:t>
            </a:r>
          </a:p>
          <a:p>
            <a:pPr marL="285750" indent="-285750" algn="just">
              <a:buFont typeface="Arial" panose="020B0604020202020204" pitchFamily="34" charset="0"/>
              <a:buChar char="•"/>
            </a:pPr>
            <a:r>
              <a:rPr lang="uk-UA" sz="2200" dirty="0"/>
              <a:t>формують в громадян політичну ініціативу;</a:t>
            </a:r>
          </a:p>
          <a:p>
            <a:pPr marL="285750" indent="-285750" algn="just">
              <a:buFont typeface="Arial" panose="020B0604020202020204" pitchFamily="34" charset="0"/>
              <a:buChar char="•"/>
            </a:pPr>
            <a:r>
              <a:rPr lang="uk-UA" sz="2200" dirty="0"/>
              <a:t>висвітлюють діяльність органів державної влади;</a:t>
            </a:r>
          </a:p>
          <a:p>
            <a:pPr marL="285750" indent="-285750" algn="just">
              <a:buFont typeface="Arial" panose="020B0604020202020204" pitchFamily="34" charset="0"/>
              <a:buChar char="•"/>
            </a:pPr>
            <a:r>
              <a:rPr lang="uk-UA" sz="2200" dirty="0"/>
              <a:t>беруть на себе першорядну роль у боротьбі за захист  порушених прав людей;</a:t>
            </a:r>
          </a:p>
          <a:p>
            <a:pPr marL="285750" indent="-285750" algn="just">
              <a:buFont typeface="Arial" panose="020B0604020202020204" pitchFamily="34" charset="0"/>
              <a:buChar char="•"/>
            </a:pPr>
            <a:r>
              <a:rPr lang="uk-UA" sz="2200" dirty="0"/>
              <a:t>долучаються до формування ставлення суспільства до антикорупційних заходів;</a:t>
            </a:r>
          </a:p>
          <a:p>
            <a:pPr marL="285750" indent="-285750" algn="just">
              <a:buFont typeface="Arial" panose="020B0604020202020204" pitchFamily="34" charset="0"/>
              <a:buChar char="•"/>
            </a:pPr>
            <a:r>
              <a:rPr lang="uk-UA" sz="2200" dirty="0"/>
              <a:t>зменшують шанси на процвітання корупції.</a:t>
            </a:r>
          </a:p>
          <a:p>
            <a:pPr algn="just"/>
            <a:endParaRPr lang="uk-UA" i="1" dirty="0"/>
          </a:p>
          <a:p>
            <a:pPr algn="just"/>
            <a:endParaRPr lang="uk-UA" i="1" dirty="0"/>
          </a:p>
          <a:p>
            <a:pPr algn="ctr"/>
            <a:r>
              <a:rPr lang="uk-UA" i="1" dirty="0"/>
              <a:t>«Журналістика (разом з законодавством, яке забезпечує свободу слова та вираження поглядів) дуже </a:t>
            </a:r>
            <a:r>
              <a:rPr lang="uk-UA" i="1" dirty="0" err="1"/>
              <a:t>потужно</a:t>
            </a:r>
            <a:r>
              <a:rPr lang="uk-UA" i="1" dirty="0"/>
              <a:t> підтримує антикорупційні зусилля. Особливо важливими є журналістські розслідування, у межах яких журналісти виконують функцію «очей та вух» громадян» </a:t>
            </a:r>
            <a:r>
              <a:rPr lang="uk-UA" dirty="0"/>
              <a:t>- </a:t>
            </a:r>
            <a:r>
              <a:rPr lang="en-US" b="1" dirty="0"/>
              <a:t>UNODC</a:t>
            </a:r>
            <a:endParaRPr lang="uk-UA" b="1" dirty="0"/>
          </a:p>
          <a:p>
            <a:pPr marL="285750" indent="-285750" algn="just">
              <a:buFont typeface="Arial" panose="020B0604020202020204" pitchFamily="34" charset="0"/>
              <a:buChar char="•"/>
            </a:pPr>
            <a:endParaRPr lang="uk-UA" dirty="0"/>
          </a:p>
          <a:p>
            <a:pPr algn="just"/>
            <a:endParaRPr lang="uk-UA" dirty="0"/>
          </a:p>
        </p:txBody>
      </p:sp>
    </p:spTree>
    <p:extLst>
      <p:ext uri="{BB962C8B-B14F-4D97-AF65-F5344CB8AC3E}">
        <p14:creationId xmlns:p14="http://schemas.microsoft.com/office/powerpoint/2010/main" val="1466916952"/>
      </p:ext>
    </p:extLst>
  </p:cSld>
  <p:clrMapOvr>
    <a:masterClrMapping/>
  </p:clrMapOvr>
</p:sld>
</file>

<file path=ppt/theme/theme1.xml><?xml version="1.0" encoding="utf-8"?>
<a:theme xmlns:a="http://schemas.openxmlformats.org/drawingml/2006/main" name="Office Theme">
  <a:themeElements>
    <a:clrScheme name="Настроювані 50">
      <a:dk1>
        <a:sysClr val="windowText" lastClr="000000"/>
      </a:dk1>
      <a:lt1>
        <a:srgbClr val="000000"/>
      </a:lt1>
      <a:dk2>
        <a:srgbClr val="000000"/>
      </a:dk2>
      <a:lt2>
        <a:srgbClr val="F3F3F2"/>
      </a:lt2>
      <a:accent1>
        <a:srgbClr val="E8EEE5"/>
      </a:accent1>
      <a:accent2>
        <a:srgbClr val="656A59"/>
      </a:accent2>
      <a:accent3>
        <a:srgbClr val="46B2B5"/>
      </a:accent3>
      <a:accent4>
        <a:srgbClr val="8ED1D3"/>
      </a:accent4>
      <a:accent5>
        <a:srgbClr val="D36F68"/>
      </a:accent5>
      <a:accent6>
        <a:srgbClr val="826276"/>
      </a:accent6>
      <a:hlink>
        <a:srgbClr val="46B2B5"/>
      </a:hlink>
      <a:folHlink>
        <a:srgbClr val="A46694"/>
      </a:folHlink>
    </a:clrScheme>
    <a:fontScheme name="Настроювані 8">
      <a:majorFont>
        <a:latin typeface="Posterama"/>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4019DE-C5FF-41EF-A34F-81291E290EE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7C4CDF8-DC51-40D3-8069-5CEC6EFB7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1B8773-31A7-4AED-A940-92A29D6C5704}">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TM66699876</Template>
  <TotalTime>0</TotalTime>
  <Words>6543</Words>
  <Application>Microsoft Office PowerPoint</Application>
  <PresentationFormat>Широкий екран</PresentationFormat>
  <Paragraphs>295</Paragraphs>
  <Slides>44</Slides>
  <Notes>36</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44</vt:i4>
      </vt:variant>
    </vt:vector>
  </HeadingPairs>
  <TitlesOfParts>
    <vt:vector size="51" baseType="lpstr">
      <vt:lpstr>Arial</vt:lpstr>
      <vt:lpstr>Bahnschrift SemiLight</vt:lpstr>
      <vt:lpstr>Calibri</vt:lpstr>
      <vt:lpstr>Posterama</vt:lpstr>
      <vt:lpstr>Times New Roman</vt:lpstr>
      <vt:lpstr>Wingdings</vt:lpstr>
      <vt:lpstr>Office Theme</vt:lpstr>
      <vt:lpstr>ТЕМА 9. Четверта влада: як медіа долучаються до боротьби з корупцією?</vt:lpstr>
      <vt:lpstr>План</vt:lpstr>
      <vt:lpstr>Кейс  </vt:lpstr>
      <vt:lpstr>Презентація PowerPoint</vt:lpstr>
      <vt:lpstr>Презентація PowerPoint</vt:lpstr>
      <vt:lpstr>Що таке медіа?</vt:lpstr>
      <vt:lpstr>Презентація PowerPoint</vt:lpstr>
      <vt:lpstr>Роль «сторожового пса»</vt:lpstr>
      <vt:lpstr>Залучення громадян до антикорупційних зусиль</vt:lpstr>
      <vt:lpstr>Сприяння розбудові доброчесності</vt:lpstr>
      <vt:lpstr>Що таке журналістські розслідування?</vt:lpstr>
      <vt:lpstr>Належний вплив ЗМІ </vt:lpstr>
      <vt:lpstr>ЗМІ може нормально функціонувати за наступних умов: </vt:lpstr>
      <vt:lpstr>ЗМІ по інший бік корупції</vt:lpstr>
      <vt:lpstr>Приклади впливу на ЗМІ </vt:lpstr>
      <vt:lpstr>Приклади впливу на ЗМІ </vt:lpstr>
      <vt:lpstr>Приклади впливу на ЗМІ </vt:lpstr>
      <vt:lpstr>Медіа як рупор пропаганди та дезінформації</vt:lpstr>
      <vt:lpstr>російська дезінформація в Україні</vt:lpstr>
      <vt:lpstr>російська дезінформація у світі</vt:lpstr>
      <vt:lpstr>Антиукраїнські та антизахідні наративи в Сербії</vt:lpstr>
      <vt:lpstr>Російська пропаганда в КНР</vt:lpstr>
      <vt:lpstr>Просування російських наративів у Німеччині</vt:lpstr>
      <vt:lpstr>Відмінність медіа від соціальних мереж</vt:lpstr>
      <vt:lpstr>Презентація PowerPoint</vt:lpstr>
      <vt:lpstr>Доброчесність медіа більш конкретно стосується їх здатності:</vt:lpstr>
      <vt:lpstr>Презентація PowerPoint</vt:lpstr>
      <vt:lpstr>Медіаполітика</vt:lpstr>
      <vt:lpstr>Презентація PowerPoint</vt:lpstr>
      <vt:lpstr>Презентація PowerPoint</vt:lpstr>
      <vt:lpstr>Презентація PowerPoint</vt:lpstr>
      <vt:lpstr>Журналісти</vt:lpstr>
      <vt:lpstr>Презентація PowerPoint</vt:lpstr>
      <vt:lpstr>"Якби світ і люди в ньому були досконалі, то журналісти при роботі могли б керуватися лише власною думкою" </vt:lpstr>
      <vt:lpstr>недоброчесність у медіа – це не лише корупція. Це також можуть бути різноманітні інформаційні маніпуляції та фейки.   </vt:lpstr>
      <vt:lpstr>1. Маніпуляції </vt:lpstr>
      <vt:lpstr>Інформаційний сендвіч</vt:lpstr>
      <vt:lpstr>клікбейт</vt:lpstr>
      <vt:lpstr>Неправильне оперування статистичними даними та дослідженнями</vt:lpstr>
      <vt:lpstr>Презентація PowerPoint</vt:lpstr>
      <vt:lpstr>«Інсайд» або «злив»</vt:lpstr>
      <vt:lpstr>2. Фейки</vt:lpstr>
      <vt:lpstr>Як уникнути фейків?</vt:lpstr>
      <vt:lpstr>види фейкових публікацій?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2022-06-29T19:06:21Z</dcterms:created>
  <dcterms:modified xsi:type="dcterms:W3CDTF">2024-10-30T12:31:15Z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