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5" r:id="rId3"/>
    <p:sldId id="266" r:id="rId4"/>
    <p:sldId id="267" r:id="rId5"/>
    <p:sldId id="268" r:id="rId6"/>
    <p:sldId id="259" r:id="rId7"/>
    <p:sldId id="257" r:id="rId8"/>
    <p:sldId id="258" r:id="rId9"/>
    <p:sldId id="260" r:id="rId10"/>
    <p:sldId id="261" r:id="rId11"/>
    <p:sldId id="262" r:id="rId12"/>
    <p:sldId id="263" r:id="rId13"/>
    <p:sldId id="264" r:id="rId14"/>
  </p:sldIdLst>
  <p:sldSz cx="12192000" cy="6858000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3" d="100"/>
          <a:sy n="83" d="100"/>
        </p:scale>
        <p:origin x="614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A5D7D6E-4066-4529-9106-DA72AA6006E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Підзаголовок 2">
            <a:extLst>
              <a:ext uri="{FF2B5EF4-FFF2-40B4-BE49-F238E27FC236}">
                <a16:creationId xmlns:a16="http://schemas.microsoft.com/office/drawing/2014/main" id="{A142177E-4D66-464D-8FA5-1EF71DF46A8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uk-UA"/>
              <a:t>Клацніть, щоб редагувати стиль зразка підзаголовка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A62B49C2-B65D-4C62-89FD-79A80B461E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BBD426-9F93-46B1-AFED-E93C9A7C57DF}" type="datetimeFigureOut">
              <a:rPr lang="uk-UA" smtClean="0"/>
              <a:t>02.12.2024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95519F49-158D-412D-BE9E-7656428FBE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5F2F56A8-580A-4093-A4FA-84B6AC5DA0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B15E9F-C807-47EB-9F97-F2B9C199E05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2643760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AE543FD-1F9F-4AEC-95CD-F75C79DEFA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ертикального тексту 2">
            <a:extLst>
              <a:ext uri="{FF2B5EF4-FFF2-40B4-BE49-F238E27FC236}">
                <a16:creationId xmlns:a16="http://schemas.microsoft.com/office/drawing/2014/main" id="{C1CC47DF-B528-4BCA-89BB-FFB6824A00A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31EC4740-5554-4C6E-BBEC-9248DB4616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BBD426-9F93-46B1-AFED-E93C9A7C57DF}" type="datetimeFigureOut">
              <a:rPr lang="uk-UA" smtClean="0"/>
              <a:t>02.12.2024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1E99B014-6442-4EA5-BBAD-B5E17108EF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497F5B28-DC54-4C07-80F0-7E1EB58395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B15E9F-C807-47EB-9F97-F2B9C199E05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2508513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ий заголовок 1">
            <a:extLst>
              <a:ext uri="{FF2B5EF4-FFF2-40B4-BE49-F238E27FC236}">
                <a16:creationId xmlns:a16="http://schemas.microsoft.com/office/drawing/2014/main" id="{D9295ACF-B82B-4EB0-9DE2-3A5CD553037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ертикального тексту 2">
            <a:extLst>
              <a:ext uri="{FF2B5EF4-FFF2-40B4-BE49-F238E27FC236}">
                <a16:creationId xmlns:a16="http://schemas.microsoft.com/office/drawing/2014/main" id="{9BEBE8D9-60DE-45BF-AD46-AB0CFCDA351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F454C022-E8FD-4707-8A2B-C9033AABA7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BBD426-9F93-46B1-AFED-E93C9A7C57DF}" type="datetimeFigureOut">
              <a:rPr lang="uk-UA" smtClean="0"/>
              <a:t>02.12.2024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28917B63-1273-46DB-A04F-4FBACDCCC2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A5C41653-F76B-4C32-B619-9FB5D91CA3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B15E9F-C807-47EB-9F97-F2B9C199E05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5590272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B440646-8F4A-42DC-8DE7-1CBB638E5D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7D9B5D78-BF09-479A-B11A-0B10AD6D7A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228AE045-7F64-4491-A93B-628DE93385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BBD426-9F93-46B1-AFED-E93C9A7C57DF}" type="datetimeFigureOut">
              <a:rPr lang="uk-UA" smtClean="0"/>
              <a:t>02.12.2024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77AB4412-24BA-46A1-B064-8A5800F418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1DB7B754-3500-410A-994D-43AD7F062D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B15E9F-C807-47EB-9F97-F2B9C199E05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1224014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6616188-CCAF-43E8-BD45-E04ED71B9A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2F4C9A8F-3F3C-4CB5-B538-57628FAB51E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13A26B6F-6E48-40B2-BDD2-3B52CC9D18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BBD426-9F93-46B1-AFED-E93C9A7C57DF}" type="datetimeFigureOut">
              <a:rPr lang="uk-UA" smtClean="0"/>
              <a:t>02.12.2024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0CA48302-C24D-44B0-8B4A-22403E0E2F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53C3198D-7B08-415B-AB6B-38A9645045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B15E9F-C807-47EB-9F97-F2B9C199E05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4867765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D689F73-ED14-4295-A475-47D2258EAB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3A490A49-59E0-4030-90EA-57BD58D6557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вмісту 3">
            <a:extLst>
              <a:ext uri="{FF2B5EF4-FFF2-40B4-BE49-F238E27FC236}">
                <a16:creationId xmlns:a16="http://schemas.microsoft.com/office/drawing/2014/main" id="{928A8A0A-C13D-411A-9ECB-11ECD0D9012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id="{61752A10-99BD-47D2-A5CD-25B565E8D8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BBD426-9F93-46B1-AFED-E93C9A7C57DF}" type="datetimeFigureOut">
              <a:rPr lang="uk-UA" smtClean="0"/>
              <a:t>02.12.2024</a:t>
            </a:fld>
            <a:endParaRPr lang="uk-UA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33872EE9-B375-4476-A70A-5A3E6FEF6A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6DB4121F-BAFB-4DC2-80A3-A6CC1608B1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B15E9F-C807-47EB-9F97-F2B9C199E05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753674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FDCCED5-BA7B-4F50-9FB4-64454F2E25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5690C355-B3D4-4AF8-A3EB-405A60BB98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Місце для вмісту 3">
            <a:extLst>
              <a:ext uri="{FF2B5EF4-FFF2-40B4-BE49-F238E27FC236}">
                <a16:creationId xmlns:a16="http://schemas.microsoft.com/office/drawing/2014/main" id="{E1883D74-E3DA-494D-A8B9-6E049CF14E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5" name="Місце для тексту 4">
            <a:extLst>
              <a:ext uri="{FF2B5EF4-FFF2-40B4-BE49-F238E27FC236}">
                <a16:creationId xmlns:a16="http://schemas.microsoft.com/office/drawing/2014/main" id="{D205343F-0B62-476C-92AA-6F39C6636FB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6" name="Місце для вмісту 5">
            <a:extLst>
              <a:ext uri="{FF2B5EF4-FFF2-40B4-BE49-F238E27FC236}">
                <a16:creationId xmlns:a16="http://schemas.microsoft.com/office/drawing/2014/main" id="{074FDFB5-0BB0-4654-9713-C9566A16391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7" name="Місце для дати 6">
            <a:extLst>
              <a:ext uri="{FF2B5EF4-FFF2-40B4-BE49-F238E27FC236}">
                <a16:creationId xmlns:a16="http://schemas.microsoft.com/office/drawing/2014/main" id="{20EB2934-22B5-4758-86AA-6F718C4DAE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BBD426-9F93-46B1-AFED-E93C9A7C57DF}" type="datetimeFigureOut">
              <a:rPr lang="uk-UA" smtClean="0"/>
              <a:t>02.12.2024</a:t>
            </a:fld>
            <a:endParaRPr lang="uk-UA"/>
          </a:p>
        </p:txBody>
      </p:sp>
      <p:sp>
        <p:nvSpPr>
          <p:cNvPr id="8" name="Місце для нижнього колонтитула 7">
            <a:extLst>
              <a:ext uri="{FF2B5EF4-FFF2-40B4-BE49-F238E27FC236}">
                <a16:creationId xmlns:a16="http://schemas.microsoft.com/office/drawing/2014/main" id="{DC493293-5255-463D-8E0E-052EC809AF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Місце для номера слайда 8">
            <a:extLst>
              <a:ext uri="{FF2B5EF4-FFF2-40B4-BE49-F238E27FC236}">
                <a16:creationId xmlns:a16="http://schemas.microsoft.com/office/drawing/2014/main" id="{EBABC2E6-0B02-4E71-8D30-E1291B47D8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B15E9F-C807-47EB-9F97-F2B9C199E05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7812513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03654A7-1B3B-41DC-A425-51F324CF7A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дати 2">
            <a:extLst>
              <a:ext uri="{FF2B5EF4-FFF2-40B4-BE49-F238E27FC236}">
                <a16:creationId xmlns:a16="http://schemas.microsoft.com/office/drawing/2014/main" id="{819858C4-08DA-470F-97C1-A442330549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BBD426-9F93-46B1-AFED-E93C9A7C57DF}" type="datetimeFigureOut">
              <a:rPr lang="uk-UA" smtClean="0"/>
              <a:t>02.12.2024</a:t>
            </a:fld>
            <a:endParaRPr lang="uk-UA"/>
          </a:p>
        </p:txBody>
      </p:sp>
      <p:sp>
        <p:nvSpPr>
          <p:cNvPr id="4" name="Місце для нижнього колонтитула 3">
            <a:extLst>
              <a:ext uri="{FF2B5EF4-FFF2-40B4-BE49-F238E27FC236}">
                <a16:creationId xmlns:a16="http://schemas.microsoft.com/office/drawing/2014/main" id="{F38F9205-3A35-4088-B067-AF759A3530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Місце для номера слайда 4">
            <a:extLst>
              <a:ext uri="{FF2B5EF4-FFF2-40B4-BE49-F238E27FC236}">
                <a16:creationId xmlns:a16="http://schemas.microsoft.com/office/drawing/2014/main" id="{7AFACB39-0D01-4B42-BF3F-5FEC14302D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B15E9F-C807-47EB-9F97-F2B9C199E05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4029331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дати 1">
            <a:extLst>
              <a:ext uri="{FF2B5EF4-FFF2-40B4-BE49-F238E27FC236}">
                <a16:creationId xmlns:a16="http://schemas.microsoft.com/office/drawing/2014/main" id="{D3511D0A-B260-42C7-AF1C-1D70BB162D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BBD426-9F93-46B1-AFED-E93C9A7C57DF}" type="datetimeFigureOut">
              <a:rPr lang="uk-UA" smtClean="0"/>
              <a:t>02.12.2024</a:t>
            </a:fld>
            <a:endParaRPr lang="uk-UA"/>
          </a:p>
        </p:txBody>
      </p:sp>
      <p:sp>
        <p:nvSpPr>
          <p:cNvPr id="3" name="Місце для нижнього колонтитула 2">
            <a:extLst>
              <a:ext uri="{FF2B5EF4-FFF2-40B4-BE49-F238E27FC236}">
                <a16:creationId xmlns:a16="http://schemas.microsoft.com/office/drawing/2014/main" id="{637065DE-CD82-403A-BA79-2B858E990E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0BE19459-7360-4CEC-94A0-39FF860B83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B15E9F-C807-47EB-9F97-F2B9C199E05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1376375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296088B-8FE9-44B2-8DC1-9C5EF18D92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A007E664-B0F0-4A4A-9D2F-563E3C01B1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тексту 3">
            <a:extLst>
              <a:ext uri="{FF2B5EF4-FFF2-40B4-BE49-F238E27FC236}">
                <a16:creationId xmlns:a16="http://schemas.microsoft.com/office/drawing/2014/main" id="{8B638A59-313C-430D-955D-261F3633E61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id="{7B9F1C33-7C54-48A7-B260-8932DDE93E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BBD426-9F93-46B1-AFED-E93C9A7C57DF}" type="datetimeFigureOut">
              <a:rPr lang="uk-UA" smtClean="0"/>
              <a:t>02.12.2024</a:t>
            </a:fld>
            <a:endParaRPr lang="uk-UA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62B38D68-45C4-4987-AE9A-46C57E83F7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E9889D61-4CD6-4EA5-A00F-61E4127378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B15E9F-C807-47EB-9F97-F2B9C199E05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6253070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CE50DB2-65D9-4671-8520-0C46DB5F64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зображення 2">
            <a:extLst>
              <a:ext uri="{FF2B5EF4-FFF2-40B4-BE49-F238E27FC236}">
                <a16:creationId xmlns:a16="http://schemas.microsoft.com/office/drawing/2014/main" id="{A275957A-C156-4B03-B234-14EF036750F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/>
          </a:p>
        </p:txBody>
      </p:sp>
      <p:sp>
        <p:nvSpPr>
          <p:cNvPr id="4" name="Місце для тексту 3">
            <a:extLst>
              <a:ext uri="{FF2B5EF4-FFF2-40B4-BE49-F238E27FC236}">
                <a16:creationId xmlns:a16="http://schemas.microsoft.com/office/drawing/2014/main" id="{339CBCF1-C871-49EC-B67D-172CB73FE26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id="{B64AEE76-B2B5-4E2D-A36C-F7B0539ABC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BBD426-9F93-46B1-AFED-E93C9A7C57DF}" type="datetimeFigureOut">
              <a:rPr lang="uk-UA" smtClean="0"/>
              <a:t>02.12.2024</a:t>
            </a:fld>
            <a:endParaRPr lang="uk-UA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1EE38B24-E95D-4342-A025-16092A03B2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48B4C2F7-8315-4933-B699-BDCD9652A1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B15E9F-C807-47EB-9F97-F2B9C199E05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5797614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аголовка 1">
            <a:extLst>
              <a:ext uri="{FF2B5EF4-FFF2-40B4-BE49-F238E27FC236}">
                <a16:creationId xmlns:a16="http://schemas.microsoft.com/office/drawing/2014/main" id="{FEC9F7FE-BF9A-4F68-A72B-E6F3B4D446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D3D5931C-14CC-4DE8-BBE0-8F0F258AFF0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5FAB95E4-15F6-4FFA-9286-533A42FEB56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BBD426-9F93-46B1-AFED-E93C9A7C57DF}" type="datetimeFigureOut">
              <a:rPr lang="uk-UA" smtClean="0"/>
              <a:t>02.12.2024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5293BAB9-F1ED-4B17-81F8-40CAD26745A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AA32500B-4C02-4B89-A010-64061991427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B15E9F-C807-47EB-9F97-F2B9C199E05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5011095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73A25D70-4A55-4F72-B9C5-A69CDBF4DB4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4957100-6D8B-4161-9F2F-C0A949EC84C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0BD8B065-EE51-4AE2-A94C-86249998FD7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695" cy="6858000"/>
          </a:xfrm>
          <a:prstGeom prst="rect">
            <a:avLst/>
          </a:prstGeom>
          <a:gradFill flip="none" rotWithShape="1">
            <a:gsLst>
              <a:gs pos="16000">
                <a:schemeClr val="accent6">
                  <a:alpha val="20000"/>
                </a:schemeClr>
              </a:gs>
              <a:gs pos="85000">
                <a:schemeClr val="accent1">
                  <a:alpha val="40000"/>
                </a:schemeClr>
              </a:gs>
            </a:gsLst>
            <a:lin ang="120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E06A80C-377F-4F87-B314-DF293361CDB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371787" y="1741337"/>
            <a:ext cx="5448730" cy="2387918"/>
          </a:xfrm>
        </p:spPr>
        <p:txBody>
          <a:bodyPr anchor="b">
            <a:normAutofit/>
          </a:bodyPr>
          <a:lstStyle/>
          <a:p>
            <a:r>
              <a:rPr lang="uk-UA" sz="5200" dirty="0">
                <a:solidFill>
                  <a:schemeClr val="tx2"/>
                </a:solidFill>
              </a:rPr>
              <a:t>Моделювання систем підтримки прийняття рішень</a:t>
            </a:r>
          </a:p>
        </p:txBody>
      </p:sp>
      <p:sp>
        <p:nvSpPr>
          <p:cNvPr id="3" name="Підзаголовок 2">
            <a:extLst>
              <a:ext uri="{FF2B5EF4-FFF2-40B4-BE49-F238E27FC236}">
                <a16:creationId xmlns:a16="http://schemas.microsoft.com/office/drawing/2014/main" id="{6C269FC1-C15A-4DAA-83BF-FF758C455EE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371161" y="4200522"/>
            <a:ext cx="5449982" cy="682079"/>
          </a:xfrm>
        </p:spPr>
        <p:txBody>
          <a:bodyPr>
            <a:normAutofit/>
          </a:bodyPr>
          <a:lstStyle/>
          <a:p>
            <a:r>
              <a:rPr lang="uk-UA" dirty="0">
                <a:solidFill>
                  <a:schemeClr val="tx2"/>
                </a:solidFill>
              </a:rPr>
              <a:t>Лекція</a:t>
            </a: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18999293-B054-4B57-A26F-D04C2BB113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flipH="1">
            <a:off x="-18230" y="-43336"/>
            <a:ext cx="5163047" cy="2657478"/>
            <a:chOff x="6867015" y="-1"/>
            <a:chExt cx="5324985" cy="3251912"/>
          </a:xfrm>
          <a:solidFill>
            <a:schemeClr val="bg1">
              <a:alpha val="30000"/>
            </a:schemeClr>
          </a:solidFill>
        </p:grpSpPr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5E505D8A-F41A-450D-A648-E77DF6B8D84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867015" y="-1"/>
              <a:ext cx="5324985" cy="3251912"/>
            </a:xfrm>
            <a:custGeom>
              <a:avLst/>
              <a:gdLst>
                <a:gd name="connsiteX0" fmla="*/ 0 w 5324985"/>
                <a:gd name="connsiteY0" fmla="*/ 0 h 3251912"/>
                <a:gd name="connsiteX1" fmla="*/ 36826 w 5324985"/>
                <a:gd name="connsiteY1" fmla="*/ 0 h 3251912"/>
                <a:gd name="connsiteX2" fmla="*/ 45003 w 5324985"/>
                <a:gd name="connsiteY2" fmla="*/ 152909 h 3251912"/>
                <a:gd name="connsiteX3" fmla="*/ 68956 w 5324985"/>
                <a:gd name="connsiteY3" fmla="*/ 308600 h 3251912"/>
                <a:gd name="connsiteX4" fmla="*/ 167774 w 5324985"/>
                <a:gd name="connsiteY4" fmla="*/ 607968 h 3251912"/>
                <a:gd name="connsiteX5" fmla="*/ 201857 w 5324985"/>
                <a:gd name="connsiteY5" fmla="*/ 679539 h 3251912"/>
                <a:gd name="connsiteX6" fmla="*/ 239741 w 5324985"/>
                <a:gd name="connsiteY6" fmla="*/ 749488 h 3251912"/>
                <a:gd name="connsiteX7" fmla="*/ 323724 w 5324985"/>
                <a:gd name="connsiteY7" fmla="*/ 885101 h 3251912"/>
                <a:gd name="connsiteX8" fmla="*/ 416412 w 5324985"/>
                <a:gd name="connsiteY8" fmla="*/ 1016081 h 3251912"/>
                <a:gd name="connsiteX9" fmla="*/ 515719 w 5324985"/>
                <a:gd name="connsiteY9" fmla="*/ 1143356 h 3251912"/>
                <a:gd name="connsiteX10" fmla="*/ 722427 w 5324985"/>
                <a:gd name="connsiteY10" fmla="*/ 1395127 h 3251912"/>
                <a:gd name="connsiteX11" fmla="*/ 825780 w 5324985"/>
                <a:gd name="connsiteY11" fmla="*/ 1522749 h 3251912"/>
                <a:gd name="connsiteX12" fmla="*/ 926314 w 5324985"/>
                <a:gd name="connsiteY12" fmla="*/ 1651992 h 3251912"/>
                <a:gd name="connsiteX13" fmla="*/ 1026848 w 5324985"/>
                <a:gd name="connsiteY13" fmla="*/ 1776836 h 3251912"/>
                <a:gd name="connsiteX14" fmla="*/ 1131918 w 5324985"/>
                <a:gd name="connsiteY14" fmla="*/ 1897393 h 3251912"/>
                <a:gd name="connsiteX15" fmla="*/ 1354688 w 5324985"/>
                <a:gd name="connsiteY15" fmla="*/ 2124728 h 3251912"/>
                <a:gd name="connsiteX16" fmla="*/ 1855027 w 5324985"/>
                <a:gd name="connsiteY16" fmla="*/ 2504236 h 3251912"/>
                <a:gd name="connsiteX17" fmla="*/ 2131618 w 5324985"/>
                <a:gd name="connsiteY17" fmla="*/ 2646913 h 3251912"/>
                <a:gd name="connsiteX18" fmla="*/ 2423534 w 5324985"/>
                <a:gd name="connsiteY18" fmla="*/ 2754732 h 3251912"/>
                <a:gd name="connsiteX19" fmla="*/ 2727588 w 5324985"/>
                <a:gd name="connsiteY19" fmla="*/ 2829197 h 3251912"/>
                <a:gd name="connsiteX20" fmla="*/ 3041083 w 5324985"/>
                <a:gd name="connsiteY20" fmla="*/ 2870890 h 3251912"/>
                <a:gd name="connsiteX21" fmla="*/ 3360340 w 5324985"/>
                <a:gd name="connsiteY21" fmla="*/ 2883976 h 3251912"/>
                <a:gd name="connsiteX22" fmla="*/ 3439663 w 5324985"/>
                <a:gd name="connsiteY22" fmla="*/ 2883396 h 3251912"/>
                <a:gd name="connsiteX23" fmla="*/ 3478529 w 5324985"/>
                <a:gd name="connsiteY23" fmla="*/ 2882471 h 3251912"/>
                <a:gd name="connsiteX24" fmla="*/ 3517271 w 5324985"/>
                <a:gd name="connsiteY24" fmla="*/ 2880616 h 3251912"/>
                <a:gd name="connsiteX25" fmla="*/ 3671260 w 5324985"/>
                <a:gd name="connsiteY25" fmla="*/ 2867878 h 3251912"/>
                <a:gd name="connsiteX26" fmla="*/ 4265268 w 5324985"/>
                <a:gd name="connsiteY26" fmla="*/ 2716283 h 3251912"/>
                <a:gd name="connsiteX27" fmla="*/ 4546395 w 5324985"/>
                <a:gd name="connsiteY27" fmla="*/ 2584724 h 3251912"/>
                <a:gd name="connsiteX28" fmla="*/ 4817837 w 5324985"/>
                <a:gd name="connsiteY28" fmla="*/ 2424674 h 3251912"/>
                <a:gd name="connsiteX29" fmla="*/ 5081677 w 5324985"/>
                <a:gd name="connsiteY29" fmla="*/ 2243548 h 3251912"/>
                <a:gd name="connsiteX30" fmla="*/ 5211881 w 5324985"/>
                <a:gd name="connsiteY30" fmla="*/ 2147658 h 3251912"/>
                <a:gd name="connsiteX31" fmla="*/ 5324985 w 5324985"/>
                <a:gd name="connsiteY31" fmla="*/ 2062128 h 3251912"/>
                <a:gd name="connsiteX32" fmla="*/ 5324985 w 5324985"/>
                <a:gd name="connsiteY32" fmla="*/ 2514993 h 3251912"/>
                <a:gd name="connsiteX33" fmla="*/ 5314867 w 5324985"/>
                <a:gd name="connsiteY33" fmla="*/ 2522881 h 3251912"/>
                <a:gd name="connsiteX34" fmla="*/ 5038276 w 5324985"/>
                <a:gd name="connsiteY34" fmla="*/ 2722421 h 3251912"/>
                <a:gd name="connsiteX35" fmla="*/ 4741701 w 5324985"/>
                <a:gd name="connsiteY35" fmla="*/ 2904937 h 3251912"/>
                <a:gd name="connsiteX36" fmla="*/ 4420728 w 5324985"/>
                <a:gd name="connsiteY36" fmla="*/ 3058848 h 3251912"/>
                <a:gd name="connsiteX37" fmla="*/ 3717481 w 5324985"/>
                <a:gd name="connsiteY37" fmla="*/ 3237079 h 3251912"/>
                <a:gd name="connsiteX38" fmla="*/ 3535661 w 5324985"/>
                <a:gd name="connsiteY38" fmla="*/ 3249934 h 3251912"/>
                <a:gd name="connsiteX39" fmla="*/ 3490175 w 5324985"/>
                <a:gd name="connsiteY39" fmla="*/ 3251555 h 3251912"/>
                <a:gd name="connsiteX40" fmla="*/ 3444813 w 5324985"/>
                <a:gd name="connsiteY40" fmla="*/ 3251787 h 3251912"/>
                <a:gd name="connsiteX41" fmla="*/ 3355681 w 5324985"/>
                <a:gd name="connsiteY41" fmla="*/ 3250745 h 3251912"/>
                <a:gd name="connsiteX42" fmla="*/ 3179011 w 5324985"/>
                <a:gd name="connsiteY42" fmla="*/ 3243795 h 3251912"/>
                <a:gd name="connsiteX43" fmla="*/ 3002217 w 5324985"/>
                <a:gd name="connsiteY43" fmla="*/ 3227814 h 3251912"/>
                <a:gd name="connsiteX44" fmla="*/ 2650103 w 5324985"/>
                <a:gd name="connsiteY44" fmla="*/ 3170836 h 3251912"/>
                <a:gd name="connsiteX45" fmla="*/ 2305836 w 5324985"/>
                <a:gd name="connsiteY45" fmla="*/ 3072514 h 3251912"/>
                <a:gd name="connsiteX46" fmla="*/ 1978611 w 5324985"/>
                <a:gd name="connsiteY46" fmla="*/ 2929952 h 3251912"/>
                <a:gd name="connsiteX47" fmla="*/ 1678235 w 5324985"/>
                <a:gd name="connsiteY47" fmla="*/ 2744424 h 3251912"/>
                <a:gd name="connsiteX48" fmla="*/ 1175688 w 5324985"/>
                <a:gd name="connsiteY48" fmla="*/ 2277018 h 3251912"/>
                <a:gd name="connsiteX49" fmla="*/ 971310 w 5324985"/>
                <a:gd name="connsiteY49" fmla="*/ 2012044 h 3251912"/>
                <a:gd name="connsiteX50" fmla="*/ 790717 w 5324985"/>
                <a:gd name="connsiteY50" fmla="*/ 1735723 h 3251912"/>
                <a:gd name="connsiteX51" fmla="*/ 706488 w 5324985"/>
                <a:gd name="connsiteY51" fmla="*/ 1598604 h 3251912"/>
                <a:gd name="connsiteX52" fmla="*/ 618951 w 5324985"/>
                <a:gd name="connsiteY52" fmla="*/ 1463802 h 3251912"/>
                <a:gd name="connsiteX53" fmla="*/ 436273 w 5324985"/>
                <a:gd name="connsiteY53" fmla="*/ 1195355 h 3251912"/>
                <a:gd name="connsiteX54" fmla="*/ 346896 w 5324985"/>
                <a:gd name="connsiteY54" fmla="*/ 1058816 h 3251912"/>
                <a:gd name="connsiteX55" fmla="*/ 261809 w 5324985"/>
                <a:gd name="connsiteY55" fmla="*/ 919264 h 3251912"/>
                <a:gd name="connsiteX56" fmla="*/ 118487 w 5324985"/>
                <a:gd name="connsiteY56" fmla="*/ 626498 h 3251912"/>
                <a:gd name="connsiteX57" fmla="*/ 28130 w 5324985"/>
                <a:gd name="connsiteY57" fmla="*/ 315781 h 3251912"/>
                <a:gd name="connsiteX58" fmla="*/ 6751 w 5324985"/>
                <a:gd name="connsiteY58" fmla="*/ 156195 h 32519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</a:cxnLst>
              <a:rect l="l" t="t" r="r" b="b"/>
              <a:pathLst>
                <a:path w="5324985" h="3251912">
                  <a:moveTo>
                    <a:pt x="0" y="0"/>
                  </a:moveTo>
                  <a:lnTo>
                    <a:pt x="36826" y="0"/>
                  </a:lnTo>
                  <a:lnTo>
                    <a:pt x="45003" y="152909"/>
                  </a:lnTo>
                  <a:cubicBezTo>
                    <a:pt x="50351" y="205154"/>
                    <a:pt x="58290" y="257123"/>
                    <a:pt x="68956" y="308600"/>
                  </a:cubicBezTo>
                  <a:cubicBezTo>
                    <a:pt x="91393" y="411324"/>
                    <a:pt x="123882" y="511847"/>
                    <a:pt x="167774" y="607968"/>
                  </a:cubicBezTo>
                  <a:cubicBezTo>
                    <a:pt x="178195" y="632173"/>
                    <a:pt x="190333" y="655798"/>
                    <a:pt x="201857" y="679539"/>
                  </a:cubicBezTo>
                  <a:cubicBezTo>
                    <a:pt x="214363" y="702933"/>
                    <a:pt x="226255" y="726557"/>
                    <a:pt x="239741" y="749488"/>
                  </a:cubicBezTo>
                  <a:cubicBezTo>
                    <a:pt x="265488" y="795812"/>
                    <a:pt x="294176" y="840746"/>
                    <a:pt x="323724" y="885101"/>
                  </a:cubicBezTo>
                  <a:cubicBezTo>
                    <a:pt x="353149" y="929572"/>
                    <a:pt x="384657" y="972885"/>
                    <a:pt x="416412" y="1016081"/>
                  </a:cubicBezTo>
                  <a:cubicBezTo>
                    <a:pt x="448655" y="1058931"/>
                    <a:pt x="482127" y="1101202"/>
                    <a:pt x="515719" y="1143356"/>
                  </a:cubicBezTo>
                  <a:cubicBezTo>
                    <a:pt x="583027" y="1227782"/>
                    <a:pt x="653402" y="1310470"/>
                    <a:pt x="722427" y="1395127"/>
                  </a:cubicBezTo>
                  <a:cubicBezTo>
                    <a:pt x="757123" y="1437282"/>
                    <a:pt x="791697" y="1479783"/>
                    <a:pt x="825780" y="1522749"/>
                  </a:cubicBezTo>
                  <a:cubicBezTo>
                    <a:pt x="859742" y="1565367"/>
                    <a:pt x="893457" y="1610649"/>
                    <a:pt x="926314" y="1651992"/>
                  </a:cubicBezTo>
                  <a:cubicBezTo>
                    <a:pt x="958927" y="1694379"/>
                    <a:pt x="993132" y="1735492"/>
                    <a:pt x="1026848" y="1776836"/>
                  </a:cubicBezTo>
                  <a:cubicBezTo>
                    <a:pt x="1061545" y="1817485"/>
                    <a:pt x="1095996" y="1858133"/>
                    <a:pt x="1131918" y="1897393"/>
                  </a:cubicBezTo>
                  <a:cubicBezTo>
                    <a:pt x="1203273" y="1976376"/>
                    <a:pt x="1277447" y="2052463"/>
                    <a:pt x="1354688" y="2124728"/>
                  </a:cubicBezTo>
                  <a:cubicBezTo>
                    <a:pt x="1509411" y="2268911"/>
                    <a:pt x="1676396" y="2397575"/>
                    <a:pt x="1855027" y="2504236"/>
                  </a:cubicBezTo>
                  <a:cubicBezTo>
                    <a:pt x="1944528" y="2557277"/>
                    <a:pt x="2036357" y="2605917"/>
                    <a:pt x="2131618" y="2646913"/>
                  </a:cubicBezTo>
                  <a:cubicBezTo>
                    <a:pt x="2226267" y="2689068"/>
                    <a:pt x="2323981" y="2724622"/>
                    <a:pt x="2423534" y="2754732"/>
                  </a:cubicBezTo>
                  <a:cubicBezTo>
                    <a:pt x="2523087" y="2784958"/>
                    <a:pt x="2624602" y="2809394"/>
                    <a:pt x="2727588" y="2829197"/>
                  </a:cubicBezTo>
                  <a:cubicBezTo>
                    <a:pt x="2830698" y="2848653"/>
                    <a:pt x="2935522" y="2861971"/>
                    <a:pt x="3041083" y="2870890"/>
                  </a:cubicBezTo>
                  <a:cubicBezTo>
                    <a:pt x="3146644" y="2879922"/>
                    <a:pt x="3253307" y="2883860"/>
                    <a:pt x="3360340" y="2883976"/>
                  </a:cubicBezTo>
                  <a:cubicBezTo>
                    <a:pt x="3387067" y="2883976"/>
                    <a:pt x="3414162" y="2884439"/>
                    <a:pt x="3439663" y="2883396"/>
                  </a:cubicBezTo>
                  <a:lnTo>
                    <a:pt x="3478529" y="2882471"/>
                  </a:lnTo>
                  <a:lnTo>
                    <a:pt x="3517271" y="2880616"/>
                  </a:lnTo>
                  <a:cubicBezTo>
                    <a:pt x="3568887" y="2878417"/>
                    <a:pt x="3620257" y="2873552"/>
                    <a:pt x="3671260" y="2867878"/>
                  </a:cubicBezTo>
                  <a:cubicBezTo>
                    <a:pt x="3875515" y="2844253"/>
                    <a:pt x="4074253" y="2792486"/>
                    <a:pt x="4265268" y="2716283"/>
                  </a:cubicBezTo>
                  <a:cubicBezTo>
                    <a:pt x="4361020" y="2678529"/>
                    <a:pt x="4454444" y="2633710"/>
                    <a:pt x="4546395" y="2584724"/>
                  </a:cubicBezTo>
                  <a:cubicBezTo>
                    <a:pt x="4638470" y="2535967"/>
                    <a:pt x="4728827" y="2481885"/>
                    <a:pt x="4817837" y="2424674"/>
                  </a:cubicBezTo>
                  <a:cubicBezTo>
                    <a:pt x="4906846" y="2367348"/>
                    <a:pt x="4994385" y="2306317"/>
                    <a:pt x="5081677" y="2243548"/>
                  </a:cubicBezTo>
                  <a:cubicBezTo>
                    <a:pt x="5125201" y="2212164"/>
                    <a:pt x="5168603" y="2179969"/>
                    <a:pt x="5211881" y="2147658"/>
                  </a:cubicBezTo>
                  <a:lnTo>
                    <a:pt x="5324985" y="2062128"/>
                  </a:lnTo>
                  <a:lnTo>
                    <a:pt x="5324985" y="2514993"/>
                  </a:lnTo>
                  <a:lnTo>
                    <a:pt x="5314867" y="2522881"/>
                  </a:lnTo>
                  <a:cubicBezTo>
                    <a:pt x="5225490" y="2591325"/>
                    <a:pt x="5133783" y="2658379"/>
                    <a:pt x="5038276" y="2722421"/>
                  </a:cubicBezTo>
                  <a:cubicBezTo>
                    <a:pt x="4942892" y="2786348"/>
                    <a:pt x="4844810" y="2848422"/>
                    <a:pt x="4741701" y="2904937"/>
                  </a:cubicBezTo>
                  <a:cubicBezTo>
                    <a:pt x="4638592" y="2961337"/>
                    <a:pt x="4531929" y="3013683"/>
                    <a:pt x="4420728" y="3058848"/>
                  </a:cubicBezTo>
                  <a:cubicBezTo>
                    <a:pt x="4199063" y="3150338"/>
                    <a:pt x="3959621" y="3211485"/>
                    <a:pt x="3717481" y="3237079"/>
                  </a:cubicBezTo>
                  <a:cubicBezTo>
                    <a:pt x="3656914" y="3243101"/>
                    <a:pt x="3596227" y="3247966"/>
                    <a:pt x="3535661" y="3249934"/>
                  </a:cubicBezTo>
                  <a:lnTo>
                    <a:pt x="3490175" y="3251555"/>
                  </a:lnTo>
                  <a:lnTo>
                    <a:pt x="3444813" y="3251787"/>
                  </a:lnTo>
                  <a:cubicBezTo>
                    <a:pt x="3414162" y="3252250"/>
                    <a:pt x="3385105" y="3251324"/>
                    <a:pt x="3355681" y="3250745"/>
                  </a:cubicBezTo>
                  <a:cubicBezTo>
                    <a:pt x="3296954" y="3250050"/>
                    <a:pt x="3237860" y="3246692"/>
                    <a:pt x="3179011" y="3243795"/>
                  </a:cubicBezTo>
                  <a:cubicBezTo>
                    <a:pt x="3120039" y="3239164"/>
                    <a:pt x="3061067" y="3234878"/>
                    <a:pt x="3002217" y="3227814"/>
                  </a:cubicBezTo>
                  <a:cubicBezTo>
                    <a:pt x="2884397" y="3214496"/>
                    <a:pt x="2766699" y="3196314"/>
                    <a:pt x="2650103" y="3170836"/>
                  </a:cubicBezTo>
                  <a:cubicBezTo>
                    <a:pt x="2533510" y="3145358"/>
                    <a:pt x="2418263" y="3112583"/>
                    <a:pt x="2305836" y="3072514"/>
                  </a:cubicBezTo>
                  <a:cubicBezTo>
                    <a:pt x="2193410" y="3032328"/>
                    <a:pt x="2083926" y="2984383"/>
                    <a:pt x="1978611" y="2929952"/>
                  </a:cubicBezTo>
                  <a:cubicBezTo>
                    <a:pt x="1873663" y="2874711"/>
                    <a:pt x="1772884" y="2812985"/>
                    <a:pt x="1678235" y="2744424"/>
                  </a:cubicBezTo>
                  <a:cubicBezTo>
                    <a:pt x="1488201" y="2608001"/>
                    <a:pt x="1321708" y="2448068"/>
                    <a:pt x="1175688" y="2277018"/>
                  </a:cubicBezTo>
                  <a:cubicBezTo>
                    <a:pt x="1102985" y="2191086"/>
                    <a:pt x="1035309" y="2102377"/>
                    <a:pt x="971310" y="2012044"/>
                  </a:cubicBezTo>
                  <a:cubicBezTo>
                    <a:pt x="907188" y="1921714"/>
                    <a:pt x="847358" y="1829413"/>
                    <a:pt x="790717" y="1735723"/>
                  </a:cubicBezTo>
                  <a:cubicBezTo>
                    <a:pt x="761782" y="1688357"/>
                    <a:pt x="735300" y="1644002"/>
                    <a:pt x="706488" y="1598604"/>
                  </a:cubicBezTo>
                  <a:cubicBezTo>
                    <a:pt x="677922" y="1553555"/>
                    <a:pt x="648866" y="1508505"/>
                    <a:pt x="618951" y="1463802"/>
                  </a:cubicBezTo>
                  <a:lnTo>
                    <a:pt x="436273" y="1195355"/>
                  </a:lnTo>
                  <a:cubicBezTo>
                    <a:pt x="405990" y="1150189"/>
                    <a:pt x="376075" y="1104792"/>
                    <a:pt x="346896" y="1058816"/>
                  </a:cubicBezTo>
                  <a:cubicBezTo>
                    <a:pt x="317716" y="1012838"/>
                    <a:pt x="288782" y="966747"/>
                    <a:pt x="261809" y="919264"/>
                  </a:cubicBezTo>
                  <a:cubicBezTo>
                    <a:pt x="207742" y="824764"/>
                    <a:pt x="158088" y="727485"/>
                    <a:pt x="118487" y="626498"/>
                  </a:cubicBezTo>
                  <a:cubicBezTo>
                    <a:pt x="78151" y="525859"/>
                    <a:pt x="48237" y="421515"/>
                    <a:pt x="28130" y="315781"/>
                  </a:cubicBezTo>
                  <a:cubicBezTo>
                    <a:pt x="18506" y="262914"/>
                    <a:pt x="11425" y="209642"/>
                    <a:pt x="6751" y="156195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E2BD6DCE-6A81-4F34-9958-67B578EA166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16467" y="-1"/>
              <a:ext cx="5275533" cy="2980757"/>
            </a:xfrm>
            <a:custGeom>
              <a:avLst/>
              <a:gdLst>
                <a:gd name="connsiteX0" fmla="*/ 0 w 5275533"/>
                <a:gd name="connsiteY0" fmla="*/ 0 h 2980757"/>
                <a:gd name="connsiteX1" fmla="*/ 201166 w 5275533"/>
                <a:gd name="connsiteY1" fmla="*/ 0 h 2980757"/>
                <a:gd name="connsiteX2" fmla="*/ 206734 w 5275533"/>
                <a:gd name="connsiteY2" fmla="*/ 89286 h 2980757"/>
                <a:gd name="connsiteX3" fmla="*/ 232051 w 5275533"/>
                <a:gd name="connsiteY3" fmla="*/ 226897 h 2980757"/>
                <a:gd name="connsiteX4" fmla="*/ 332707 w 5275533"/>
                <a:gd name="connsiteY4" fmla="*/ 487120 h 2980757"/>
                <a:gd name="connsiteX5" fmla="*/ 402959 w 5275533"/>
                <a:gd name="connsiteY5" fmla="*/ 609647 h 2980757"/>
                <a:gd name="connsiteX6" fmla="*/ 483631 w 5275533"/>
                <a:gd name="connsiteY6" fmla="*/ 728236 h 2980757"/>
                <a:gd name="connsiteX7" fmla="*/ 669986 w 5275533"/>
                <a:gd name="connsiteY7" fmla="*/ 957424 h 2980757"/>
                <a:gd name="connsiteX8" fmla="*/ 871667 w 5275533"/>
                <a:gd name="connsiteY8" fmla="*/ 1188348 h 2980757"/>
                <a:gd name="connsiteX9" fmla="*/ 971956 w 5275533"/>
                <a:gd name="connsiteY9" fmla="*/ 1308905 h 2980757"/>
                <a:gd name="connsiteX10" fmla="*/ 1020139 w 5275533"/>
                <a:gd name="connsiteY10" fmla="*/ 1368084 h 2980757"/>
                <a:gd name="connsiteX11" fmla="*/ 1067340 w 5275533"/>
                <a:gd name="connsiteY11" fmla="*/ 1424715 h 2980757"/>
                <a:gd name="connsiteX12" fmla="*/ 1472909 w 5275533"/>
                <a:gd name="connsiteY12" fmla="*/ 1843252 h 2980757"/>
                <a:gd name="connsiteX13" fmla="*/ 1688567 w 5275533"/>
                <a:gd name="connsiteY13" fmla="*/ 2031559 h 2980757"/>
                <a:gd name="connsiteX14" fmla="*/ 1914401 w 5275533"/>
                <a:gd name="connsiteY14" fmla="*/ 2205156 h 2980757"/>
                <a:gd name="connsiteX15" fmla="*/ 2418909 w 5275533"/>
                <a:gd name="connsiteY15" fmla="*/ 2479741 h 2980757"/>
                <a:gd name="connsiteX16" fmla="*/ 2701141 w 5275533"/>
                <a:gd name="connsiteY16" fmla="*/ 2557333 h 2980757"/>
                <a:gd name="connsiteX17" fmla="*/ 2773475 w 5275533"/>
                <a:gd name="connsiteY17" fmla="*/ 2570999 h 2980757"/>
                <a:gd name="connsiteX18" fmla="*/ 2846424 w 5275533"/>
                <a:gd name="connsiteY18" fmla="*/ 2582465 h 2980757"/>
                <a:gd name="connsiteX19" fmla="*/ 2993669 w 5275533"/>
                <a:gd name="connsiteY19" fmla="*/ 2598909 h 2980757"/>
                <a:gd name="connsiteX20" fmla="*/ 3067721 w 5275533"/>
                <a:gd name="connsiteY20" fmla="*/ 2604237 h 2980757"/>
                <a:gd name="connsiteX21" fmla="*/ 3142019 w 5275533"/>
                <a:gd name="connsiteY21" fmla="*/ 2607943 h 2980757"/>
                <a:gd name="connsiteX22" fmla="*/ 3216561 w 5275533"/>
                <a:gd name="connsiteY22" fmla="*/ 2609564 h 2980757"/>
                <a:gd name="connsiteX23" fmla="*/ 3291225 w 5275533"/>
                <a:gd name="connsiteY23" fmla="*/ 2609217 h 2980757"/>
                <a:gd name="connsiteX24" fmla="*/ 3328619 w 5275533"/>
                <a:gd name="connsiteY24" fmla="*/ 2608869 h 2980757"/>
                <a:gd name="connsiteX25" fmla="*/ 3364665 w 5275533"/>
                <a:gd name="connsiteY25" fmla="*/ 2607363 h 2980757"/>
                <a:gd name="connsiteX26" fmla="*/ 3400587 w 5275533"/>
                <a:gd name="connsiteY26" fmla="*/ 2605627 h 2980757"/>
                <a:gd name="connsiteX27" fmla="*/ 3436387 w 5275533"/>
                <a:gd name="connsiteY27" fmla="*/ 2602847 h 2980757"/>
                <a:gd name="connsiteX28" fmla="*/ 3578361 w 5275533"/>
                <a:gd name="connsiteY28" fmla="*/ 2586286 h 2980757"/>
                <a:gd name="connsiteX29" fmla="*/ 4119159 w 5275533"/>
                <a:gd name="connsiteY29" fmla="*/ 2418594 h 2980757"/>
                <a:gd name="connsiteX30" fmla="*/ 4618765 w 5275533"/>
                <a:gd name="connsiteY30" fmla="*/ 2124668 h 2980757"/>
                <a:gd name="connsiteX31" fmla="*/ 4739895 w 5275533"/>
                <a:gd name="connsiteY31" fmla="*/ 2038275 h 2980757"/>
                <a:gd name="connsiteX32" fmla="*/ 4861027 w 5275533"/>
                <a:gd name="connsiteY32" fmla="*/ 1948986 h 2980757"/>
                <a:gd name="connsiteX33" fmla="*/ 5106354 w 5275533"/>
                <a:gd name="connsiteY33" fmla="*/ 1763690 h 2980757"/>
                <a:gd name="connsiteX34" fmla="*/ 5275533 w 5275533"/>
                <a:gd name="connsiteY34" fmla="*/ 1641017 h 2980757"/>
                <a:gd name="connsiteX35" fmla="*/ 5275533 w 5275533"/>
                <a:gd name="connsiteY35" fmla="*/ 2257481 h 2980757"/>
                <a:gd name="connsiteX36" fmla="*/ 5168881 w 5275533"/>
                <a:gd name="connsiteY36" fmla="*/ 2332084 h 2980757"/>
                <a:gd name="connsiteX37" fmla="*/ 5036225 w 5275533"/>
                <a:gd name="connsiteY37" fmla="*/ 2421489 h 2980757"/>
                <a:gd name="connsiteX38" fmla="*/ 4899401 w 5275533"/>
                <a:gd name="connsiteY38" fmla="*/ 2508347 h 2980757"/>
                <a:gd name="connsiteX39" fmla="*/ 4612145 w 5275533"/>
                <a:gd name="connsiteY39" fmla="*/ 2671407 h 2980757"/>
                <a:gd name="connsiteX40" fmla="*/ 4303187 w 5275533"/>
                <a:gd name="connsiteY40" fmla="*/ 2810030 h 2980757"/>
                <a:gd name="connsiteX41" fmla="*/ 3630835 w 5275533"/>
                <a:gd name="connsiteY41" fmla="*/ 2969500 h 2980757"/>
                <a:gd name="connsiteX42" fmla="*/ 3457719 w 5275533"/>
                <a:gd name="connsiteY42" fmla="*/ 2979808 h 2980757"/>
                <a:gd name="connsiteX43" fmla="*/ 3414441 w 5275533"/>
                <a:gd name="connsiteY43" fmla="*/ 2980733 h 2980757"/>
                <a:gd name="connsiteX44" fmla="*/ 3371285 w 5275533"/>
                <a:gd name="connsiteY44" fmla="*/ 2980502 h 2980757"/>
                <a:gd name="connsiteX45" fmla="*/ 3328252 w 5275533"/>
                <a:gd name="connsiteY45" fmla="*/ 2980039 h 2980757"/>
                <a:gd name="connsiteX46" fmla="*/ 3286445 w 5275533"/>
                <a:gd name="connsiteY46" fmla="*/ 2978534 h 2980757"/>
                <a:gd name="connsiteX47" fmla="*/ 2952475 w 5275533"/>
                <a:gd name="connsiteY47" fmla="*/ 2953402 h 2980757"/>
                <a:gd name="connsiteX48" fmla="*/ 2620591 w 5275533"/>
                <a:gd name="connsiteY48" fmla="*/ 2898046 h 2980757"/>
                <a:gd name="connsiteX49" fmla="*/ 2294591 w 5275533"/>
                <a:gd name="connsiteY49" fmla="*/ 2811305 h 2980757"/>
                <a:gd name="connsiteX50" fmla="*/ 1670544 w 5275533"/>
                <a:gd name="connsiteY50" fmla="*/ 2550501 h 2980757"/>
                <a:gd name="connsiteX51" fmla="*/ 1144703 w 5275533"/>
                <a:gd name="connsiteY51" fmla="*/ 2144472 h 2980757"/>
                <a:gd name="connsiteX52" fmla="*/ 931497 w 5275533"/>
                <a:gd name="connsiteY52" fmla="*/ 1900114 h 2980757"/>
                <a:gd name="connsiteX53" fmla="*/ 745265 w 5275533"/>
                <a:gd name="connsiteY53" fmla="*/ 1641395 h 2980757"/>
                <a:gd name="connsiteX54" fmla="*/ 701741 w 5275533"/>
                <a:gd name="connsiteY54" fmla="*/ 1575500 h 2980757"/>
                <a:gd name="connsiteX55" fmla="*/ 660178 w 5275533"/>
                <a:gd name="connsiteY55" fmla="*/ 1511573 h 2980757"/>
                <a:gd name="connsiteX56" fmla="*/ 578158 w 5275533"/>
                <a:gd name="connsiteY56" fmla="*/ 1387656 h 2980757"/>
                <a:gd name="connsiteX57" fmla="*/ 408230 w 5275533"/>
                <a:gd name="connsiteY57" fmla="*/ 1134497 h 2980757"/>
                <a:gd name="connsiteX58" fmla="*/ 242349 w 5275533"/>
                <a:gd name="connsiteY58" fmla="*/ 866860 h 2980757"/>
                <a:gd name="connsiteX59" fmla="*/ 167562 w 5275533"/>
                <a:gd name="connsiteY59" fmla="*/ 724994 h 2980757"/>
                <a:gd name="connsiteX60" fmla="*/ 104054 w 5275533"/>
                <a:gd name="connsiteY60" fmla="*/ 576525 h 2980757"/>
                <a:gd name="connsiteX61" fmla="*/ 55381 w 5275533"/>
                <a:gd name="connsiteY61" fmla="*/ 422499 h 2980757"/>
                <a:gd name="connsiteX62" fmla="*/ 37236 w 5275533"/>
                <a:gd name="connsiteY62" fmla="*/ 343980 h 2980757"/>
                <a:gd name="connsiteX63" fmla="*/ 29267 w 5275533"/>
                <a:gd name="connsiteY63" fmla="*/ 304604 h 2980757"/>
                <a:gd name="connsiteX64" fmla="*/ 22646 w 5275533"/>
                <a:gd name="connsiteY64" fmla="*/ 265113 h 2980757"/>
                <a:gd name="connsiteX65" fmla="*/ 3903 w 5275533"/>
                <a:gd name="connsiteY65" fmla="*/ 106787 h 29807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</a:cxnLst>
              <a:rect l="l" t="t" r="r" b="b"/>
              <a:pathLst>
                <a:path w="5275533" h="2980757">
                  <a:moveTo>
                    <a:pt x="0" y="0"/>
                  </a:moveTo>
                  <a:lnTo>
                    <a:pt x="201166" y="0"/>
                  </a:lnTo>
                  <a:lnTo>
                    <a:pt x="206734" y="89286"/>
                  </a:lnTo>
                  <a:cubicBezTo>
                    <a:pt x="212220" y="135755"/>
                    <a:pt x="220465" y="181731"/>
                    <a:pt x="232051" y="226897"/>
                  </a:cubicBezTo>
                  <a:cubicBezTo>
                    <a:pt x="254855" y="317344"/>
                    <a:pt x="290287" y="403854"/>
                    <a:pt x="332707" y="487120"/>
                  </a:cubicBezTo>
                  <a:cubicBezTo>
                    <a:pt x="354163" y="528696"/>
                    <a:pt x="377948" y="569461"/>
                    <a:pt x="402959" y="609647"/>
                  </a:cubicBezTo>
                  <a:cubicBezTo>
                    <a:pt x="428337" y="649717"/>
                    <a:pt x="455433" y="689209"/>
                    <a:pt x="483631" y="728236"/>
                  </a:cubicBezTo>
                  <a:cubicBezTo>
                    <a:pt x="540764" y="806061"/>
                    <a:pt x="604271" y="881569"/>
                    <a:pt x="669986" y="957424"/>
                  </a:cubicBezTo>
                  <a:cubicBezTo>
                    <a:pt x="735701" y="1033395"/>
                    <a:pt x="804359" y="1109366"/>
                    <a:pt x="871667" y="1188348"/>
                  </a:cubicBezTo>
                  <a:cubicBezTo>
                    <a:pt x="905383" y="1227723"/>
                    <a:pt x="938731" y="1268025"/>
                    <a:pt x="971956" y="1308905"/>
                  </a:cubicBezTo>
                  <a:lnTo>
                    <a:pt x="1020139" y="1368084"/>
                  </a:lnTo>
                  <a:cubicBezTo>
                    <a:pt x="1035954" y="1386962"/>
                    <a:pt x="1051035" y="1406302"/>
                    <a:pt x="1067340" y="1424715"/>
                  </a:cubicBezTo>
                  <a:cubicBezTo>
                    <a:pt x="1194602" y="1574573"/>
                    <a:pt x="1332652" y="1712503"/>
                    <a:pt x="1472909" y="1843252"/>
                  </a:cubicBezTo>
                  <a:cubicBezTo>
                    <a:pt x="1543406" y="1908337"/>
                    <a:pt x="1615128" y="1971221"/>
                    <a:pt x="1688567" y="2031559"/>
                  </a:cubicBezTo>
                  <a:cubicBezTo>
                    <a:pt x="1762006" y="2091895"/>
                    <a:pt x="1836793" y="2150263"/>
                    <a:pt x="1914401" y="2205156"/>
                  </a:cubicBezTo>
                  <a:cubicBezTo>
                    <a:pt x="2069003" y="2315176"/>
                    <a:pt x="2235742" y="2413498"/>
                    <a:pt x="2418909" y="2479741"/>
                  </a:cubicBezTo>
                  <a:cubicBezTo>
                    <a:pt x="2510249" y="2512863"/>
                    <a:pt x="2604898" y="2538225"/>
                    <a:pt x="2701141" y="2557333"/>
                  </a:cubicBezTo>
                  <a:cubicBezTo>
                    <a:pt x="2725293" y="2561850"/>
                    <a:pt x="2749201" y="2567062"/>
                    <a:pt x="2773475" y="2570999"/>
                  </a:cubicBezTo>
                  <a:lnTo>
                    <a:pt x="2846424" y="2582465"/>
                  </a:lnTo>
                  <a:cubicBezTo>
                    <a:pt x="2895343" y="2588602"/>
                    <a:pt x="2944261" y="2595088"/>
                    <a:pt x="2993669" y="2598909"/>
                  </a:cubicBezTo>
                  <a:cubicBezTo>
                    <a:pt x="3018313" y="2601110"/>
                    <a:pt x="3042956" y="2603195"/>
                    <a:pt x="3067721" y="2604237"/>
                  </a:cubicBezTo>
                  <a:cubicBezTo>
                    <a:pt x="3092487" y="2605394"/>
                    <a:pt x="3117130" y="2607247"/>
                    <a:pt x="3142019" y="2607943"/>
                  </a:cubicBezTo>
                  <a:lnTo>
                    <a:pt x="3216561" y="2609564"/>
                  </a:lnTo>
                  <a:cubicBezTo>
                    <a:pt x="3241326" y="2610142"/>
                    <a:pt x="3266337" y="2609333"/>
                    <a:pt x="3291225" y="2609217"/>
                  </a:cubicBezTo>
                  <a:lnTo>
                    <a:pt x="3328619" y="2608869"/>
                  </a:lnTo>
                  <a:cubicBezTo>
                    <a:pt x="3340757" y="2608522"/>
                    <a:pt x="3352649" y="2607827"/>
                    <a:pt x="3364665" y="2607363"/>
                  </a:cubicBezTo>
                  <a:cubicBezTo>
                    <a:pt x="3376679" y="2606784"/>
                    <a:pt x="3388695" y="2606438"/>
                    <a:pt x="3400587" y="2605627"/>
                  </a:cubicBezTo>
                  <a:lnTo>
                    <a:pt x="3436387" y="2602847"/>
                  </a:lnTo>
                  <a:cubicBezTo>
                    <a:pt x="3484079" y="2599257"/>
                    <a:pt x="3531404" y="2593235"/>
                    <a:pt x="3578361" y="2586286"/>
                  </a:cubicBezTo>
                  <a:cubicBezTo>
                    <a:pt x="3766310" y="2556871"/>
                    <a:pt x="3947025" y="2499314"/>
                    <a:pt x="4119159" y="2418594"/>
                  </a:cubicBezTo>
                  <a:cubicBezTo>
                    <a:pt x="4291907" y="2338801"/>
                    <a:pt x="4456317" y="2236657"/>
                    <a:pt x="4618765" y="2124668"/>
                  </a:cubicBezTo>
                  <a:cubicBezTo>
                    <a:pt x="4659346" y="2096759"/>
                    <a:pt x="4699682" y="2067575"/>
                    <a:pt x="4739895" y="2038275"/>
                  </a:cubicBezTo>
                  <a:cubicBezTo>
                    <a:pt x="4780355" y="2008976"/>
                    <a:pt x="4820691" y="1979212"/>
                    <a:pt x="4861027" y="1948986"/>
                  </a:cubicBezTo>
                  <a:lnTo>
                    <a:pt x="5106354" y="1763690"/>
                  </a:lnTo>
                  <a:lnTo>
                    <a:pt x="5275533" y="1641017"/>
                  </a:lnTo>
                  <a:lnTo>
                    <a:pt x="5275533" y="2257481"/>
                  </a:lnTo>
                  <a:lnTo>
                    <a:pt x="5168881" y="2332084"/>
                  </a:lnTo>
                  <a:cubicBezTo>
                    <a:pt x="5125235" y="2362079"/>
                    <a:pt x="5081099" y="2391958"/>
                    <a:pt x="5036225" y="2421489"/>
                  </a:cubicBezTo>
                  <a:cubicBezTo>
                    <a:pt x="4991231" y="2450790"/>
                    <a:pt x="4945867" y="2479857"/>
                    <a:pt x="4899401" y="2508347"/>
                  </a:cubicBezTo>
                  <a:cubicBezTo>
                    <a:pt x="4806959" y="2565440"/>
                    <a:pt x="4711574" y="2620798"/>
                    <a:pt x="4612145" y="2671407"/>
                  </a:cubicBezTo>
                  <a:cubicBezTo>
                    <a:pt x="4512836" y="2722247"/>
                    <a:pt x="4410095" y="2769496"/>
                    <a:pt x="4303187" y="2810030"/>
                  </a:cubicBezTo>
                  <a:cubicBezTo>
                    <a:pt x="4090349" y="2892256"/>
                    <a:pt x="3861694" y="2947728"/>
                    <a:pt x="3630835" y="2969500"/>
                  </a:cubicBezTo>
                  <a:cubicBezTo>
                    <a:pt x="3573089" y="2974712"/>
                    <a:pt x="3515343" y="2978649"/>
                    <a:pt x="3457719" y="2979808"/>
                  </a:cubicBezTo>
                  <a:lnTo>
                    <a:pt x="3414441" y="2980733"/>
                  </a:lnTo>
                  <a:cubicBezTo>
                    <a:pt x="3400097" y="2980850"/>
                    <a:pt x="3385630" y="2980502"/>
                    <a:pt x="3371285" y="2980502"/>
                  </a:cubicBezTo>
                  <a:lnTo>
                    <a:pt x="3328252" y="2980039"/>
                  </a:lnTo>
                  <a:lnTo>
                    <a:pt x="3286445" y="2978534"/>
                  </a:lnTo>
                  <a:cubicBezTo>
                    <a:pt x="3175121" y="2975174"/>
                    <a:pt x="3063553" y="2966837"/>
                    <a:pt x="2952475" y="2953402"/>
                  </a:cubicBezTo>
                  <a:cubicBezTo>
                    <a:pt x="2841275" y="2940664"/>
                    <a:pt x="2730319" y="2922365"/>
                    <a:pt x="2620591" y="2898046"/>
                  </a:cubicBezTo>
                  <a:cubicBezTo>
                    <a:pt x="2510984" y="2873494"/>
                    <a:pt x="2402235" y="2844426"/>
                    <a:pt x="2294591" y="2811305"/>
                  </a:cubicBezTo>
                  <a:cubicBezTo>
                    <a:pt x="2079669" y="2744483"/>
                    <a:pt x="1867198" y="2661331"/>
                    <a:pt x="1670544" y="2550501"/>
                  </a:cubicBezTo>
                  <a:cubicBezTo>
                    <a:pt x="1473767" y="2439903"/>
                    <a:pt x="1298079" y="2299657"/>
                    <a:pt x="1144703" y="2144472"/>
                  </a:cubicBezTo>
                  <a:cubicBezTo>
                    <a:pt x="1067586" y="2066996"/>
                    <a:pt x="997458" y="1984539"/>
                    <a:pt x="931497" y="1900114"/>
                  </a:cubicBezTo>
                  <a:cubicBezTo>
                    <a:pt x="865906" y="1815342"/>
                    <a:pt x="803500" y="1729295"/>
                    <a:pt x="745265" y="1641395"/>
                  </a:cubicBezTo>
                  <a:cubicBezTo>
                    <a:pt x="730307" y="1619623"/>
                    <a:pt x="716207" y="1597503"/>
                    <a:pt x="701741" y="1575500"/>
                  </a:cubicBezTo>
                  <a:lnTo>
                    <a:pt x="660178" y="1511573"/>
                  </a:lnTo>
                  <a:cubicBezTo>
                    <a:pt x="633574" y="1470229"/>
                    <a:pt x="605989" y="1429232"/>
                    <a:pt x="578158" y="1387656"/>
                  </a:cubicBezTo>
                  <a:lnTo>
                    <a:pt x="408230" y="1134497"/>
                  </a:lnTo>
                  <a:cubicBezTo>
                    <a:pt x="351220" y="1048219"/>
                    <a:pt x="294945" y="959392"/>
                    <a:pt x="242349" y="866860"/>
                  </a:cubicBezTo>
                  <a:cubicBezTo>
                    <a:pt x="216112" y="820536"/>
                    <a:pt x="190734" y="773402"/>
                    <a:pt x="167562" y="724994"/>
                  </a:cubicBezTo>
                  <a:cubicBezTo>
                    <a:pt x="144513" y="676469"/>
                    <a:pt x="123057" y="627019"/>
                    <a:pt x="104054" y="576525"/>
                  </a:cubicBezTo>
                  <a:cubicBezTo>
                    <a:pt x="85418" y="525917"/>
                    <a:pt x="68867" y="474613"/>
                    <a:pt x="55381" y="422499"/>
                  </a:cubicBezTo>
                  <a:cubicBezTo>
                    <a:pt x="49006" y="396442"/>
                    <a:pt x="42508" y="370269"/>
                    <a:pt x="37236" y="343980"/>
                  </a:cubicBezTo>
                  <a:lnTo>
                    <a:pt x="29267" y="304604"/>
                  </a:lnTo>
                  <a:lnTo>
                    <a:pt x="22646" y="265113"/>
                  </a:lnTo>
                  <a:cubicBezTo>
                    <a:pt x="14003" y="212420"/>
                    <a:pt x="7872" y="159582"/>
                    <a:pt x="3903" y="106787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5C462BE8-CD72-48CF-8A7B-C716D2B99E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613805 w 5270786"/>
                <a:gd name="connsiteY1" fmla="*/ 0 h 2927775"/>
                <a:gd name="connsiteX2" fmla="*/ 618487 w 5270786"/>
                <a:gd name="connsiteY2" fmla="*/ 85404 h 2927775"/>
                <a:gd name="connsiteX3" fmla="*/ 1054084 w 5270786"/>
                <a:gd name="connsiteY3" fmla="*/ 895200 h 2927775"/>
                <a:gd name="connsiteX4" fmla="*/ 1276976 w 5270786"/>
                <a:gd name="connsiteY4" fmla="*/ 1191325 h 2927775"/>
                <a:gd name="connsiteX5" fmla="*/ 3368450 w 5270786"/>
                <a:gd name="connsiteY5" fmla="*/ 2348843 h 2927775"/>
                <a:gd name="connsiteX6" fmla="*/ 4956151 w 5270786"/>
                <a:gd name="connsiteY6" fmla="*/ 1636730 h 2927775"/>
                <a:gd name="connsiteX7" fmla="*/ 5149372 w 5270786"/>
                <a:gd name="connsiteY7" fmla="*/ 1495325 h 2927775"/>
                <a:gd name="connsiteX8" fmla="*/ 5270786 w 5270786"/>
                <a:gd name="connsiteY8" fmla="*/ 1406110 h 2927775"/>
                <a:gd name="connsiteX9" fmla="*/ 5270786 w 5270786"/>
                <a:gd name="connsiteY9" fmla="*/ 2138641 h 2927775"/>
                <a:gd name="connsiteX10" fmla="*/ 5112925 w 5270786"/>
                <a:gd name="connsiteY10" fmla="*/ 2253730 h 2927775"/>
                <a:gd name="connsiteX11" fmla="*/ 3368327 w 5270786"/>
                <a:gd name="connsiteY11" fmla="*/ 2927775 h 2927775"/>
                <a:gd name="connsiteX12" fmla="*/ 769646 w 5270786"/>
                <a:gd name="connsiteY12" fmla="*/ 1516288 h 2927775"/>
                <a:gd name="connsiteX13" fmla="*/ 3149 w 5270786"/>
                <a:gd name="connsiteY13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613805" y="0"/>
                  </a:lnTo>
                  <a:lnTo>
                    <a:pt x="618487" y="85404"/>
                  </a:lnTo>
                  <a:cubicBezTo>
                    <a:pt x="650052" y="360109"/>
                    <a:pt x="792650" y="556543"/>
                    <a:pt x="1054084" y="895200"/>
                  </a:cubicBezTo>
                  <a:cubicBezTo>
                    <a:pt x="1126174" y="988542"/>
                    <a:pt x="1200716" y="1085128"/>
                    <a:pt x="1276976" y="1191325"/>
                  </a:cubicBezTo>
                  <a:cubicBezTo>
                    <a:pt x="1859704" y="2002688"/>
                    <a:pt x="2485223" y="2348843"/>
                    <a:pt x="3368450" y="2348843"/>
                  </a:cubicBezTo>
                  <a:cubicBezTo>
                    <a:pt x="3948114" y="2348843"/>
                    <a:pt x="4373422" y="2066846"/>
                    <a:pt x="4956151" y="1636730"/>
                  </a:cubicBezTo>
                  <a:cubicBezTo>
                    <a:pt x="5021253" y="1588668"/>
                    <a:pt x="5086356" y="1541186"/>
                    <a:pt x="5149372" y="1495325"/>
                  </a:cubicBezTo>
                  <a:lnTo>
                    <a:pt x="5270786" y="1406110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1C2CDB70-40F1-4D00-8F17-A532E732EB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736294 w 5270786"/>
                <a:gd name="connsiteY1" fmla="*/ 0 h 2927775"/>
                <a:gd name="connsiteX2" fmla="*/ 740298 w 5270786"/>
                <a:gd name="connsiteY2" fmla="*/ 72745 h 2927775"/>
                <a:gd name="connsiteX3" fmla="*/ 1153024 w 5270786"/>
                <a:gd name="connsiteY3" fmla="*/ 826989 h 2927775"/>
                <a:gd name="connsiteX4" fmla="*/ 1378368 w 5270786"/>
                <a:gd name="connsiteY4" fmla="*/ 1126356 h 2927775"/>
                <a:gd name="connsiteX5" fmla="*/ 2238056 w 5270786"/>
                <a:gd name="connsiteY5" fmla="*/ 1955322 h 2927775"/>
                <a:gd name="connsiteX6" fmla="*/ 3368327 w 5270786"/>
                <a:gd name="connsiteY6" fmla="*/ 2233033 h 2927775"/>
                <a:gd name="connsiteX7" fmla="*/ 4095360 w 5270786"/>
                <a:gd name="connsiteY7" fmla="*/ 2056192 h 2927775"/>
                <a:gd name="connsiteX8" fmla="*/ 4880506 w 5270786"/>
                <a:gd name="connsiteY8" fmla="*/ 1545587 h 2927775"/>
                <a:gd name="connsiteX9" fmla="*/ 5074340 w 5270786"/>
                <a:gd name="connsiteY9" fmla="*/ 1403721 h 2927775"/>
                <a:gd name="connsiteX10" fmla="*/ 5270786 w 5270786"/>
                <a:gd name="connsiteY10" fmla="*/ 1259367 h 2927775"/>
                <a:gd name="connsiteX11" fmla="*/ 5270786 w 5270786"/>
                <a:gd name="connsiteY11" fmla="*/ 2138641 h 2927775"/>
                <a:gd name="connsiteX12" fmla="*/ 5112925 w 5270786"/>
                <a:gd name="connsiteY12" fmla="*/ 2253730 h 2927775"/>
                <a:gd name="connsiteX13" fmla="*/ 3368327 w 5270786"/>
                <a:gd name="connsiteY13" fmla="*/ 2927775 h 2927775"/>
                <a:gd name="connsiteX14" fmla="*/ 769646 w 5270786"/>
                <a:gd name="connsiteY14" fmla="*/ 1516288 h 2927775"/>
                <a:gd name="connsiteX15" fmla="*/ 3149 w 5270786"/>
                <a:gd name="connsiteY15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736294" y="0"/>
                  </a:lnTo>
                  <a:lnTo>
                    <a:pt x="740298" y="72745"/>
                  </a:lnTo>
                  <a:cubicBezTo>
                    <a:pt x="768839" y="319371"/>
                    <a:pt x="898885" y="497858"/>
                    <a:pt x="1153024" y="826989"/>
                  </a:cubicBezTo>
                  <a:cubicBezTo>
                    <a:pt x="1225727" y="921142"/>
                    <a:pt x="1300882" y="1018537"/>
                    <a:pt x="1378368" y="1126356"/>
                  </a:cubicBezTo>
                  <a:cubicBezTo>
                    <a:pt x="1652384" y="1507833"/>
                    <a:pt x="1933512" y="1779060"/>
                    <a:pt x="2238056" y="1955322"/>
                  </a:cubicBezTo>
                  <a:cubicBezTo>
                    <a:pt x="2560868" y="2142238"/>
                    <a:pt x="2930637" y="2233033"/>
                    <a:pt x="3368327" y="2233033"/>
                  </a:cubicBezTo>
                  <a:cubicBezTo>
                    <a:pt x="3616720" y="2233033"/>
                    <a:pt x="3847703" y="2176866"/>
                    <a:pt x="4095360" y="2056192"/>
                  </a:cubicBezTo>
                  <a:cubicBezTo>
                    <a:pt x="4349636" y="1932276"/>
                    <a:pt x="4601340" y="1751613"/>
                    <a:pt x="4880506" y="1545587"/>
                  </a:cubicBezTo>
                  <a:cubicBezTo>
                    <a:pt x="4945974" y="1497295"/>
                    <a:pt x="5011199" y="1449697"/>
                    <a:pt x="5074340" y="1403721"/>
                  </a:cubicBezTo>
                  <a:lnTo>
                    <a:pt x="5270786" y="1259367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0" name="Group 19">
            <a:extLst>
              <a:ext uri="{FF2B5EF4-FFF2-40B4-BE49-F238E27FC236}">
                <a16:creationId xmlns:a16="http://schemas.microsoft.com/office/drawing/2014/main" id="{761945C4-D997-42F3-B59A-984CF006671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10800000">
            <a:off x="9058275" y="4146310"/>
            <a:ext cx="3142400" cy="2716805"/>
            <a:chOff x="-305" y="-4155"/>
            <a:chExt cx="2514948" cy="2174333"/>
          </a:xfrm>
          <a:solidFill>
            <a:schemeClr val="bg1">
              <a:alpha val="30000"/>
            </a:schemeClr>
          </a:solidFill>
        </p:grpSpPr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4651FE4A-9487-43BE-A388-134535743B7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14948" cy="2170178"/>
            </a:xfrm>
            <a:custGeom>
              <a:avLst/>
              <a:gdLst>
                <a:gd name="connsiteX0" fmla="*/ 2466091 w 2514948"/>
                <a:gd name="connsiteY0" fmla="*/ 0 h 2170178"/>
                <a:gd name="connsiteX1" fmla="*/ 2514948 w 2514948"/>
                <a:gd name="connsiteY1" fmla="*/ 0 h 2170178"/>
                <a:gd name="connsiteX2" fmla="*/ 2512286 w 2514948"/>
                <a:gd name="connsiteY2" fmla="*/ 12375 h 2170178"/>
                <a:gd name="connsiteX3" fmla="*/ 2394961 w 2514948"/>
                <a:gd name="connsiteY3" fmla="*/ 368660 h 2170178"/>
                <a:gd name="connsiteX4" fmla="*/ 2289734 w 2514948"/>
                <a:gd name="connsiteY4" fmla="*/ 598078 h 2170178"/>
                <a:gd name="connsiteX5" fmla="*/ 2163747 w 2514948"/>
                <a:gd name="connsiteY5" fmla="*/ 819078 h 2170178"/>
                <a:gd name="connsiteX6" fmla="*/ 1852241 w 2514948"/>
                <a:gd name="connsiteY6" fmla="*/ 1228932 h 2170178"/>
                <a:gd name="connsiteX7" fmla="*/ 1668235 w 2514948"/>
                <a:gd name="connsiteY7" fmla="*/ 1413844 h 2170178"/>
                <a:gd name="connsiteX8" fmla="*/ 1619510 w 2514948"/>
                <a:gd name="connsiteY8" fmla="*/ 1457722 h 2170178"/>
                <a:gd name="connsiteX9" fmla="*/ 1569835 w 2514948"/>
                <a:gd name="connsiteY9" fmla="*/ 1500704 h 2170178"/>
                <a:gd name="connsiteX10" fmla="*/ 1467169 w 2514948"/>
                <a:gd name="connsiteY10" fmla="*/ 1583266 h 2170178"/>
                <a:gd name="connsiteX11" fmla="*/ 1018393 w 2514948"/>
                <a:gd name="connsiteY11" fmla="*/ 1867576 h 2170178"/>
                <a:gd name="connsiteX12" fmla="*/ 255857 w 2514948"/>
                <a:gd name="connsiteY12" fmla="*/ 2133049 h 2170178"/>
                <a:gd name="connsiteX13" fmla="*/ 0 w 2514948"/>
                <a:gd name="connsiteY13" fmla="*/ 2170178 h 2170178"/>
                <a:gd name="connsiteX14" fmla="*/ 0 w 2514948"/>
                <a:gd name="connsiteY14" fmla="*/ 1940056 h 2170178"/>
                <a:gd name="connsiteX15" fmla="*/ 201609 w 2514948"/>
                <a:gd name="connsiteY15" fmla="*/ 1902856 h 2170178"/>
                <a:gd name="connsiteX16" fmla="*/ 440974 w 2514948"/>
                <a:gd name="connsiteY16" fmla="*/ 1838472 h 2170178"/>
                <a:gd name="connsiteX17" fmla="*/ 674558 w 2514948"/>
                <a:gd name="connsiteY17" fmla="*/ 1756359 h 2170178"/>
                <a:gd name="connsiteX18" fmla="*/ 901222 w 2514948"/>
                <a:gd name="connsiteY18" fmla="*/ 1657142 h 2170178"/>
                <a:gd name="connsiteX19" fmla="*/ 1330943 w 2514948"/>
                <a:gd name="connsiteY19" fmla="*/ 1413396 h 2170178"/>
                <a:gd name="connsiteX20" fmla="*/ 1432566 w 2514948"/>
                <a:gd name="connsiteY20" fmla="*/ 1343193 h 2170178"/>
                <a:gd name="connsiteX21" fmla="*/ 1482527 w 2514948"/>
                <a:gd name="connsiteY21" fmla="*/ 1306926 h 2170178"/>
                <a:gd name="connsiteX22" fmla="*/ 1531821 w 2514948"/>
                <a:gd name="connsiteY22" fmla="*/ 1269765 h 2170178"/>
                <a:gd name="connsiteX23" fmla="*/ 1721986 w 2514948"/>
                <a:gd name="connsiteY23" fmla="*/ 1112073 h 2170178"/>
                <a:gd name="connsiteX24" fmla="*/ 2061460 w 2514948"/>
                <a:gd name="connsiteY24" fmla="*/ 754336 h 2170178"/>
                <a:gd name="connsiteX25" fmla="*/ 2206218 w 2514948"/>
                <a:gd name="connsiteY25" fmla="*/ 554827 h 2170178"/>
                <a:gd name="connsiteX26" fmla="*/ 2329455 w 2514948"/>
                <a:gd name="connsiteY26" fmla="*/ 341886 h 2170178"/>
                <a:gd name="connsiteX27" fmla="*/ 2356757 w 2514948"/>
                <a:gd name="connsiteY27" fmla="*/ 286815 h 2170178"/>
                <a:gd name="connsiteX28" fmla="*/ 2370030 w 2514948"/>
                <a:gd name="connsiteY28" fmla="*/ 259056 h 2170178"/>
                <a:gd name="connsiteX29" fmla="*/ 2382637 w 2514948"/>
                <a:gd name="connsiteY29" fmla="*/ 231028 h 2170178"/>
                <a:gd name="connsiteX30" fmla="*/ 2406716 w 2514948"/>
                <a:gd name="connsiteY30" fmla="*/ 174525 h 2170178"/>
                <a:gd name="connsiteX31" fmla="*/ 2429278 w 2514948"/>
                <a:gd name="connsiteY31" fmla="*/ 117393 h 21701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2514948" h="2170178">
                  <a:moveTo>
                    <a:pt x="2466091" y="0"/>
                  </a:moveTo>
                  <a:lnTo>
                    <a:pt x="2514948" y="0"/>
                  </a:lnTo>
                  <a:lnTo>
                    <a:pt x="2512286" y="12375"/>
                  </a:lnTo>
                  <a:cubicBezTo>
                    <a:pt x="2481760" y="133161"/>
                    <a:pt x="2442526" y="252239"/>
                    <a:pt x="2394961" y="368660"/>
                  </a:cubicBezTo>
                  <a:cubicBezTo>
                    <a:pt x="2363109" y="446208"/>
                    <a:pt x="2328603" y="523039"/>
                    <a:pt x="2289734" y="598078"/>
                  </a:cubicBezTo>
                  <a:cubicBezTo>
                    <a:pt x="2251436" y="673387"/>
                    <a:pt x="2209251" y="747083"/>
                    <a:pt x="2163747" y="819078"/>
                  </a:cubicBezTo>
                  <a:cubicBezTo>
                    <a:pt x="2072646" y="962979"/>
                    <a:pt x="1968652" y="1100611"/>
                    <a:pt x="1852241" y="1228932"/>
                  </a:cubicBezTo>
                  <a:cubicBezTo>
                    <a:pt x="1793748" y="1292868"/>
                    <a:pt x="1732698" y="1354923"/>
                    <a:pt x="1668235" y="1413844"/>
                  </a:cubicBezTo>
                  <a:cubicBezTo>
                    <a:pt x="1652214" y="1428709"/>
                    <a:pt x="1636100" y="1443395"/>
                    <a:pt x="1619510" y="1457722"/>
                  </a:cubicBezTo>
                  <a:cubicBezTo>
                    <a:pt x="1603015" y="1472140"/>
                    <a:pt x="1586805" y="1486825"/>
                    <a:pt x="1569835" y="1500704"/>
                  </a:cubicBezTo>
                  <a:cubicBezTo>
                    <a:pt x="1536276" y="1528911"/>
                    <a:pt x="1501865" y="1556223"/>
                    <a:pt x="1467169" y="1583266"/>
                  </a:cubicBezTo>
                  <a:cubicBezTo>
                    <a:pt x="1327719" y="1690722"/>
                    <a:pt x="1177085" y="1785910"/>
                    <a:pt x="1018393" y="1867576"/>
                  </a:cubicBezTo>
                  <a:cubicBezTo>
                    <a:pt x="780425" y="1990142"/>
                    <a:pt x="522567" y="2080875"/>
                    <a:pt x="255857" y="2133049"/>
                  </a:cubicBezTo>
                  <a:lnTo>
                    <a:pt x="0" y="2170178"/>
                  </a:lnTo>
                  <a:lnTo>
                    <a:pt x="0" y="1940056"/>
                  </a:lnTo>
                  <a:lnTo>
                    <a:pt x="201609" y="1902856"/>
                  </a:lnTo>
                  <a:cubicBezTo>
                    <a:pt x="282186" y="1884231"/>
                    <a:pt x="362102" y="1863008"/>
                    <a:pt x="440974" y="1838472"/>
                  </a:cubicBezTo>
                  <a:cubicBezTo>
                    <a:pt x="519848" y="1814027"/>
                    <a:pt x="597771" y="1786627"/>
                    <a:pt x="674558" y="1756359"/>
                  </a:cubicBezTo>
                  <a:cubicBezTo>
                    <a:pt x="751250" y="1726003"/>
                    <a:pt x="826900" y="1692870"/>
                    <a:pt x="901222" y="1657142"/>
                  </a:cubicBezTo>
                  <a:cubicBezTo>
                    <a:pt x="1049865" y="1585774"/>
                    <a:pt x="1193581" y="1504376"/>
                    <a:pt x="1330943" y="1413396"/>
                  </a:cubicBezTo>
                  <a:cubicBezTo>
                    <a:pt x="1365165" y="1390563"/>
                    <a:pt x="1399293" y="1367370"/>
                    <a:pt x="1432566" y="1343193"/>
                  </a:cubicBezTo>
                  <a:cubicBezTo>
                    <a:pt x="1449441" y="1331373"/>
                    <a:pt x="1465936" y="1319104"/>
                    <a:pt x="1482527" y="1306926"/>
                  </a:cubicBezTo>
                  <a:cubicBezTo>
                    <a:pt x="1499210" y="1294837"/>
                    <a:pt x="1515611" y="1282391"/>
                    <a:pt x="1531821" y="1269765"/>
                  </a:cubicBezTo>
                  <a:cubicBezTo>
                    <a:pt x="1596947" y="1219350"/>
                    <a:pt x="1660652" y="1167055"/>
                    <a:pt x="1721986" y="1112073"/>
                  </a:cubicBezTo>
                  <a:cubicBezTo>
                    <a:pt x="1844940" y="1002469"/>
                    <a:pt x="1958983" y="882926"/>
                    <a:pt x="2061460" y="754336"/>
                  </a:cubicBezTo>
                  <a:cubicBezTo>
                    <a:pt x="2112652" y="690042"/>
                    <a:pt x="2161094" y="623510"/>
                    <a:pt x="2206218" y="554827"/>
                  </a:cubicBezTo>
                  <a:cubicBezTo>
                    <a:pt x="2250583" y="485787"/>
                    <a:pt x="2292484" y="415046"/>
                    <a:pt x="2329455" y="341886"/>
                  </a:cubicBezTo>
                  <a:cubicBezTo>
                    <a:pt x="2339030" y="323709"/>
                    <a:pt x="2347941" y="305261"/>
                    <a:pt x="2356757" y="286815"/>
                  </a:cubicBezTo>
                  <a:lnTo>
                    <a:pt x="2370030" y="259056"/>
                  </a:lnTo>
                  <a:lnTo>
                    <a:pt x="2382637" y="231028"/>
                  </a:lnTo>
                  <a:cubicBezTo>
                    <a:pt x="2390885" y="212312"/>
                    <a:pt x="2399227" y="193598"/>
                    <a:pt x="2406716" y="174525"/>
                  </a:cubicBezTo>
                  <a:cubicBezTo>
                    <a:pt x="2414206" y="155452"/>
                    <a:pt x="2422453" y="136646"/>
                    <a:pt x="2429278" y="117393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F44B0EF3-9992-4B95-8A43-6206B3FC3FA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-4155"/>
              <a:ext cx="2493062" cy="1947896"/>
            </a:xfrm>
            <a:custGeom>
              <a:avLst/>
              <a:gdLst>
                <a:gd name="connsiteX0" fmla="*/ 1896911 w 2493062"/>
                <a:gd name="connsiteY0" fmla="*/ 0 h 1947896"/>
                <a:gd name="connsiteX1" fmla="*/ 2493062 w 2493062"/>
                <a:gd name="connsiteY1" fmla="*/ 0 h 1947896"/>
                <a:gd name="connsiteX2" fmla="*/ 2435315 w 2493062"/>
                <a:gd name="connsiteY2" fmla="*/ 178165 h 1947896"/>
                <a:gd name="connsiteX3" fmla="*/ 93066 w 2493062"/>
                <a:gd name="connsiteY3" fmla="*/ 1935859 h 1947896"/>
                <a:gd name="connsiteX4" fmla="*/ 0 w 2493062"/>
                <a:gd name="connsiteY4" fmla="*/ 1947896 h 1947896"/>
                <a:gd name="connsiteX5" fmla="*/ 0 w 2493062"/>
                <a:gd name="connsiteY5" fmla="*/ 1404756 h 1947896"/>
                <a:gd name="connsiteX6" fmla="*/ 17392 w 2493062"/>
                <a:gd name="connsiteY6" fmla="*/ 1402364 h 1947896"/>
                <a:gd name="connsiteX7" fmla="*/ 464249 w 2493062"/>
                <a:gd name="connsiteY7" fmla="*/ 1281208 h 1947896"/>
                <a:gd name="connsiteX8" fmla="*/ 1260556 w 2493062"/>
                <a:gd name="connsiteY8" fmla="*/ 833835 h 1947896"/>
                <a:gd name="connsiteX9" fmla="*/ 1807924 w 2493062"/>
                <a:gd name="connsiteY9" fmla="*/ 193222 h 1947896"/>
                <a:gd name="connsiteX10" fmla="*/ 1874357 w 2493062"/>
                <a:gd name="connsiteY10" fmla="*/ 58333 h 19478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3062" h="1947896">
                  <a:moveTo>
                    <a:pt x="1896911" y="0"/>
                  </a:moveTo>
                  <a:lnTo>
                    <a:pt x="2493062" y="0"/>
                  </a:lnTo>
                  <a:lnTo>
                    <a:pt x="2435315" y="178165"/>
                  </a:lnTo>
                  <a:cubicBezTo>
                    <a:pt x="2088122" y="1071812"/>
                    <a:pt x="1129732" y="1758033"/>
                    <a:pt x="93066" y="1935859"/>
                  </a:cubicBezTo>
                  <a:lnTo>
                    <a:pt x="0" y="1947896"/>
                  </a:lnTo>
                  <a:lnTo>
                    <a:pt x="0" y="1404756"/>
                  </a:lnTo>
                  <a:lnTo>
                    <a:pt x="17392" y="1402364"/>
                  </a:lnTo>
                  <a:cubicBezTo>
                    <a:pt x="167719" y="1375030"/>
                    <a:pt x="318070" y="1334398"/>
                    <a:pt x="464249" y="1281208"/>
                  </a:cubicBezTo>
                  <a:cubicBezTo>
                    <a:pt x="753480" y="1176081"/>
                    <a:pt x="1028869" y="1021346"/>
                    <a:pt x="1260556" y="833835"/>
                  </a:cubicBezTo>
                  <a:cubicBezTo>
                    <a:pt x="1491960" y="646594"/>
                    <a:pt x="1681177" y="425056"/>
                    <a:pt x="1807924" y="193222"/>
                  </a:cubicBezTo>
                  <a:cubicBezTo>
                    <a:pt x="1832328" y="148578"/>
                    <a:pt x="1854477" y="103599"/>
                    <a:pt x="1874357" y="58333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041B1C1F-C2FE-4C47-9D74-ADB9B53F4BF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01089" cy="1972702"/>
            </a:xfrm>
            <a:custGeom>
              <a:avLst/>
              <a:gdLst>
                <a:gd name="connsiteX0" fmla="*/ 2318728 w 2501089"/>
                <a:gd name="connsiteY0" fmla="*/ 0 h 1972702"/>
                <a:gd name="connsiteX1" fmla="*/ 2501089 w 2501089"/>
                <a:gd name="connsiteY1" fmla="*/ 0 h 1972702"/>
                <a:gd name="connsiteX2" fmla="*/ 2453909 w 2501089"/>
                <a:gd name="connsiteY2" fmla="*/ 167837 h 1972702"/>
                <a:gd name="connsiteX3" fmla="*/ 2361125 w 2501089"/>
                <a:gd name="connsiteY3" fmla="*/ 392084 h 1972702"/>
                <a:gd name="connsiteX4" fmla="*/ 1768255 w 2501089"/>
                <a:gd name="connsiteY4" fmla="*/ 1167644 h 1972702"/>
                <a:gd name="connsiteX5" fmla="*/ 1375125 w 2501089"/>
                <a:gd name="connsiteY5" fmla="*/ 1471474 h 1972702"/>
                <a:gd name="connsiteX6" fmla="*/ 935735 w 2501089"/>
                <a:gd name="connsiteY6" fmla="*/ 1712713 h 1972702"/>
                <a:gd name="connsiteX7" fmla="*/ 212353 w 2501089"/>
                <a:gd name="connsiteY7" fmla="*/ 1940294 h 1972702"/>
                <a:gd name="connsiteX8" fmla="*/ 0 w 2501089"/>
                <a:gd name="connsiteY8" fmla="*/ 1972702 h 1972702"/>
                <a:gd name="connsiteX9" fmla="*/ 0 w 2501089"/>
                <a:gd name="connsiteY9" fmla="*/ 1732181 h 1972702"/>
                <a:gd name="connsiteX10" fmla="*/ 161195 w 2501089"/>
                <a:gd name="connsiteY10" fmla="*/ 1706590 h 1972702"/>
                <a:gd name="connsiteX11" fmla="*/ 388463 w 2501089"/>
                <a:gd name="connsiteY11" fmla="*/ 1652268 h 1972702"/>
                <a:gd name="connsiteX12" fmla="*/ 826716 w 2501089"/>
                <a:gd name="connsiteY12" fmla="*/ 1493950 h 1972702"/>
                <a:gd name="connsiteX13" fmla="*/ 1609847 w 2501089"/>
                <a:gd name="connsiteY13" fmla="*/ 1007535 h 1972702"/>
                <a:gd name="connsiteX14" fmla="*/ 1929982 w 2501089"/>
                <a:gd name="connsiteY14" fmla="*/ 682930 h 1972702"/>
                <a:gd name="connsiteX15" fmla="*/ 2183093 w 2501089"/>
                <a:gd name="connsiteY15" fmla="*/ 310149 h 1972702"/>
                <a:gd name="connsiteX16" fmla="*/ 2280286 w 2501089"/>
                <a:gd name="connsiteY16" fmla="*/ 108435 h 19727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501089" h="1972702">
                  <a:moveTo>
                    <a:pt x="2318728" y="0"/>
                  </a:moveTo>
                  <a:lnTo>
                    <a:pt x="2501089" y="0"/>
                  </a:lnTo>
                  <a:lnTo>
                    <a:pt x="2453909" y="167837"/>
                  </a:lnTo>
                  <a:cubicBezTo>
                    <a:pt x="2427555" y="244153"/>
                    <a:pt x="2396627" y="319103"/>
                    <a:pt x="2361125" y="392084"/>
                  </a:cubicBezTo>
                  <a:cubicBezTo>
                    <a:pt x="2218453" y="684005"/>
                    <a:pt x="2011698" y="945211"/>
                    <a:pt x="1768255" y="1167644"/>
                  </a:cubicBezTo>
                  <a:cubicBezTo>
                    <a:pt x="1646250" y="1278860"/>
                    <a:pt x="1514385" y="1380316"/>
                    <a:pt x="1375125" y="1471474"/>
                  </a:cubicBezTo>
                  <a:cubicBezTo>
                    <a:pt x="1235677" y="1562542"/>
                    <a:pt x="1088928" y="1643672"/>
                    <a:pt x="935735" y="1712713"/>
                  </a:cubicBezTo>
                  <a:cubicBezTo>
                    <a:pt x="705659" y="1815533"/>
                    <a:pt x="462359" y="1892212"/>
                    <a:pt x="212353" y="1940294"/>
                  </a:cubicBezTo>
                  <a:lnTo>
                    <a:pt x="0" y="1972702"/>
                  </a:lnTo>
                  <a:lnTo>
                    <a:pt x="0" y="1732181"/>
                  </a:lnTo>
                  <a:lnTo>
                    <a:pt x="161195" y="1706590"/>
                  </a:lnTo>
                  <a:cubicBezTo>
                    <a:pt x="237638" y="1691378"/>
                    <a:pt x="313477" y="1673222"/>
                    <a:pt x="388463" y="1652268"/>
                  </a:cubicBezTo>
                  <a:cubicBezTo>
                    <a:pt x="538529" y="1610539"/>
                    <a:pt x="684898" y="1556543"/>
                    <a:pt x="826716" y="1493950"/>
                  </a:cubicBezTo>
                  <a:cubicBezTo>
                    <a:pt x="1111207" y="1370107"/>
                    <a:pt x="1376832" y="1205881"/>
                    <a:pt x="1609847" y="1007535"/>
                  </a:cubicBezTo>
                  <a:cubicBezTo>
                    <a:pt x="1725975" y="908049"/>
                    <a:pt x="1833571" y="799519"/>
                    <a:pt x="1929982" y="682930"/>
                  </a:cubicBezTo>
                  <a:cubicBezTo>
                    <a:pt x="2026581" y="566520"/>
                    <a:pt x="2111806" y="441692"/>
                    <a:pt x="2183093" y="310149"/>
                  </a:cubicBezTo>
                  <a:cubicBezTo>
                    <a:pt x="2218738" y="244422"/>
                    <a:pt x="2251396" y="177150"/>
                    <a:pt x="2280286" y="108435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800"/>
            </a:p>
          </p:txBody>
        </p:sp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1048177B-A49E-4E24-9007-07A0EDD6A2E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2491105" cy="1943661"/>
            </a:xfrm>
            <a:custGeom>
              <a:avLst/>
              <a:gdLst>
                <a:gd name="connsiteX0" fmla="*/ 1995408 w 2491105"/>
                <a:gd name="connsiteY0" fmla="*/ 0 h 1943661"/>
                <a:gd name="connsiteX1" fmla="*/ 2491105 w 2491105"/>
                <a:gd name="connsiteY1" fmla="*/ 0 h 1943661"/>
                <a:gd name="connsiteX2" fmla="*/ 2434705 w 2491105"/>
                <a:gd name="connsiteY2" fmla="*/ 174009 h 1943661"/>
                <a:gd name="connsiteX3" fmla="*/ 92457 w 2491105"/>
                <a:gd name="connsiteY3" fmla="*/ 1931703 h 1943661"/>
                <a:gd name="connsiteX4" fmla="*/ 0 w 2491105"/>
                <a:gd name="connsiteY4" fmla="*/ 1943661 h 1943661"/>
                <a:gd name="connsiteX5" fmla="*/ 0 w 2491105"/>
                <a:gd name="connsiteY5" fmla="*/ 1491489 h 1943661"/>
                <a:gd name="connsiteX6" fmla="*/ 34107 w 2491105"/>
                <a:gd name="connsiteY6" fmla="*/ 1486836 h 1943661"/>
                <a:gd name="connsiteX7" fmla="*/ 497577 w 2491105"/>
                <a:gd name="connsiteY7" fmla="*/ 1360598 h 1943661"/>
                <a:gd name="connsiteX8" fmla="*/ 1321566 w 2491105"/>
                <a:gd name="connsiteY8" fmla="*/ 897645 h 1943661"/>
                <a:gd name="connsiteX9" fmla="*/ 1891495 w 2491105"/>
                <a:gd name="connsiteY9" fmla="*/ 230078 h 1943661"/>
                <a:gd name="connsiteX10" fmla="*/ 1961469 w 2491105"/>
                <a:gd name="connsiteY10" fmla="*/ 87885 h 19436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1105" h="1943661">
                  <a:moveTo>
                    <a:pt x="1995408" y="0"/>
                  </a:moveTo>
                  <a:lnTo>
                    <a:pt x="2491105" y="0"/>
                  </a:lnTo>
                  <a:lnTo>
                    <a:pt x="2434705" y="174009"/>
                  </a:lnTo>
                  <a:cubicBezTo>
                    <a:pt x="2087512" y="1067655"/>
                    <a:pt x="1129122" y="1753877"/>
                    <a:pt x="92457" y="1931703"/>
                  </a:cubicBezTo>
                  <a:lnTo>
                    <a:pt x="0" y="1943661"/>
                  </a:lnTo>
                  <a:lnTo>
                    <a:pt x="0" y="1491489"/>
                  </a:lnTo>
                  <a:lnTo>
                    <a:pt x="34107" y="1486836"/>
                  </a:lnTo>
                  <a:cubicBezTo>
                    <a:pt x="189055" y="1458696"/>
                    <a:pt x="343908" y="1416565"/>
                    <a:pt x="497577" y="1360598"/>
                  </a:cubicBezTo>
                  <a:cubicBezTo>
                    <a:pt x="796856" y="1251889"/>
                    <a:pt x="1081725" y="1091781"/>
                    <a:pt x="1321566" y="897645"/>
                  </a:cubicBezTo>
                  <a:cubicBezTo>
                    <a:pt x="1565577" y="700195"/>
                    <a:pt x="1757355" y="475523"/>
                    <a:pt x="1891495" y="230078"/>
                  </a:cubicBezTo>
                  <a:cubicBezTo>
                    <a:pt x="1917197" y="183033"/>
                    <a:pt x="1940526" y="135619"/>
                    <a:pt x="1961469" y="87885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225055146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EB5DCDE9-D9E3-42AF-B115-C33A9E0DCE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90418" y="264680"/>
            <a:ext cx="10515600" cy="57851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uk-UA" b="1" i="1" dirty="0">
                <a:solidFill>
                  <a:srgbClr val="002060"/>
                </a:solidFill>
              </a:rPr>
              <a:t>База знань </a:t>
            </a:r>
            <a:r>
              <a:rPr lang="uk-UA" dirty="0"/>
              <a:t>– найбільш важливий компонент ЕС, на якій засновані її "інтелектуальні здібності". </a:t>
            </a:r>
          </a:p>
          <a:p>
            <a:pPr marL="0" indent="0">
              <a:buNone/>
            </a:pPr>
            <a:r>
              <a:rPr lang="uk-UA" dirty="0"/>
              <a:t>У відмінності від всіх інших компонентів ЕС, база знань – змінна частина системи, що може поповнюватися і модифікуватися інженерами знань, у міру нагромадження знань і досвіду використання ЕС, між консультаціями.</a:t>
            </a:r>
          </a:p>
          <a:p>
            <a:pPr marL="0" indent="0">
              <a:buNone/>
            </a:pPr>
            <a:r>
              <a:rPr lang="uk-UA" dirty="0"/>
              <a:t> Існують кілька способів представлення знань у ЕС, однак загальним для усіх них є те, що знання представлені в символьній формі, елементарними компонентами представлення знань є тексти, списки й інші символьні структури. Тим самим, у ЕС реалізується символьна природа міркувань, що полягає в тім, що процес міркування представляється як послідовність символьних перетворень.</a:t>
            </a:r>
          </a:p>
        </p:txBody>
      </p:sp>
    </p:spTree>
    <p:extLst>
      <p:ext uri="{BB962C8B-B14F-4D97-AF65-F5344CB8AC3E}">
        <p14:creationId xmlns:p14="http://schemas.microsoft.com/office/powerpoint/2010/main" val="125547108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3904BB34-25DC-4251-A2F8-50FC17B5D5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874279"/>
            <a:ext cx="10515600" cy="5295612"/>
          </a:xfrm>
        </p:spPr>
        <p:txBody>
          <a:bodyPr>
            <a:normAutofit fontScale="92500" lnSpcReduction="10000"/>
          </a:bodyPr>
          <a:lstStyle/>
          <a:p>
            <a:pPr marL="0" indent="0">
              <a:lnSpc>
                <a:spcPct val="110000"/>
              </a:lnSpc>
              <a:buNone/>
            </a:pPr>
            <a:r>
              <a:rPr lang="ru-RU" dirty="0" err="1"/>
              <a:t>Найбільш</a:t>
            </a:r>
            <a:r>
              <a:rPr lang="ru-RU" dirty="0"/>
              <a:t> </a:t>
            </a:r>
            <a:r>
              <a:rPr lang="ru-RU" dirty="0" err="1"/>
              <a:t>розповсюджений</a:t>
            </a:r>
            <a:r>
              <a:rPr lang="ru-RU" dirty="0"/>
              <a:t> </a:t>
            </a:r>
            <a:r>
              <a:rPr lang="ru-RU" dirty="0" err="1"/>
              <a:t>спосіб</a:t>
            </a:r>
            <a:r>
              <a:rPr lang="ru-RU" dirty="0"/>
              <a:t> </a:t>
            </a:r>
            <a:r>
              <a:rPr lang="ru-RU" dirty="0" err="1"/>
              <a:t>представлення</a:t>
            </a:r>
            <a:r>
              <a:rPr lang="ru-RU" dirty="0"/>
              <a:t> </a:t>
            </a:r>
            <a:r>
              <a:rPr lang="ru-RU" dirty="0" err="1"/>
              <a:t>знань</a:t>
            </a:r>
            <a:r>
              <a:rPr lang="ru-RU" dirty="0"/>
              <a:t> – у </a:t>
            </a:r>
            <a:r>
              <a:rPr lang="ru-RU" dirty="0" err="1"/>
              <a:t>виді</a:t>
            </a:r>
            <a:r>
              <a:rPr lang="ru-RU" dirty="0"/>
              <a:t> </a:t>
            </a:r>
            <a:r>
              <a:rPr lang="ru-RU" dirty="0" err="1"/>
              <a:t>конкретних</a:t>
            </a:r>
            <a:r>
              <a:rPr lang="ru-RU" dirty="0"/>
              <a:t> </a:t>
            </a:r>
            <a:r>
              <a:rPr lang="ru-RU" dirty="0" err="1"/>
              <a:t>фактів</a:t>
            </a:r>
            <a:r>
              <a:rPr lang="ru-RU" dirty="0"/>
              <a:t> і правил, по </a:t>
            </a:r>
            <a:r>
              <a:rPr lang="ru-RU" dirty="0" err="1"/>
              <a:t>яких</a:t>
            </a:r>
            <a:r>
              <a:rPr lang="ru-RU" dirty="0"/>
              <a:t> з </a:t>
            </a:r>
            <a:r>
              <a:rPr lang="ru-RU" dirty="0" err="1"/>
              <a:t>наявних</a:t>
            </a:r>
            <a:r>
              <a:rPr lang="ru-RU" dirty="0"/>
              <a:t> </a:t>
            </a:r>
            <a:r>
              <a:rPr lang="ru-RU" dirty="0" err="1"/>
              <a:t>фактів</a:t>
            </a:r>
            <a:r>
              <a:rPr lang="ru-RU" dirty="0"/>
              <a:t> </a:t>
            </a:r>
            <a:r>
              <a:rPr lang="ru-RU" dirty="0" err="1"/>
              <a:t>можуть</a:t>
            </a:r>
            <a:r>
              <a:rPr lang="ru-RU" dirty="0"/>
              <a:t> бути </a:t>
            </a:r>
            <a:r>
              <a:rPr lang="ru-RU" dirty="0" err="1"/>
              <a:t>виведені</a:t>
            </a:r>
            <a:r>
              <a:rPr lang="ru-RU" dirty="0"/>
              <a:t> </a:t>
            </a:r>
            <a:r>
              <a:rPr lang="ru-RU" dirty="0" err="1"/>
              <a:t>нові</a:t>
            </a:r>
            <a:r>
              <a:rPr lang="ru-RU" dirty="0"/>
              <a:t>. </a:t>
            </a:r>
            <a:r>
              <a:rPr lang="ru-RU" dirty="0" err="1"/>
              <a:t>Факти</a:t>
            </a:r>
            <a:r>
              <a:rPr lang="ru-RU" dirty="0"/>
              <a:t> </a:t>
            </a:r>
            <a:r>
              <a:rPr lang="ru-RU" dirty="0" err="1"/>
              <a:t>представлені</a:t>
            </a:r>
            <a:r>
              <a:rPr lang="ru-RU" dirty="0"/>
              <a:t>, </a:t>
            </a:r>
            <a:r>
              <a:rPr lang="ru-RU" dirty="0" err="1"/>
              <a:t>наприклад</a:t>
            </a:r>
            <a:r>
              <a:rPr lang="ru-RU" dirty="0"/>
              <a:t>, у </a:t>
            </a:r>
            <a:r>
              <a:rPr lang="ru-RU" dirty="0" err="1"/>
              <a:t>виді</a:t>
            </a:r>
            <a:r>
              <a:rPr lang="ru-RU" dirty="0"/>
              <a:t> </a:t>
            </a:r>
            <a:r>
              <a:rPr lang="ru-RU" dirty="0" err="1"/>
              <a:t>трійок</a:t>
            </a:r>
            <a:r>
              <a:rPr lang="ru-RU" dirty="0"/>
              <a:t>:</a:t>
            </a:r>
          </a:p>
          <a:p>
            <a:pPr marL="0" indent="0" algn="ctr">
              <a:lnSpc>
                <a:spcPct val="110000"/>
              </a:lnSpc>
              <a:buNone/>
            </a:pPr>
            <a:r>
              <a:rPr lang="ru-RU" dirty="0">
                <a:solidFill>
                  <a:srgbClr val="002060"/>
                </a:solidFill>
              </a:rPr>
              <a:t> (АТРИБУТ, ОБ’ЄКТ, ЗНАЧЕННЯ).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ru-RU" dirty="0" err="1"/>
              <a:t>Такий</a:t>
            </a:r>
            <a:r>
              <a:rPr lang="ru-RU" dirty="0"/>
              <a:t> факт </a:t>
            </a:r>
            <a:r>
              <a:rPr lang="ru-RU" dirty="0" err="1"/>
              <a:t>означає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заданий </a:t>
            </a:r>
            <a:r>
              <a:rPr lang="ru-RU" dirty="0" err="1"/>
              <a:t>об’єкт</a:t>
            </a:r>
            <a:r>
              <a:rPr lang="ru-RU" dirty="0"/>
              <a:t> </a:t>
            </a:r>
            <a:r>
              <a:rPr lang="ru-RU" dirty="0" err="1"/>
              <a:t>має</a:t>
            </a:r>
            <a:r>
              <a:rPr lang="ru-RU" dirty="0"/>
              <a:t> заданий атрибут (</a:t>
            </a:r>
            <a:r>
              <a:rPr lang="ru-RU" dirty="0" err="1"/>
              <a:t>властивість</a:t>
            </a:r>
            <a:r>
              <a:rPr lang="ru-RU" dirty="0"/>
              <a:t>)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заданим</a:t>
            </a:r>
            <a:r>
              <a:rPr lang="ru-RU" dirty="0"/>
              <a:t> </a:t>
            </a:r>
            <a:r>
              <a:rPr lang="ru-RU" dirty="0" err="1"/>
              <a:t>значенням</a:t>
            </a:r>
            <a:r>
              <a:rPr lang="ru-RU" dirty="0"/>
              <a:t>. 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ru-RU" dirty="0" err="1"/>
              <a:t>Наприклад</a:t>
            </a:r>
            <a:r>
              <a:rPr lang="ru-RU" dirty="0"/>
              <a:t>, </a:t>
            </a:r>
            <a:r>
              <a:rPr lang="ru-RU" dirty="0" err="1"/>
              <a:t>трійка</a:t>
            </a:r>
            <a:r>
              <a:rPr lang="ru-RU" dirty="0"/>
              <a:t> </a:t>
            </a:r>
            <a:r>
              <a:rPr lang="ru-RU" dirty="0">
                <a:solidFill>
                  <a:srgbClr val="002060"/>
                </a:solidFill>
              </a:rPr>
              <a:t>(ТЕМПЕРАТУРА, ПАЦІЄНТ, 37.5) </a:t>
            </a:r>
            <a:r>
              <a:rPr lang="ru-RU" dirty="0" err="1"/>
              <a:t>представляє</a:t>
            </a:r>
            <a:r>
              <a:rPr lang="ru-RU" dirty="0"/>
              <a:t> факт – "температура хворого </a:t>
            </a:r>
            <a:r>
              <a:rPr lang="ru-RU" dirty="0" err="1"/>
              <a:t>дорівнює</a:t>
            </a:r>
            <a:r>
              <a:rPr lang="ru-RU" dirty="0"/>
              <a:t> 37.5 </a:t>
            </a:r>
            <a:r>
              <a:rPr lang="ru-RU" dirty="0" err="1"/>
              <a:t>градусів</a:t>
            </a:r>
            <a:r>
              <a:rPr lang="ru-RU" dirty="0"/>
              <a:t>". </a:t>
            </a:r>
            <a:r>
              <a:rPr lang="ru-RU" dirty="0" err="1"/>
              <a:t>Такий</a:t>
            </a:r>
            <a:r>
              <a:rPr lang="ru-RU" dirty="0"/>
              <a:t> </a:t>
            </a:r>
            <a:r>
              <a:rPr lang="ru-RU" dirty="0" err="1"/>
              <a:t>спосіб</a:t>
            </a:r>
            <a:r>
              <a:rPr lang="ru-RU" dirty="0"/>
              <a:t> </a:t>
            </a:r>
            <a:r>
              <a:rPr lang="ru-RU" dirty="0" err="1"/>
              <a:t>представлення</a:t>
            </a:r>
            <a:r>
              <a:rPr lang="ru-RU" dirty="0"/>
              <a:t> </a:t>
            </a:r>
            <a:r>
              <a:rPr lang="ru-RU" dirty="0" err="1"/>
              <a:t>фактів</a:t>
            </a:r>
            <a:r>
              <a:rPr lang="ru-RU" dirty="0"/>
              <a:t> </a:t>
            </a:r>
            <a:r>
              <a:rPr lang="ru-RU" dirty="0" err="1"/>
              <a:t>прийнятий</a:t>
            </a:r>
            <a:r>
              <a:rPr lang="ru-RU" dirty="0"/>
              <a:t> у </a:t>
            </a:r>
            <a:r>
              <a:rPr lang="ru-RU" dirty="0" err="1"/>
              <a:t>системі</a:t>
            </a:r>
            <a:r>
              <a:rPr lang="ru-RU" dirty="0"/>
              <a:t> MYCIN. У </a:t>
            </a:r>
            <a:r>
              <a:rPr lang="ru-RU" dirty="0" err="1"/>
              <a:t>більш</a:t>
            </a:r>
            <a:r>
              <a:rPr lang="ru-RU" dirty="0"/>
              <a:t> </a:t>
            </a:r>
            <a:r>
              <a:rPr lang="ru-RU" dirty="0" err="1"/>
              <a:t>простих</a:t>
            </a:r>
            <a:r>
              <a:rPr lang="ru-RU" dirty="0"/>
              <a:t> </a:t>
            </a:r>
            <a:r>
              <a:rPr lang="ru-RU" dirty="0" err="1"/>
              <a:t>випадках</a:t>
            </a:r>
            <a:r>
              <a:rPr lang="ru-RU" dirty="0"/>
              <a:t> факт </a:t>
            </a:r>
            <a:r>
              <a:rPr lang="ru-RU" dirty="0" err="1"/>
              <a:t>виражається</a:t>
            </a:r>
            <a:r>
              <a:rPr lang="ru-RU" dirty="0"/>
              <a:t> не </a:t>
            </a:r>
            <a:r>
              <a:rPr lang="ru-RU" dirty="0" err="1"/>
              <a:t>конкретним</a:t>
            </a:r>
            <a:r>
              <a:rPr lang="ru-RU" dirty="0"/>
              <a:t> </a:t>
            </a:r>
            <a:r>
              <a:rPr lang="ru-RU" dirty="0" err="1"/>
              <a:t>значенням</a:t>
            </a:r>
            <a:r>
              <a:rPr lang="ru-RU" dirty="0"/>
              <a:t> атрибута, а </a:t>
            </a:r>
            <a:r>
              <a:rPr lang="ru-RU" dirty="0" err="1"/>
              <a:t>яким-небудь</a:t>
            </a:r>
            <a:r>
              <a:rPr lang="ru-RU" dirty="0"/>
              <a:t> простим </a:t>
            </a:r>
            <a:r>
              <a:rPr lang="ru-RU" dirty="0" err="1"/>
              <a:t>твердженням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може</a:t>
            </a:r>
            <a:r>
              <a:rPr lang="ru-RU" dirty="0"/>
              <a:t> бути </a:t>
            </a:r>
            <a:r>
              <a:rPr lang="ru-RU" dirty="0" err="1"/>
              <a:t>істинним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хибним</a:t>
            </a:r>
            <a:r>
              <a:rPr lang="ru-RU" dirty="0"/>
              <a:t>. </a:t>
            </a:r>
            <a:r>
              <a:rPr lang="ru-RU" dirty="0" err="1"/>
              <a:t>Наприклад</a:t>
            </a:r>
            <a:r>
              <a:rPr lang="ru-RU" dirty="0"/>
              <a:t>: "</a:t>
            </a:r>
            <a:r>
              <a:rPr lang="ru-RU" i="1" dirty="0"/>
              <a:t>У хворого нежить</a:t>
            </a:r>
            <a:r>
              <a:rPr lang="ru-RU" dirty="0"/>
              <a:t>". 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65200863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2123E32A-694F-4FD7-9ACB-3EB0B5981A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46545"/>
            <a:ext cx="10515600" cy="553041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/>
              <a:t>Правила в </a:t>
            </a:r>
            <a:r>
              <a:rPr lang="ru-RU" dirty="0" err="1"/>
              <a:t>базі</a:t>
            </a:r>
            <a:r>
              <a:rPr lang="ru-RU" dirty="0"/>
              <a:t> </a:t>
            </a:r>
            <a:r>
              <a:rPr lang="ru-RU" dirty="0" err="1"/>
              <a:t>знань</a:t>
            </a:r>
            <a:r>
              <a:rPr lang="ru-RU" dirty="0"/>
              <a:t> </a:t>
            </a:r>
            <a:r>
              <a:rPr lang="ru-RU" dirty="0" err="1"/>
              <a:t>мають</a:t>
            </a:r>
            <a:r>
              <a:rPr lang="ru-RU" dirty="0"/>
              <a:t> </a:t>
            </a:r>
            <a:r>
              <a:rPr lang="ru-RU" dirty="0" err="1"/>
              <a:t>вигляд</a:t>
            </a:r>
            <a:r>
              <a:rPr lang="ru-RU" dirty="0"/>
              <a:t>:</a:t>
            </a:r>
          </a:p>
          <a:p>
            <a:pPr marL="0" indent="0">
              <a:buNone/>
            </a:pPr>
            <a:r>
              <a:rPr lang="ru-RU" dirty="0">
                <a:solidFill>
                  <a:srgbClr val="002060"/>
                </a:solidFill>
              </a:rPr>
              <a:t>ЯКЩО </a:t>
            </a:r>
            <a:r>
              <a:rPr lang="ru-RU" b="1" dirty="0">
                <a:solidFill>
                  <a:srgbClr val="002060"/>
                </a:solidFill>
              </a:rPr>
              <a:t>А </a:t>
            </a:r>
            <a:r>
              <a:rPr lang="ru-RU" dirty="0">
                <a:solidFill>
                  <a:srgbClr val="002060"/>
                </a:solidFill>
              </a:rPr>
              <a:t>ТО </a:t>
            </a:r>
            <a:r>
              <a:rPr lang="ru-RU" b="1" dirty="0">
                <a:solidFill>
                  <a:srgbClr val="002060"/>
                </a:solidFill>
              </a:rPr>
              <a:t>S</a:t>
            </a:r>
            <a:r>
              <a:rPr lang="ru-RU" dirty="0">
                <a:solidFill>
                  <a:srgbClr val="002060"/>
                </a:solidFill>
              </a:rPr>
              <a:t>, де А – </a:t>
            </a:r>
            <a:r>
              <a:rPr lang="ru-RU" dirty="0" err="1">
                <a:solidFill>
                  <a:srgbClr val="002060"/>
                </a:solidFill>
              </a:rPr>
              <a:t>умова</a:t>
            </a:r>
            <a:r>
              <a:rPr lang="ru-RU" dirty="0">
                <a:solidFill>
                  <a:srgbClr val="002060"/>
                </a:solidFill>
              </a:rPr>
              <a:t>, S – </a:t>
            </a:r>
            <a:r>
              <a:rPr lang="ru-RU" dirty="0" err="1">
                <a:solidFill>
                  <a:srgbClr val="002060"/>
                </a:solidFill>
              </a:rPr>
              <a:t>дія</a:t>
            </a:r>
            <a:r>
              <a:rPr lang="ru-RU" dirty="0">
                <a:solidFill>
                  <a:srgbClr val="002060"/>
                </a:solidFill>
              </a:rPr>
              <a:t>.</a:t>
            </a:r>
          </a:p>
          <a:p>
            <a:pPr marL="0" indent="0">
              <a:buNone/>
            </a:pPr>
            <a:r>
              <a:rPr lang="ru-RU" dirty="0" err="1"/>
              <a:t>Дія</a:t>
            </a:r>
            <a:r>
              <a:rPr lang="ru-RU" dirty="0"/>
              <a:t> S </a:t>
            </a:r>
            <a:r>
              <a:rPr lang="ru-RU" dirty="0" err="1"/>
              <a:t>справджується</a:t>
            </a:r>
            <a:r>
              <a:rPr lang="ru-RU" dirty="0"/>
              <a:t>, </a:t>
            </a:r>
            <a:r>
              <a:rPr lang="ru-RU" dirty="0" err="1"/>
              <a:t>якщо</a:t>
            </a:r>
            <a:r>
              <a:rPr lang="ru-RU" dirty="0"/>
              <a:t> А </a:t>
            </a:r>
            <a:r>
              <a:rPr lang="ru-RU" dirty="0" err="1"/>
              <a:t>істинно</a:t>
            </a:r>
            <a:r>
              <a:rPr lang="ru-RU" dirty="0"/>
              <a:t>. </a:t>
            </a:r>
            <a:r>
              <a:rPr lang="ru-RU" dirty="0" err="1"/>
              <a:t>Найчастіше</a:t>
            </a:r>
            <a:r>
              <a:rPr lang="ru-RU" dirty="0"/>
              <a:t> </a:t>
            </a:r>
            <a:r>
              <a:rPr lang="ru-RU" dirty="0" err="1"/>
              <a:t>дія</a:t>
            </a:r>
            <a:r>
              <a:rPr lang="ru-RU" dirty="0"/>
              <a:t> S, так само, як і </a:t>
            </a:r>
            <a:r>
              <a:rPr lang="ru-RU" dirty="0" err="1"/>
              <a:t>умова</a:t>
            </a:r>
            <a:r>
              <a:rPr lang="ru-RU" dirty="0"/>
              <a:t>, </a:t>
            </a:r>
            <a:r>
              <a:rPr lang="ru-RU" dirty="0" err="1"/>
              <a:t>являє</a:t>
            </a:r>
            <a:r>
              <a:rPr lang="ru-RU" dirty="0"/>
              <a:t> собою </a:t>
            </a:r>
            <a:r>
              <a:rPr lang="ru-RU" dirty="0" err="1"/>
              <a:t>твердження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може</a:t>
            </a:r>
            <a:r>
              <a:rPr lang="ru-RU" dirty="0"/>
              <a:t> бути </a:t>
            </a:r>
            <a:r>
              <a:rPr lang="ru-RU" dirty="0" err="1"/>
              <a:t>виведено</a:t>
            </a:r>
            <a:r>
              <a:rPr lang="ru-RU" dirty="0"/>
              <a:t> системою, </a:t>
            </a:r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істинна</a:t>
            </a:r>
            <a:r>
              <a:rPr lang="ru-RU" dirty="0"/>
              <a:t> </a:t>
            </a:r>
            <a:r>
              <a:rPr lang="ru-RU" dirty="0" err="1"/>
              <a:t>умова</a:t>
            </a:r>
            <a:r>
              <a:rPr lang="ru-RU" dirty="0"/>
              <a:t> правила А.</a:t>
            </a:r>
          </a:p>
          <a:p>
            <a:pPr marL="0" indent="0">
              <a:buNone/>
            </a:pPr>
            <a:r>
              <a:rPr lang="ru-RU" dirty="0"/>
              <a:t>Правила в </a:t>
            </a:r>
            <a:r>
              <a:rPr lang="ru-RU" dirty="0" err="1"/>
              <a:t>базі</a:t>
            </a:r>
            <a:r>
              <a:rPr lang="ru-RU" dirty="0"/>
              <a:t> </a:t>
            </a:r>
            <a:r>
              <a:rPr lang="ru-RU" dirty="0" err="1"/>
              <a:t>знань</a:t>
            </a:r>
            <a:r>
              <a:rPr lang="ru-RU" dirty="0"/>
              <a:t> </a:t>
            </a:r>
            <a:r>
              <a:rPr lang="ru-RU" dirty="0" err="1"/>
              <a:t>служать</a:t>
            </a:r>
            <a:r>
              <a:rPr lang="ru-RU" dirty="0"/>
              <a:t> для </a:t>
            </a:r>
            <a:r>
              <a:rPr lang="ru-RU" dirty="0" err="1"/>
              <a:t>представлення</a:t>
            </a:r>
            <a:r>
              <a:rPr lang="ru-RU" dirty="0"/>
              <a:t> </a:t>
            </a:r>
            <a:r>
              <a:rPr lang="ru-RU" dirty="0" err="1"/>
              <a:t>евристичних</a:t>
            </a:r>
            <a:r>
              <a:rPr lang="ru-RU" dirty="0"/>
              <a:t> </a:t>
            </a:r>
            <a:r>
              <a:rPr lang="ru-RU" dirty="0" err="1"/>
              <a:t>знань</a:t>
            </a:r>
            <a:r>
              <a:rPr lang="ru-RU" dirty="0"/>
              <a:t> (</a:t>
            </a:r>
            <a:r>
              <a:rPr lang="ru-RU" dirty="0" err="1"/>
              <a:t>евристик</a:t>
            </a:r>
            <a:r>
              <a:rPr lang="ru-RU" dirty="0"/>
              <a:t>), </a:t>
            </a:r>
            <a:r>
              <a:rPr lang="ru-RU" dirty="0" err="1"/>
              <a:t>тобто</a:t>
            </a:r>
            <a:r>
              <a:rPr lang="ru-RU" dirty="0"/>
              <a:t> </a:t>
            </a:r>
            <a:r>
              <a:rPr lang="ru-RU" dirty="0" err="1"/>
              <a:t>неформальних</a:t>
            </a:r>
            <a:r>
              <a:rPr lang="ru-RU" dirty="0"/>
              <a:t> правил </a:t>
            </a:r>
            <a:r>
              <a:rPr lang="ru-RU" dirty="0" err="1"/>
              <a:t>міркувань</a:t>
            </a:r>
            <a:r>
              <a:rPr lang="ru-RU" dirty="0"/>
              <a:t>, </a:t>
            </a:r>
            <a:r>
              <a:rPr lang="ru-RU" dirty="0" err="1"/>
              <a:t>вироблюваних</a:t>
            </a:r>
            <a:r>
              <a:rPr lang="ru-RU" dirty="0"/>
              <a:t> </a:t>
            </a:r>
            <a:r>
              <a:rPr lang="ru-RU" dirty="0" err="1"/>
              <a:t>експертом</a:t>
            </a:r>
            <a:r>
              <a:rPr lang="ru-RU" dirty="0"/>
              <a:t> на </a:t>
            </a:r>
            <a:r>
              <a:rPr lang="ru-RU" dirty="0" err="1"/>
              <a:t>основі</a:t>
            </a:r>
            <a:r>
              <a:rPr lang="ru-RU" dirty="0"/>
              <a:t> </a:t>
            </a:r>
            <a:r>
              <a:rPr lang="ru-RU" dirty="0" err="1"/>
              <a:t>досвіду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роботи</a:t>
            </a:r>
            <a:r>
              <a:rPr lang="ru-RU" dirty="0"/>
              <a:t>.</a:t>
            </a:r>
          </a:p>
          <a:p>
            <a:pPr marL="0" indent="0">
              <a:buNone/>
            </a:pPr>
            <a:r>
              <a:rPr lang="ru-RU" u="sng" dirty="0"/>
              <a:t>Приклад     </a:t>
            </a:r>
            <a:r>
              <a:rPr lang="ru-RU" dirty="0">
                <a:solidFill>
                  <a:srgbClr val="002060"/>
                </a:solidFill>
              </a:rPr>
              <a:t>ЯКЩО ... ... ТО :</a:t>
            </a:r>
          </a:p>
          <a:p>
            <a:pPr marL="0" indent="0">
              <a:buNone/>
            </a:pPr>
            <a:r>
              <a:rPr lang="ru-RU" i="1" dirty="0">
                <a:solidFill>
                  <a:srgbClr val="002060"/>
                </a:solidFill>
              </a:rPr>
              <a:t>ЯКЩО </a:t>
            </a:r>
            <a:r>
              <a:rPr lang="ru-RU" dirty="0">
                <a:solidFill>
                  <a:srgbClr val="002060"/>
                </a:solidFill>
              </a:rPr>
              <a:t>У ХВОРОГО НЕЖИТЬ, </a:t>
            </a:r>
            <a:r>
              <a:rPr lang="ru-RU" i="1" dirty="0">
                <a:solidFill>
                  <a:srgbClr val="002060"/>
                </a:solidFill>
              </a:rPr>
              <a:t>ТО </a:t>
            </a:r>
            <a:r>
              <a:rPr lang="ru-RU" dirty="0">
                <a:solidFill>
                  <a:srgbClr val="002060"/>
                </a:solidFill>
              </a:rPr>
              <a:t>НЕЗАБАРОМ ВІН ЗАХВОРІЄ НА ГРИП.</a:t>
            </a:r>
          </a:p>
          <a:p>
            <a:pPr marL="0" indent="0">
              <a:buNone/>
            </a:pPr>
            <a:r>
              <a:rPr lang="ru-RU" dirty="0"/>
              <a:t>Як </a:t>
            </a:r>
            <a:r>
              <a:rPr lang="ru-RU" dirty="0" err="1"/>
              <a:t>умова</a:t>
            </a:r>
            <a:r>
              <a:rPr lang="ru-RU" dirty="0"/>
              <a:t> А </a:t>
            </a:r>
            <a:r>
              <a:rPr lang="ru-RU" dirty="0" err="1"/>
              <a:t>може</a:t>
            </a:r>
            <a:r>
              <a:rPr lang="ru-RU" dirty="0"/>
              <a:t> </a:t>
            </a:r>
            <a:r>
              <a:rPr lang="ru-RU" dirty="0" err="1"/>
              <a:t>виступати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факт,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кілька</a:t>
            </a:r>
            <a:r>
              <a:rPr lang="ru-RU" dirty="0"/>
              <a:t> </a:t>
            </a:r>
            <a:r>
              <a:rPr lang="ru-RU" dirty="0" err="1"/>
              <a:t>фактів</a:t>
            </a:r>
            <a:r>
              <a:rPr lang="ru-RU" dirty="0"/>
              <a:t> </a:t>
            </a:r>
            <a:r>
              <a:rPr lang="ru-RU" dirty="0" err="1"/>
              <a:t>з’єднаних</a:t>
            </a:r>
            <a:r>
              <a:rPr lang="ru-RU" dirty="0"/>
              <a:t> </a:t>
            </a:r>
            <a:r>
              <a:rPr lang="ru-RU" dirty="0" err="1"/>
              <a:t>логічною</a:t>
            </a:r>
            <a:r>
              <a:rPr lang="ru-RU" dirty="0"/>
              <a:t> </a:t>
            </a:r>
            <a:r>
              <a:rPr lang="ru-RU" dirty="0" err="1"/>
              <a:t>операцією</a:t>
            </a:r>
            <a:r>
              <a:rPr lang="ru-RU" dirty="0"/>
              <a:t> І: А и A1 і А2 і... </a:t>
            </a:r>
            <a:r>
              <a:rPr lang="ru-RU" dirty="0" err="1"/>
              <a:t>An</a:t>
            </a:r>
            <a:r>
              <a:rPr lang="ru-RU" dirty="0"/>
              <a:t>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71939633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64B5D536-A677-42E1-AEB2-09591F16E3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26473"/>
            <a:ext cx="10515600" cy="5650490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uk-UA" b="1" i="1" dirty="0">
                <a:solidFill>
                  <a:srgbClr val="002060"/>
                </a:solidFill>
              </a:rPr>
              <a:t>Підсистема вводу-виводу </a:t>
            </a:r>
            <a:r>
              <a:rPr lang="uk-UA" dirty="0"/>
              <a:t>– програмний компонент ЕС, що реалізує процес її міркувань на основі бази знань і робочої </a:t>
            </a:r>
            <a:r>
              <a:rPr lang="uk-UA" i="1" dirty="0"/>
              <a:t>множини</a:t>
            </a:r>
            <a:r>
              <a:rPr lang="uk-UA" dirty="0"/>
              <a:t>. Мета роботи ЕС – вивести деякий заданий факт, що називається цільовим твердженням, або спростувати цей факт. При наданні фактів у вигляді трійок цільове твердження формується у вигляді: "Знайти значення атрибута А у об’єкта О". Цільове твердження може бути закладене заздалегідь у базу знань системи, або витягується системою з діалогу з користувачем.</a:t>
            </a:r>
          </a:p>
          <a:p>
            <a:pPr marL="0" indent="0">
              <a:buNone/>
            </a:pPr>
            <a:r>
              <a:rPr lang="uk-UA" dirty="0"/>
              <a:t>Робота системи являє собою послідовність кроків, на кожнім з яких з бази знань вибирається деяке правило, що застосовується до поточного вмісту робочої </a:t>
            </a:r>
            <a:r>
              <a:rPr lang="uk-UA" i="1" dirty="0"/>
              <a:t>множини</a:t>
            </a:r>
            <a:r>
              <a:rPr lang="uk-UA" dirty="0"/>
              <a:t>. Цикл закінчується, коли виведене або спростоване цільове твердження. Цикл роботи ЕС інакше називається логічним висновком. </a:t>
            </a:r>
            <a:r>
              <a:rPr lang="uk-UA" i="1" dirty="0"/>
              <a:t>Логічний </a:t>
            </a:r>
            <a:r>
              <a:rPr lang="uk-UA" dirty="0"/>
              <a:t>висновок може відбуватися багатьма способами, у більшості випадків це зворотний ланцюжок міркувань або прямий ланцюжок міркувань.</a:t>
            </a:r>
          </a:p>
          <a:p>
            <a:pPr marL="0" indent="0">
              <a:buNone/>
            </a:pPr>
            <a:r>
              <a:rPr lang="uk-UA" dirty="0"/>
              <a:t>У прикладі діалогу з ЕС у випадку простої ЕС і бази знань, діалог користувача із системою можна уявити собі в такий спосіб:</a:t>
            </a:r>
          </a:p>
          <a:p>
            <a:r>
              <a:rPr lang="uk-UA" u="sng" dirty="0"/>
              <a:t>Система</a:t>
            </a:r>
            <a:r>
              <a:rPr lang="uk-UA" dirty="0"/>
              <a:t>: ви хочете довідатися, чи потрібні хворому ліки </a:t>
            </a:r>
          </a:p>
          <a:p>
            <a:r>
              <a:rPr lang="uk-UA" dirty="0"/>
              <a:t>Користувач: Так </a:t>
            </a:r>
          </a:p>
          <a:p>
            <a:r>
              <a:rPr lang="uk-UA" u="sng" dirty="0"/>
              <a:t>Система</a:t>
            </a:r>
            <a:r>
              <a:rPr lang="uk-UA" dirty="0"/>
              <a:t>: чи Вірно, що у хворого нежить?</a:t>
            </a:r>
          </a:p>
          <a:p>
            <a:r>
              <a:rPr lang="uk-UA" dirty="0"/>
              <a:t>Користувач: Так </a:t>
            </a:r>
          </a:p>
          <a:p>
            <a:r>
              <a:rPr lang="uk-UA" u="sng" dirty="0"/>
              <a:t>Система</a:t>
            </a:r>
            <a:r>
              <a:rPr lang="uk-UA" dirty="0"/>
              <a:t>: чи Вірно, що у хворого температура? </a:t>
            </a:r>
          </a:p>
          <a:p>
            <a:r>
              <a:rPr lang="uk-UA" dirty="0"/>
              <a:t>Користувач: Так</a:t>
            </a:r>
          </a:p>
          <a:p>
            <a:r>
              <a:rPr lang="uk-UA" dirty="0"/>
              <a:t>Система (після деякого міркування): Потрібно дати хворому ліки.</a:t>
            </a:r>
          </a:p>
          <a:p>
            <a:pPr marL="0" indent="0">
              <a:buNone/>
            </a:pPr>
            <a:endParaRPr lang="uk-UA" dirty="0"/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0666007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0FFD388C-6F55-4766-B8A2-C945CEDC28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40039"/>
          </a:xfrm>
        </p:spPr>
        <p:txBody>
          <a:bodyPr>
            <a:normAutofit fontScale="90000"/>
          </a:bodyPr>
          <a:lstStyle/>
          <a:p>
            <a:r>
              <a:rPr lang="uk-UA" dirty="0"/>
              <a:t>Етапи процесу прийняття рішень</a:t>
            </a:r>
          </a:p>
        </p:txBody>
      </p:sp>
      <p:sp>
        <p:nvSpPr>
          <p:cNvPr id="5" name="Місце для вмісту 4">
            <a:extLst>
              <a:ext uri="{FF2B5EF4-FFF2-40B4-BE49-F238E27FC236}">
                <a16:creationId xmlns:a16="http://schemas.microsoft.com/office/drawing/2014/main" id="{C0EFF49F-10FE-4D7F-A6BE-E40CA82E9C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19200"/>
            <a:ext cx="10515600" cy="4957763"/>
          </a:xfrm>
        </p:spPr>
        <p:txBody>
          <a:bodyPr>
            <a:normAutofit fontScale="70000" lnSpcReduction="20000"/>
          </a:bodyPr>
          <a:lstStyle/>
          <a:p>
            <a:r>
              <a:rPr lang="uk-UA" dirty="0"/>
              <a:t>Процес прийняття рішень включає в себе 3 етапи </a:t>
            </a:r>
          </a:p>
          <a:p>
            <a:r>
              <a:rPr lang="uk-UA" dirty="0"/>
              <a:t>1</a:t>
            </a:r>
            <a:r>
              <a:rPr lang="uk-UA" b="1" dirty="0">
                <a:solidFill>
                  <a:srgbClr val="002060"/>
                </a:solidFill>
              </a:rPr>
              <a:t>. Постановка завдань</a:t>
            </a:r>
            <a:r>
              <a:rPr lang="uk-UA" dirty="0"/>
              <a:t>: - виявлення та опис проблемної ситуації – описується змістовно, якщо можливо, то кількісними характеристиками. Описуються умови, пов'язані з проблемою, причини її виникнення та розвитку; - оцінка наявного часу - час, який відводиться на прийняття рішення. Суттєво впливає на можливість отримання повної та достовірної інформації про проблемну ситуацію і на всебічне обґрунтування наслідків прийнятих рішень; - визначення необхідних ресурсів - необхідні для прийняття рішення ресурси, а не для його реалізації; </a:t>
            </a:r>
          </a:p>
          <a:p>
            <a:r>
              <a:rPr lang="uk-UA" dirty="0"/>
              <a:t>2</a:t>
            </a:r>
            <a:r>
              <a:rPr lang="uk-UA" b="1" dirty="0">
                <a:solidFill>
                  <a:srgbClr val="002060"/>
                </a:solidFill>
              </a:rPr>
              <a:t>. Формування рішень та оцінка їх переваг</a:t>
            </a:r>
            <a:r>
              <a:rPr lang="uk-UA" dirty="0"/>
              <a:t>: - аналіз проблемної ситуації та формування гіпотетичних ситуацій - безлічі альтернативних ситуацій, які додатково визначають проблемну ситуацію. Дана множина має утворювати повну групу подій зі своїми ймовірностями; - формування цілей - безлічі цілей, які необхідно досягти, для вирішення проблемної ситуації. Реальні завдання, як правило, багатоцільові; - визначення обмежень; - генерація рішень - безлічі альтернативних рішень, з яких буде здійснюватися вибір; - вимірювання переваг рішень - в реальних задачах часто можна зробити тільки порівняльну оцінку рішень. Вона може носити якісний характер, коли всі варіанти рішень впорядковують за перевагами (</a:t>
            </a:r>
            <a:r>
              <a:rPr lang="uk-UA" dirty="0" err="1"/>
              <a:t>ранжують</a:t>
            </a:r>
            <a:r>
              <a:rPr lang="uk-UA" dirty="0"/>
              <a:t>), або кількісний, коли можна порівняти, на скільки, або у скільки разів одне рішення краще іншого. </a:t>
            </a:r>
          </a:p>
          <a:p>
            <a:r>
              <a:rPr lang="uk-UA" dirty="0"/>
              <a:t>3. </a:t>
            </a:r>
            <a:r>
              <a:rPr lang="uk-UA" b="1" dirty="0">
                <a:solidFill>
                  <a:srgbClr val="002060"/>
                </a:solidFill>
              </a:rPr>
              <a:t>Вибір оптимального рішення: </a:t>
            </a:r>
            <a:r>
              <a:rPr lang="uk-UA" dirty="0"/>
              <a:t>- визначення допустимих рішень; - формування критеріїв (принципів) вибору ефективних рішень; - вибір єдиного рішення.</a:t>
            </a:r>
          </a:p>
        </p:txBody>
      </p:sp>
    </p:spTree>
    <p:extLst>
      <p:ext uri="{BB962C8B-B14F-4D97-AF65-F5344CB8AC3E}">
        <p14:creationId xmlns:p14="http://schemas.microsoft.com/office/powerpoint/2010/main" val="6323571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196FB7D-09A7-4DB7-AC47-5B77962365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Багатовимірний порівняльний аналіз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3B21ED99-2B3A-4996-BE31-128792E6E2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457200" algn="just">
              <a:lnSpc>
                <a:spcPct val="100000"/>
              </a:lnSpc>
              <a:buNone/>
            </a:pPr>
            <a:r>
              <a:rPr lang="uk-UA" dirty="0"/>
              <a:t>Багатовимірний порівняльний аналіз необхідний, коли потрібно дати узагальнену рейтингову оцінку за декількома показниками. Для виконання цього завдання широко використовуються алгоритми розрахунку інтегральних показників. </a:t>
            </a:r>
          </a:p>
          <a:p>
            <a:pPr marL="0" indent="457200" algn="just">
              <a:lnSpc>
                <a:spcPct val="100000"/>
              </a:lnSpc>
              <a:buNone/>
            </a:pPr>
            <a:r>
              <a:rPr lang="uk-UA" dirty="0"/>
              <a:t>Найбільш перспективним підходом є використання багатовимірного порівняльного аналізу, заснованого на методі евклідових відстаней, який дозволяє враховувати не лише абсолютні величини показників кожного об’єкту, але й міру їх близькості (відстань) до показників еталону.</a:t>
            </a:r>
          </a:p>
        </p:txBody>
      </p:sp>
    </p:spTree>
    <p:extLst>
      <p:ext uri="{BB962C8B-B14F-4D97-AF65-F5344CB8AC3E}">
        <p14:creationId xmlns:p14="http://schemas.microsoft.com/office/powerpoint/2010/main" val="20800741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7DED227-A613-41BB-8048-0E57F27AC2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Оптимальність рішень за критерієм Парето 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1FFBBAB9-6265-432A-A4AD-8B5D946192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uk-UA" dirty="0"/>
              <a:t>Реальні управлінські рішення, як правило, є багатоцільовими. Виникає проблема узгодження суперечливих цілей. Для вибору оптимального варіанта з безлічі допустимих, використовують принцип оптимальності Парето. У загальному випадку, завдання визначення ефективних рішень зводиться до трьох етапів: </a:t>
            </a:r>
          </a:p>
          <a:p>
            <a:pPr marL="514350" indent="-514350">
              <a:buAutoNum type="arabicPeriod"/>
            </a:pPr>
            <a:r>
              <a:rPr lang="uk-UA" dirty="0"/>
              <a:t>Безліч всіх альтернативних рішень зводиться до безлічі допустимих рішень; </a:t>
            </a:r>
          </a:p>
          <a:p>
            <a:pPr marL="514350" indent="-514350">
              <a:buAutoNum type="arabicPeriod"/>
            </a:pPr>
            <a:r>
              <a:rPr lang="uk-UA" dirty="0"/>
              <a:t>Безліч допустимих рішень звужується до безлічі ефективних рішень; </a:t>
            </a:r>
          </a:p>
          <a:p>
            <a:pPr marL="514350" indent="-514350">
              <a:buAutoNum type="arabicPeriod"/>
            </a:pPr>
            <a:r>
              <a:rPr lang="uk-UA" dirty="0"/>
              <a:t>З безлічі ефективних рішень вибирається єдине оптимальне рішення. </a:t>
            </a:r>
          </a:p>
        </p:txBody>
      </p:sp>
    </p:spTree>
    <p:extLst>
      <p:ext uri="{BB962C8B-B14F-4D97-AF65-F5344CB8AC3E}">
        <p14:creationId xmlns:p14="http://schemas.microsoft.com/office/powerpoint/2010/main" val="5678440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19255A7-B7D2-4C41-8140-F416264A2B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/>
              <a:t>Прийняття</a:t>
            </a:r>
            <a:r>
              <a:rPr lang="ru-RU" dirty="0"/>
              <a:t> </a:t>
            </a:r>
            <a:r>
              <a:rPr lang="ru-RU" dirty="0" err="1"/>
              <a:t>рішень</a:t>
            </a:r>
            <a:r>
              <a:rPr lang="ru-RU" dirty="0"/>
              <a:t> в </a:t>
            </a:r>
            <a:r>
              <a:rPr lang="ru-RU" dirty="0" err="1"/>
              <a:t>умовах</a:t>
            </a:r>
            <a:r>
              <a:rPr lang="ru-RU" dirty="0"/>
              <a:t> </a:t>
            </a:r>
            <a:r>
              <a:rPr lang="ru-RU" dirty="0" err="1"/>
              <a:t>невизначеності</a:t>
            </a:r>
            <a:r>
              <a:rPr lang="ru-RU" dirty="0"/>
              <a:t> - </a:t>
            </a:r>
            <a:r>
              <a:rPr lang="ru-RU" dirty="0" err="1"/>
              <a:t>теорія</a:t>
            </a:r>
            <a:r>
              <a:rPr lang="ru-RU" dirty="0"/>
              <a:t> </a:t>
            </a:r>
            <a:r>
              <a:rPr lang="ru-RU" dirty="0" err="1"/>
              <a:t>ігор</a:t>
            </a:r>
            <a:endParaRPr lang="uk-UA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D7FDE51B-376E-4494-8DD2-4B75BBDE36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457200">
              <a:lnSpc>
                <a:spcPct val="110000"/>
              </a:lnSpc>
              <a:buNone/>
            </a:pPr>
            <a:r>
              <a:rPr lang="uk-UA" dirty="0"/>
              <a:t>Якщо є кілька конфліктуючих сторін (осіб), кожна з яких приймає деяке рішення, яке визначається заданим набором правил і кожному з осіб відомо можливе кінцевий стан конфліктної ситуації зі заздалегідь визначеними для кожної з сторін </a:t>
            </a:r>
            <a:r>
              <a:rPr lang="uk-UA" dirty="0" err="1"/>
              <a:t>платежами</a:t>
            </a:r>
            <a:r>
              <a:rPr lang="uk-UA" dirty="0"/>
              <a:t>, то говорять, що має місце гра.</a:t>
            </a:r>
          </a:p>
          <a:p>
            <a:pPr marL="0" indent="457200">
              <a:lnSpc>
                <a:spcPct val="110000"/>
              </a:lnSpc>
              <a:buNone/>
            </a:pPr>
            <a:r>
              <a:rPr lang="uk-UA" dirty="0"/>
              <a:t> Завдання теорії ігор полягають у виборі такої стратегії поведінки даного гравця, відхилення від якої може лише зменшити його виграш. Ситуація називається конфліктною якщо в ній беруть участь сторони, інтереси яких повністю або частково протилежні.</a:t>
            </a:r>
          </a:p>
          <a:p>
            <a:pPr marL="0" indent="457200">
              <a:lnSpc>
                <a:spcPct val="110000"/>
              </a:lnSpc>
              <a:buNone/>
            </a:pPr>
            <a:r>
              <a:rPr lang="uk-UA" dirty="0"/>
              <a:t> Гра - це дійсний чи формальний конфлікт, в якому є принаймні 2 учасники (гравця), кожен з яких прагне до досягнення власних цілей. Допустимі дії кожного з гравців, спрямовані на досягнення певної мети називаються правилами гри [</a:t>
            </a:r>
          </a:p>
        </p:txBody>
      </p:sp>
    </p:spTree>
    <p:extLst>
      <p:ext uri="{BB962C8B-B14F-4D97-AF65-F5344CB8AC3E}">
        <p14:creationId xmlns:p14="http://schemas.microsoft.com/office/powerpoint/2010/main" val="3664310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F18E423B-C4C9-46A7-A2E9-AE52D06156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923636"/>
            <a:ext cx="10515600" cy="5253327"/>
          </a:xfrm>
        </p:spPr>
        <p:txBody>
          <a:bodyPr/>
          <a:lstStyle/>
          <a:p>
            <a:pPr marL="0" indent="0" algn="just">
              <a:buNone/>
            </a:pPr>
            <a:r>
              <a:rPr lang="uk-UA" b="1" i="1" dirty="0">
                <a:solidFill>
                  <a:srgbClr val="002060"/>
                </a:solidFill>
              </a:rPr>
              <a:t>Експертні системи </a:t>
            </a:r>
            <a:r>
              <a:rPr lang="uk-UA" dirty="0"/>
              <a:t>– це складні програмні пакети, що акумулюють знання висококваліфікованих фахівців у конкретних предметних галузях і здатні на їхній основі давати обґрунтовані рекомендації чи розв’язати поставлену задачу з поясненнями у зрозумілій формі.</a:t>
            </a:r>
          </a:p>
          <a:p>
            <a:pPr marL="0" indent="0" algn="just">
              <a:buNone/>
            </a:pPr>
            <a:r>
              <a:rPr lang="ru-RU" dirty="0"/>
              <a:t>При </a:t>
            </a:r>
            <a:r>
              <a:rPr lang="ru-RU" dirty="0" err="1"/>
              <a:t>створенні</a:t>
            </a:r>
            <a:r>
              <a:rPr lang="ru-RU" dirty="0"/>
              <a:t> </a:t>
            </a:r>
            <a:r>
              <a:rPr lang="ru-RU" dirty="0" err="1"/>
              <a:t>експертної</a:t>
            </a:r>
            <a:r>
              <a:rPr lang="ru-RU" dirty="0"/>
              <a:t> </a:t>
            </a:r>
            <a:r>
              <a:rPr lang="ru-RU" dirty="0" err="1"/>
              <a:t>системи</a:t>
            </a:r>
            <a:r>
              <a:rPr lang="ru-RU" dirty="0"/>
              <a:t> </a:t>
            </a:r>
            <a:r>
              <a:rPr lang="ru-RU" dirty="0" err="1"/>
              <a:t>група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складається</a:t>
            </a:r>
            <a:r>
              <a:rPr lang="ru-RU" dirty="0"/>
              <a:t> з </a:t>
            </a:r>
            <a:r>
              <a:rPr lang="ru-RU" dirty="0" err="1"/>
              <a:t>експертів</a:t>
            </a:r>
            <a:r>
              <a:rPr lang="ru-RU" dirty="0"/>
              <a:t> і </a:t>
            </a:r>
            <a:r>
              <a:rPr lang="ru-RU" dirty="0" err="1"/>
              <a:t>інженерів</a:t>
            </a:r>
            <a:r>
              <a:rPr lang="ru-RU" dirty="0"/>
              <a:t> по </a:t>
            </a:r>
            <a:r>
              <a:rPr lang="ru-RU" dirty="0" err="1"/>
              <a:t>знанню</a:t>
            </a:r>
            <a:r>
              <a:rPr lang="ru-RU" dirty="0"/>
              <a:t>, </a:t>
            </a:r>
            <a:r>
              <a:rPr lang="ru-RU" dirty="0" err="1"/>
              <a:t>збирає</a:t>
            </a:r>
            <a:r>
              <a:rPr lang="ru-RU" dirty="0"/>
              <a:t> </a:t>
            </a:r>
            <a:r>
              <a:rPr lang="ru-RU" dirty="0" err="1"/>
              <a:t>факти</a:t>
            </a:r>
            <a:r>
              <a:rPr lang="ru-RU" dirty="0"/>
              <a:t>, правила й </a:t>
            </a:r>
            <a:r>
              <a:rPr lang="ru-RU" dirty="0" err="1"/>
              <a:t>евристичні</a:t>
            </a:r>
            <a:r>
              <a:rPr lang="ru-RU" dirty="0"/>
              <a:t> правила. </a:t>
            </a:r>
            <a:r>
              <a:rPr lang="ru-RU" dirty="0" err="1"/>
              <a:t>Зібрані</a:t>
            </a:r>
            <a:r>
              <a:rPr lang="ru-RU" dirty="0"/>
              <a:t> </a:t>
            </a:r>
            <a:r>
              <a:rPr lang="ru-RU" dirty="0" err="1"/>
              <a:t>дані</a:t>
            </a:r>
            <a:r>
              <a:rPr lang="ru-RU" dirty="0"/>
              <a:t> і </a:t>
            </a:r>
            <a:r>
              <a:rPr lang="ru-RU" dirty="0" err="1"/>
              <a:t>знання</a:t>
            </a:r>
            <a:r>
              <a:rPr lang="ru-RU" dirty="0"/>
              <a:t> </a:t>
            </a:r>
            <a:r>
              <a:rPr lang="ru-RU" dirty="0" err="1"/>
              <a:t>далі</a:t>
            </a:r>
            <a:r>
              <a:rPr lang="ru-RU" dirty="0"/>
              <a:t> </a:t>
            </a:r>
            <a:r>
              <a:rPr lang="ru-RU" dirty="0" err="1"/>
              <a:t>включаються</a:t>
            </a:r>
            <a:r>
              <a:rPr lang="ru-RU" dirty="0"/>
              <a:t> в </a:t>
            </a:r>
            <a:r>
              <a:rPr lang="ru-RU" dirty="0" err="1"/>
              <a:t>програму</a:t>
            </a:r>
            <a:r>
              <a:rPr lang="ru-RU" dirty="0"/>
              <a:t> штучного </a:t>
            </a:r>
            <a:r>
              <a:rPr lang="ru-RU" dirty="0" err="1"/>
              <a:t>інтелекту</a:t>
            </a:r>
            <a:r>
              <a:rPr lang="ru-RU" dirty="0"/>
              <a:t>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8071598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E4D0A810-D0E1-4BF6-A988-CB2E296FE8D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2728" y="0"/>
            <a:ext cx="10815782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71895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B4949F9D-2EBF-4821-8CBC-D5F74208C7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4483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400" dirty="0" err="1">
                <a:solidFill>
                  <a:srgbClr val="002060"/>
                </a:solidFill>
                <a:latin typeface="+mn-lt"/>
              </a:rPr>
              <a:t>Експертні</a:t>
            </a:r>
            <a:r>
              <a:rPr lang="ru-RU" sz="2400" dirty="0">
                <a:solidFill>
                  <a:srgbClr val="002060"/>
                </a:solidFill>
                <a:latin typeface="+mn-lt"/>
              </a:rPr>
              <a:t> </a:t>
            </a:r>
            <a:r>
              <a:rPr lang="ru-RU" sz="2400" dirty="0" err="1">
                <a:solidFill>
                  <a:srgbClr val="002060"/>
                </a:solidFill>
                <a:latin typeface="+mn-lt"/>
              </a:rPr>
              <a:t>системи</a:t>
            </a:r>
            <a:r>
              <a:rPr lang="ru-RU" sz="2400" dirty="0">
                <a:solidFill>
                  <a:srgbClr val="002060"/>
                </a:solidFill>
                <a:latin typeface="+mn-lt"/>
              </a:rPr>
              <a:t> </a:t>
            </a:r>
            <a:r>
              <a:rPr lang="ru-RU" sz="2400" dirty="0" err="1">
                <a:solidFill>
                  <a:srgbClr val="002060"/>
                </a:solidFill>
                <a:latin typeface="+mn-lt"/>
              </a:rPr>
              <a:t>можуть</a:t>
            </a:r>
            <a:r>
              <a:rPr lang="ru-RU" sz="2400" dirty="0">
                <a:solidFill>
                  <a:srgbClr val="002060"/>
                </a:solidFill>
                <a:latin typeface="+mn-lt"/>
              </a:rPr>
              <a:t> </a:t>
            </a:r>
            <a:r>
              <a:rPr lang="ru-RU" sz="2400" dirty="0" err="1">
                <a:solidFill>
                  <a:srgbClr val="002060"/>
                </a:solidFill>
                <a:latin typeface="+mn-lt"/>
              </a:rPr>
              <a:t>функціонувати</a:t>
            </a:r>
            <a:r>
              <a:rPr lang="ru-RU" sz="2400" dirty="0">
                <a:solidFill>
                  <a:srgbClr val="002060"/>
                </a:solidFill>
                <a:latin typeface="+mn-lt"/>
              </a:rPr>
              <a:t> в </a:t>
            </a:r>
            <a:r>
              <a:rPr lang="ru-RU" sz="2400" dirty="0" err="1">
                <a:solidFill>
                  <a:srgbClr val="002060"/>
                </a:solidFill>
                <a:latin typeface="+mn-lt"/>
              </a:rPr>
              <a:t>двох</a:t>
            </a:r>
            <a:r>
              <a:rPr lang="ru-RU" sz="2400" dirty="0">
                <a:solidFill>
                  <a:srgbClr val="002060"/>
                </a:solidFill>
                <a:latin typeface="+mn-lt"/>
              </a:rPr>
              <a:t> режимах </a:t>
            </a:r>
            <a:r>
              <a:rPr lang="ru-RU" sz="2400" dirty="0" err="1">
                <a:solidFill>
                  <a:srgbClr val="002060"/>
                </a:solidFill>
                <a:latin typeface="+mn-lt"/>
              </a:rPr>
              <a:t>роботи</a:t>
            </a:r>
            <a:r>
              <a:rPr lang="ru-RU" sz="2400" dirty="0">
                <a:solidFill>
                  <a:srgbClr val="002060"/>
                </a:solidFill>
                <a:latin typeface="+mn-lt"/>
              </a:rPr>
              <a:t>: </a:t>
            </a:r>
            <a:br>
              <a:rPr lang="ru-RU" sz="2400" dirty="0">
                <a:solidFill>
                  <a:srgbClr val="002060"/>
                </a:solidFill>
                <a:latin typeface="+mn-lt"/>
              </a:rPr>
            </a:br>
            <a:r>
              <a:rPr lang="ru-RU" sz="2400" dirty="0" err="1">
                <a:solidFill>
                  <a:srgbClr val="002060"/>
                </a:solidFill>
                <a:latin typeface="+mn-lt"/>
              </a:rPr>
              <a:t>режимі</a:t>
            </a:r>
            <a:r>
              <a:rPr lang="ru-RU" sz="2400" dirty="0">
                <a:solidFill>
                  <a:srgbClr val="002060"/>
                </a:solidFill>
                <a:latin typeface="+mn-lt"/>
              </a:rPr>
              <a:t> </a:t>
            </a:r>
            <a:r>
              <a:rPr lang="ru-RU" sz="2400" dirty="0" err="1">
                <a:solidFill>
                  <a:srgbClr val="002060"/>
                </a:solidFill>
                <a:latin typeface="+mn-lt"/>
              </a:rPr>
              <a:t>навчання</a:t>
            </a:r>
            <a:r>
              <a:rPr lang="ru-RU" sz="2400" dirty="0">
                <a:solidFill>
                  <a:srgbClr val="002060"/>
                </a:solidFill>
                <a:latin typeface="+mn-lt"/>
              </a:rPr>
              <a:t> і </a:t>
            </a:r>
            <a:r>
              <a:rPr lang="ru-RU" sz="2400" dirty="0" err="1">
                <a:solidFill>
                  <a:srgbClr val="002060"/>
                </a:solidFill>
                <a:latin typeface="+mn-lt"/>
              </a:rPr>
              <a:t>режимі</a:t>
            </a:r>
            <a:r>
              <a:rPr lang="ru-RU" sz="2400" dirty="0">
                <a:solidFill>
                  <a:srgbClr val="002060"/>
                </a:solidFill>
                <a:latin typeface="+mn-lt"/>
              </a:rPr>
              <a:t> </a:t>
            </a:r>
            <a:r>
              <a:rPr lang="ru-RU" sz="2400" dirty="0" err="1">
                <a:solidFill>
                  <a:srgbClr val="002060"/>
                </a:solidFill>
                <a:latin typeface="+mn-lt"/>
              </a:rPr>
              <a:t>роботи</a:t>
            </a:r>
            <a:r>
              <a:rPr lang="ru-RU" sz="2400" dirty="0">
                <a:solidFill>
                  <a:srgbClr val="002060"/>
                </a:solidFill>
                <a:latin typeface="+mn-lt"/>
              </a:rPr>
              <a:t>.</a:t>
            </a:r>
            <a:br>
              <a:rPr lang="ru-RU" sz="2400" dirty="0">
                <a:solidFill>
                  <a:srgbClr val="002060"/>
                </a:solidFill>
                <a:latin typeface="+mn-lt"/>
              </a:rPr>
            </a:br>
            <a:endParaRPr lang="uk-UA" sz="2400" dirty="0">
              <a:solidFill>
                <a:srgbClr val="002060"/>
              </a:solidFill>
              <a:latin typeface="+mn-lt"/>
            </a:endParaRPr>
          </a:p>
        </p:txBody>
      </p:sp>
      <p:sp>
        <p:nvSpPr>
          <p:cNvPr id="5" name="Місце для вмісту 4">
            <a:extLst>
              <a:ext uri="{FF2B5EF4-FFF2-40B4-BE49-F238E27FC236}">
                <a16:creationId xmlns:a16="http://schemas.microsoft.com/office/drawing/2014/main" id="{025675B2-D2F6-4D8A-BBCB-F8CEA07B08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00727"/>
            <a:ext cx="10515600" cy="4976236"/>
          </a:xfrm>
        </p:spPr>
        <p:txBody>
          <a:bodyPr>
            <a:normAutofit fontScale="77500" lnSpcReduction="20000"/>
          </a:bodyPr>
          <a:lstStyle/>
          <a:p>
            <a:pPr marL="0" indent="0" algn="just">
              <a:lnSpc>
                <a:spcPct val="120000"/>
              </a:lnSpc>
              <a:buNone/>
            </a:pPr>
            <a:r>
              <a:rPr lang="ru-RU" dirty="0"/>
              <a:t>При </a:t>
            </a:r>
            <a:r>
              <a:rPr lang="ru-RU" dirty="0" err="1"/>
              <a:t>роботі</a:t>
            </a:r>
            <a:r>
              <a:rPr lang="ru-RU" dirty="0"/>
              <a:t> в </a:t>
            </a:r>
            <a:r>
              <a:rPr lang="ru-RU" dirty="0" err="1">
                <a:solidFill>
                  <a:srgbClr val="002060"/>
                </a:solidFill>
              </a:rPr>
              <a:t>режимі</a:t>
            </a:r>
            <a:r>
              <a:rPr lang="ru-RU" dirty="0">
                <a:solidFill>
                  <a:srgbClr val="002060"/>
                </a:solidFill>
              </a:rPr>
              <a:t> </a:t>
            </a:r>
            <a:r>
              <a:rPr lang="ru-RU" dirty="0" err="1">
                <a:solidFill>
                  <a:srgbClr val="002060"/>
                </a:solidFill>
              </a:rPr>
              <a:t>навчання</a:t>
            </a:r>
            <a:r>
              <a:rPr lang="ru-RU" dirty="0">
                <a:solidFill>
                  <a:srgbClr val="002060"/>
                </a:solidFill>
              </a:rPr>
              <a:t> </a:t>
            </a:r>
            <a:r>
              <a:rPr lang="ru-RU" dirty="0"/>
              <a:t>ЕС </a:t>
            </a:r>
            <a:r>
              <a:rPr lang="ru-RU" dirty="0" err="1"/>
              <a:t>знаходиться</a:t>
            </a:r>
            <a:r>
              <a:rPr lang="ru-RU" dirty="0"/>
              <a:t> в активному </a:t>
            </a:r>
            <a:r>
              <a:rPr lang="ru-RU" dirty="0" err="1"/>
              <a:t>діалозі</a:t>
            </a:r>
            <a:r>
              <a:rPr lang="ru-RU" dirty="0"/>
              <a:t> з </a:t>
            </a:r>
            <a:r>
              <a:rPr lang="ru-RU" dirty="0" err="1"/>
              <a:t>експертом</a:t>
            </a:r>
            <a:r>
              <a:rPr lang="ru-RU" dirty="0"/>
              <a:t>. При </a:t>
            </a:r>
            <a:r>
              <a:rPr lang="ru-RU" dirty="0" err="1"/>
              <a:t>цьому</a:t>
            </a:r>
            <a:r>
              <a:rPr lang="ru-RU" dirty="0"/>
              <a:t> </a:t>
            </a:r>
            <a:r>
              <a:rPr lang="ru-RU" dirty="0" err="1"/>
              <a:t>відбувається</a:t>
            </a:r>
            <a:r>
              <a:rPr lang="ru-RU" dirty="0"/>
              <a:t> </a:t>
            </a:r>
            <a:r>
              <a:rPr lang="ru-RU" dirty="0" err="1"/>
              <a:t>заповнення</a:t>
            </a:r>
            <a:r>
              <a:rPr lang="ru-RU" dirty="0"/>
              <a:t> баз </a:t>
            </a:r>
            <a:r>
              <a:rPr lang="ru-RU" dirty="0" err="1"/>
              <a:t>даних</a:t>
            </a:r>
            <a:r>
              <a:rPr lang="ru-RU" dirty="0"/>
              <a:t> і </a:t>
            </a:r>
            <a:r>
              <a:rPr lang="ru-RU" dirty="0" err="1"/>
              <a:t>знань</a:t>
            </a:r>
            <a:r>
              <a:rPr lang="ru-RU" dirty="0"/>
              <a:t> як на </a:t>
            </a:r>
            <a:r>
              <a:rPr lang="ru-RU" dirty="0" err="1"/>
              <a:t>підставі</a:t>
            </a:r>
            <a:r>
              <a:rPr lang="ru-RU" dirty="0"/>
              <a:t> </a:t>
            </a:r>
            <a:r>
              <a:rPr lang="ru-RU" dirty="0" err="1"/>
              <a:t>інформації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вводиться самим </a:t>
            </a:r>
            <a:r>
              <a:rPr lang="ru-RU" dirty="0" err="1"/>
              <a:t>експертом</a:t>
            </a:r>
            <a:r>
              <a:rPr lang="ru-RU" dirty="0"/>
              <a:t>, так і на </a:t>
            </a:r>
            <a:r>
              <a:rPr lang="ru-RU" dirty="0" err="1"/>
              <a:t>підставі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відповідей</a:t>
            </a:r>
            <a:r>
              <a:rPr lang="ru-RU" dirty="0"/>
              <a:t> на </a:t>
            </a:r>
            <a:r>
              <a:rPr lang="ru-RU" dirty="0" err="1"/>
              <a:t>питання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ЕС сама активно </a:t>
            </a:r>
            <a:r>
              <a:rPr lang="ru-RU" dirty="0" err="1"/>
              <a:t>задає</a:t>
            </a:r>
            <a:r>
              <a:rPr lang="ru-RU" dirty="0"/>
              <a:t> </a:t>
            </a:r>
            <a:r>
              <a:rPr lang="ru-RU" dirty="0" err="1"/>
              <a:t>експертові</a:t>
            </a:r>
            <a:r>
              <a:rPr lang="ru-RU" dirty="0"/>
              <a:t>. </a:t>
            </a:r>
            <a:r>
              <a:rPr lang="ru-RU" dirty="0" err="1"/>
              <a:t>Останній</a:t>
            </a:r>
            <a:r>
              <a:rPr lang="ru-RU" dirty="0"/>
              <a:t> режим </a:t>
            </a:r>
            <a:r>
              <a:rPr lang="ru-RU" dirty="0" err="1"/>
              <a:t>роботи</a:t>
            </a:r>
            <a:r>
              <a:rPr lang="ru-RU" dirty="0"/>
              <a:t>, коли </a:t>
            </a:r>
            <a:r>
              <a:rPr lang="ru-RU" dirty="0" err="1"/>
              <a:t>експерт</a:t>
            </a:r>
            <a:r>
              <a:rPr lang="ru-RU" dirty="0"/>
              <a:t> </a:t>
            </a:r>
            <a:r>
              <a:rPr lang="ru-RU" dirty="0" err="1"/>
              <a:t>виявляється</a:t>
            </a:r>
            <a:r>
              <a:rPr lang="ru-RU" dirty="0"/>
              <a:t> в </a:t>
            </a:r>
            <a:r>
              <a:rPr lang="ru-RU" dirty="0" err="1"/>
              <a:t>ролі</a:t>
            </a:r>
            <a:r>
              <a:rPr lang="ru-RU" dirty="0"/>
              <a:t> </a:t>
            </a:r>
            <a:r>
              <a:rPr lang="ru-RU" dirty="0" err="1"/>
              <a:t>опитуваного</a:t>
            </a:r>
            <a:r>
              <a:rPr lang="ru-RU" dirty="0"/>
              <a:t>, </a:t>
            </a:r>
            <a:r>
              <a:rPr lang="ru-RU" dirty="0" err="1"/>
              <a:t>обумовлений</a:t>
            </a:r>
            <a:r>
              <a:rPr lang="ru-RU" dirty="0"/>
              <a:t> </a:t>
            </a:r>
            <a:r>
              <a:rPr lang="ru-RU" dirty="0" err="1"/>
              <a:t>тим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експертна</a:t>
            </a:r>
            <a:r>
              <a:rPr lang="ru-RU" dirty="0"/>
              <a:t> система, як </a:t>
            </a:r>
            <a:r>
              <a:rPr lang="ru-RU" dirty="0" err="1"/>
              <a:t>накопичувач</a:t>
            </a:r>
            <a:r>
              <a:rPr lang="ru-RU" dirty="0"/>
              <a:t> </a:t>
            </a:r>
            <a:r>
              <a:rPr lang="ru-RU" dirty="0" err="1"/>
              <a:t>емпіричного</a:t>
            </a:r>
            <a:r>
              <a:rPr lang="ru-RU" dirty="0"/>
              <a:t> </a:t>
            </a:r>
            <a:r>
              <a:rPr lang="ru-RU" dirty="0" err="1"/>
              <a:t>досвіду</a:t>
            </a:r>
            <a:r>
              <a:rPr lang="ru-RU" dirty="0"/>
              <a:t> в </a:t>
            </a:r>
            <a:r>
              <a:rPr lang="ru-RU" dirty="0" err="1"/>
              <a:t>предметній</a:t>
            </a:r>
            <a:r>
              <a:rPr lang="ru-RU" dirty="0"/>
              <a:t> </a:t>
            </a:r>
            <a:r>
              <a:rPr lang="uk-UA" dirty="0"/>
              <a:t>області, "бачить" ту необхідність зв’язку фактів і знань, що може бути упущена самим експертом. У режимі роботи ЕС виконує ті функції, для яких вона створюється із споживчої точки зору.</a:t>
            </a:r>
          </a:p>
          <a:p>
            <a:pPr marL="0" indent="0">
              <a:buNone/>
            </a:pPr>
            <a:r>
              <a:rPr lang="uk-UA" i="1" dirty="0">
                <a:solidFill>
                  <a:srgbClr val="002060"/>
                </a:solidFill>
              </a:rPr>
              <a:t>Функції експертних систем:</a:t>
            </a:r>
          </a:p>
          <a:p>
            <a:r>
              <a:rPr lang="uk-UA" dirty="0" err="1"/>
              <a:t>Експертизапроектів</a:t>
            </a:r>
            <a:r>
              <a:rPr lang="uk-UA" dirty="0"/>
              <a:t>.</a:t>
            </a:r>
          </a:p>
          <a:p>
            <a:r>
              <a:rPr lang="uk-UA" dirty="0"/>
              <a:t>Оцінка кваліфікації фахівців.</a:t>
            </a:r>
          </a:p>
          <a:p>
            <a:r>
              <a:rPr lang="uk-UA" dirty="0"/>
              <a:t>Постановка діагнозу.</a:t>
            </a:r>
          </a:p>
          <a:p>
            <a:r>
              <a:rPr lang="uk-UA" dirty="0"/>
              <a:t>Оцінка </a:t>
            </a:r>
            <a:r>
              <a:rPr lang="uk-UA" dirty="0" err="1"/>
              <a:t>ефективностілікування</a:t>
            </a:r>
            <a:r>
              <a:rPr lang="uk-UA" dirty="0"/>
              <a:t>.</a:t>
            </a:r>
          </a:p>
          <a:p>
            <a:r>
              <a:rPr lang="uk-UA" dirty="0" err="1"/>
              <a:t>Призначеннясхеми</a:t>
            </a:r>
            <a:r>
              <a:rPr lang="uk-UA" dirty="0"/>
              <a:t> лікування.</a:t>
            </a:r>
          </a:p>
          <a:p>
            <a:pPr marL="0" indent="0">
              <a:buNone/>
            </a:pPr>
            <a:endParaRPr lang="uk-UA" dirty="0"/>
          </a:p>
          <a:p>
            <a:pPr marL="0" indent="0">
              <a:buNone/>
            </a:pPr>
            <a:endParaRPr lang="ru-RU" dirty="0"/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70347244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BEDD6C0-A2EA-483A-87A2-BB8383B2D3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1" i="1" dirty="0"/>
              <a:t>Функціонування експертних систем</a:t>
            </a:r>
            <a:endParaRPr lang="uk-UA" dirty="0"/>
          </a:p>
        </p:txBody>
      </p:sp>
      <p:pic>
        <p:nvPicPr>
          <p:cNvPr id="4" name="Місце для вмісту 3">
            <a:extLst>
              <a:ext uri="{FF2B5EF4-FFF2-40B4-BE49-F238E27FC236}">
                <a16:creationId xmlns:a16="http://schemas.microsoft.com/office/drawing/2014/main" id="{6F673136-37C5-44F1-8778-2EDBDCA6F26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357745" y="1320800"/>
            <a:ext cx="9402619" cy="53201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388680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Офіс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Офіс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70</TotalTime>
  <Words>1322</Words>
  <Application>Microsoft Office PowerPoint</Application>
  <PresentationFormat>Широкий екран</PresentationFormat>
  <Paragraphs>55</Paragraphs>
  <Slides>13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13</vt:i4>
      </vt:variant>
    </vt:vector>
  </HeadingPairs>
  <TitlesOfParts>
    <vt:vector size="17" baseType="lpstr">
      <vt:lpstr>Arial</vt:lpstr>
      <vt:lpstr>Calibri</vt:lpstr>
      <vt:lpstr>Calibri Light</vt:lpstr>
      <vt:lpstr>Тема Office</vt:lpstr>
      <vt:lpstr>Моделювання систем підтримки прийняття рішень</vt:lpstr>
      <vt:lpstr>Етапи процесу прийняття рішень</vt:lpstr>
      <vt:lpstr>Багатовимірний порівняльний аналіз</vt:lpstr>
      <vt:lpstr>Оптимальність рішень за критерієм Парето </vt:lpstr>
      <vt:lpstr>Прийняття рішень в умовах невизначеності - теорія ігор</vt:lpstr>
      <vt:lpstr>Презентація PowerPoint</vt:lpstr>
      <vt:lpstr>Презентація PowerPoint</vt:lpstr>
      <vt:lpstr>Експертні системи можуть функціонувати в двох режимах роботи:  режимі навчання і режимі роботи. </vt:lpstr>
      <vt:lpstr>Функціонування експертних систем</vt:lpstr>
      <vt:lpstr>Презентація PowerPoint</vt:lpstr>
      <vt:lpstr>Презентація PowerPoint</vt:lpstr>
      <vt:lpstr>Презентація PowerPoint</vt:lpstr>
      <vt:lpstr>Презентація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Моделювання експертних систем</dc:title>
  <dc:creator>Оксана</dc:creator>
  <cp:lastModifiedBy>Оксана</cp:lastModifiedBy>
  <cp:revision>8</cp:revision>
  <dcterms:created xsi:type="dcterms:W3CDTF">2024-12-02T21:20:35Z</dcterms:created>
  <dcterms:modified xsi:type="dcterms:W3CDTF">2024-12-02T22:31:36Z</dcterms:modified>
</cp:coreProperties>
</file>