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9" r:id="rId7"/>
    <p:sldId id="257" r:id="rId8"/>
    <p:sldId id="258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D7D6E-4066-4529-9106-DA72AA600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42177E-4D66-464D-8FA5-1EF71DF46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62B49C2-B65D-4C62-89FD-79A80B46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519F49-158D-412D-BE9E-7656428F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2F56A8-580A-4093-A4FA-84B6AC5D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37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543FD-1F9F-4AEC-95CD-F75C79DE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1CC47DF-B528-4BCA-89BB-FFB6824A0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1EC4740-5554-4C6E-BBEC-9248DB46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E99B014-6442-4EA5-BBAD-B5E17108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97F5B28-DC54-4C07-80F0-7E1EB583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085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9295ACF-B82B-4EB0-9DE2-3A5CD5530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BEBE8D9-60DE-45BF-AD46-AB0CFCDA3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54C022-E8FD-4707-8A2B-C9033AAB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8917B63-1273-46DB-A04F-4FBACDCC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C41653-F76B-4C32-B619-9FB5D91C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2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40646-8F4A-42DC-8DE7-1CBB638E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9B5D78-BF09-479A-B11A-0B10AD6D7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8AE045-7F64-4491-A93B-628DE933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AB4412-24BA-46A1-B064-8A5800F4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DB7B754-3500-410A-994D-43AD7F06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240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16188-CCAF-43E8-BD45-E04ED71B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F4C9A8F-3F3C-4CB5-B538-57628FAB5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A26B6F-6E48-40B2-BDD2-3B52CC9D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CA48302-C24D-44B0-8B4A-22403E0E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C3198D-7B08-415B-AB6B-38A96450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677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89F73-ED14-4295-A475-47D2258E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490A49-59E0-4030-90EA-57BD58D65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28A8A0A-C13D-411A-9ECB-11ECD0D9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1752A10-99BD-47D2-A5CD-25B565E8D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3872EE9-B375-4476-A70A-5A3E6FEF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DB4121F-BAFB-4DC2-80A3-A6CC160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36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CCED5-BA7B-4F50-9FB4-64454F2E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690C355-B3D4-4AF8-A3EB-405A60BB9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1883D74-E3DA-494D-A8B9-6E049CF14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205343F-0B62-476C-92AA-6F39C6636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74FDFB5-0BB0-4654-9713-C9566A163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0EB2934-22B5-4758-86AA-6F718C4D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C493293-5255-463D-8E0E-052EC809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BABC2E6-0B02-4E71-8D30-E1291B47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125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654A7-1B3B-41DC-A425-51F324CF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19858C4-08DA-470F-97C1-A4423305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38F9205-3A35-4088-B067-AF759A35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AFACB39-0D01-4B42-BF3F-5FEC1430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93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D3511D0A-B260-42C7-AF1C-1D70BB16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37065DE-CD82-403A-BA79-2B858E99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BE19459-7360-4CEC-94A0-39FF860B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63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6088B-8FE9-44B2-8DC1-9C5EF18D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07E664-B0F0-4A4A-9D2F-563E3C01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B638A59-313C-430D-955D-261F3633E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B9F1C33-7C54-48A7-B260-8932DDE9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2B38D68-45C4-4987-AE9A-46C57E83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9889D61-4CD6-4EA5-A00F-61E41273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30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50DB2-65D9-4671-8520-0C46DB5F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275957A-C156-4B03-B234-14EF03675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39CBCF1-C871-49EC-B67D-172CB73F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64AEE76-B2B5-4E2D-A36C-F7B0539A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EE38B24-E95D-4342-A025-16092A03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8B4C2F7-8315-4933-B699-BDCD9652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976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EC9F7FE-BF9A-4F68-A72B-E6F3B4D4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3D5931C-14CC-4DE8-BBE0-8F0F258AF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FAB95E4-15F6-4FFA-9286-533A42FEB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D426-9F93-46B1-AFED-E93C9A7C57DF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293BAB9-F1ED-4B17-81F8-40CAD2674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A32500B-4C02-4B89-A010-640619914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5E9F-C807-47EB-9F97-F2B9C199E0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10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6A80C-377F-4F87-B314-DF293361C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uk-UA" sz="5200" dirty="0">
                <a:solidFill>
                  <a:schemeClr val="tx2"/>
                </a:solidFill>
              </a:rPr>
              <a:t>Моделювання систем підтримки прийняття рішень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C269FC1-C15A-4DAA-83BF-FF758C455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/>
                </a:solidFill>
              </a:rPr>
              <a:t>Лекція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0551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5DCDE9-D9E3-42AF-B115-C33A9E0DC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18" y="264680"/>
            <a:ext cx="10515600" cy="578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002060"/>
                </a:solidFill>
              </a:rPr>
              <a:t>База знань </a:t>
            </a:r>
            <a:r>
              <a:rPr lang="uk-UA" dirty="0"/>
              <a:t>– найбільш важливий компонент ЕС, на якій засновані її "інтелектуальні здібності". </a:t>
            </a:r>
          </a:p>
          <a:p>
            <a:pPr marL="0" indent="0">
              <a:buNone/>
            </a:pPr>
            <a:r>
              <a:rPr lang="uk-UA" dirty="0"/>
              <a:t>У відмінності від всіх інших компонентів ЕС, база знань – змінна частина системи, що може поповнюватися і модифікуватися інженерами знань, у міру нагромадження знань і досвіду використання ЕС, між консультаціями.</a:t>
            </a:r>
          </a:p>
          <a:p>
            <a:pPr marL="0" indent="0">
              <a:buNone/>
            </a:pPr>
            <a:r>
              <a:rPr lang="uk-UA" dirty="0"/>
              <a:t> Існують кілька способів представлення знань у ЕС, однак загальним для усіх них є те, що знання представлені в символьній формі, елементарними компонентами представлення знань є тексти, списки й інші символьні структури. Тим самим, у ЕС реалізується символьна природа міркувань, що полягає в тім, що процес міркування представляється як послідовність символьних перетворень.</a:t>
            </a:r>
          </a:p>
        </p:txBody>
      </p:sp>
    </p:spTree>
    <p:extLst>
      <p:ext uri="{BB962C8B-B14F-4D97-AF65-F5344CB8AC3E}">
        <p14:creationId xmlns:p14="http://schemas.microsoft.com/office/powerpoint/2010/main" val="1255471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04BB34-25DC-4251-A2F8-50FC17B5D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279"/>
            <a:ext cx="10515600" cy="52956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розповсюджений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–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і правил, по </a:t>
            </a:r>
            <a:r>
              <a:rPr lang="ru-RU" dirty="0" err="1"/>
              <a:t>яких</a:t>
            </a:r>
            <a:r>
              <a:rPr lang="ru-RU" dirty="0"/>
              <a:t> з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виведені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.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трійок</a:t>
            </a:r>
            <a:r>
              <a:rPr lang="ru-RU" dirty="0"/>
              <a:t>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dirty="0">
                <a:solidFill>
                  <a:srgbClr val="002060"/>
                </a:solidFill>
              </a:rPr>
              <a:t> (АТРИБУТ, ОБ’ЄКТ, ЗНАЧЕННЯ).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 err="1"/>
              <a:t>Такий</a:t>
            </a:r>
            <a:r>
              <a:rPr lang="ru-RU" dirty="0"/>
              <a:t> факт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заданий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заданий атрибут (</a:t>
            </a:r>
            <a:r>
              <a:rPr lang="ru-RU" dirty="0" err="1"/>
              <a:t>властивість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трійка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(ТЕМПЕРАТУРА, ПАЦІЄНТ, 37.5) </a:t>
            </a:r>
            <a:r>
              <a:rPr lang="ru-RU" dirty="0" err="1"/>
              <a:t>представляє</a:t>
            </a:r>
            <a:r>
              <a:rPr lang="ru-RU" dirty="0"/>
              <a:t> факт – "температура хворого </a:t>
            </a:r>
            <a:r>
              <a:rPr lang="ru-RU" dirty="0" err="1"/>
              <a:t>дорівнює</a:t>
            </a:r>
            <a:r>
              <a:rPr lang="ru-RU" dirty="0"/>
              <a:t> 37.5 </a:t>
            </a:r>
            <a:r>
              <a:rPr lang="ru-RU" dirty="0" err="1"/>
              <a:t>градусів</a:t>
            </a:r>
            <a:r>
              <a:rPr lang="ru-RU" dirty="0"/>
              <a:t>".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MYCIN. 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факт </a:t>
            </a:r>
            <a:r>
              <a:rPr lang="ru-RU" dirty="0" err="1"/>
              <a:t>виражається</a:t>
            </a:r>
            <a:r>
              <a:rPr lang="ru-RU" dirty="0"/>
              <a:t> не </a:t>
            </a:r>
            <a:r>
              <a:rPr lang="ru-RU" dirty="0" err="1"/>
              <a:t>конкретним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атрибута, а </a:t>
            </a:r>
            <a:r>
              <a:rPr lang="ru-RU" dirty="0" err="1"/>
              <a:t>яким-небудь</a:t>
            </a:r>
            <a:r>
              <a:rPr lang="ru-RU" dirty="0"/>
              <a:t> простим </a:t>
            </a:r>
            <a:r>
              <a:rPr lang="ru-RU" dirty="0" err="1"/>
              <a:t>твердженням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істинним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хибним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 "</a:t>
            </a:r>
            <a:r>
              <a:rPr lang="ru-RU" i="1" dirty="0"/>
              <a:t>У хворого нежить</a:t>
            </a:r>
            <a:r>
              <a:rPr lang="ru-RU" dirty="0"/>
              <a:t>".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200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23E32A-694F-4FD7-9ACB-3EB0B598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545"/>
            <a:ext cx="10515600" cy="5530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Правила в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ЯКЩО </a:t>
            </a:r>
            <a:r>
              <a:rPr lang="ru-RU" b="1" dirty="0">
                <a:solidFill>
                  <a:srgbClr val="002060"/>
                </a:solidFill>
              </a:rPr>
              <a:t>А </a:t>
            </a:r>
            <a:r>
              <a:rPr lang="ru-RU" dirty="0">
                <a:solidFill>
                  <a:srgbClr val="002060"/>
                </a:solidFill>
              </a:rPr>
              <a:t>ТО </a:t>
            </a:r>
            <a:r>
              <a:rPr lang="ru-RU" b="1" dirty="0">
                <a:solidFill>
                  <a:srgbClr val="002060"/>
                </a:solidFill>
              </a:rPr>
              <a:t>S</a:t>
            </a:r>
            <a:r>
              <a:rPr lang="ru-RU" dirty="0">
                <a:solidFill>
                  <a:srgbClr val="002060"/>
                </a:solidFill>
              </a:rPr>
              <a:t>, де А – </a:t>
            </a:r>
            <a:r>
              <a:rPr lang="ru-RU" dirty="0" err="1">
                <a:solidFill>
                  <a:srgbClr val="002060"/>
                </a:solidFill>
              </a:rPr>
              <a:t>умова</a:t>
            </a:r>
            <a:r>
              <a:rPr lang="ru-RU" dirty="0">
                <a:solidFill>
                  <a:srgbClr val="002060"/>
                </a:solidFill>
              </a:rPr>
              <a:t>, S – </a:t>
            </a:r>
            <a:r>
              <a:rPr lang="ru-RU" dirty="0" err="1">
                <a:solidFill>
                  <a:srgbClr val="002060"/>
                </a:solidFill>
              </a:rPr>
              <a:t>дія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/>
              <a:t>Дія</a:t>
            </a:r>
            <a:r>
              <a:rPr lang="ru-RU" dirty="0"/>
              <a:t> S </a:t>
            </a:r>
            <a:r>
              <a:rPr lang="ru-RU" dirty="0" err="1"/>
              <a:t>справджується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А </a:t>
            </a:r>
            <a:r>
              <a:rPr lang="ru-RU" dirty="0" err="1"/>
              <a:t>істинно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S, так само, як і </a:t>
            </a:r>
            <a:r>
              <a:rPr lang="ru-RU" dirty="0" err="1"/>
              <a:t>умова</a:t>
            </a:r>
            <a:r>
              <a:rPr lang="ru-RU" dirty="0"/>
              <a:t>,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твердження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виведено</a:t>
            </a:r>
            <a:r>
              <a:rPr lang="ru-RU" dirty="0"/>
              <a:t> системою,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істинна</a:t>
            </a:r>
            <a:r>
              <a:rPr lang="ru-RU" dirty="0"/>
              <a:t> </a:t>
            </a:r>
            <a:r>
              <a:rPr lang="ru-RU" dirty="0" err="1"/>
              <a:t>умова</a:t>
            </a:r>
            <a:r>
              <a:rPr lang="ru-RU" dirty="0"/>
              <a:t> правила А.</a:t>
            </a:r>
          </a:p>
          <a:p>
            <a:pPr marL="0" indent="0">
              <a:buNone/>
            </a:pPr>
            <a:r>
              <a:rPr lang="ru-RU" dirty="0"/>
              <a:t>Правила в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евристичних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</a:t>
            </a:r>
            <a:r>
              <a:rPr lang="ru-RU" dirty="0" err="1"/>
              <a:t>евристик</a:t>
            </a:r>
            <a:r>
              <a:rPr lang="ru-RU" dirty="0"/>
              <a:t>),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неформальних</a:t>
            </a:r>
            <a:r>
              <a:rPr lang="ru-RU" dirty="0"/>
              <a:t> правил </a:t>
            </a:r>
            <a:r>
              <a:rPr lang="ru-RU" dirty="0" err="1"/>
              <a:t>міркувань</a:t>
            </a:r>
            <a:r>
              <a:rPr lang="ru-RU" dirty="0"/>
              <a:t>, </a:t>
            </a:r>
            <a:r>
              <a:rPr lang="ru-RU" dirty="0" err="1"/>
              <a:t>вироблюваних</a:t>
            </a:r>
            <a:r>
              <a:rPr lang="ru-RU" dirty="0"/>
              <a:t> </a:t>
            </a:r>
            <a:r>
              <a:rPr lang="ru-RU" dirty="0" err="1"/>
              <a:t>експертом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/>
              <a:t>Приклад     </a:t>
            </a:r>
            <a:r>
              <a:rPr lang="ru-RU" dirty="0">
                <a:solidFill>
                  <a:srgbClr val="002060"/>
                </a:solidFill>
              </a:rPr>
              <a:t>ЯКЩО ... ... ТО :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</a:rPr>
              <a:t>ЯКЩО </a:t>
            </a:r>
            <a:r>
              <a:rPr lang="ru-RU" dirty="0">
                <a:solidFill>
                  <a:srgbClr val="002060"/>
                </a:solidFill>
              </a:rPr>
              <a:t>У ХВОРОГО НЕЖИТЬ, </a:t>
            </a:r>
            <a:r>
              <a:rPr lang="ru-RU" i="1" dirty="0">
                <a:solidFill>
                  <a:srgbClr val="002060"/>
                </a:solidFill>
              </a:rPr>
              <a:t>ТО </a:t>
            </a:r>
            <a:r>
              <a:rPr lang="ru-RU" dirty="0">
                <a:solidFill>
                  <a:srgbClr val="002060"/>
                </a:solidFill>
              </a:rPr>
              <a:t>НЕЗАБАРОМ ВІН ЗАХВОРІЄ НА ГРИП.</a:t>
            </a:r>
          </a:p>
          <a:p>
            <a:pPr marL="0" indent="0">
              <a:buNone/>
            </a:pPr>
            <a:r>
              <a:rPr lang="ru-RU" dirty="0"/>
              <a:t>Як </a:t>
            </a:r>
            <a:r>
              <a:rPr lang="ru-RU" dirty="0" err="1"/>
              <a:t>умова</a:t>
            </a:r>
            <a:r>
              <a:rPr lang="ru-RU" dirty="0"/>
              <a:t> 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факт,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з’єднаних</a:t>
            </a:r>
            <a:r>
              <a:rPr lang="ru-RU" dirty="0"/>
              <a:t> </a:t>
            </a:r>
            <a:r>
              <a:rPr lang="ru-RU" dirty="0" err="1"/>
              <a:t>логічною</a:t>
            </a:r>
            <a:r>
              <a:rPr lang="ru-RU" dirty="0"/>
              <a:t> </a:t>
            </a:r>
            <a:r>
              <a:rPr lang="ru-RU" dirty="0" err="1"/>
              <a:t>операцією</a:t>
            </a:r>
            <a:r>
              <a:rPr lang="ru-RU" dirty="0"/>
              <a:t> І: А и A1 і А2 і... </a:t>
            </a:r>
            <a:r>
              <a:rPr lang="ru-RU" dirty="0" err="1"/>
              <a:t>An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939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B5D536-A677-42E1-AEB2-09591F16E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002060"/>
                </a:solidFill>
              </a:rPr>
              <a:t>Підсистема вводу-виводу </a:t>
            </a:r>
            <a:r>
              <a:rPr lang="uk-UA" dirty="0"/>
              <a:t>– програмний компонент ЕС, що реалізує процес її міркувань на основі бази знань і робочої </a:t>
            </a:r>
            <a:r>
              <a:rPr lang="uk-UA" i="1" dirty="0"/>
              <a:t>множини</a:t>
            </a:r>
            <a:r>
              <a:rPr lang="uk-UA" dirty="0"/>
              <a:t>. Мета роботи ЕС – вивести деякий заданий факт, що називається цільовим твердженням, або спростувати цей факт. При наданні фактів у вигляді трійок цільове твердження формується у вигляді: "Знайти значення атрибута А у об’єкта О". Цільове твердження може бути закладене заздалегідь у базу знань системи, або витягується системою з діалогу з користувачем.</a:t>
            </a:r>
          </a:p>
          <a:p>
            <a:pPr marL="0" indent="0">
              <a:buNone/>
            </a:pPr>
            <a:r>
              <a:rPr lang="uk-UA" dirty="0"/>
              <a:t>Робота системи являє собою послідовність кроків, на кожнім з яких з бази знань вибирається деяке правило, що застосовується до поточного вмісту робочої </a:t>
            </a:r>
            <a:r>
              <a:rPr lang="uk-UA" i="1" dirty="0"/>
              <a:t>множини</a:t>
            </a:r>
            <a:r>
              <a:rPr lang="uk-UA" dirty="0"/>
              <a:t>. Цикл закінчується, коли виведене або спростоване цільове твердження. Цикл роботи ЕС інакше називається логічним висновком. </a:t>
            </a:r>
            <a:r>
              <a:rPr lang="uk-UA" i="1" dirty="0"/>
              <a:t>Логічний </a:t>
            </a:r>
            <a:r>
              <a:rPr lang="uk-UA" dirty="0"/>
              <a:t>висновок може відбуватися багатьма способами, у більшості випадків це зворотний ланцюжок міркувань або прямий ланцюжок міркувань.</a:t>
            </a:r>
          </a:p>
          <a:p>
            <a:pPr marL="0" indent="0">
              <a:buNone/>
            </a:pPr>
            <a:r>
              <a:rPr lang="uk-UA" dirty="0"/>
              <a:t>У прикладі діалогу з ЕС у випадку простої ЕС і бази знань, діалог користувача із системою можна уявити собі в такий спосіб:</a:t>
            </a:r>
          </a:p>
          <a:p>
            <a:r>
              <a:rPr lang="uk-UA" u="sng" dirty="0"/>
              <a:t>Система</a:t>
            </a:r>
            <a:r>
              <a:rPr lang="uk-UA" dirty="0"/>
              <a:t>: ви хочете довідатися, чи потрібні хворому ліки </a:t>
            </a:r>
          </a:p>
          <a:p>
            <a:r>
              <a:rPr lang="uk-UA" dirty="0"/>
              <a:t>Користувач: Так </a:t>
            </a:r>
          </a:p>
          <a:p>
            <a:r>
              <a:rPr lang="uk-UA" u="sng" dirty="0"/>
              <a:t>Система</a:t>
            </a:r>
            <a:r>
              <a:rPr lang="uk-UA" dirty="0"/>
              <a:t>: чи Вірно, що у хворого нежить?</a:t>
            </a:r>
          </a:p>
          <a:p>
            <a:r>
              <a:rPr lang="uk-UA" dirty="0"/>
              <a:t>Користувач: Так </a:t>
            </a:r>
          </a:p>
          <a:p>
            <a:r>
              <a:rPr lang="uk-UA" u="sng" dirty="0"/>
              <a:t>Система</a:t>
            </a:r>
            <a:r>
              <a:rPr lang="uk-UA" dirty="0"/>
              <a:t>: чи Вірно, що у хворого температура? </a:t>
            </a:r>
          </a:p>
          <a:p>
            <a:r>
              <a:rPr lang="uk-UA" dirty="0"/>
              <a:t>Користувач: Так</a:t>
            </a:r>
          </a:p>
          <a:p>
            <a:r>
              <a:rPr lang="uk-UA" dirty="0"/>
              <a:t>Система (після деякого міркування): Потрібно дати хворому ліки.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660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FFD388C-6F55-4766-B8A2-C945CEDC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r>
              <a:rPr lang="uk-UA" dirty="0"/>
              <a:t>Етапи процесу прийняття рішень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C0EFF49F-10FE-4D7F-A6BE-E40CA82E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Процес прийняття рішень включає в себе 3 етапи </a:t>
            </a:r>
          </a:p>
          <a:p>
            <a:r>
              <a:rPr lang="uk-UA" dirty="0"/>
              <a:t>1</a:t>
            </a:r>
            <a:r>
              <a:rPr lang="uk-UA" b="1" dirty="0">
                <a:solidFill>
                  <a:srgbClr val="002060"/>
                </a:solidFill>
              </a:rPr>
              <a:t>. Постановка завдань</a:t>
            </a:r>
            <a:r>
              <a:rPr lang="uk-UA" dirty="0"/>
              <a:t>: - виявлення та опис проблемної ситуації – описується змістовно, якщо можливо, то кількісними характеристиками. Описуються умови, пов'язані з проблемою, причини її виникнення та розвитку; - оцінка наявного часу - час, який відводиться на прийняття рішення. Суттєво впливає на можливість отримання повної та достовірної інформації про проблемну ситуацію і на всебічне обґрунтування наслідків прийнятих рішень; - визначення необхідних ресурсів - необхідні для прийняття рішення ресурси, а не для його реалізації; </a:t>
            </a:r>
          </a:p>
          <a:p>
            <a:r>
              <a:rPr lang="uk-UA" dirty="0"/>
              <a:t>2</a:t>
            </a:r>
            <a:r>
              <a:rPr lang="uk-UA" b="1" dirty="0">
                <a:solidFill>
                  <a:srgbClr val="002060"/>
                </a:solidFill>
              </a:rPr>
              <a:t>. Формування рішень та оцінка їх переваг</a:t>
            </a:r>
            <a:r>
              <a:rPr lang="uk-UA" dirty="0"/>
              <a:t>: - аналіз проблемної ситуації та формування гіпотетичних ситуацій - безлічі альтернативних ситуацій, які додатково визначають проблемну ситуацію. Дана множина має утворювати повну групу подій зі своїми ймовірностями; - формування цілей - безлічі цілей, які необхідно досягти, для вирішення проблемної ситуації. Реальні завдання, як правило, багатоцільові; - визначення обмежень; - генерація рішень - безлічі альтернативних рішень, з яких буде здійснюватися вибір; - вимірювання переваг рішень - в реальних задачах часто можна зробити тільки порівняльну оцінку рішень. Вона може носити якісний характер, коли всі варіанти рішень впорядковують за перевагами (</a:t>
            </a:r>
            <a:r>
              <a:rPr lang="uk-UA" dirty="0" err="1"/>
              <a:t>ранжують</a:t>
            </a:r>
            <a:r>
              <a:rPr lang="uk-UA" dirty="0"/>
              <a:t>), або кількісний, коли можна порівняти, на скільки, або у скільки разів одне рішення краще іншого. </a:t>
            </a:r>
          </a:p>
          <a:p>
            <a:r>
              <a:rPr lang="uk-UA" dirty="0"/>
              <a:t>3. </a:t>
            </a:r>
            <a:r>
              <a:rPr lang="uk-UA" b="1" dirty="0">
                <a:solidFill>
                  <a:srgbClr val="002060"/>
                </a:solidFill>
              </a:rPr>
              <a:t>Вибір оптимального рішення: </a:t>
            </a:r>
            <a:r>
              <a:rPr lang="uk-UA" dirty="0"/>
              <a:t>- визначення допустимих рішень; - формування критеріїв (принципів) вибору ефективних рішень; - вибір єдиного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63235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6FB7D-09A7-4DB7-AC47-5B779623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Багатовимірний порівняльний аналіз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21ED99-2B3A-4996-BE31-128792E6E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/>
              <a:t>Багатовимірний порівняльний аналіз необхідний, коли потрібно дати узагальнену рейтингову оцінку за декількома показниками. Для виконання цього завдання широко використовуються алгоритми розрахунку інтегральних показників.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/>
              <a:t>Найбільш перспективним підходом є використання багатовимірного порівняльного аналізу, заснованого на методі евклідових відстаней, який дозволяє враховувати не лише абсолютні величини показників кожного об’єкту, але й міру їх близькості (відстань) до показників еталону.</a:t>
            </a:r>
          </a:p>
        </p:txBody>
      </p:sp>
    </p:spTree>
    <p:extLst>
      <p:ext uri="{BB962C8B-B14F-4D97-AF65-F5344CB8AC3E}">
        <p14:creationId xmlns:p14="http://schemas.microsoft.com/office/powerpoint/2010/main" val="208007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ED227-A613-41BB-8048-0E57F27A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Оптимальність рішень за критерієм Парето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FBBAB9-6265-432A-A4AD-8B5D9461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Реальні управлінські рішення, як правило, є багатоцільовими. Виникає проблема узгодження суперечливих цілей. Для вибору оптимального варіанта з безлічі допустимих, використовують принцип оптимальності Парето. У загальному випадку, завдання визначення ефективних рішень зводиться до трьох етапів: </a:t>
            </a:r>
          </a:p>
          <a:p>
            <a:pPr marL="514350" indent="-514350">
              <a:buAutoNum type="arabicPeriod"/>
            </a:pPr>
            <a:r>
              <a:rPr lang="uk-UA" dirty="0"/>
              <a:t>Безліч всіх альтернативних рішень зводиться до безлічі допустимих рішень; </a:t>
            </a:r>
          </a:p>
          <a:p>
            <a:pPr marL="514350" indent="-514350">
              <a:buAutoNum type="arabicPeriod"/>
            </a:pPr>
            <a:r>
              <a:rPr lang="uk-UA" dirty="0"/>
              <a:t>Безліч допустимих рішень звужується до безлічі ефективних рішень; </a:t>
            </a:r>
          </a:p>
          <a:p>
            <a:pPr marL="514350" indent="-514350">
              <a:buAutoNum type="arabicPeriod"/>
            </a:pPr>
            <a:r>
              <a:rPr lang="uk-UA" dirty="0"/>
              <a:t>З безлічі ефективних рішень вибирається єдине оптимальне рішення. </a:t>
            </a:r>
          </a:p>
        </p:txBody>
      </p:sp>
    </p:spTree>
    <p:extLst>
      <p:ext uri="{BB962C8B-B14F-4D97-AF65-F5344CB8AC3E}">
        <p14:creationId xmlns:p14="http://schemas.microsoft.com/office/powerpoint/2010/main" val="56784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255A7-B7D2-4C41-8140-F416264A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невизначеності</a:t>
            </a:r>
            <a:r>
              <a:rPr lang="ru-RU" dirty="0"/>
              <a:t> -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ігор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FDE51B-376E-4494-8DD2-4B75BBDE3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7200">
              <a:lnSpc>
                <a:spcPct val="110000"/>
              </a:lnSpc>
              <a:buNone/>
            </a:pPr>
            <a:r>
              <a:rPr lang="uk-UA" dirty="0"/>
              <a:t>Якщо є кілька конфліктуючих сторін (осіб), кожна з яких приймає деяке рішення, яке визначається заданим набором правил і кожному з осіб відомо можливе кінцевий стан конфліктної ситуації зі заздалегідь визначеними для кожної з сторін </a:t>
            </a:r>
            <a:r>
              <a:rPr lang="uk-UA" dirty="0" err="1"/>
              <a:t>платежами</a:t>
            </a:r>
            <a:r>
              <a:rPr lang="uk-UA" dirty="0"/>
              <a:t>, то говорять, що має місце гра.</a:t>
            </a:r>
          </a:p>
          <a:p>
            <a:pPr marL="0" indent="457200">
              <a:lnSpc>
                <a:spcPct val="110000"/>
              </a:lnSpc>
              <a:buNone/>
            </a:pPr>
            <a:r>
              <a:rPr lang="uk-UA" dirty="0"/>
              <a:t> Завдання теорії ігор полягають у виборі такої стратегії поведінки даного гравця, відхилення від якої може лише зменшити його виграш. Ситуація називається конфліктною якщо в ній беруть участь сторони, інтереси яких повністю або частково протилежні.</a:t>
            </a:r>
          </a:p>
          <a:p>
            <a:pPr marL="0" indent="457200">
              <a:lnSpc>
                <a:spcPct val="110000"/>
              </a:lnSpc>
              <a:buNone/>
            </a:pPr>
            <a:r>
              <a:rPr lang="uk-UA" dirty="0"/>
              <a:t> Гра - це дійсний чи формальний конфлікт, в якому є принаймні 2 учасники (гравця), кожен з яких прагне до досягнення власних цілей. Допустимі дії кожного з гравців, спрямовані на досягнення певної мети називаються правилами гри [</a:t>
            </a:r>
          </a:p>
        </p:txBody>
      </p:sp>
    </p:spTree>
    <p:extLst>
      <p:ext uri="{BB962C8B-B14F-4D97-AF65-F5344CB8AC3E}">
        <p14:creationId xmlns:p14="http://schemas.microsoft.com/office/powerpoint/2010/main" val="36643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8E423B-C4C9-46A7-A2E9-AE52D0615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636"/>
            <a:ext cx="10515600" cy="5253327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solidFill>
                  <a:srgbClr val="002060"/>
                </a:solidFill>
              </a:rPr>
              <a:t>Експертні системи </a:t>
            </a:r>
            <a:r>
              <a:rPr lang="uk-UA" dirty="0"/>
              <a:t>– це складні програмні пакети, що акумулюють знання висококваліфікованих фахівців у конкретних предметних галузях і здатні на їхній основі давати обґрунтовані рекомендації чи розв’язати поставлену задачу з поясненнями у зрозумілій формі.</a:t>
            </a:r>
          </a:p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експертів</a:t>
            </a:r>
            <a:r>
              <a:rPr lang="ru-RU" dirty="0"/>
              <a:t> і </a:t>
            </a:r>
            <a:r>
              <a:rPr lang="ru-RU" dirty="0" err="1"/>
              <a:t>інженерів</a:t>
            </a:r>
            <a:r>
              <a:rPr lang="ru-RU" dirty="0"/>
              <a:t> по </a:t>
            </a:r>
            <a:r>
              <a:rPr lang="ru-RU" dirty="0" err="1"/>
              <a:t>знанню</a:t>
            </a:r>
            <a:r>
              <a:rPr lang="ru-RU" dirty="0"/>
              <a:t>, </a:t>
            </a:r>
            <a:r>
              <a:rPr lang="ru-RU" dirty="0" err="1"/>
              <a:t>збирає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правила й </a:t>
            </a:r>
            <a:r>
              <a:rPr lang="ru-RU" dirty="0" err="1"/>
              <a:t>евристичні</a:t>
            </a:r>
            <a:r>
              <a:rPr lang="ru-RU" dirty="0"/>
              <a:t> правила.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і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в </a:t>
            </a:r>
            <a:r>
              <a:rPr lang="ru-RU" dirty="0" err="1"/>
              <a:t>програму</a:t>
            </a:r>
            <a:r>
              <a:rPr lang="ru-RU" dirty="0"/>
              <a:t> штучного </a:t>
            </a:r>
            <a:r>
              <a:rPr lang="ru-RU" dirty="0" err="1"/>
              <a:t>інтелекту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715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D0A810-D0E1-4BF6-A988-CB2E296FE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28" y="0"/>
            <a:ext cx="10815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8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4949F9D-2EBF-4821-8CBC-D5F74208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+mn-lt"/>
              </a:rPr>
              <a:t>Експертні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системи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можуть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функціонувати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двох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режимах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роботи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: </a:t>
            </a:r>
            <a:br>
              <a:rPr lang="ru-RU" sz="2400" dirty="0">
                <a:solidFill>
                  <a:srgbClr val="002060"/>
                </a:solidFill>
                <a:latin typeface="+mn-lt"/>
              </a:rPr>
            </a:br>
            <a:r>
              <a:rPr lang="ru-RU" sz="2400" dirty="0" err="1">
                <a:solidFill>
                  <a:srgbClr val="002060"/>
                </a:solidFill>
                <a:latin typeface="+mn-lt"/>
              </a:rPr>
              <a:t>режимі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режимі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+mn-lt"/>
              </a:rPr>
              <a:t>роботи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.</a:t>
            </a:r>
            <a:br>
              <a:rPr lang="ru-RU" sz="2400" dirty="0">
                <a:solidFill>
                  <a:srgbClr val="002060"/>
                </a:solidFill>
                <a:latin typeface="+mn-lt"/>
              </a:rPr>
            </a:br>
            <a:endParaRPr lang="uk-UA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025675B2-D2F6-4D8A-BBCB-F8CEA07B0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49762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При </a:t>
            </a:r>
            <a:r>
              <a:rPr lang="ru-RU" dirty="0" err="1"/>
              <a:t>роботі</a:t>
            </a:r>
            <a:r>
              <a:rPr lang="ru-RU" dirty="0"/>
              <a:t> в </a:t>
            </a:r>
            <a:r>
              <a:rPr lang="ru-RU" dirty="0" err="1">
                <a:solidFill>
                  <a:srgbClr val="002060"/>
                </a:solidFill>
              </a:rPr>
              <a:t>режимі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навчання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ЕС </a:t>
            </a:r>
            <a:r>
              <a:rPr lang="ru-RU" dirty="0" err="1"/>
              <a:t>знаходиться</a:t>
            </a:r>
            <a:r>
              <a:rPr lang="ru-RU" dirty="0"/>
              <a:t> в активному </a:t>
            </a:r>
            <a:r>
              <a:rPr lang="ru-RU" dirty="0" err="1"/>
              <a:t>діалозі</a:t>
            </a:r>
            <a:r>
              <a:rPr lang="ru-RU" dirty="0"/>
              <a:t> з </a:t>
            </a:r>
            <a:r>
              <a:rPr lang="ru-RU" dirty="0" err="1"/>
              <a:t>експертом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баз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знань</a:t>
            </a:r>
            <a:r>
              <a:rPr lang="ru-RU" dirty="0"/>
              <a:t> як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вводиться самим </a:t>
            </a:r>
            <a:r>
              <a:rPr lang="ru-RU" dirty="0" err="1"/>
              <a:t>експертом</a:t>
            </a:r>
            <a:r>
              <a:rPr lang="ru-RU" dirty="0"/>
              <a:t>, так і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ЕС сама активно </a:t>
            </a:r>
            <a:r>
              <a:rPr lang="ru-RU" dirty="0" err="1"/>
              <a:t>задає</a:t>
            </a:r>
            <a:r>
              <a:rPr lang="ru-RU" dirty="0"/>
              <a:t> </a:t>
            </a:r>
            <a:r>
              <a:rPr lang="ru-RU" dirty="0" err="1"/>
              <a:t>експертові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режим </a:t>
            </a:r>
            <a:r>
              <a:rPr lang="ru-RU" dirty="0" err="1"/>
              <a:t>роботи</a:t>
            </a:r>
            <a:r>
              <a:rPr lang="ru-RU" dirty="0"/>
              <a:t>, коли </a:t>
            </a:r>
            <a:r>
              <a:rPr lang="ru-RU" dirty="0" err="1"/>
              <a:t>експерт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опитуваного</a:t>
            </a:r>
            <a:r>
              <a:rPr lang="ru-RU" dirty="0"/>
              <a:t>,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експертна</a:t>
            </a:r>
            <a:r>
              <a:rPr lang="ru-RU" dirty="0"/>
              <a:t> система, як </a:t>
            </a:r>
            <a:r>
              <a:rPr lang="ru-RU" dirty="0" err="1"/>
              <a:t>накопичувач</a:t>
            </a:r>
            <a:r>
              <a:rPr lang="ru-RU" dirty="0"/>
              <a:t> </a:t>
            </a:r>
            <a:r>
              <a:rPr lang="ru-RU" dirty="0" err="1"/>
              <a:t>емпіричного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в </a:t>
            </a:r>
            <a:r>
              <a:rPr lang="ru-RU" dirty="0" err="1"/>
              <a:t>предметній</a:t>
            </a:r>
            <a:r>
              <a:rPr lang="ru-RU" dirty="0"/>
              <a:t> </a:t>
            </a:r>
            <a:r>
              <a:rPr lang="uk-UA" dirty="0"/>
              <a:t>області, "бачить" ту необхідність зв’язку фактів і знань, що може бути упущена самим експертом. У режимі роботи ЕС виконує ті функції, для яких вона створюється із споживчої точки зору.</a:t>
            </a:r>
          </a:p>
          <a:p>
            <a:pPr marL="0" indent="0">
              <a:buNone/>
            </a:pPr>
            <a:r>
              <a:rPr lang="uk-UA" i="1" dirty="0">
                <a:solidFill>
                  <a:srgbClr val="002060"/>
                </a:solidFill>
              </a:rPr>
              <a:t>Функції експертних систем:</a:t>
            </a:r>
          </a:p>
          <a:p>
            <a:r>
              <a:rPr lang="uk-UA" dirty="0" err="1"/>
              <a:t>Експертизапроектів</a:t>
            </a:r>
            <a:r>
              <a:rPr lang="uk-UA" dirty="0"/>
              <a:t>.</a:t>
            </a:r>
          </a:p>
          <a:p>
            <a:r>
              <a:rPr lang="uk-UA" dirty="0"/>
              <a:t>Оцінка кваліфікації фахівців.</a:t>
            </a:r>
          </a:p>
          <a:p>
            <a:r>
              <a:rPr lang="uk-UA" dirty="0"/>
              <a:t>Постановка діагнозу.</a:t>
            </a:r>
          </a:p>
          <a:p>
            <a:r>
              <a:rPr lang="uk-UA" dirty="0"/>
              <a:t>Оцінка </a:t>
            </a:r>
            <a:r>
              <a:rPr lang="uk-UA" dirty="0" err="1"/>
              <a:t>ефективностілікування</a:t>
            </a:r>
            <a:r>
              <a:rPr lang="uk-UA" dirty="0"/>
              <a:t>.</a:t>
            </a:r>
          </a:p>
          <a:p>
            <a:r>
              <a:rPr lang="uk-UA" dirty="0" err="1"/>
              <a:t>Призначеннясхеми</a:t>
            </a:r>
            <a:r>
              <a:rPr lang="uk-UA" dirty="0"/>
              <a:t> лікування.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347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DD6C0-A2EA-483A-87A2-BB8383B2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Функціонування експертних систем</a:t>
            </a:r>
            <a:endParaRPr lang="uk-UA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6F673136-37C5-44F1-8778-2EDBDCA6F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745" y="1320800"/>
            <a:ext cx="9402619" cy="53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86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1322</Words>
  <Application>Microsoft Office PowerPoint</Application>
  <PresentationFormat>Широкий екран</PresentationFormat>
  <Paragraphs>55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Моделювання систем підтримки прийняття рішень</vt:lpstr>
      <vt:lpstr>Етапи процесу прийняття рішень</vt:lpstr>
      <vt:lpstr>Багатовимірний порівняльний аналіз</vt:lpstr>
      <vt:lpstr>Оптимальність рішень за критерієм Парето </vt:lpstr>
      <vt:lpstr>Прийняття рішень в умовах невизначеності - теорія ігор</vt:lpstr>
      <vt:lpstr>Презентація PowerPoint</vt:lpstr>
      <vt:lpstr>Презентація PowerPoint</vt:lpstr>
      <vt:lpstr>Експертні системи можуть функціонувати в двох режимах роботи:  режимі навчання і режимі роботи. </vt:lpstr>
      <vt:lpstr>Функціонування експертних систем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експертних систем</dc:title>
  <dc:creator>Оксана</dc:creator>
  <cp:lastModifiedBy>Оксана</cp:lastModifiedBy>
  <cp:revision>8</cp:revision>
  <dcterms:created xsi:type="dcterms:W3CDTF">2024-12-02T21:20:35Z</dcterms:created>
  <dcterms:modified xsi:type="dcterms:W3CDTF">2024-12-02T22:31:36Z</dcterms:modified>
</cp:coreProperties>
</file>