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Ref idx="1002">
        <a:schemeClr val="bg1"/>
      </p:bgRef>
    </p:bg>
    <p:spTree>
      <p:nvGrpSpPr>
        <p:cNvPr id="1" name=""/>
        <p:cNvGrpSpPr/>
        <p:nvPr/>
      </p:nvGrpSpPr>
      <p:grpSpPr>
        <a:xfrm>
          <a:off x="0" y="0"/>
          <a:ext cx="0" cy="0"/>
          <a:chOff x="0" y="0"/>
          <a:chExt cx="0" cy="0"/>
        </a:xfrm>
      </p:grpSpPr>
      <p:sp>
        <p:nvSpPr>
          <p:cNvPr id="8" name="Прямокут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 сполучна ліні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uk-UA" smtClean="0"/>
              <a:t>Зразок заголовка</a:t>
            </a:r>
            <a:endParaRPr kumimoji="0" lang="en-US"/>
          </a:p>
        </p:txBody>
      </p:sp>
      <p:sp>
        <p:nvSpPr>
          <p:cNvPr id="25" name="Пі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uk-UA" smtClean="0"/>
              <a:t>Зразок підзаголовка</a:t>
            </a:r>
            <a:endParaRPr kumimoji="0" lang="en-US"/>
          </a:p>
        </p:txBody>
      </p:sp>
      <p:sp>
        <p:nvSpPr>
          <p:cNvPr id="31" name="Місце для дати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90A66AE-81F5-474A-B74B-EE41E9320F19}" type="datetimeFigureOut">
              <a:rPr lang="uk-UA" smtClean="0"/>
              <a:t>26.09.2023</a:t>
            </a:fld>
            <a:endParaRPr lang="uk-UA"/>
          </a:p>
        </p:txBody>
      </p:sp>
      <p:sp>
        <p:nvSpPr>
          <p:cNvPr id="18" name="Місце для нижнього колонтитула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uk-UA"/>
          </a:p>
        </p:txBody>
      </p:sp>
      <p:sp>
        <p:nvSpPr>
          <p:cNvPr id="29" name="Місце для номера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64F593F-0D5B-4CF0-BEE2-6583C73E7271}"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553200" y="274955"/>
            <a:ext cx="1524000" cy="5851525"/>
          </a:xfrm>
        </p:spPr>
        <p:txBody>
          <a:bodyPr vert="eaVert" anchor="t"/>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274642"/>
            <a:ext cx="6019800" cy="5851525"/>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a:xfrm>
            <a:off x="4242816" y="6557946"/>
            <a:ext cx="2002464" cy="226902"/>
          </a:xfrm>
        </p:spPr>
        <p:txBody>
          <a:bodyPr/>
          <a:lstStyle>
            <a:extLst/>
          </a:lstStyle>
          <a:p>
            <a:fld id="{C90A66AE-81F5-474A-B74B-EE41E9320F19}" type="datetimeFigureOut">
              <a:rPr lang="uk-UA" smtClean="0"/>
              <a:t>26.09.2023</a:t>
            </a:fld>
            <a:endParaRPr lang="uk-UA"/>
          </a:p>
        </p:txBody>
      </p:sp>
      <p:sp>
        <p:nvSpPr>
          <p:cNvPr id="5" name="Місце для нижнього колонтитула 4"/>
          <p:cNvSpPr>
            <a:spLocks noGrp="1"/>
          </p:cNvSpPr>
          <p:nvPr>
            <p:ph type="ftr" sz="quarter" idx="11"/>
          </p:nvPr>
        </p:nvSpPr>
        <p:spPr>
          <a:xfrm>
            <a:off x="457200" y="6556248"/>
            <a:ext cx="3657600" cy="228600"/>
          </a:xfrm>
        </p:spPr>
        <p:txBody>
          <a:bodyPr/>
          <a:lstStyle>
            <a:extLst/>
          </a:lstStyle>
          <a:p>
            <a:endParaRPr lang="uk-UA"/>
          </a:p>
        </p:txBody>
      </p:sp>
      <p:sp>
        <p:nvSpPr>
          <p:cNvPr id="6" name="Місце для номера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64F593F-0D5B-4CF0-BEE2-6583C73E72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uk-UA" smtClean="0"/>
              <a:t>Зразок заголовка</a:t>
            </a:r>
            <a:endParaRPr kumimoji="0" lang="en-US"/>
          </a:p>
        </p:txBody>
      </p:sp>
      <p:sp>
        <p:nvSpPr>
          <p:cNvPr id="3" name="Місце для вмісту 2"/>
          <p:cNvSpPr>
            <a:spLocks noGrp="1"/>
          </p:cNvSpPr>
          <p:nvPr>
            <p:ph idx="1"/>
          </p:nvPr>
        </p:nvSpPr>
        <p:spPr/>
        <p:txBody>
          <a:bodyPr/>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90A66AE-81F5-474A-B74B-EE41E9320F19}" type="datetimeFigureOut">
              <a:rPr lang="uk-UA" smtClean="0"/>
              <a:t>26.09.2023</a:t>
            </a:fld>
            <a:endParaRPr lang="uk-UA"/>
          </a:p>
        </p:txBody>
      </p:sp>
      <p:sp>
        <p:nvSpPr>
          <p:cNvPr id="5" name="Місце для нижнього колонтитула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uk-UA"/>
          </a:p>
        </p:txBody>
      </p:sp>
      <p:sp>
        <p:nvSpPr>
          <p:cNvPr id="6" name="Місце для номера слайда 5"/>
          <p:cNvSpPr>
            <a:spLocks noGrp="1"/>
          </p:cNvSpPr>
          <p:nvPr>
            <p:ph type="sldNum" sz="quarter" idx="12"/>
          </p:nvPr>
        </p:nvSpPr>
        <p:spPr>
          <a:xfrm>
            <a:off x="6733952" y="6555112"/>
            <a:ext cx="588336" cy="228600"/>
          </a:xfrm>
        </p:spPr>
        <p:txBody>
          <a:bodyPr/>
          <a:lstStyle>
            <a:extLst/>
          </a:lstStyle>
          <a:p>
            <a:fld id="{764F593F-0D5B-4CF0-BEE2-6583C73E7271}"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uk-UA" smtClean="0"/>
              <a:t>Зразок заголовка</a:t>
            </a:r>
            <a:endParaRPr kumimoji="0" lang="en-US"/>
          </a:p>
        </p:txBody>
      </p:sp>
      <p:sp>
        <p:nvSpPr>
          <p:cNvPr id="3" name="Місце для вмісту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8" name="Місце для нижнього колонтитула 7"/>
          <p:cNvSpPr>
            <a:spLocks noGrp="1"/>
          </p:cNvSpPr>
          <p:nvPr>
            <p:ph type="ftr" sz="quarter" idx="11"/>
          </p:nvPr>
        </p:nvSpPr>
        <p:spPr/>
        <p:txBody>
          <a:bodyPr/>
          <a:lstStyle>
            <a:extLst/>
          </a:lstStyle>
          <a:p>
            <a:endParaRPr lang="uk-UA"/>
          </a:p>
        </p:txBody>
      </p:sp>
      <p:sp>
        <p:nvSpPr>
          <p:cNvPr id="9" name="Місце для номера слайда 8"/>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uk-UA" smtClean="0"/>
              <a:t>Зразок заголовка</a:t>
            </a:r>
            <a:endParaRPr kumimoji="0" lang="en-US"/>
          </a:p>
        </p:txBody>
      </p:sp>
      <p:sp>
        <p:nvSpPr>
          <p:cNvPr id="3" name="Місце для дати 2"/>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4" name="Місце для нижнього колонтитула 3"/>
          <p:cNvSpPr>
            <a:spLocks noGrp="1"/>
          </p:cNvSpPr>
          <p:nvPr>
            <p:ph type="ftr" sz="quarter" idx="11"/>
          </p:nvPr>
        </p:nvSpPr>
        <p:spPr/>
        <p:txBody>
          <a:bodyPr/>
          <a:lstStyle>
            <a:extLst/>
          </a:lstStyle>
          <a:p>
            <a:endParaRPr lang="uk-UA"/>
          </a:p>
        </p:txBody>
      </p:sp>
      <p:sp>
        <p:nvSpPr>
          <p:cNvPr id="5" name="Місце для номера слайда 4"/>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lvl1pPr>
              <a:defRPr>
                <a:solidFill>
                  <a:schemeClr val="tx2"/>
                </a:solidFill>
              </a:defRPr>
            </a:lvl1pPr>
            <a:extLst/>
          </a:lstStyle>
          <a:p>
            <a:fld id="{C90A66AE-81F5-474A-B74B-EE41E9320F19}" type="datetimeFigureOut">
              <a:rPr lang="uk-UA" smtClean="0"/>
              <a:t>26.09.2023</a:t>
            </a:fld>
            <a:endParaRPr lang="uk-UA"/>
          </a:p>
        </p:txBody>
      </p:sp>
      <p:sp>
        <p:nvSpPr>
          <p:cNvPr id="3" name="Місце для нижнього колонтитула 2"/>
          <p:cNvSpPr>
            <a:spLocks noGrp="1"/>
          </p:cNvSpPr>
          <p:nvPr>
            <p:ph type="ftr" sz="quarter" idx="11"/>
          </p:nvPr>
        </p:nvSpPr>
        <p:spPr/>
        <p:txBody>
          <a:bodyPr/>
          <a:lstStyle>
            <a:lvl1pPr>
              <a:defRPr>
                <a:solidFill>
                  <a:schemeClr val="tx2"/>
                </a:solidFill>
              </a:defRPr>
            </a:lvl1pPr>
            <a:extLst/>
          </a:lstStyle>
          <a:p>
            <a:endParaRPr lang="uk-UA"/>
          </a:p>
        </p:txBody>
      </p:sp>
      <p:sp>
        <p:nvSpPr>
          <p:cNvPr id="4" name="Місце для номера слайда 3"/>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bg>
      <p:bgRef idx="1002">
        <a:schemeClr val="bg2"/>
      </p:bgRef>
    </p:bg>
    <p:spTree>
      <p:nvGrpSpPr>
        <p:cNvPr id="1" name=""/>
        <p:cNvGrpSpPr/>
        <p:nvPr/>
      </p:nvGrpSpPr>
      <p:grpSpPr>
        <a:xfrm>
          <a:off x="0" y="0"/>
          <a:ext cx="0" cy="0"/>
          <a:chOff x="0" y="0"/>
          <a:chExt cx="0" cy="0"/>
        </a:xfrm>
      </p:grpSpPr>
      <p:sp>
        <p:nvSpPr>
          <p:cNvPr id="8" name="Прямокут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кут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uk-UA" smtClean="0"/>
              <a:t>Зразок заголовка</a:t>
            </a:r>
            <a:endParaRPr kumimoji="0" lang="en-US" dirty="0"/>
          </a:p>
        </p:txBody>
      </p:sp>
      <p:sp>
        <p:nvSpPr>
          <p:cNvPr id="4" name="Місце для тексту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uk-UA" smtClean="0"/>
              <a:t>Зразок тексту</a:t>
            </a:r>
          </a:p>
        </p:txBody>
      </p:sp>
      <p:sp>
        <p:nvSpPr>
          <p:cNvPr id="5" name="Місце для дати 4"/>
          <p:cNvSpPr>
            <a:spLocks noGrp="1"/>
          </p:cNvSpPr>
          <p:nvPr>
            <p:ph type="dt" sz="half" idx="10"/>
          </p:nvPr>
        </p:nvSpPr>
        <p:spPr/>
        <p:txBody>
          <a:bodyPr/>
          <a:lstStyle>
            <a:extLst/>
          </a:lstStyle>
          <a:p>
            <a:fld id="{C90A66AE-81F5-474A-B74B-EE41E9320F19}" type="datetimeFigureOut">
              <a:rPr lang="uk-UA" smtClean="0"/>
              <a:t>26.09.2023</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764F593F-0D5B-4CF0-BEE2-6583C73E7271}" type="slidenum">
              <a:rPr lang="uk-UA" smtClean="0"/>
              <a:t>‹№›</a:t>
            </a:fld>
            <a:endParaRPr lang="uk-UA"/>
          </a:p>
        </p:txBody>
      </p:sp>
      <p:sp>
        <p:nvSpPr>
          <p:cNvPr id="10" name="Місце для зображення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uk-UA" smtClean="0"/>
              <a:t>Клацніть піктограму, щоб додати зображення</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кут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Місце для заголовка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uk-UA" smtClean="0"/>
              <a:t>Зразок заголовка</a:t>
            </a:r>
            <a:endParaRPr kumimoji="0" lang="en-US"/>
          </a:p>
        </p:txBody>
      </p:sp>
      <p:sp>
        <p:nvSpPr>
          <p:cNvPr id="31" name="Місце для тексту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27" name="Місце для дати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90A66AE-81F5-474A-B74B-EE41E9320F19}" type="datetimeFigureOut">
              <a:rPr lang="uk-UA" smtClean="0"/>
              <a:t>26.09.2023</a:t>
            </a:fld>
            <a:endParaRPr lang="uk-UA"/>
          </a:p>
        </p:txBody>
      </p:sp>
      <p:sp>
        <p:nvSpPr>
          <p:cNvPr id="4" name="Місце для нижнього колонтитула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uk-UA"/>
          </a:p>
        </p:txBody>
      </p:sp>
      <p:sp>
        <p:nvSpPr>
          <p:cNvPr id="16" name="Місце для номера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64F593F-0D5B-4CF0-BEE2-6583C73E727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a:latin typeface="Times New Roman" pitchFamily="18" charset="0"/>
                <a:cs typeface="Times New Roman" pitchFamily="18" charset="0"/>
              </a:rPr>
              <a:t>Міжнародна торгівля товарами та послугами</a:t>
            </a:r>
            <a:endParaRPr lang="uk-UA" sz="3200" dirty="0">
              <a:latin typeface="Times New Roman" pitchFamily="18" charset="0"/>
              <a:cs typeface="Times New Roman" pitchFamily="18" charset="0"/>
            </a:endParaRPr>
          </a:p>
        </p:txBody>
      </p:sp>
      <p:sp>
        <p:nvSpPr>
          <p:cNvPr id="3" name="Місце для вмісту 2"/>
          <p:cNvSpPr>
            <a:spLocks noGrp="1"/>
          </p:cNvSpPr>
          <p:nvPr>
            <p:ph idx="1"/>
          </p:nvPr>
        </p:nvSpPr>
        <p:spPr/>
        <p:txBody>
          <a:bodyPr/>
          <a:lstStyle/>
          <a:p>
            <a:pPr marL="0" indent="0">
              <a:buNone/>
            </a:pPr>
            <a:r>
              <a:rPr lang="uk-UA" dirty="0" smtClean="0">
                <a:latin typeface="Times New Roman" pitchFamily="18" charset="0"/>
                <a:cs typeface="Times New Roman" pitchFamily="18" charset="0"/>
              </a:rPr>
              <a:t>1. Визначення та мотиви міжнародної торгівлі.</a:t>
            </a:r>
          </a:p>
          <a:p>
            <a:pPr marL="0" indent="0">
              <a:buNone/>
            </a:pPr>
            <a:r>
              <a:rPr lang="uk-UA" dirty="0" smtClean="0">
                <a:latin typeface="Times New Roman" pitchFamily="18" charset="0"/>
                <a:cs typeface="Times New Roman" pitchFamily="18" charset="0"/>
              </a:rPr>
              <a:t>2. </a:t>
            </a:r>
            <a:r>
              <a:rPr lang="uk-UA" dirty="0" smtClean="0">
                <a:latin typeface="Times New Roman" pitchFamily="18" charset="0"/>
                <a:cs typeface="Times New Roman" pitchFamily="18" charset="0"/>
              </a:rPr>
              <a:t>Тарифи та мита.</a:t>
            </a:r>
          </a:p>
          <a:p>
            <a:pPr marL="0" indent="0">
              <a:buNone/>
            </a:pPr>
            <a:r>
              <a:rPr lang="uk-UA" dirty="0" smtClean="0">
                <a:latin typeface="Times New Roman" pitchFamily="18" charset="0"/>
                <a:cs typeface="Times New Roman" pitchFamily="18" charset="0"/>
              </a:rPr>
              <a:t>3. </a:t>
            </a:r>
            <a:r>
              <a:rPr lang="uk-UA" dirty="0" smtClean="0">
                <a:latin typeface="Times New Roman" pitchFamily="18" charset="0"/>
                <a:cs typeface="Times New Roman" pitchFamily="18" charset="0"/>
              </a:rPr>
              <a:t>Фінансування міжнародної торгівлі.</a:t>
            </a:r>
          </a:p>
          <a:p>
            <a:pPr marL="0" indent="0">
              <a:buNone/>
            </a:pPr>
            <a:r>
              <a:rPr lang="uk-UA" dirty="0" smtClean="0">
                <a:latin typeface="Times New Roman" pitchFamily="18" charset="0"/>
                <a:cs typeface="Times New Roman" pitchFamily="18" charset="0"/>
              </a:rPr>
              <a:t>4. </a:t>
            </a:r>
            <a:r>
              <a:rPr lang="uk-UA" dirty="0">
                <a:latin typeface="Times New Roman" pitchFamily="18" charset="0"/>
                <a:cs typeface="Times New Roman" pitchFamily="18" charset="0"/>
              </a:rPr>
              <a:t>Ризики та </a:t>
            </a:r>
            <a:r>
              <a:rPr lang="uk-UA" dirty="0" smtClean="0">
                <a:latin typeface="Times New Roman" pitchFamily="18" charset="0"/>
                <a:cs typeface="Times New Roman" pitchFamily="18" charset="0"/>
              </a:rPr>
              <a:t>виклики</a:t>
            </a:r>
            <a:r>
              <a:rPr lang="en-US"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 міжнародній торгівлі.</a:t>
            </a:r>
          </a:p>
          <a:p>
            <a:pPr marL="0" indent="0">
              <a:buNone/>
            </a:pPr>
            <a:r>
              <a:rPr lang="uk-UA" dirty="0" smtClean="0">
                <a:latin typeface="Times New Roman" pitchFamily="18" charset="0"/>
                <a:cs typeface="Times New Roman" pitchFamily="18" charset="0"/>
              </a:rPr>
              <a:t>5. </a:t>
            </a:r>
            <a:r>
              <a:rPr lang="uk-UA" dirty="0">
                <a:latin typeface="Times New Roman" pitchFamily="18" charset="0"/>
                <a:cs typeface="Times New Roman" pitchFamily="18" charset="0"/>
              </a:rPr>
              <a:t>Міжнародна торговельна </a:t>
            </a:r>
            <a:r>
              <a:rPr lang="uk-UA" dirty="0" smtClean="0">
                <a:latin typeface="Times New Roman" pitchFamily="18" charset="0"/>
                <a:cs typeface="Times New Roman" pitchFamily="18" charset="0"/>
              </a:rPr>
              <a:t>політика.</a:t>
            </a:r>
          </a:p>
          <a:p>
            <a:pPr marL="0" indent="0">
              <a:buNone/>
            </a:pPr>
            <a:r>
              <a:rPr lang="uk-UA" dirty="0" smtClean="0">
                <a:latin typeface="Times New Roman" pitchFamily="18" charset="0"/>
                <a:cs typeface="Times New Roman" pitchFamily="18" charset="0"/>
              </a:rPr>
              <a:t>6. </a:t>
            </a:r>
            <a:r>
              <a:rPr lang="uk-UA" dirty="0">
                <a:latin typeface="Times New Roman" pitchFamily="18" charset="0"/>
                <a:cs typeface="Times New Roman" pitchFamily="18" charset="0"/>
              </a:rPr>
              <a:t>Тенденції у міжнародній </a:t>
            </a:r>
            <a:r>
              <a:rPr lang="uk-UA" dirty="0" smtClean="0">
                <a:latin typeface="Times New Roman" pitchFamily="18" charset="0"/>
                <a:cs typeface="Times New Roman" pitchFamily="18" charset="0"/>
              </a:rPr>
              <a:t>торгівлі.</a:t>
            </a:r>
            <a:endParaRPr lang="uk-UA" dirty="0" smtClean="0">
              <a:latin typeface="Times New Roman" pitchFamily="18" charset="0"/>
              <a:cs typeface="Times New Roman" pitchFamily="18" charset="0"/>
            </a:endParaRPr>
          </a:p>
          <a:p>
            <a:endParaRPr lang="uk-UA" dirty="0" smtClean="0"/>
          </a:p>
          <a:p>
            <a:pPr marL="0" indent="0">
              <a:buNone/>
            </a:pPr>
            <a:endParaRPr lang="uk-UA" dirty="0"/>
          </a:p>
        </p:txBody>
      </p:sp>
      <p:pic>
        <p:nvPicPr>
          <p:cNvPr id="4" name="Рисунок 3"/>
          <p:cNvPicPr>
            <a:picLocks noChangeAspect="1"/>
          </p:cNvPicPr>
          <p:nvPr/>
        </p:nvPicPr>
        <p:blipFill rotWithShape="1">
          <a:blip r:embed="rId2"/>
          <a:srcRect l="36797" t="45508" r="36384" b="38281"/>
          <a:stretch/>
        </p:blipFill>
        <p:spPr>
          <a:xfrm>
            <a:off x="6660232" y="188640"/>
            <a:ext cx="2102073" cy="714375"/>
          </a:xfrm>
          <a:prstGeom prst="rect">
            <a:avLst/>
          </a:prstGeom>
        </p:spPr>
      </p:pic>
    </p:spTree>
    <p:extLst>
      <p:ext uri="{BB962C8B-B14F-4D97-AF65-F5344CB8AC3E}">
        <p14:creationId xmlns:p14="http://schemas.microsoft.com/office/powerpoint/2010/main" val="459986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44664"/>
          </a:xfrm>
        </p:spPr>
        <p:txBody>
          <a:bodyPr>
            <a:normAutofit/>
          </a:bodyPr>
          <a:lstStyle/>
          <a:p>
            <a:pPr algn="ctr"/>
            <a:r>
              <a:rPr lang="uk-UA" sz="2500" dirty="0">
                <a:latin typeface="Times New Roman" pitchFamily="18" charset="0"/>
                <a:cs typeface="Times New Roman" pitchFamily="18" charset="0"/>
              </a:rPr>
              <a:t>2. Тарифи та мита</a:t>
            </a:r>
            <a:r>
              <a:rPr lang="uk-UA" sz="2500" dirty="0" smtClean="0">
                <a:latin typeface="Times New Roman" pitchFamily="18" charset="0"/>
                <a:cs typeface="Times New Roman" pitchFamily="18" charset="0"/>
              </a:rPr>
              <a:t>.</a:t>
            </a:r>
            <a:endParaRPr lang="uk-UA" sz="2500" dirty="0"/>
          </a:p>
        </p:txBody>
      </p:sp>
      <p:sp>
        <p:nvSpPr>
          <p:cNvPr id="3" name="Місце для вмісту 2"/>
          <p:cNvSpPr>
            <a:spLocks noGrp="1"/>
          </p:cNvSpPr>
          <p:nvPr>
            <p:ph idx="1"/>
          </p:nvPr>
        </p:nvSpPr>
        <p:spPr>
          <a:xfrm>
            <a:off x="457200" y="1124744"/>
            <a:ext cx="7643192" cy="5544616"/>
          </a:xfrm>
        </p:spPr>
        <p:txBody>
          <a:bodyPr>
            <a:noAutofit/>
          </a:bodyPr>
          <a:lstStyle/>
          <a:p>
            <a:pPr marL="0" indent="0" algn="just">
              <a:spcBef>
                <a:spcPts val="0"/>
              </a:spcBef>
              <a:buNone/>
            </a:pPr>
            <a:r>
              <a:rPr lang="uk-UA" sz="1700" dirty="0">
                <a:latin typeface="Times New Roman" pitchFamily="18" charset="0"/>
                <a:cs typeface="Times New Roman" pitchFamily="18" charset="0"/>
              </a:rPr>
              <a:t> </a:t>
            </a:r>
            <a:r>
              <a:rPr lang="uk-UA" sz="1700" dirty="0" smtClean="0">
                <a:latin typeface="Times New Roman" pitchFamily="18" charset="0"/>
                <a:cs typeface="Times New Roman" pitchFamily="18" charset="0"/>
              </a:rPr>
              <a:t>     Зовнішньоекономічна </a:t>
            </a:r>
            <a:r>
              <a:rPr lang="uk-UA" sz="1700" dirty="0">
                <a:latin typeface="Times New Roman" pitchFamily="18" charset="0"/>
                <a:cs typeface="Times New Roman" pitchFamily="18" charset="0"/>
              </a:rPr>
              <a:t>діяльність за умов ринкової відкритої економіки є надзвичайно важливим економічним сектором держави. Проте вона може бути й інструментом пригнічення народногосподарського комплексу.</a:t>
            </a:r>
          </a:p>
          <a:p>
            <a:pPr marL="0" indent="0" algn="just">
              <a:spcBef>
                <a:spcPts val="0"/>
              </a:spcBef>
              <a:buNone/>
            </a:pPr>
            <a:r>
              <a:rPr lang="uk-UA" sz="1700" dirty="0" smtClean="0">
                <a:latin typeface="Times New Roman" pitchFamily="18" charset="0"/>
                <a:cs typeface="Times New Roman" pitchFamily="18" charset="0"/>
              </a:rPr>
              <a:t>       Проблема </a:t>
            </a:r>
            <a:r>
              <a:rPr lang="uk-UA" sz="1700" dirty="0">
                <a:latin typeface="Times New Roman" pitchFamily="18" charset="0"/>
                <a:cs typeface="Times New Roman" pitchFamily="18" charset="0"/>
              </a:rPr>
              <a:t>полягає в тому, щоб знайти «золоту» середину між адміністративним управлінням і вільними економічними відносинами із закордонними партнерами. Таким критерієм повинен стати національний інтерес держави. Вибір шляхів розвитку зовнішньої торгівлі вже близько трьох століть перебуває в центрі уваги державних органів і вчених різних країн. У світі немає жодної держави, яка дозволила б собі в реальних умовах не регулювати свою зовнішньоекономічну діяльність.</a:t>
            </a:r>
          </a:p>
          <a:p>
            <a:pPr marL="0" indent="0" algn="just">
              <a:spcBef>
                <a:spcPts val="0"/>
              </a:spcBef>
              <a:buNone/>
            </a:pPr>
            <a:r>
              <a:rPr lang="uk-UA" sz="1700" dirty="0" smtClean="0">
                <a:latin typeface="Times New Roman" pitchFamily="18" charset="0"/>
                <a:cs typeface="Times New Roman" pitchFamily="18" charset="0"/>
              </a:rPr>
              <a:t>        Найважливішим </a:t>
            </a:r>
            <a:r>
              <a:rPr lang="uk-UA" sz="1700" dirty="0">
                <a:latin typeface="Times New Roman" pitchFamily="18" charset="0"/>
                <a:cs typeface="Times New Roman" pitchFamily="18" charset="0"/>
              </a:rPr>
              <a:t>інструментом митно-тарифного регулювання експортно-імпортних операцій є митний тариф. Мито збільшує ціну конкретного імпортного товару при його надходженні на внутрішній ринок, дає змогу національним товаровиробникам підвищувати загальний рівень цін вітчизняних товарів і одержувати додатковий прибуток.</a:t>
            </a:r>
          </a:p>
          <a:p>
            <a:pPr marL="0" indent="0" algn="just">
              <a:spcBef>
                <a:spcPts val="0"/>
              </a:spcBef>
              <a:buNone/>
            </a:pPr>
            <a:r>
              <a:rPr lang="uk-UA" sz="1700" b="1" dirty="0" smtClean="0">
                <a:latin typeface="Times New Roman" pitchFamily="18" charset="0"/>
                <a:cs typeface="Times New Roman" pitchFamily="18" charset="0"/>
              </a:rPr>
              <a:t>    Митне </a:t>
            </a:r>
            <a:r>
              <a:rPr lang="uk-UA" sz="1700" b="1" dirty="0">
                <a:latin typeface="Times New Roman" pitchFamily="18" charset="0"/>
                <a:cs typeface="Times New Roman" pitchFamily="18" charset="0"/>
              </a:rPr>
              <a:t>регулювання</a:t>
            </a:r>
            <a:r>
              <a:rPr lang="uk-UA" sz="1700" dirty="0">
                <a:latin typeface="Times New Roman" pitchFamily="18" charset="0"/>
                <a:cs typeface="Times New Roman" pitchFamily="18" charset="0"/>
              </a:rPr>
              <a:t> – регулювання питань, пов'язаних із встановленням мит та інших податків, що справляються при переміщенні товарів через митний кордон </a:t>
            </a:r>
            <a:r>
              <a:rPr lang="uk-UA" sz="1700" dirty="0" smtClean="0">
                <a:latin typeface="Times New Roman" pitchFamily="18" charset="0"/>
                <a:cs typeface="Times New Roman" pitchFamily="18" charset="0"/>
              </a:rPr>
              <a:t>України, процедурами </a:t>
            </a:r>
            <a:r>
              <a:rPr lang="uk-UA" sz="1700" dirty="0">
                <a:latin typeface="Times New Roman" pitchFamily="18" charset="0"/>
                <a:cs typeface="Times New Roman" pitchFamily="18" charset="0"/>
              </a:rPr>
              <a:t>митного контролю, організацією діяльності органів митного контролю України (ст. 1 Закону України "Про зовнішньоекономічну діяльність 16 квітня 1991 року № 959-</a:t>
            </a:r>
            <a:r>
              <a:rPr lang="en-US" sz="1700" dirty="0">
                <a:latin typeface="Times New Roman" pitchFamily="18" charset="0"/>
                <a:cs typeface="Times New Roman" pitchFamily="18" charset="0"/>
              </a:rPr>
              <a:t>XII").</a:t>
            </a:r>
          </a:p>
          <a:p>
            <a:pPr marL="0" indent="360000" algn="just">
              <a:spcBef>
                <a:spcPts val="0"/>
              </a:spcBef>
            </a:pPr>
            <a:endParaRPr lang="uk-UA" sz="1700" dirty="0">
              <a:latin typeface="Times New Roman" pitchFamily="18" charset="0"/>
              <a:cs typeface="Times New Roman" pitchFamily="18" charset="0"/>
            </a:endParaRPr>
          </a:p>
        </p:txBody>
      </p:sp>
      <p:pic>
        <p:nvPicPr>
          <p:cNvPr id="4" name="Місце для вмісту 3"/>
          <p:cNvPicPr>
            <a:picLocks noChangeAspect="1"/>
          </p:cNvPicPr>
          <p:nvPr/>
        </p:nvPicPr>
        <p:blipFill rotWithShape="1">
          <a:blip r:embed="rId2"/>
          <a:srcRect l="36797" t="45508" r="36384" b="38281"/>
          <a:stretch/>
        </p:blipFill>
        <p:spPr>
          <a:xfrm>
            <a:off x="6660232" y="116632"/>
            <a:ext cx="2330749" cy="792088"/>
          </a:xfrm>
          <a:prstGeom prst="rect">
            <a:avLst/>
          </a:prstGeom>
        </p:spPr>
      </p:pic>
    </p:spTree>
    <p:extLst>
      <p:ext uri="{BB962C8B-B14F-4D97-AF65-F5344CB8AC3E}">
        <p14:creationId xmlns:p14="http://schemas.microsoft.com/office/powerpoint/2010/main" val="3064035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7776864" cy="6480720"/>
          </a:xfrm>
        </p:spPr>
        <p:txBody>
          <a:bodyPr>
            <a:normAutofit fontScale="92500" lnSpcReduction="20000"/>
          </a:bodyPr>
          <a:lstStyle/>
          <a:p>
            <a:pPr marL="0" indent="360000" algn="just">
              <a:lnSpc>
                <a:spcPct val="110000"/>
              </a:lnSpc>
              <a:spcBef>
                <a:spcPts val="0"/>
              </a:spcBef>
              <a:buNone/>
            </a:pPr>
            <a:r>
              <a:rPr lang="uk-UA" dirty="0">
                <a:latin typeface="Times New Roman" pitchFamily="18" charset="0"/>
                <a:cs typeface="Times New Roman" pitchFamily="18" charset="0"/>
              </a:rPr>
              <a:t>Методи митно-тарифного регулювання зовнішньої торгівлі можна розділити на такі: тарифні (митні), що ґрунтуються на використанні митних тарифів; нетарифні - квоти, ліцензії, </a:t>
            </a:r>
            <a:r>
              <a:rPr lang="uk-UA" dirty="0" smtClean="0">
                <a:latin typeface="Times New Roman" pitchFamily="18" charset="0"/>
                <a:cs typeface="Times New Roman" pitchFamily="18" charset="0"/>
              </a:rPr>
              <a:t>субсидії та </a:t>
            </a:r>
            <a:r>
              <a:rPr lang="uk-UA" dirty="0">
                <a:latin typeface="Times New Roman" pitchFamily="18" charset="0"/>
                <a:cs typeface="Times New Roman" pitchFamily="18" charset="0"/>
              </a:rPr>
              <a:t>ін.</a:t>
            </a:r>
          </a:p>
          <a:p>
            <a:pPr marL="0" indent="360000" algn="just">
              <a:lnSpc>
                <a:spcPct val="110000"/>
              </a:lnSpc>
              <a:spcBef>
                <a:spcPts val="0"/>
              </a:spcBef>
              <a:buNone/>
            </a:pPr>
            <a:r>
              <a:rPr lang="uk-UA" dirty="0">
                <a:latin typeface="Times New Roman" pitchFamily="18" charset="0"/>
                <a:cs typeface="Times New Roman" pitchFamily="18" charset="0"/>
              </a:rPr>
              <a:t>Тарифні методи за суттю є економічними і діють через ринковий механізм, вони спрямовані на здешевлення експорту, подорожчання імпорту і впливають на фінансові результати діяльності учасників ЗЕД.</a:t>
            </a:r>
          </a:p>
          <a:p>
            <a:pPr marL="0" indent="360000" algn="just">
              <a:lnSpc>
                <a:spcPct val="110000"/>
              </a:lnSpc>
              <a:spcBef>
                <a:spcPts val="0"/>
              </a:spcBef>
              <a:buNone/>
            </a:pPr>
            <a:r>
              <a:rPr lang="uk-UA" dirty="0">
                <a:latin typeface="Times New Roman" pitchFamily="18" charset="0"/>
                <a:cs typeface="Times New Roman" pitchFamily="18" charset="0"/>
              </a:rPr>
              <a:t>Нетарифне регулювання – це комплекс заходів обмежено-заборонного порядку, що перешкоджають проникненню іноземних товарів на внутрішній ринок країни.</a:t>
            </a:r>
          </a:p>
          <a:p>
            <a:pPr marL="0" indent="360000" algn="just">
              <a:lnSpc>
                <a:spcPct val="110000"/>
              </a:lnSpc>
              <a:spcBef>
                <a:spcPts val="0"/>
              </a:spcBef>
              <a:buNone/>
            </a:pPr>
            <a:r>
              <a:rPr lang="uk-UA" b="1" dirty="0">
                <a:latin typeface="Times New Roman" pitchFamily="18" charset="0"/>
                <a:cs typeface="Times New Roman" pitchFamily="18" charset="0"/>
              </a:rPr>
              <a:t>Мета тарифного регулювання полягає:</a:t>
            </a:r>
            <a:endParaRPr lang="uk-UA" dirty="0">
              <a:latin typeface="Times New Roman" pitchFamily="18" charset="0"/>
              <a:cs typeface="Times New Roman" pitchFamily="18" charset="0"/>
            </a:endParaRPr>
          </a:p>
          <a:p>
            <a:pPr marL="0" indent="360000" algn="just">
              <a:lnSpc>
                <a:spcPct val="110000"/>
              </a:lnSpc>
              <a:spcBef>
                <a:spcPts val="0"/>
              </a:spcBef>
            </a:pPr>
            <a:r>
              <a:rPr lang="uk-UA" dirty="0" smtClean="0">
                <a:latin typeface="Times New Roman" pitchFamily="18" charset="0"/>
                <a:cs typeface="Times New Roman" pitchFamily="18" charset="0"/>
              </a:rPr>
              <a:t>По перше - в покращенні конкурентних умов в </a:t>
            </a:r>
            <a:r>
              <a:rPr lang="uk-UA" dirty="0" err="1" smtClean="0">
                <a:latin typeface="Times New Roman" pitchFamily="18" charset="0"/>
                <a:cs typeface="Times New Roman" pitchFamily="18" charset="0"/>
              </a:rPr>
              <a:t>імпортуючій</a:t>
            </a:r>
            <a:r>
              <a:rPr lang="uk-UA" dirty="0" smtClean="0">
                <a:latin typeface="Times New Roman" pitchFamily="18" charset="0"/>
                <a:cs typeface="Times New Roman" pitchFamily="18" charset="0"/>
              </a:rPr>
              <a:t> країні;</a:t>
            </a:r>
          </a:p>
          <a:p>
            <a:pPr marL="0" indent="360000" algn="just">
              <a:lnSpc>
                <a:spcPct val="110000"/>
              </a:lnSpc>
              <a:spcBef>
                <a:spcPts val="0"/>
              </a:spcBef>
            </a:pPr>
            <a:r>
              <a:rPr lang="uk-UA" dirty="0" smtClean="0">
                <a:latin typeface="Times New Roman" pitchFamily="18" charset="0"/>
                <a:cs typeface="Times New Roman" pitchFamily="18" charset="0"/>
              </a:rPr>
              <a:t>По </a:t>
            </a:r>
            <a:r>
              <a:rPr lang="uk-UA" dirty="0">
                <a:latin typeface="Times New Roman" pitchFamily="18" charset="0"/>
                <a:cs typeface="Times New Roman" pitchFamily="18" charset="0"/>
              </a:rPr>
              <a:t>друге - в захисті національної промисловості, здоров'я населення, охороні навколишнього середовища, моралі, релігії і національній безпеці.</a:t>
            </a:r>
          </a:p>
          <a:p>
            <a:pPr marL="0" indent="360000" algn="just">
              <a:lnSpc>
                <a:spcPct val="110000"/>
              </a:lnSpc>
              <a:spcBef>
                <a:spcPts val="0"/>
              </a:spcBef>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50818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7516688" cy="6195088"/>
          </a:xfrm>
        </p:spPr>
        <p:txBody>
          <a:bodyPr>
            <a:normAutofit fontScale="85000" lnSpcReduction="20000"/>
          </a:bodyPr>
          <a:lstStyle/>
          <a:p>
            <a:pPr marL="0" indent="360000" algn="just">
              <a:lnSpc>
                <a:spcPct val="120000"/>
              </a:lnSpc>
              <a:spcBef>
                <a:spcPts val="0"/>
              </a:spcBef>
              <a:buNone/>
            </a:pPr>
            <a:r>
              <a:rPr lang="uk-UA" dirty="0">
                <a:latin typeface="Times New Roman" pitchFamily="18" charset="0"/>
                <a:cs typeface="Times New Roman" pitchFamily="18" charset="0"/>
              </a:rPr>
              <a:t>Президент України підписав ухвалений 19 жовтня 2022 року Верховною Радою України Закон України № 2697-</a:t>
            </a:r>
            <a:r>
              <a:rPr lang="en-US" dirty="0">
                <a:latin typeface="Times New Roman" pitchFamily="18" charset="0"/>
                <a:cs typeface="Times New Roman" pitchFamily="18" charset="0"/>
              </a:rPr>
              <a:t>IX «</a:t>
            </a:r>
            <a:r>
              <a:rPr lang="uk-UA" dirty="0">
                <a:latin typeface="Times New Roman" pitchFamily="18" charset="0"/>
                <a:cs typeface="Times New Roman" pitchFamily="18" charset="0"/>
              </a:rPr>
              <a:t>Про Митний тариф України», який </a:t>
            </a:r>
            <a:r>
              <a:rPr lang="uk-UA" dirty="0" smtClean="0">
                <a:latin typeface="Times New Roman" pitchFamily="18" charset="0"/>
                <a:cs typeface="Times New Roman" pitchFamily="18" charset="0"/>
              </a:rPr>
              <a:t>набирав </a:t>
            </a:r>
            <a:r>
              <a:rPr lang="uk-UA" dirty="0">
                <a:latin typeface="Times New Roman" pitchFamily="18" charset="0"/>
                <a:cs typeface="Times New Roman" pitchFamily="18" charset="0"/>
              </a:rPr>
              <a:t>чинності з 1 січня 2023 </a:t>
            </a:r>
            <a:r>
              <a:rPr lang="uk-UA" dirty="0" smtClean="0">
                <a:latin typeface="Times New Roman" pitchFamily="18" charset="0"/>
                <a:cs typeface="Times New Roman" pitchFamily="18" charset="0"/>
              </a:rPr>
              <a:t>року.</a:t>
            </a:r>
          </a:p>
          <a:p>
            <a:pPr marL="0" indent="360000" algn="just">
              <a:lnSpc>
                <a:spcPct val="120000"/>
              </a:lnSpc>
              <a:spcBef>
                <a:spcPts val="0"/>
              </a:spcBef>
              <a:buNone/>
            </a:pPr>
            <a:r>
              <a:rPr lang="uk-UA" dirty="0" smtClean="0">
                <a:latin typeface="Times New Roman" pitchFamily="18" charset="0"/>
                <a:cs typeface="Times New Roman" pitchFamily="18" charset="0"/>
              </a:rPr>
              <a:t>Цим </a:t>
            </a:r>
            <a:r>
              <a:rPr lang="uk-UA" dirty="0">
                <a:latin typeface="Times New Roman" pitchFamily="18" charset="0"/>
                <a:cs typeface="Times New Roman" pitchFamily="18" charset="0"/>
              </a:rPr>
              <a:t>Законом затверджується новий Митний тариф України, який в установленому порядку був розроблений Державною митною службою України разом з Міністерством економіки України</a:t>
            </a:r>
            <a:r>
              <a:rPr lang="uk-UA" dirty="0" smtClean="0">
                <a:latin typeface="Times New Roman" pitchFamily="18" charset="0"/>
                <a:cs typeface="Times New Roman" pitchFamily="18" charset="0"/>
              </a:rPr>
              <a:t>.</a:t>
            </a:r>
            <a:r>
              <a:rPr lang="uk-UA" dirty="0">
                <a:latin typeface="Times New Roman" pitchFamily="18" charset="0"/>
                <a:cs typeface="Times New Roman" pitchFamily="18" charset="0"/>
              </a:rPr>
              <a:t> Митний тариф України є невід’ємною частиною цього Закону та містить перелік ставок загальнодержавного податку – ввізного мита на товари, що ввозяться на митну територію України і які систематизовані згідно з Українською класифікацією товарів зовнішньоекономічної діяльності (УКТЗЕД), складеною на основі сучасної сьомої редакції Гармонізованої системи опису та кодування товарів версії 2022 року та відповідної версії Комбінованої номенклатури ЄС (</a:t>
            </a:r>
            <a:r>
              <a:rPr lang="en-US" dirty="0">
                <a:latin typeface="Times New Roman" pitchFamily="18" charset="0"/>
                <a:cs typeface="Times New Roman" pitchFamily="18" charset="0"/>
              </a:rPr>
              <a:t>Official Journal of the European Union, 29.10.2021, L 385).</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314410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7848872" cy="6195088"/>
          </a:xfrm>
        </p:spPr>
        <p:txBody>
          <a:bodyPr>
            <a:noAutofit/>
          </a:bodyPr>
          <a:lstStyle/>
          <a:p>
            <a:pPr marL="0" indent="360000" algn="just">
              <a:lnSpc>
                <a:spcPct val="120000"/>
              </a:lnSpc>
              <a:buNone/>
            </a:pPr>
            <a:r>
              <a:rPr lang="uk-UA" sz="1850" b="1" dirty="0" smtClean="0">
                <a:latin typeface="Times New Roman" pitchFamily="18" charset="0"/>
                <a:cs typeface="Times New Roman" pitchFamily="18" charset="0"/>
              </a:rPr>
              <a:t>Закон забезпечує:</a:t>
            </a:r>
            <a:endParaRPr lang="uk-UA" sz="1850" b="1" dirty="0">
              <a:latin typeface="Times New Roman" pitchFamily="18" charset="0"/>
              <a:cs typeface="Times New Roman" pitchFamily="18" charset="0"/>
            </a:endParaRPr>
          </a:p>
          <a:p>
            <a:pPr indent="360000" algn="just">
              <a:lnSpc>
                <a:spcPct val="120000"/>
              </a:lnSpc>
            </a:pPr>
            <a:r>
              <a:rPr lang="uk-UA" sz="1850" dirty="0">
                <a:latin typeface="Times New Roman" pitchFamily="18" charset="0"/>
                <a:cs typeface="Times New Roman" pitchFamily="18" charset="0"/>
              </a:rPr>
              <a:t>приведення товарної номенклатури України у відповідність до вимог сучасної сьомої редакції Гармонізованої системи опису та кодування товарів версії 2022 року на виконання міжнародних зобов’язань, узятих Україною у рамках Міжнародної конвенції про Гармонізовану систему опису та кодування товарів;</a:t>
            </a:r>
          </a:p>
          <a:p>
            <a:pPr indent="360000" algn="just">
              <a:lnSpc>
                <a:spcPct val="120000"/>
              </a:lnSpc>
            </a:pPr>
            <a:r>
              <a:rPr lang="uk-UA" sz="1850" dirty="0">
                <a:latin typeface="Times New Roman" pitchFamily="18" charset="0"/>
                <a:cs typeface="Times New Roman" pitchFamily="18" charset="0"/>
              </a:rPr>
              <a:t>адаптацію митної статистичної системи України до міжнародних методів, митних стандартів класифікації та гармонізації зовнішньоторговельної документації;</a:t>
            </a:r>
          </a:p>
          <a:p>
            <a:pPr indent="360000" algn="just">
              <a:lnSpc>
                <a:spcPct val="120000"/>
              </a:lnSpc>
            </a:pPr>
            <a:r>
              <a:rPr lang="uk-UA" sz="1850" dirty="0">
                <a:latin typeface="Times New Roman" pitchFamily="18" charset="0"/>
                <a:cs typeface="Times New Roman" pitchFamily="18" charset="0"/>
              </a:rPr>
              <a:t>усунення розбіжностей у версіях систем української класифікації товарів зовнішньоекономічної діяльності України та країн – торговельних партнерів;</a:t>
            </a:r>
          </a:p>
          <a:p>
            <a:pPr indent="360000" algn="just">
              <a:lnSpc>
                <a:spcPct val="120000"/>
              </a:lnSpc>
            </a:pPr>
            <a:r>
              <a:rPr lang="uk-UA" sz="1850" dirty="0">
                <a:latin typeface="Times New Roman" pitchFamily="18" charset="0"/>
                <a:cs typeface="Times New Roman" pitchFamily="18" charset="0"/>
              </a:rPr>
              <a:t>спрощення процедури митного оформлення товарів під час здійснення зовнішньоторговельних операцій.</a:t>
            </a:r>
          </a:p>
          <a:p>
            <a:pPr indent="360000" algn="just">
              <a:lnSpc>
                <a:spcPct val="120000"/>
              </a:lnSpc>
            </a:pPr>
            <a:r>
              <a:rPr lang="uk-UA" sz="1850" dirty="0">
                <a:latin typeface="Times New Roman" pitchFamily="18" charset="0"/>
                <a:cs typeface="Times New Roman" pitchFamily="18" charset="0"/>
              </a:rPr>
              <a:t>При цьому Законом не передбачається зміна ставок ввізного мита на товари, а лише зміна класифікації окремих товарів згідно з УКТЗЕД</a:t>
            </a:r>
            <a:r>
              <a:rPr lang="uk-UA" sz="1850" dirty="0" smtClean="0">
                <a:latin typeface="Times New Roman" pitchFamily="18" charset="0"/>
                <a:cs typeface="Times New Roman" pitchFamily="18" charset="0"/>
              </a:rPr>
              <a:t>.</a:t>
            </a:r>
          </a:p>
          <a:p>
            <a:pPr marL="0" indent="360000" algn="just">
              <a:lnSpc>
                <a:spcPct val="120000"/>
              </a:lnSpc>
              <a:buNone/>
            </a:pPr>
            <a:r>
              <a:rPr lang="uk-UA" sz="1850" dirty="0">
                <a:latin typeface="Times New Roman" pitchFamily="18" charset="0"/>
                <a:cs typeface="Times New Roman" pitchFamily="18" charset="0"/>
              </a:rPr>
              <a:t> </a:t>
            </a:r>
            <a:r>
              <a:rPr lang="en-US" sz="1850" u="sng" dirty="0">
                <a:latin typeface="Times New Roman" pitchFamily="18" charset="0"/>
                <a:cs typeface="Times New Roman" pitchFamily="18" charset="0"/>
              </a:rPr>
              <a:t>https://zakon.rada.gov.ua/laws/show/2697-IX#Text</a:t>
            </a:r>
            <a:endParaRPr lang="en-US" sz="1850" dirty="0">
              <a:latin typeface="Times New Roman" pitchFamily="18" charset="0"/>
              <a:cs typeface="Times New Roman" pitchFamily="18" charset="0"/>
            </a:endParaRPr>
          </a:p>
        </p:txBody>
      </p:sp>
    </p:spTree>
    <p:extLst>
      <p:ext uri="{BB962C8B-B14F-4D97-AF65-F5344CB8AC3E}">
        <p14:creationId xmlns:p14="http://schemas.microsoft.com/office/powerpoint/2010/main" val="94252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640960" cy="6195088"/>
          </a:xfrm>
        </p:spPr>
        <p:txBody>
          <a:bodyPr>
            <a:normAutofit fontScale="25000" lnSpcReduction="20000"/>
          </a:bodyPr>
          <a:lstStyle/>
          <a:p>
            <a:pPr marL="0" indent="0" algn="ctr">
              <a:buNone/>
            </a:pPr>
            <a:r>
              <a:rPr lang="uk-UA" sz="4500" b="1" dirty="0">
                <a:solidFill>
                  <a:schemeClr val="tx2">
                    <a:lumMod val="50000"/>
                  </a:schemeClr>
                </a:solidFill>
              </a:rPr>
              <a:t>Єдиний Європейський митний </a:t>
            </a:r>
            <a:r>
              <a:rPr lang="uk-UA" sz="4500" b="1" dirty="0" smtClean="0">
                <a:solidFill>
                  <a:schemeClr val="tx2">
                    <a:lumMod val="50000"/>
                  </a:schemeClr>
                </a:solidFill>
              </a:rPr>
              <a:t>тариф</a:t>
            </a:r>
          </a:p>
          <a:p>
            <a:pPr marL="0" indent="0" algn="ctr">
              <a:buNone/>
            </a:pPr>
            <a:endParaRPr lang="uk-UA" sz="4500" b="1" dirty="0">
              <a:solidFill>
                <a:schemeClr val="tx2">
                  <a:lumMod val="50000"/>
                </a:schemeClr>
              </a:solidFill>
            </a:endParaRPr>
          </a:p>
          <a:p>
            <a:pPr marL="0" indent="360000" algn="just">
              <a:lnSpc>
                <a:spcPct val="120000"/>
              </a:lnSpc>
              <a:spcBef>
                <a:spcPts val="0"/>
              </a:spcBef>
              <a:buNone/>
            </a:pPr>
            <a:r>
              <a:rPr lang="uk-UA" sz="6400" b="1" dirty="0" smtClean="0">
                <a:latin typeface="Times New Roman" pitchFamily="18" charset="0"/>
                <a:cs typeface="Times New Roman" pitchFamily="18" charset="0"/>
              </a:rPr>
              <a:t>Спільний </a:t>
            </a:r>
            <a:r>
              <a:rPr lang="uk-UA" sz="6400" b="1" dirty="0">
                <a:latin typeface="Times New Roman" pitchFamily="18" charset="0"/>
                <a:cs typeface="Times New Roman" pitchFamily="18" charset="0"/>
              </a:rPr>
              <a:t>митний тариф - це сукупність нормативно-правових актів, що визначаються та застосовуються територією громади як частина умов економічного союзу, прийнятих учасниками цього виду торговельної угоди.</a:t>
            </a:r>
            <a:endParaRPr lang="uk-UA" sz="6400" dirty="0">
              <a:latin typeface="Times New Roman" pitchFamily="18" charset="0"/>
              <a:cs typeface="Times New Roman" pitchFamily="18" charset="0"/>
            </a:endParaRPr>
          </a:p>
          <a:p>
            <a:pPr marL="0" indent="360000" algn="just">
              <a:lnSpc>
                <a:spcPct val="120000"/>
              </a:lnSpc>
              <a:spcBef>
                <a:spcPts val="0"/>
              </a:spcBef>
              <a:buNone/>
            </a:pPr>
            <a:r>
              <a:rPr lang="uk-UA" sz="6400" dirty="0">
                <a:latin typeface="Times New Roman" pitchFamily="18" charset="0"/>
                <a:cs typeface="Times New Roman" pitchFamily="18" charset="0"/>
              </a:rPr>
              <a:t>Тому він передбачає створення спільного тарифу щодо решти країн та скасування тих, що раніше існували серед членів.</a:t>
            </a:r>
          </a:p>
          <a:p>
            <a:pPr marL="0" indent="360000" algn="just">
              <a:lnSpc>
                <a:spcPct val="120000"/>
              </a:lnSpc>
              <a:spcBef>
                <a:spcPts val="0"/>
              </a:spcBef>
              <a:buNone/>
            </a:pPr>
            <a:r>
              <a:rPr lang="uk-UA" sz="6400" dirty="0">
                <a:latin typeface="Times New Roman" pitchFamily="18" charset="0"/>
                <a:cs typeface="Times New Roman" pitchFamily="18" charset="0"/>
              </a:rPr>
              <a:t>Завдяки положенням, встановленим у торгівлі товарами та послугами з третіми сторонами, країни, що домовляються, отримують вигоду від покращення умов між ними. Це полегшення ваших економічних відносин. Таким чином, існування єдиного митного тарифу перекладається на формалізацію прав, які ці країни мають щодо імпорту та експорту на митній території, яку вони ділять, і щодо третіх сторін</a:t>
            </a:r>
            <a:r>
              <a:rPr lang="uk-UA" sz="6400" dirty="0" smtClean="0">
                <a:latin typeface="Times New Roman" pitchFamily="18" charset="0"/>
                <a:cs typeface="Times New Roman" pitchFamily="18" charset="0"/>
              </a:rPr>
              <a:t>.</a:t>
            </a:r>
          </a:p>
          <a:p>
            <a:pPr marL="0" indent="360000" algn="just">
              <a:lnSpc>
                <a:spcPct val="120000"/>
              </a:lnSpc>
              <a:spcBef>
                <a:spcPts val="0"/>
              </a:spcBef>
              <a:buNone/>
            </a:pPr>
            <a:r>
              <a:rPr lang="uk-UA" sz="6400" dirty="0" smtClean="0">
                <a:latin typeface="Times New Roman" pitchFamily="18" charset="0"/>
                <a:cs typeface="Times New Roman" pitchFamily="18" charset="0"/>
              </a:rPr>
              <a:t> </a:t>
            </a:r>
            <a:r>
              <a:rPr lang="uk-UA" sz="6400" dirty="0">
                <a:latin typeface="Times New Roman" pitchFamily="18" charset="0"/>
                <a:cs typeface="Times New Roman" pitchFamily="18" charset="0"/>
              </a:rPr>
              <a:t>Головною метою цього регулювання є створення свого роду спільного зовнішнього тарифу. Тариф, який регулює митні збори та платежі, що належать решті країн. Так само в процесах економічного об'єднання між територіями встановлення спільної тарифної політики стає основним інструментом економічної політики. Особливо в таких питаннях, як імпорт товарів</a:t>
            </a:r>
            <a:r>
              <a:rPr lang="uk-UA" sz="6400" dirty="0" smtClean="0">
                <a:latin typeface="Times New Roman" pitchFamily="18" charset="0"/>
                <a:cs typeface="Times New Roman" pitchFamily="18" charset="0"/>
              </a:rPr>
              <a:t>. </a:t>
            </a:r>
            <a:r>
              <a:rPr lang="uk-UA" sz="6400" dirty="0">
                <a:latin typeface="Times New Roman" pitchFamily="18" charset="0"/>
                <a:cs typeface="Times New Roman" pitchFamily="18" charset="0"/>
              </a:rPr>
              <a:t>Характер заходів, що включає створення єдиного митного тарифу, включає, крім встановлення спільних зовнішніх тарифів, правила класифікації загальних товарів та послуг. Також інша серія заходів, таких як антидемпінгові заходи та багато інших механізмів захисту держав-членів</a:t>
            </a:r>
            <a:r>
              <a:rPr lang="uk-UA" sz="6400" dirty="0" smtClean="0">
                <a:latin typeface="Times New Roman" pitchFamily="18" charset="0"/>
                <a:cs typeface="Times New Roman" pitchFamily="18" charset="0"/>
              </a:rPr>
              <a:t>.</a:t>
            </a:r>
            <a:r>
              <a:rPr lang="uk-UA" sz="6400" b="1" dirty="0">
                <a:latin typeface="Times New Roman" pitchFamily="18" charset="0"/>
                <a:cs typeface="Times New Roman" pitchFamily="18" charset="0"/>
              </a:rPr>
              <a:t> </a:t>
            </a:r>
            <a:r>
              <a:rPr lang="uk-UA" sz="6400" dirty="0" smtClean="0">
                <a:latin typeface="Times New Roman" pitchFamily="18" charset="0"/>
                <a:cs typeface="Times New Roman" pitchFamily="18" charset="0"/>
              </a:rPr>
              <a:t>Тариф</a:t>
            </a:r>
            <a:r>
              <a:rPr lang="uk-UA" sz="6400" dirty="0">
                <a:latin typeface="Times New Roman" pitchFamily="18" charset="0"/>
                <a:cs typeface="Times New Roman" pitchFamily="18" charset="0"/>
              </a:rPr>
              <a:t>, встановлений Європейським Союзом (ЄС) щодо третіх сторін, є гарним прикладом такого типу регулювання міжнародної торгівлі.</a:t>
            </a:r>
          </a:p>
          <a:p>
            <a:pPr marL="0" indent="360000" algn="just">
              <a:lnSpc>
                <a:spcPct val="120000"/>
              </a:lnSpc>
              <a:spcBef>
                <a:spcPts val="0"/>
              </a:spcBef>
              <a:buNone/>
            </a:pPr>
            <a:r>
              <a:rPr lang="uk-UA" sz="6400" b="1" dirty="0">
                <a:solidFill>
                  <a:schemeClr val="tx2">
                    <a:lumMod val="50000"/>
                  </a:schemeClr>
                </a:solidFill>
                <a:latin typeface="Times New Roman" pitchFamily="18" charset="0"/>
                <a:cs typeface="Times New Roman" pitchFamily="18" charset="0"/>
              </a:rPr>
              <a:t>Коли Європа просунулася у створенні та розвитку спільного ринку, держави-члени ліквідували свої митні платежі між собою. Для цього прийняття єдиного митного тарифу проти третіх сторін з 1968 р. Тариф, який розвивався і трансформувався до сьогодні, структурований на основі Міжнародної конвенції про Гармонізовану систему позначення та кодифікації товарів або Гармонізовану систему (Гармонізована система </a:t>
            </a:r>
            <a:r>
              <a:rPr lang="en-US" sz="6400" b="1" dirty="0">
                <a:solidFill>
                  <a:schemeClr val="tx2">
                    <a:lumMod val="50000"/>
                  </a:schemeClr>
                </a:solidFill>
                <a:latin typeface="Times New Roman" pitchFamily="18" charset="0"/>
                <a:cs typeface="Times New Roman" pitchFamily="18" charset="0"/>
              </a:rPr>
              <a:t>System, HS, </a:t>
            </a:r>
            <a:r>
              <a:rPr lang="uk-UA" sz="6400" b="1" dirty="0">
                <a:solidFill>
                  <a:schemeClr val="tx2">
                    <a:lumMod val="50000"/>
                  </a:schemeClr>
                </a:solidFill>
                <a:latin typeface="Times New Roman" pitchFamily="18" charset="0"/>
                <a:cs typeface="Times New Roman" pitchFamily="18" charset="0"/>
              </a:rPr>
              <a:t>англійською мовою).</a:t>
            </a:r>
          </a:p>
          <a:p>
            <a:endParaRPr lang="uk-UA" sz="6400" dirty="0">
              <a:latin typeface="Times New Roman" pitchFamily="18" charset="0"/>
              <a:cs typeface="Times New Roman" pitchFamily="18" charset="0"/>
            </a:endParaRPr>
          </a:p>
          <a:p>
            <a:pPr marL="0" indent="0">
              <a:buNone/>
            </a:pPr>
            <a:endParaRPr lang="uk-UA" sz="6400" dirty="0">
              <a:latin typeface="Times New Roman" pitchFamily="18" charset="0"/>
              <a:cs typeface="Times New Roman" pitchFamily="18" charset="0"/>
            </a:endParaRPr>
          </a:p>
        </p:txBody>
      </p:sp>
    </p:spTree>
    <p:extLst>
      <p:ext uri="{BB962C8B-B14F-4D97-AF65-F5344CB8AC3E}">
        <p14:creationId xmlns:p14="http://schemas.microsoft.com/office/powerpoint/2010/main" val="1959978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04704"/>
          </a:xfrm>
        </p:spPr>
        <p:txBody>
          <a:bodyPr>
            <a:normAutofit/>
          </a:bodyPr>
          <a:lstStyle/>
          <a:p>
            <a:pPr marL="0" indent="0" algn="ctr"/>
            <a:r>
              <a:rPr lang="uk-UA" sz="2500" dirty="0">
                <a:latin typeface="Times New Roman" pitchFamily="18" charset="0"/>
                <a:cs typeface="Times New Roman" pitchFamily="18" charset="0"/>
              </a:rPr>
              <a:t>3. Фінансування </a:t>
            </a:r>
            <a:r>
              <a:rPr lang="uk-UA" sz="2500" dirty="0" smtClean="0">
                <a:latin typeface="Times New Roman" pitchFamily="18" charset="0"/>
                <a:cs typeface="Times New Roman" pitchFamily="18" charset="0"/>
              </a:rPr>
              <a:t/>
            </a:r>
            <a:br>
              <a:rPr lang="uk-UA" sz="2500" dirty="0" smtClean="0">
                <a:latin typeface="Times New Roman" pitchFamily="18" charset="0"/>
                <a:cs typeface="Times New Roman" pitchFamily="18" charset="0"/>
              </a:rPr>
            </a:br>
            <a:r>
              <a:rPr lang="uk-UA" sz="2500" dirty="0" smtClean="0">
                <a:latin typeface="Times New Roman" pitchFamily="18" charset="0"/>
                <a:cs typeface="Times New Roman" pitchFamily="18" charset="0"/>
              </a:rPr>
              <a:t>міжнародної </a:t>
            </a:r>
            <a:r>
              <a:rPr lang="uk-UA" sz="2500" dirty="0">
                <a:latin typeface="Times New Roman" pitchFamily="18" charset="0"/>
                <a:cs typeface="Times New Roman" pitchFamily="18" charset="0"/>
              </a:rPr>
              <a:t>торгівлі.</a:t>
            </a:r>
          </a:p>
        </p:txBody>
      </p:sp>
      <p:sp>
        <p:nvSpPr>
          <p:cNvPr id="3" name="Місце для вмісту 2"/>
          <p:cNvSpPr>
            <a:spLocks noGrp="1"/>
          </p:cNvSpPr>
          <p:nvPr>
            <p:ph idx="1"/>
          </p:nvPr>
        </p:nvSpPr>
        <p:spPr>
          <a:xfrm>
            <a:off x="457200" y="1196752"/>
            <a:ext cx="7643192" cy="5258984"/>
          </a:xfrm>
        </p:spPr>
        <p:txBody>
          <a:bodyPr>
            <a:noAutofit/>
          </a:bodyPr>
          <a:lstStyle/>
          <a:p>
            <a:pPr marL="0" indent="360000" algn="just">
              <a:spcBef>
                <a:spcPts val="0"/>
              </a:spcBef>
              <a:buNone/>
            </a:pPr>
            <a:r>
              <a:rPr lang="uk-UA" sz="1600" dirty="0">
                <a:latin typeface="Times New Roman" pitchFamily="18" charset="0"/>
                <a:cs typeface="Times New Roman" pitchFamily="18" charset="0"/>
              </a:rPr>
              <a:t>Фінансування міжнародної торгівлі - це процес забезпечення фінансових ресурсів для здійснення торгових операцій між покупцями та продавцями з різних країн. </a:t>
            </a:r>
            <a:endParaRPr lang="uk-UA" sz="1600" dirty="0" smtClean="0">
              <a:latin typeface="Times New Roman" pitchFamily="18" charset="0"/>
              <a:cs typeface="Times New Roman" pitchFamily="18" charset="0"/>
            </a:endParaRPr>
          </a:p>
          <a:p>
            <a:pPr marL="0" indent="360000" algn="just">
              <a:spcBef>
                <a:spcPts val="0"/>
              </a:spcBef>
              <a:buNone/>
            </a:pPr>
            <a:r>
              <a:rPr lang="uk-UA" sz="1600" dirty="0" smtClean="0">
                <a:latin typeface="Times New Roman" pitchFamily="18" charset="0"/>
                <a:cs typeface="Times New Roman" pitchFamily="18" charset="0"/>
              </a:rPr>
              <a:t>Основні </a:t>
            </a:r>
            <a:r>
              <a:rPr lang="uk-UA" sz="1600" dirty="0">
                <a:latin typeface="Times New Roman" pitchFamily="18" charset="0"/>
                <a:cs typeface="Times New Roman" pitchFamily="18" charset="0"/>
              </a:rPr>
              <a:t>аспекти фінансування міжнародної торгівлі включають такі:</a:t>
            </a:r>
          </a:p>
          <a:p>
            <a:pPr marL="0" indent="360000" algn="just">
              <a:spcBef>
                <a:spcPts val="0"/>
              </a:spcBef>
            </a:pPr>
            <a:r>
              <a:rPr lang="uk-UA" sz="1600" b="1" dirty="0">
                <a:latin typeface="Times New Roman" pitchFamily="18" charset="0"/>
                <a:cs typeface="Times New Roman" pitchFamily="18" charset="0"/>
              </a:rPr>
              <a:t>Експортні та імпортні кредити:</a:t>
            </a:r>
            <a:endParaRPr lang="uk-UA" sz="1600" dirty="0">
              <a:latin typeface="Times New Roman" pitchFamily="18" charset="0"/>
              <a:cs typeface="Times New Roman" pitchFamily="18" charset="0"/>
            </a:endParaRPr>
          </a:p>
          <a:p>
            <a:pPr marL="0" lvl="1" indent="360000" algn="just">
              <a:spcBef>
                <a:spcPts val="0"/>
              </a:spcBef>
            </a:pPr>
            <a:r>
              <a:rPr lang="uk-UA" sz="1600" b="1" dirty="0">
                <a:solidFill>
                  <a:schemeClr val="tx1"/>
                </a:solidFill>
                <a:latin typeface="Times New Roman" pitchFamily="18" charset="0"/>
                <a:cs typeface="Times New Roman" pitchFamily="18" charset="0"/>
              </a:rPr>
              <a:t>Експортний кредит:</a:t>
            </a:r>
            <a:r>
              <a:rPr lang="uk-UA" sz="1600" dirty="0">
                <a:solidFill>
                  <a:schemeClr val="tx1"/>
                </a:solidFill>
                <a:latin typeface="Times New Roman" pitchFamily="18" charset="0"/>
                <a:cs typeface="Times New Roman" pitchFamily="18" charset="0"/>
              </a:rPr>
              <a:t> Це фінансування, яке надається експортерові для здійснення поставки товарів або послуг покупцю з іншої країни. Експортний кредит може бути наданий у вигляді короткострокового або довгострокового кредиту.</a:t>
            </a:r>
          </a:p>
          <a:p>
            <a:pPr marL="0" lvl="1" indent="360000" algn="just">
              <a:spcBef>
                <a:spcPts val="0"/>
              </a:spcBef>
            </a:pPr>
            <a:r>
              <a:rPr lang="uk-UA" sz="1600" b="1" dirty="0">
                <a:solidFill>
                  <a:schemeClr val="tx1"/>
                </a:solidFill>
                <a:latin typeface="Times New Roman" pitchFamily="18" charset="0"/>
                <a:cs typeface="Times New Roman" pitchFamily="18" charset="0"/>
              </a:rPr>
              <a:t>Імпортний кредит:</a:t>
            </a:r>
            <a:r>
              <a:rPr lang="uk-UA" sz="1600" dirty="0">
                <a:solidFill>
                  <a:schemeClr val="tx1"/>
                </a:solidFill>
                <a:latin typeface="Times New Roman" pitchFamily="18" charset="0"/>
                <a:cs typeface="Times New Roman" pitchFamily="18" charset="0"/>
              </a:rPr>
              <a:t> Це фінансування, яке надається імпортерові для оплати товарів або послуг, які він закуповує за кордоном. Імпортний кредит може бути наданий в формі покладення платежу на пізніший термін або у вигляді лінії кредиту.</a:t>
            </a:r>
          </a:p>
          <a:p>
            <a:pPr marL="0" indent="360000" algn="just">
              <a:spcBef>
                <a:spcPts val="0"/>
              </a:spcBef>
            </a:pPr>
            <a:r>
              <a:rPr lang="uk-UA" sz="1600" b="1" dirty="0">
                <a:latin typeface="Times New Roman" pitchFamily="18" charset="0"/>
                <a:cs typeface="Times New Roman" pitchFamily="18" charset="0"/>
              </a:rPr>
              <a:t>Документарний акредитив:</a:t>
            </a:r>
            <a:endParaRPr lang="uk-UA" sz="1600" dirty="0">
              <a:latin typeface="Times New Roman" pitchFamily="18" charset="0"/>
              <a:cs typeface="Times New Roman" pitchFamily="18" charset="0"/>
            </a:endParaRPr>
          </a:p>
          <a:p>
            <a:pPr marL="0" lvl="1" indent="360000" algn="just">
              <a:spcBef>
                <a:spcPts val="0"/>
              </a:spcBef>
            </a:pPr>
            <a:r>
              <a:rPr lang="uk-UA" sz="1600" dirty="0">
                <a:solidFill>
                  <a:schemeClr val="tx1"/>
                </a:solidFill>
                <a:latin typeface="Times New Roman" pitchFamily="18" charset="0"/>
                <a:cs typeface="Times New Roman" pitchFamily="18" charset="0"/>
              </a:rPr>
              <a:t>Документарний акредитив є видом гарантії оплати для експортера від банку імпортера. Це спеціальний вид оплати, коли банк імпортера зобов'язується сплатити експортеру за товари або послуги, якщо всі необхідні документи були представлені у відповідності до угоди.</a:t>
            </a:r>
          </a:p>
          <a:p>
            <a:pPr marL="0" indent="360000" algn="just">
              <a:spcBef>
                <a:spcPts val="0"/>
              </a:spcBef>
            </a:pPr>
            <a:r>
              <a:rPr lang="uk-UA" sz="1600" b="1" dirty="0">
                <a:latin typeface="Times New Roman" pitchFamily="18" charset="0"/>
                <a:cs typeface="Times New Roman" pitchFamily="18" charset="0"/>
              </a:rPr>
              <a:t>Факторинг:</a:t>
            </a:r>
            <a:endParaRPr lang="uk-UA" sz="1600" dirty="0">
              <a:latin typeface="Times New Roman" pitchFamily="18" charset="0"/>
              <a:cs typeface="Times New Roman" pitchFamily="18" charset="0"/>
            </a:endParaRPr>
          </a:p>
          <a:p>
            <a:pPr marL="0" lvl="1" indent="360000" algn="just">
              <a:spcBef>
                <a:spcPts val="0"/>
              </a:spcBef>
            </a:pPr>
            <a:r>
              <a:rPr lang="uk-UA" sz="1600" dirty="0">
                <a:solidFill>
                  <a:schemeClr val="tx1"/>
                </a:solidFill>
                <a:latin typeface="Times New Roman" pitchFamily="18" charset="0"/>
                <a:cs typeface="Times New Roman" pitchFamily="18" charset="0"/>
              </a:rPr>
              <a:t>Факторинг - це послуга, яка дозволяє компанії (експортеру) продати свої вимоги щодо платежу (дебіторську заборгованість) іншій компанії (факторинговій компанії) за зниженою ціною. Факторинг може бути корисним для отримання швидких фінансових ресурсів для розвитку бізнесу.</a:t>
            </a:r>
          </a:p>
          <a:p>
            <a:pPr marL="0" indent="360000" algn="just">
              <a:spcBef>
                <a:spcPts val="0"/>
              </a:spcBef>
            </a:pPr>
            <a:endParaRPr lang="uk-UA" sz="1600" dirty="0">
              <a:latin typeface="Times New Roman" pitchFamily="18" charset="0"/>
              <a:cs typeface="Times New Roman" pitchFamily="18" charset="0"/>
            </a:endParaRPr>
          </a:p>
        </p:txBody>
      </p:sp>
      <p:pic>
        <p:nvPicPr>
          <p:cNvPr id="4" name="Місце для вмісту 3"/>
          <p:cNvPicPr>
            <a:picLocks noChangeAspect="1"/>
          </p:cNvPicPr>
          <p:nvPr/>
        </p:nvPicPr>
        <p:blipFill rotWithShape="1">
          <a:blip r:embed="rId2"/>
          <a:srcRect l="36797" t="45508" r="36384" b="38281"/>
          <a:stretch/>
        </p:blipFill>
        <p:spPr>
          <a:xfrm>
            <a:off x="6660232" y="116632"/>
            <a:ext cx="2330749" cy="792088"/>
          </a:xfrm>
          <a:prstGeom prst="rect">
            <a:avLst/>
          </a:prstGeom>
        </p:spPr>
      </p:pic>
    </p:spTree>
    <p:extLst>
      <p:ext uri="{BB962C8B-B14F-4D97-AF65-F5344CB8AC3E}">
        <p14:creationId xmlns:p14="http://schemas.microsoft.com/office/powerpoint/2010/main" val="419565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23528" y="260648"/>
            <a:ext cx="7560840" cy="6195088"/>
          </a:xfrm>
        </p:spPr>
        <p:txBody>
          <a:bodyPr>
            <a:normAutofit/>
          </a:bodyPr>
          <a:lstStyle/>
          <a:p>
            <a:r>
              <a:rPr lang="uk-UA" sz="1800" b="1" dirty="0">
                <a:latin typeface="Times New Roman" pitchFamily="18" charset="0"/>
                <a:cs typeface="Times New Roman" pitchFamily="18" charset="0"/>
              </a:rPr>
              <a:t>Міжнародні платіжні системи:</a:t>
            </a:r>
            <a:endParaRPr lang="uk-UA" sz="1800" dirty="0">
              <a:latin typeface="Times New Roman" pitchFamily="18" charset="0"/>
              <a:cs typeface="Times New Roman" pitchFamily="18" charset="0"/>
            </a:endParaRPr>
          </a:p>
          <a:p>
            <a:pPr lvl="1"/>
            <a:r>
              <a:rPr lang="uk-UA" sz="1800" dirty="0">
                <a:solidFill>
                  <a:schemeClr val="tx1"/>
                </a:solidFill>
                <a:latin typeface="Times New Roman" pitchFamily="18" charset="0"/>
                <a:cs typeface="Times New Roman" pitchFamily="18" charset="0"/>
              </a:rPr>
              <a:t>Міжнародні платіжні системи, такі як </a:t>
            </a:r>
            <a:r>
              <a:rPr lang="en-US" sz="1800" dirty="0">
                <a:solidFill>
                  <a:schemeClr val="tx1"/>
                </a:solidFill>
                <a:latin typeface="Times New Roman" pitchFamily="18" charset="0"/>
                <a:cs typeface="Times New Roman" pitchFamily="18" charset="0"/>
              </a:rPr>
              <a:t>SWIFT (</a:t>
            </a:r>
            <a:r>
              <a:rPr lang="uk-UA" sz="1800" dirty="0">
                <a:solidFill>
                  <a:schemeClr val="tx1"/>
                </a:solidFill>
                <a:latin typeface="Times New Roman" pitchFamily="18" charset="0"/>
                <a:cs typeface="Times New Roman" pitchFamily="18" charset="0"/>
              </a:rPr>
              <a:t>Світова система фінансових </a:t>
            </a:r>
            <a:r>
              <a:rPr lang="uk-UA" sz="1800" dirty="0" err="1">
                <a:solidFill>
                  <a:schemeClr val="tx1"/>
                </a:solidFill>
                <a:latin typeface="Times New Roman" pitchFamily="18" charset="0"/>
                <a:cs typeface="Times New Roman" pitchFamily="18" charset="0"/>
              </a:rPr>
              <a:t>телекомунікацій</a:t>
            </a:r>
            <a:r>
              <a:rPr lang="uk-UA" sz="1800" dirty="0">
                <a:solidFill>
                  <a:schemeClr val="tx1"/>
                </a:solidFill>
                <a:latin typeface="Times New Roman" pitchFamily="18" charset="0"/>
                <a:cs typeface="Times New Roman" pitchFamily="18" charset="0"/>
              </a:rPr>
              <a:t>), дозволяють банкам та компаніям здійснювати міжнародні грошові перекази і операції з платежами шляхом забезпечення безпечного обміну фінансовою інформацією.</a:t>
            </a:r>
          </a:p>
          <a:p>
            <a:r>
              <a:rPr lang="uk-UA" sz="1800" b="1" dirty="0">
                <a:latin typeface="Times New Roman" pitchFamily="18" charset="0"/>
                <a:cs typeface="Times New Roman" pitchFamily="18" charset="0"/>
              </a:rPr>
              <a:t>Експортні лінії кредитування:</a:t>
            </a:r>
            <a:endParaRPr lang="uk-UA" sz="1800" dirty="0">
              <a:latin typeface="Times New Roman" pitchFamily="18" charset="0"/>
              <a:cs typeface="Times New Roman" pitchFamily="18" charset="0"/>
            </a:endParaRPr>
          </a:p>
          <a:p>
            <a:pPr lvl="1"/>
            <a:r>
              <a:rPr lang="uk-UA" sz="1800" dirty="0">
                <a:solidFill>
                  <a:schemeClr val="tx1"/>
                </a:solidFill>
                <a:latin typeface="Times New Roman" pitchFamily="18" charset="0"/>
                <a:cs typeface="Times New Roman" pitchFamily="18" charset="0"/>
              </a:rPr>
              <a:t>Деякі країни надають експортерам доступ до ліній кредитування або фінансової підтримки для підтримки їхніх міжнародних торгових операцій.</a:t>
            </a:r>
          </a:p>
          <a:p>
            <a:r>
              <a:rPr lang="uk-UA" sz="1800" b="1" dirty="0">
                <a:latin typeface="Times New Roman" pitchFamily="18" charset="0"/>
                <a:cs typeface="Times New Roman" pitchFamily="18" charset="0"/>
              </a:rPr>
              <a:t>Іноземні інвестиції:</a:t>
            </a:r>
            <a:endParaRPr lang="uk-UA" sz="1800" dirty="0">
              <a:latin typeface="Times New Roman" pitchFamily="18" charset="0"/>
              <a:cs typeface="Times New Roman" pitchFamily="18" charset="0"/>
            </a:endParaRPr>
          </a:p>
          <a:p>
            <a:pPr lvl="1"/>
            <a:r>
              <a:rPr lang="uk-UA" sz="1800" dirty="0">
                <a:solidFill>
                  <a:schemeClr val="tx1"/>
                </a:solidFill>
                <a:latin typeface="Times New Roman" pitchFamily="18" charset="0"/>
                <a:cs typeface="Times New Roman" pitchFamily="18" charset="0"/>
              </a:rPr>
              <a:t>Іноземні інвестиції можуть бути використані для фінансування міжнародних торгових проектів, а також для розвитку інфраструктури та виробництва в інших країнах.</a:t>
            </a:r>
          </a:p>
          <a:p>
            <a:pPr marL="0" indent="0">
              <a:buNone/>
            </a:pPr>
            <a:endParaRPr lang="uk-UA" sz="1800" dirty="0">
              <a:latin typeface="Times New Roman" pitchFamily="18" charset="0"/>
              <a:cs typeface="Times New Roman"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4437112"/>
            <a:ext cx="1872208" cy="1891812"/>
          </a:xfrm>
          <a:prstGeom prst="rect">
            <a:avLst/>
          </a:prstGeom>
        </p:spPr>
      </p:pic>
      <p:pic>
        <p:nvPicPr>
          <p:cNvPr id="5" name="Місце для вмісту 3"/>
          <p:cNvPicPr>
            <a:picLocks noChangeAspect="1"/>
          </p:cNvPicPr>
          <p:nvPr/>
        </p:nvPicPr>
        <p:blipFill rotWithShape="1">
          <a:blip r:embed="rId3"/>
          <a:srcRect l="36797" t="45508" r="36384" b="38281"/>
          <a:stretch/>
        </p:blipFill>
        <p:spPr>
          <a:xfrm>
            <a:off x="7164288" y="116632"/>
            <a:ext cx="1826693" cy="620788"/>
          </a:xfrm>
          <a:prstGeom prst="rect">
            <a:avLst/>
          </a:prstGeom>
        </p:spPr>
      </p:pic>
    </p:spTree>
    <p:extLst>
      <p:ext uri="{BB962C8B-B14F-4D97-AF65-F5344CB8AC3E}">
        <p14:creationId xmlns:p14="http://schemas.microsoft.com/office/powerpoint/2010/main" val="4021659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476672"/>
            <a:ext cx="7704856" cy="6051072"/>
          </a:xfrm>
        </p:spPr>
        <p:txBody>
          <a:bodyPr>
            <a:normAutofit fontScale="92500" lnSpcReduction="10000"/>
          </a:bodyPr>
          <a:lstStyle/>
          <a:p>
            <a:pPr marL="0" indent="360000" algn="just">
              <a:lnSpc>
                <a:spcPct val="110000"/>
              </a:lnSpc>
              <a:spcBef>
                <a:spcPts val="0"/>
              </a:spcBef>
            </a:pPr>
            <a:r>
              <a:rPr lang="uk-UA" b="1" dirty="0" smtClean="0">
                <a:latin typeface="Times New Roman" pitchFamily="18" charset="0"/>
                <a:cs typeface="Times New Roman" pitchFamily="18" charset="0"/>
              </a:rPr>
              <a:t>Форф</a:t>
            </a:r>
            <a:r>
              <a:rPr lang="uk-UA" b="1" dirty="0">
                <a:latin typeface="Times New Roman" pitchFamily="18" charset="0"/>
                <a:cs typeface="Times New Roman" pitchFamily="18" charset="0"/>
              </a:rPr>
              <a:t>е</a:t>
            </a:r>
            <a:r>
              <a:rPr lang="uk-UA" b="1" dirty="0" smtClean="0">
                <a:latin typeface="Times New Roman" pitchFamily="18" charset="0"/>
                <a:cs typeface="Times New Roman" pitchFamily="18" charset="0"/>
              </a:rPr>
              <a:t>йтинг</a:t>
            </a:r>
            <a:r>
              <a:rPr lang="uk-UA" dirty="0">
                <a:latin typeface="Times New Roman" pitchFamily="18" charset="0"/>
                <a:cs typeface="Times New Roman" pitchFamily="18" charset="0"/>
              </a:rPr>
              <a:t> — фінансування міжнародної торгівлі шляхом обліку </a:t>
            </a:r>
            <a:r>
              <a:rPr lang="uk-UA" dirty="0" err="1">
                <a:latin typeface="Times New Roman" pitchFamily="18" charset="0"/>
                <a:cs typeface="Times New Roman" pitchFamily="18" charset="0"/>
              </a:rPr>
              <a:t>перевідних в</a:t>
            </a:r>
            <a:r>
              <a:rPr lang="uk-UA" dirty="0">
                <a:latin typeface="Times New Roman" pitchFamily="18" charset="0"/>
                <a:cs typeface="Times New Roman" pitchFamily="18" charset="0"/>
              </a:rPr>
              <a:t>екселів без права регресу, тобто покупець векселя бере на себе весь ризик неплатежу і не може пред'явити претензії попередньому власнику.</a:t>
            </a:r>
          </a:p>
          <a:p>
            <a:pPr marL="0" indent="360000" algn="just">
              <a:lnSpc>
                <a:spcPct val="110000"/>
              </a:lnSpc>
              <a:spcBef>
                <a:spcPts val="0"/>
              </a:spcBef>
            </a:pPr>
            <a:r>
              <a:rPr lang="uk-UA" dirty="0">
                <a:latin typeface="Times New Roman" pitchFamily="18" charset="0"/>
                <a:cs typeface="Times New Roman" pitchFamily="18" charset="0"/>
              </a:rPr>
              <a:t>В обмін на придбані цінні папери банк </a:t>
            </a:r>
            <a:r>
              <a:rPr lang="uk-UA" dirty="0" err="1">
                <a:latin typeface="Times New Roman" pitchFamily="18" charset="0"/>
                <a:cs typeface="Times New Roman" pitchFamily="18" charset="0"/>
              </a:rPr>
              <a:t>виплачує експортеру е</a:t>
            </a:r>
            <a:r>
              <a:rPr lang="uk-UA" dirty="0">
                <a:latin typeface="Times New Roman" pitchFamily="18" charset="0"/>
                <a:cs typeface="Times New Roman" pitchFamily="18" charset="0"/>
              </a:rPr>
              <a:t>квівалент їх вартості готівкою з вирахуванням фіксованої облікової ставки, премії за ризик неоплати зобов'язань та разового збору за зобов'язання купити векселі експортера.</a:t>
            </a:r>
          </a:p>
          <a:p>
            <a:pPr marL="0" indent="360000" algn="just">
              <a:lnSpc>
                <a:spcPct val="110000"/>
              </a:lnSpc>
              <a:spcBef>
                <a:spcPts val="0"/>
              </a:spcBef>
            </a:pPr>
            <a:r>
              <a:rPr lang="uk-UA" dirty="0">
                <a:latin typeface="Times New Roman" pitchFamily="18" charset="0"/>
                <a:cs typeface="Times New Roman" pitchFamily="18" charset="0"/>
              </a:rPr>
              <a:t>Форфейтинг — це одна з нових форм кредитування зовнішньої торгівлі. Її поява зумовлена швидким зростанням експорту дорогого устаткування з тривалим терміном виробництва, посиленням конкурентної боротьби на світових ринках та зростанням ролі кредиту у розвитку світової торгівлі.</a:t>
            </a:r>
          </a:p>
          <a:p>
            <a:pPr marL="0" indent="360000" algn="just">
              <a:lnSpc>
                <a:spcPct val="110000"/>
              </a:lnSpc>
              <a:spcBef>
                <a:spcPts val="0"/>
              </a:spcBef>
              <a:buNone/>
            </a:pPr>
            <a:endParaRPr lang="uk-UA" dirty="0">
              <a:latin typeface="Times New Roman" pitchFamily="18" charset="0"/>
              <a:cs typeface="Times New Roman" pitchFamily="18" charset="0"/>
            </a:endParaRPr>
          </a:p>
        </p:txBody>
      </p:sp>
      <p:pic>
        <p:nvPicPr>
          <p:cNvPr id="4" name="Місце для вмісту 3"/>
          <p:cNvPicPr>
            <a:picLocks noChangeAspect="1"/>
          </p:cNvPicPr>
          <p:nvPr/>
        </p:nvPicPr>
        <p:blipFill rotWithShape="1">
          <a:blip r:embed="rId2"/>
          <a:srcRect l="36797" t="45508" r="36384" b="38281"/>
          <a:stretch/>
        </p:blipFill>
        <p:spPr>
          <a:xfrm>
            <a:off x="7020272" y="73280"/>
            <a:ext cx="1826693" cy="620788"/>
          </a:xfrm>
          <a:prstGeom prst="rect">
            <a:avLst/>
          </a:prstGeom>
        </p:spPr>
      </p:pic>
    </p:spTree>
    <p:extLst>
      <p:ext uri="{BB962C8B-B14F-4D97-AF65-F5344CB8AC3E}">
        <p14:creationId xmlns:p14="http://schemas.microsoft.com/office/powerpoint/2010/main" val="3964618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116632"/>
            <a:ext cx="7444680" cy="6339104"/>
          </a:xfrm>
        </p:spPr>
        <p:txBody>
          <a:bodyPr/>
          <a:lstStyle/>
          <a:p>
            <a:pPr marL="0" indent="0" algn="ctr">
              <a:buNone/>
            </a:pPr>
            <a:r>
              <a:rPr lang="uk-UA" sz="2000" dirty="0">
                <a:solidFill>
                  <a:schemeClr val="tx2">
                    <a:lumMod val="75000"/>
                  </a:schemeClr>
                </a:solidFill>
                <a:latin typeface="Times New Roman" pitchFamily="18" charset="0"/>
                <a:cs typeface="Times New Roman" pitchFamily="18" charset="0"/>
              </a:rPr>
              <a:t>4. Ризики та виклики</a:t>
            </a:r>
            <a:r>
              <a:rPr lang="en-US" sz="2000" dirty="0">
                <a:solidFill>
                  <a:schemeClr val="tx2">
                    <a:lumMod val="75000"/>
                  </a:schemeClr>
                </a:solidFill>
                <a:latin typeface="Times New Roman" pitchFamily="18" charset="0"/>
                <a:cs typeface="Times New Roman" pitchFamily="18" charset="0"/>
              </a:rPr>
              <a:t> </a:t>
            </a:r>
            <a:r>
              <a:rPr lang="uk-UA" sz="2000" dirty="0">
                <a:solidFill>
                  <a:schemeClr val="tx2">
                    <a:lumMod val="75000"/>
                  </a:schemeClr>
                </a:solidFill>
                <a:latin typeface="Times New Roman" pitchFamily="18" charset="0"/>
                <a:cs typeface="Times New Roman" pitchFamily="18" charset="0"/>
              </a:rPr>
              <a:t>в міжнародній торгівлі</a:t>
            </a:r>
            <a:r>
              <a:rPr lang="uk-UA" sz="2000" dirty="0" smtClean="0">
                <a:solidFill>
                  <a:schemeClr val="tx2">
                    <a:lumMod val="75000"/>
                  </a:schemeClr>
                </a:solidFill>
                <a:latin typeface="Times New Roman" pitchFamily="18" charset="0"/>
                <a:cs typeface="Times New Roman" pitchFamily="18" charset="0"/>
              </a:rPr>
              <a:t>.</a:t>
            </a:r>
          </a:p>
          <a:p>
            <a:pPr marL="0" indent="0">
              <a:buNone/>
            </a:pPr>
            <a:endParaRPr lang="uk-UA" dirty="0">
              <a:solidFill>
                <a:schemeClr val="tx2">
                  <a:lumMod val="75000"/>
                </a:schemeClr>
              </a:solidFill>
              <a:latin typeface="Times New Roman" pitchFamily="18" charset="0"/>
              <a:cs typeface="Times New Roman" pitchFamily="18" charset="0"/>
            </a:endParaRPr>
          </a:p>
          <a:p>
            <a:pPr marL="0" indent="0">
              <a:buNone/>
            </a:pPr>
            <a:endParaRPr lang="uk-UA" dirty="0"/>
          </a:p>
        </p:txBody>
      </p:sp>
      <p:graphicFrame>
        <p:nvGraphicFramePr>
          <p:cNvPr id="4" name="Таблиця 3"/>
          <p:cNvGraphicFramePr>
            <a:graphicFrameLocks noGrp="1"/>
          </p:cNvGraphicFramePr>
          <p:nvPr>
            <p:extLst>
              <p:ext uri="{D42A27DB-BD31-4B8C-83A1-F6EECF244321}">
                <p14:modId xmlns:p14="http://schemas.microsoft.com/office/powerpoint/2010/main" val="1194187322"/>
              </p:ext>
            </p:extLst>
          </p:nvPr>
        </p:nvGraphicFramePr>
        <p:xfrm>
          <a:off x="323528" y="548680"/>
          <a:ext cx="7560840" cy="6291214"/>
        </p:xfrm>
        <a:graphic>
          <a:graphicData uri="http://schemas.openxmlformats.org/drawingml/2006/table">
            <a:tbl>
              <a:tblPr firstRow="1" firstCol="1" lastRow="1" lastCol="1" bandRow="1" bandCol="1"/>
              <a:tblGrid>
                <a:gridCol w="2160240"/>
                <a:gridCol w="5400600"/>
              </a:tblGrid>
              <a:tr h="528242">
                <a:tc>
                  <a:txBody>
                    <a:bodyPr/>
                    <a:lstStyle/>
                    <a:p>
                      <a:pPr marL="377825">
                        <a:lnSpc>
                          <a:spcPts val="1050"/>
                        </a:lnSpc>
                        <a:spcAft>
                          <a:spcPts val="0"/>
                        </a:spcAft>
                      </a:pPr>
                      <a:endParaRPr lang="uk-UA" sz="1200" b="1" dirty="0" smtClean="0">
                        <a:effectLst/>
                        <a:latin typeface="Times New Roman"/>
                        <a:ea typeface="Times New Roman"/>
                        <a:cs typeface="Times New Roman"/>
                      </a:endParaRPr>
                    </a:p>
                    <a:p>
                      <a:pPr marL="377825">
                        <a:lnSpc>
                          <a:spcPts val="1050"/>
                        </a:lnSpc>
                        <a:spcAft>
                          <a:spcPts val="0"/>
                        </a:spcAft>
                      </a:pPr>
                      <a:r>
                        <a:rPr lang="uk-UA" sz="1200" b="1" dirty="0" smtClean="0">
                          <a:effectLst/>
                          <a:latin typeface="Times New Roman"/>
                          <a:ea typeface="Times New Roman"/>
                          <a:cs typeface="Times New Roman"/>
                        </a:rPr>
                        <a:t>Класифікаційний</a:t>
                      </a:r>
                      <a:r>
                        <a:rPr lang="uk-UA" sz="1200" b="1" spc="-30" dirty="0" smtClean="0">
                          <a:effectLst/>
                          <a:latin typeface="Times New Roman"/>
                          <a:ea typeface="Times New Roman"/>
                          <a:cs typeface="Times New Roman"/>
                        </a:rPr>
                        <a:t> </a:t>
                      </a:r>
                      <a:r>
                        <a:rPr lang="uk-UA" sz="1200" b="1" dirty="0">
                          <a:effectLst/>
                          <a:latin typeface="Times New Roman"/>
                          <a:ea typeface="Times New Roman"/>
                          <a:cs typeface="Times New Roman"/>
                        </a:rPr>
                        <a:t>підхід</a:t>
                      </a:r>
                      <a:endParaRPr lang="uk-UA" sz="1200" dirty="0">
                        <a:effectLst/>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56385" marR="1550670" algn="ctr">
                        <a:lnSpc>
                          <a:spcPts val="1050"/>
                        </a:lnSpc>
                        <a:spcAft>
                          <a:spcPts val="0"/>
                        </a:spcAft>
                      </a:pPr>
                      <a:endParaRPr lang="uk-UA" sz="1200" dirty="0" smtClean="0">
                        <a:effectLst/>
                        <a:latin typeface="Times New Roman"/>
                        <a:ea typeface="Times New Roman"/>
                        <a:cs typeface="Times New Roman"/>
                      </a:endParaRPr>
                    </a:p>
                    <a:p>
                      <a:pPr marL="1556385" marR="1550670" algn="ctr">
                        <a:lnSpc>
                          <a:spcPts val="1050"/>
                        </a:lnSpc>
                        <a:spcAft>
                          <a:spcPts val="0"/>
                        </a:spcAft>
                      </a:pPr>
                      <a:r>
                        <a:rPr lang="uk-UA" sz="1200" b="1" dirty="0" smtClean="0">
                          <a:effectLst/>
                          <a:latin typeface="Times New Roman"/>
                          <a:ea typeface="Times New Roman"/>
                          <a:cs typeface="Times New Roman"/>
                        </a:rPr>
                        <a:t>Види ризиків</a:t>
                      </a:r>
                      <a:endParaRPr lang="uk-UA" sz="1200" b="1" dirty="0">
                        <a:effectLst/>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777">
                <a:tc>
                  <a:txBody>
                    <a:bodyPr/>
                    <a:lstStyle/>
                    <a:p>
                      <a:pPr marL="67945">
                        <a:lnSpc>
                          <a:spcPts val="1115"/>
                        </a:lnSpc>
                        <a:spcAft>
                          <a:spcPts val="0"/>
                        </a:spcAft>
                      </a:pPr>
                      <a:r>
                        <a:rPr lang="uk-UA" sz="1200">
                          <a:effectLst/>
                          <a:latin typeface="Times New Roman"/>
                          <a:ea typeface="Times New Roman"/>
                          <a:cs typeface="Times New Roman"/>
                        </a:rPr>
                        <a:t>Рівень</a:t>
                      </a:r>
                      <a:r>
                        <a:rPr lang="uk-UA" sz="1200" spc="-20">
                          <a:effectLst/>
                          <a:latin typeface="Times New Roman"/>
                          <a:ea typeface="Times New Roman"/>
                          <a:cs typeface="Times New Roman"/>
                        </a:rPr>
                        <a:t> </a:t>
                      </a:r>
                      <a:r>
                        <a:rPr lang="uk-UA" sz="1200">
                          <a:effectLst/>
                          <a:latin typeface="Times New Roman"/>
                          <a:ea typeface="Times New Roman"/>
                          <a:cs typeface="Times New Roman"/>
                        </a:rPr>
                        <a:t>виникнення</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dirty="0">
                          <a:effectLst/>
                          <a:latin typeface="Times New Roman"/>
                          <a:ea typeface="Times New Roman"/>
                          <a:cs typeface="Times New Roman"/>
                        </a:rPr>
                        <a:t>Фірмовий;</a:t>
                      </a:r>
                      <a:r>
                        <a:rPr lang="uk-UA" sz="1200" spc="155" dirty="0">
                          <a:effectLst/>
                          <a:latin typeface="Times New Roman"/>
                          <a:ea typeface="Times New Roman"/>
                          <a:cs typeface="Times New Roman"/>
                        </a:rPr>
                        <a:t> </a:t>
                      </a:r>
                      <a:r>
                        <a:rPr lang="uk-UA" sz="1200" dirty="0">
                          <a:effectLst/>
                          <a:latin typeface="Times New Roman"/>
                          <a:ea typeface="Times New Roman"/>
                          <a:cs typeface="Times New Roman"/>
                        </a:rPr>
                        <a:t>Галузевий;</a:t>
                      </a:r>
                      <a:r>
                        <a:rPr lang="uk-UA" sz="1200" spc="400" dirty="0">
                          <a:effectLst/>
                          <a:latin typeface="Times New Roman"/>
                          <a:ea typeface="Times New Roman"/>
                          <a:cs typeface="Times New Roman"/>
                        </a:rPr>
                        <a:t> </a:t>
                      </a:r>
                      <a:r>
                        <a:rPr lang="uk-UA" sz="1200" dirty="0">
                          <a:effectLst/>
                          <a:latin typeface="Times New Roman"/>
                          <a:ea typeface="Times New Roman"/>
                          <a:cs typeface="Times New Roman"/>
                        </a:rPr>
                        <a:t>Міжгалузевий;</a:t>
                      </a:r>
                      <a:r>
                        <a:rPr lang="uk-UA" sz="1200" spc="400" dirty="0">
                          <a:effectLst/>
                          <a:latin typeface="Times New Roman"/>
                          <a:ea typeface="Times New Roman"/>
                          <a:cs typeface="Times New Roman"/>
                        </a:rPr>
                        <a:t> </a:t>
                      </a:r>
                      <a:r>
                        <a:rPr lang="uk-UA" sz="1200" dirty="0">
                          <a:effectLst/>
                          <a:latin typeface="Times New Roman"/>
                          <a:ea typeface="Times New Roman"/>
                          <a:cs typeface="Times New Roman"/>
                        </a:rPr>
                        <a:t>Регіональний;</a:t>
                      </a:r>
                      <a:r>
                        <a:rPr lang="uk-UA" sz="1200" spc="400" dirty="0">
                          <a:effectLst/>
                          <a:latin typeface="Times New Roman"/>
                          <a:ea typeface="Times New Roman"/>
                          <a:cs typeface="Times New Roman"/>
                        </a:rPr>
                        <a:t> </a:t>
                      </a:r>
                      <a:r>
                        <a:rPr lang="uk-UA" sz="1200" dirty="0">
                          <a:effectLst/>
                          <a:latin typeface="Times New Roman"/>
                          <a:ea typeface="Times New Roman"/>
                          <a:cs typeface="Times New Roman"/>
                        </a:rPr>
                        <a:t>Державний;</a:t>
                      </a:r>
                    </a:p>
                    <a:p>
                      <a:pPr marL="67945">
                        <a:lnSpc>
                          <a:spcPts val="1085"/>
                        </a:lnSpc>
                        <a:spcAft>
                          <a:spcPts val="0"/>
                        </a:spcAft>
                      </a:pPr>
                      <a:r>
                        <a:rPr lang="uk-UA" sz="1200" dirty="0">
                          <a:effectLst/>
                          <a:latin typeface="Times New Roman"/>
                          <a:ea typeface="Times New Roman"/>
                          <a:cs typeface="Times New Roman"/>
                        </a:rPr>
                        <a:t>Глобальний</a:t>
                      </a:r>
                      <a:r>
                        <a:rPr lang="uk-UA" sz="1200" spc="-25" dirty="0">
                          <a:effectLst/>
                          <a:latin typeface="Times New Roman"/>
                          <a:ea typeface="Times New Roman"/>
                          <a:cs typeface="Times New Roman"/>
                        </a:rPr>
                        <a:t> </a:t>
                      </a:r>
                      <a:r>
                        <a:rPr lang="uk-UA" sz="1200" dirty="0">
                          <a:effectLst/>
                          <a:latin typeface="Times New Roman"/>
                          <a:ea typeface="Times New Roman"/>
                          <a:cs typeface="Times New Roman"/>
                        </a:rPr>
                        <a:t>(світовий).</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a:effectLst/>
                          <a:latin typeface="Times New Roman"/>
                          <a:ea typeface="Times New Roman"/>
                          <a:cs typeface="Times New Roman"/>
                        </a:rPr>
                        <a:t>За</a:t>
                      </a:r>
                      <a:r>
                        <a:rPr lang="uk-UA" sz="1200" spc="-15">
                          <a:effectLst/>
                          <a:latin typeface="Times New Roman"/>
                          <a:ea typeface="Times New Roman"/>
                          <a:cs typeface="Times New Roman"/>
                        </a:rPr>
                        <a:t> </a:t>
                      </a:r>
                      <a:r>
                        <a:rPr lang="uk-UA" sz="1200">
                          <a:effectLst/>
                          <a:latin typeface="Times New Roman"/>
                          <a:ea typeface="Times New Roman"/>
                          <a:cs typeface="Times New Roman"/>
                        </a:rPr>
                        <a:t>сферою</a:t>
                      </a:r>
                      <a:r>
                        <a:rPr lang="uk-UA" sz="1200" spc="-10">
                          <a:effectLst/>
                          <a:latin typeface="Times New Roman"/>
                          <a:ea typeface="Times New Roman"/>
                          <a:cs typeface="Times New Roman"/>
                        </a:rPr>
                        <a:t> </a:t>
                      </a:r>
                      <a:r>
                        <a:rPr lang="uk-UA" sz="1200">
                          <a:effectLst/>
                          <a:latin typeface="Times New Roman"/>
                          <a:ea typeface="Times New Roman"/>
                          <a:cs typeface="Times New Roman"/>
                        </a:rPr>
                        <a:t>виникнення</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Зовнішні;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Внутрішні.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a:effectLst/>
                          <a:latin typeface="Times New Roman"/>
                          <a:ea typeface="Times New Roman"/>
                          <a:cs typeface="Times New Roman"/>
                        </a:rPr>
                        <a:t>За</a:t>
                      </a:r>
                      <a:r>
                        <a:rPr lang="uk-UA" sz="1200" spc="-20">
                          <a:effectLst/>
                          <a:latin typeface="Times New Roman"/>
                          <a:ea typeface="Times New Roman"/>
                          <a:cs typeface="Times New Roman"/>
                        </a:rPr>
                        <a:t> </a:t>
                      </a:r>
                      <a:r>
                        <a:rPr lang="uk-UA" sz="1200">
                          <a:effectLst/>
                          <a:latin typeface="Times New Roman"/>
                          <a:ea typeface="Times New Roman"/>
                          <a:cs typeface="Times New Roman"/>
                        </a:rPr>
                        <a:t>рівнем</a:t>
                      </a:r>
                      <a:r>
                        <a:rPr lang="uk-UA" sz="1200" spc="-10">
                          <a:effectLst/>
                          <a:latin typeface="Times New Roman"/>
                          <a:ea typeface="Times New Roman"/>
                          <a:cs typeface="Times New Roman"/>
                        </a:rPr>
                        <a:t> </a:t>
                      </a:r>
                      <a:r>
                        <a:rPr lang="uk-UA" sz="1200">
                          <a:effectLst/>
                          <a:latin typeface="Times New Roman"/>
                          <a:ea typeface="Times New Roman"/>
                          <a:cs typeface="Times New Roman"/>
                        </a:rPr>
                        <a:t>прийняття</a:t>
                      </a:r>
                      <a:r>
                        <a:rPr lang="uk-UA" sz="1200" spc="-15">
                          <a:effectLst/>
                          <a:latin typeface="Times New Roman"/>
                          <a:ea typeface="Times New Roman"/>
                          <a:cs typeface="Times New Roman"/>
                        </a:rPr>
                        <a:t> </a:t>
                      </a:r>
                      <a:r>
                        <a:rPr lang="uk-UA" sz="1200">
                          <a:effectLst/>
                          <a:latin typeface="Times New Roman"/>
                          <a:ea typeface="Times New Roman"/>
                          <a:cs typeface="Times New Roman"/>
                        </a:rPr>
                        <a:t>рішень</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Макроекономічні);</a:t>
                      </a:r>
                      <a:r>
                        <a:rPr lang="uk-UA" sz="1200" spc="-35">
                          <a:effectLst/>
                          <a:latin typeface="Times New Roman"/>
                          <a:ea typeface="Times New Roman"/>
                          <a:cs typeface="Times New Roman"/>
                        </a:rPr>
                        <a:t> </a:t>
                      </a:r>
                      <a:r>
                        <a:rPr lang="uk-UA" sz="1200">
                          <a:effectLst/>
                          <a:latin typeface="Times New Roman"/>
                          <a:ea typeface="Times New Roman"/>
                          <a:cs typeface="Times New Roman"/>
                        </a:rPr>
                        <a:t>Мікроекономічні.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755">
                <a:tc>
                  <a:txBody>
                    <a:bodyPr/>
                    <a:lstStyle/>
                    <a:p>
                      <a:pPr marL="67945">
                        <a:lnSpc>
                          <a:spcPts val="1115"/>
                        </a:lnSpc>
                        <a:spcAft>
                          <a:spcPts val="0"/>
                        </a:spcAft>
                      </a:pPr>
                      <a:r>
                        <a:rPr lang="uk-UA" sz="1200">
                          <a:effectLst/>
                          <a:latin typeface="Times New Roman"/>
                          <a:ea typeface="Times New Roman"/>
                          <a:cs typeface="Times New Roman"/>
                        </a:rPr>
                        <a:t>За</a:t>
                      </a:r>
                      <a:r>
                        <a:rPr lang="uk-UA" sz="1200" spc="-10">
                          <a:effectLst/>
                          <a:latin typeface="Times New Roman"/>
                          <a:ea typeface="Times New Roman"/>
                          <a:cs typeface="Times New Roman"/>
                        </a:rPr>
                        <a:t> </a:t>
                      </a:r>
                      <a:r>
                        <a:rPr lang="uk-UA" sz="1200">
                          <a:effectLst/>
                          <a:latin typeface="Times New Roman"/>
                          <a:ea typeface="Times New Roman"/>
                          <a:cs typeface="Times New Roman"/>
                        </a:rPr>
                        <a:t>типом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tabLst>
                          <a:tab pos="886460" algn="l"/>
                          <a:tab pos="1890395" algn="l"/>
                          <a:tab pos="2849245" algn="l"/>
                        </a:tabLst>
                      </a:pPr>
                      <a:r>
                        <a:rPr lang="uk-UA" sz="1200">
                          <a:effectLst/>
                          <a:latin typeface="Times New Roman"/>
                          <a:ea typeface="Times New Roman"/>
                          <a:cs typeface="Times New Roman"/>
                        </a:rPr>
                        <a:t>Раціональні	(обґрунтовані);	Нераціональні	(необґрунтовані);</a:t>
                      </a:r>
                    </a:p>
                    <a:p>
                      <a:pPr marL="67945">
                        <a:lnSpc>
                          <a:spcPts val="1085"/>
                        </a:lnSpc>
                        <a:spcAft>
                          <a:spcPts val="0"/>
                        </a:spcAft>
                      </a:pPr>
                      <a:r>
                        <a:rPr lang="uk-UA" sz="1200">
                          <a:effectLst/>
                          <a:latin typeface="Times New Roman"/>
                          <a:ea typeface="Times New Roman"/>
                          <a:cs typeface="Times New Roman"/>
                        </a:rPr>
                        <a:t>Авантюрні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(азартні).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dirty="0">
                          <a:effectLst/>
                          <a:latin typeface="Times New Roman"/>
                          <a:ea typeface="Times New Roman"/>
                          <a:cs typeface="Times New Roman"/>
                        </a:rPr>
                        <a:t>Щодо</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ситуації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Стохастичні;</a:t>
                      </a:r>
                      <a:r>
                        <a:rPr lang="uk-UA" sz="1200" spc="-35">
                          <a:effectLst/>
                          <a:latin typeface="Times New Roman"/>
                          <a:ea typeface="Times New Roman"/>
                          <a:cs typeface="Times New Roman"/>
                        </a:rPr>
                        <a:t> </a:t>
                      </a:r>
                      <a:r>
                        <a:rPr lang="uk-UA" sz="1200">
                          <a:effectLst/>
                          <a:latin typeface="Times New Roman"/>
                          <a:ea typeface="Times New Roman"/>
                          <a:cs typeface="Times New Roman"/>
                        </a:rPr>
                        <a:t>Невизначені;</a:t>
                      </a:r>
                      <a:r>
                        <a:rPr lang="uk-UA" sz="1200" spc="-20">
                          <a:effectLst/>
                          <a:latin typeface="Times New Roman"/>
                          <a:ea typeface="Times New Roman"/>
                          <a:cs typeface="Times New Roman"/>
                        </a:rPr>
                        <a:t> </a:t>
                      </a:r>
                      <a:r>
                        <a:rPr lang="uk-UA" sz="1200">
                          <a:effectLst/>
                          <a:latin typeface="Times New Roman"/>
                          <a:ea typeface="Times New Roman"/>
                          <a:cs typeface="Times New Roman"/>
                        </a:rPr>
                        <a:t>Конкурентні.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dirty="0">
                          <a:effectLst/>
                          <a:latin typeface="Times New Roman"/>
                          <a:ea typeface="Times New Roman"/>
                          <a:cs typeface="Times New Roman"/>
                        </a:rPr>
                        <a:t>За</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часом</a:t>
                      </a:r>
                      <a:r>
                        <a:rPr lang="uk-UA" sz="1200" spc="-10" dirty="0">
                          <a:effectLst/>
                          <a:latin typeface="Times New Roman"/>
                          <a:ea typeface="Times New Roman"/>
                          <a:cs typeface="Times New Roman"/>
                        </a:rPr>
                        <a:t> </a:t>
                      </a:r>
                      <a:r>
                        <a:rPr lang="uk-UA" sz="1200" spc="-10" dirty="0" smtClean="0">
                          <a:effectLst/>
                          <a:latin typeface="Times New Roman"/>
                          <a:ea typeface="Times New Roman"/>
                          <a:cs typeface="Times New Roman"/>
                        </a:rPr>
                        <a:t> </a:t>
                      </a:r>
                      <a:r>
                        <a:rPr lang="uk-UA" sz="1200" dirty="0" smtClean="0">
                          <a:effectLst/>
                          <a:latin typeface="Times New Roman"/>
                          <a:ea typeface="Times New Roman"/>
                          <a:cs typeface="Times New Roman"/>
                        </a:rPr>
                        <a:t>виникнення</a:t>
                      </a:r>
                      <a:endParaRPr lang="uk-UA" sz="1200" dirty="0">
                        <a:effectLst/>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Короткотермінові;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Постійні.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755">
                <a:tc>
                  <a:txBody>
                    <a:bodyPr/>
                    <a:lstStyle/>
                    <a:p>
                      <a:pPr marL="67945">
                        <a:lnSpc>
                          <a:spcPts val="1115"/>
                        </a:lnSpc>
                        <a:spcAft>
                          <a:spcPts val="0"/>
                        </a:spcAft>
                      </a:pPr>
                      <a:r>
                        <a:rPr lang="uk-UA" sz="1200" dirty="0">
                          <a:effectLst/>
                          <a:latin typeface="Times New Roman"/>
                          <a:ea typeface="Times New Roman"/>
                          <a:cs typeface="Times New Roman"/>
                        </a:rPr>
                        <a:t>За</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рівнем</a:t>
                      </a:r>
                      <a:r>
                        <a:rPr lang="uk-UA" sz="1200" spc="-10" dirty="0">
                          <a:effectLst/>
                          <a:latin typeface="Times New Roman"/>
                          <a:ea typeface="Times New Roman"/>
                          <a:cs typeface="Times New Roman"/>
                        </a:rPr>
                        <a:t> </a:t>
                      </a:r>
                      <a:r>
                        <a:rPr lang="uk-UA" sz="1200" dirty="0">
                          <a:effectLst/>
                          <a:latin typeface="Times New Roman"/>
                          <a:ea typeface="Times New Roman"/>
                          <a:cs typeface="Times New Roman"/>
                        </a:rPr>
                        <a:t>витрат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dirty="0">
                          <a:effectLst/>
                          <a:latin typeface="Times New Roman"/>
                          <a:ea typeface="Times New Roman"/>
                          <a:cs typeface="Times New Roman"/>
                        </a:rPr>
                        <a:t>Мінімальні;</a:t>
                      </a:r>
                      <a:r>
                        <a:rPr lang="uk-UA" sz="1200" spc="280" dirty="0">
                          <a:effectLst/>
                          <a:latin typeface="Times New Roman"/>
                          <a:ea typeface="Times New Roman"/>
                          <a:cs typeface="Times New Roman"/>
                        </a:rPr>
                        <a:t> </a:t>
                      </a:r>
                      <a:r>
                        <a:rPr lang="uk-UA" sz="1200" dirty="0">
                          <a:effectLst/>
                          <a:latin typeface="Times New Roman"/>
                          <a:ea typeface="Times New Roman"/>
                          <a:cs typeface="Times New Roman"/>
                        </a:rPr>
                        <a:t>Середні;  </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Оптимальні;  </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Максимальні  </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чи  </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допустимі;</a:t>
                      </a:r>
                    </a:p>
                    <a:p>
                      <a:pPr marL="67945">
                        <a:lnSpc>
                          <a:spcPts val="1085"/>
                        </a:lnSpc>
                        <a:spcAft>
                          <a:spcPts val="0"/>
                        </a:spcAft>
                      </a:pPr>
                      <a:r>
                        <a:rPr lang="uk-UA" sz="1200" dirty="0">
                          <a:effectLst/>
                          <a:latin typeface="Times New Roman"/>
                          <a:ea typeface="Times New Roman"/>
                          <a:cs typeface="Times New Roman"/>
                        </a:rPr>
                        <a:t>Критичні;</a:t>
                      </a:r>
                      <a:r>
                        <a:rPr lang="uk-UA" sz="1200" spc="-30" dirty="0">
                          <a:effectLst/>
                          <a:latin typeface="Times New Roman"/>
                          <a:ea typeface="Times New Roman"/>
                          <a:cs typeface="Times New Roman"/>
                        </a:rPr>
                        <a:t> </a:t>
                      </a:r>
                      <a:r>
                        <a:rPr lang="uk-UA" sz="1200" dirty="0">
                          <a:effectLst/>
                          <a:latin typeface="Times New Roman"/>
                          <a:ea typeface="Times New Roman"/>
                          <a:cs typeface="Times New Roman"/>
                        </a:rPr>
                        <a:t>Катастрофічні.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a:effectLst/>
                          <a:latin typeface="Times New Roman"/>
                          <a:ea typeface="Times New Roman"/>
                          <a:cs typeface="Times New Roman"/>
                        </a:rPr>
                        <a:t>За</a:t>
                      </a:r>
                      <a:r>
                        <a:rPr lang="uk-UA" sz="1200" spc="-20">
                          <a:effectLst/>
                          <a:latin typeface="Times New Roman"/>
                          <a:ea typeface="Times New Roman"/>
                          <a:cs typeface="Times New Roman"/>
                        </a:rPr>
                        <a:t> </a:t>
                      </a:r>
                      <a:r>
                        <a:rPr lang="uk-UA" sz="1200">
                          <a:effectLst/>
                          <a:latin typeface="Times New Roman"/>
                          <a:ea typeface="Times New Roman"/>
                          <a:cs typeface="Times New Roman"/>
                        </a:rPr>
                        <a:t>ступенем</a:t>
                      </a:r>
                      <a:r>
                        <a:rPr lang="uk-UA" sz="1200" spc="-15">
                          <a:effectLst/>
                          <a:latin typeface="Times New Roman"/>
                          <a:ea typeface="Times New Roman"/>
                          <a:cs typeface="Times New Roman"/>
                        </a:rPr>
                        <a:t> </a:t>
                      </a:r>
                      <a:r>
                        <a:rPr lang="uk-UA" sz="1200">
                          <a:effectLst/>
                          <a:latin typeface="Times New Roman"/>
                          <a:ea typeface="Times New Roman"/>
                          <a:cs typeface="Times New Roman"/>
                        </a:rPr>
                        <a:t>правомірності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Правомірні</a:t>
                      </a:r>
                      <a:r>
                        <a:rPr lang="uk-UA" sz="1200" spc="-30">
                          <a:effectLst/>
                          <a:latin typeface="Times New Roman"/>
                          <a:ea typeface="Times New Roman"/>
                          <a:cs typeface="Times New Roman"/>
                        </a:rPr>
                        <a:t> </a:t>
                      </a:r>
                      <a:r>
                        <a:rPr lang="uk-UA" sz="1200">
                          <a:effectLst/>
                          <a:latin typeface="Times New Roman"/>
                          <a:ea typeface="Times New Roman"/>
                          <a:cs typeface="Times New Roman"/>
                        </a:rPr>
                        <a:t>(виправдані);</a:t>
                      </a:r>
                      <a:r>
                        <a:rPr lang="uk-UA" sz="1200" spc="-30">
                          <a:effectLst/>
                          <a:latin typeface="Times New Roman"/>
                          <a:ea typeface="Times New Roman"/>
                          <a:cs typeface="Times New Roman"/>
                        </a:rPr>
                        <a:t> </a:t>
                      </a:r>
                      <a:r>
                        <a:rPr lang="uk-UA" sz="1200">
                          <a:effectLst/>
                          <a:latin typeface="Times New Roman"/>
                          <a:ea typeface="Times New Roman"/>
                          <a:cs typeface="Times New Roman"/>
                        </a:rPr>
                        <a:t>Неправомірні</a:t>
                      </a:r>
                      <a:r>
                        <a:rPr lang="uk-UA" sz="1200" spc="-30">
                          <a:effectLst/>
                          <a:latin typeface="Times New Roman"/>
                          <a:ea typeface="Times New Roman"/>
                          <a:cs typeface="Times New Roman"/>
                        </a:rPr>
                        <a:t> </a:t>
                      </a:r>
                      <a:r>
                        <a:rPr lang="uk-UA" sz="1200">
                          <a:effectLst/>
                          <a:latin typeface="Times New Roman"/>
                          <a:ea typeface="Times New Roman"/>
                          <a:cs typeface="Times New Roman"/>
                        </a:rPr>
                        <a:t>(невиправдані).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662">
                <a:tc>
                  <a:txBody>
                    <a:bodyPr/>
                    <a:lstStyle/>
                    <a:p>
                      <a:pPr marL="67945">
                        <a:lnSpc>
                          <a:spcPts val="1115"/>
                        </a:lnSpc>
                        <a:spcAft>
                          <a:spcPts val="0"/>
                        </a:spcAft>
                      </a:pPr>
                      <a:r>
                        <a:rPr lang="uk-UA" sz="1200" dirty="0">
                          <a:effectLst/>
                          <a:latin typeface="Times New Roman"/>
                          <a:ea typeface="Times New Roman"/>
                          <a:cs typeface="Times New Roman"/>
                        </a:rPr>
                        <a:t>За</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можливістю</a:t>
                      </a:r>
                      <a:r>
                        <a:rPr lang="uk-UA" sz="1200" spc="-20" dirty="0">
                          <a:effectLst/>
                          <a:latin typeface="Times New Roman"/>
                          <a:ea typeface="Times New Roman"/>
                          <a:cs typeface="Times New Roman"/>
                        </a:rPr>
                        <a:t> </a:t>
                      </a:r>
                      <a:r>
                        <a:rPr lang="uk-UA" sz="1200" dirty="0">
                          <a:effectLst/>
                          <a:latin typeface="Times New Roman"/>
                          <a:ea typeface="Times New Roman"/>
                          <a:cs typeface="Times New Roman"/>
                        </a:rPr>
                        <a:t>страхування</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dirty="0">
                          <a:effectLst/>
                          <a:latin typeface="Times New Roman"/>
                          <a:ea typeface="Times New Roman"/>
                          <a:cs typeface="Times New Roman"/>
                        </a:rPr>
                        <a:t>Ризики,</a:t>
                      </a:r>
                      <a:r>
                        <a:rPr lang="uk-UA" sz="1200" spc="470" dirty="0">
                          <a:effectLst/>
                          <a:latin typeface="Times New Roman"/>
                          <a:ea typeface="Times New Roman"/>
                          <a:cs typeface="Times New Roman"/>
                        </a:rPr>
                        <a:t> </a:t>
                      </a:r>
                      <a:r>
                        <a:rPr lang="uk-UA" sz="1200" dirty="0">
                          <a:effectLst/>
                          <a:latin typeface="Times New Roman"/>
                          <a:ea typeface="Times New Roman"/>
                          <a:cs typeface="Times New Roman"/>
                        </a:rPr>
                        <a:t>від  </a:t>
                      </a:r>
                      <a:r>
                        <a:rPr lang="uk-UA" sz="1200" spc="205" dirty="0">
                          <a:effectLst/>
                          <a:latin typeface="Times New Roman"/>
                          <a:ea typeface="Times New Roman"/>
                          <a:cs typeface="Times New Roman"/>
                        </a:rPr>
                        <a:t> </a:t>
                      </a:r>
                      <a:r>
                        <a:rPr lang="uk-UA" sz="1200" dirty="0">
                          <a:effectLst/>
                          <a:latin typeface="Times New Roman"/>
                          <a:ea typeface="Times New Roman"/>
                          <a:cs typeface="Times New Roman"/>
                        </a:rPr>
                        <a:t>яких  </a:t>
                      </a:r>
                      <a:r>
                        <a:rPr lang="uk-UA" sz="1200" spc="205" dirty="0">
                          <a:effectLst/>
                          <a:latin typeface="Times New Roman"/>
                          <a:ea typeface="Times New Roman"/>
                          <a:cs typeface="Times New Roman"/>
                        </a:rPr>
                        <a:t> </a:t>
                      </a:r>
                      <a:r>
                        <a:rPr lang="uk-UA" sz="1200" dirty="0" smtClean="0">
                          <a:effectLst/>
                          <a:latin typeface="Times New Roman"/>
                          <a:ea typeface="Times New Roman"/>
                          <a:cs typeface="Times New Roman"/>
                        </a:rPr>
                        <a:t>можна</a:t>
                      </a:r>
                      <a:r>
                        <a:rPr lang="uk-UA" sz="1200" baseline="0" dirty="0" smtClean="0">
                          <a:effectLst/>
                          <a:latin typeface="Times New Roman"/>
                          <a:ea typeface="Times New Roman"/>
                          <a:cs typeface="Times New Roman"/>
                        </a:rPr>
                        <a:t> або </a:t>
                      </a:r>
                      <a:r>
                        <a:rPr lang="uk-UA" sz="1200" dirty="0" smtClean="0">
                          <a:effectLst/>
                          <a:latin typeface="Times New Roman"/>
                          <a:ea typeface="Times New Roman"/>
                          <a:cs typeface="Times New Roman"/>
                        </a:rPr>
                        <a:t>неможливо</a:t>
                      </a:r>
                      <a:r>
                        <a:rPr lang="uk-UA" sz="1200" spc="-25" dirty="0" smtClean="0">
                          <a:effectLst/>
                          <a:latin typeface="Times New Roman"/>
                          <a:ea typeface="Times New Roman"/>
                          <a:cs typeface="Times New Roman"/>
                        </a:rPr>
                        <a:t> </a:t>
                      </a:r>
                      <a:r>
                        <a:rPr lang="uk-UA" sz="1200" dirty="0">
                          <a:effectLst/>
                          <a:latin typeface="Times New Roman"/>
                          <a:ea typeface="Times New Roman"/>
                          <a:cs typeface="Times New Roman"/>
                        </a:rPr>
                        <a:t>застрахуватися</a:t>
                      </a:r>
                      <a:r>
                        <a:rPr lang="uk-UA" sz="1200" dirty="0" smtClean="0">
                          <a:effectLst/>
                          <a:latin typeface="Times New Roman"/>
                          <a:ea typeface="Times New Roman"/>
                          <a:cs typeface="Times New Roman"/>
                        </a:rPr>
                        <a:t>.</a:t>
                      </a:r>
                      <a:endParaRPr lang="uk-UA" sz="1200" dirty="0">
                        <a:effectLst/>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a:effectLst/>
                          <a:latin typeface="Times New Roman"/>
                          <a:ea typeface="Times New Roman"/>
                          <a:cs typeface="Times New Roman"/>
                        </a:rPr>
                        <a:t>Щодо</a:t>
                      </a:r>
                      <a:r>
                        <a:rPr lang="uk-UA" sz="1200" spc="-10">
                          <a:effectLst/>
                          <a:latin typeface="Times New Roman"/>
                          <a:ea typeface="Times New Roman"/>
                          <a:cs typeface="Times New Roman"/>
                        </a:rPr>
                        <a:t> </a:t>
                      </a:r>
                      <a:r>
                        <a:rPr lang="uk-UA" sz="1200">
                          <a:effectLst/>
                          <a:latin typeface="Times New Roman"/>
                          <a:ea typeface="Times New Roman"/>
                          <a:cs typeface="Times New Roman"/>
                        </a:rPr>
                        <a:t>часу</a:t>
                      </a:r>
                      <a:r>
                        <a:rPr lang="uk-UA" sz="1200" spc="-20">
                          <a:effectLst/>
                          <a:latin typeface="Times New Roman"/>
                          <a:ea typeface="Times New Roman"/>
                          <a:cs typeface="Times New Roman"/>
                        </a:rPr>
                        <a:t> </a:t>
                      </a:r>
                      <a:r>
                        <a:rPr lang="uk-UA" sz="1200">
                          <a:effectLst/>
                          <a:latin typeface="Times New Roman"/>
                          <a:ea typeface="Times New Roman"/>
                          <a:cs typeface="Times New Roman"/>
                        </a:rPr>
                        <a:t>прийняття</a:t>
                      </a:r>
                      <a:r>
                        <a:rPr lang="uk-UA" sz="1200" spc="-10">
                          <a:effectLst/>
                          <a:latin typeface="Times New Roman"/>
                          <a:ea typeface="Times New Roman"/>
                          <a:cs typeface="Times New Roman"/>
                        </a:rPr>
                        <a:t> </a:t>
                      </a:r>
                      <a:r>
                        <a:rPr lang="uk-UA" sz="1200">
                          <a:effectLst/>
                          <a:latin typeface="Times New Roman"/>
                          <a:ea typeface="Times New Roman"/>
                          <a:cs typeface="Times New Roman"/>
                        </a:rPr>
                        <a:t>рішень</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Випереджувальні;</a:t>
                      </a:r>
                      <a:r>
                        <a:rPr lang="uk-UA" sz="1200" spc="-30">
                          <a:effectLst/>
                          <a:latin typeface="Times New Roman"/>
                          <a:ea typeface="Times New Roman"/>
                          <a:cs typeface="Times New Roman"/>
                        </a:rPr>
                        <a:t> </a:t>
                      </a:r>
                      <a:r>
                        <a:rPr lang="uk-UA" sz="1200">
                          <a:effectLst/>
                          <a:latin typeface="Times New Roman"/>
                          <a:ea typeface="Times New Roman"/>
                          <a:cs typeface="Times New Roman"/>
                        </a:rPr>
                        <a:t>Своєчасні;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Запізнілі.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604">
                <a:tc>
                  <a:txBody>
                    <a:bodyPr/>
                    <a:lstStyle/>
                    <a:p>
                      <a:pPr marL="67945">
                        <a:lnSpc>
                          <a:spcPts val="1110"/>
                        </a:lnSpc>
                        <a:spcAft>
                          <a:spcPts val="0"/>
                        </a:spcAft>
                      </a:pPr>
                      <a:r>
                        <a:rPr lang="uk-UA" sz="1200">
                          <a:effectLst/>
                          <a:latin typeface="Times New Roman"/>
                          <a:ea typeface="Times New Roman"/>
                          <a:cs typeface="Times New Roman"/>
                        </a:rPr>
                        <a:t>Щодо</a:t>
                      </a:r>
                      <a:r>
                        <a:rPr lang="uk-UA" sz="1200" spc="-15">
                          <a:effectLst/>
                          <a:latin typeface="Times New Roman"/>
                          <a:ea typeface="Times New Roman"/>
                          <a:cs typeface="Times New Roman"/>
                        </a:rPr>
                        <a:t> </a:t>
                      </a:r>
                      <a:r>
                        <a:rPr lang="uk-UA" sz="1200">
                          <a:effectLst/>
                          <a:latin typeface="Times New Roman"/>
                          <a:ea typeface="Times New Roman"/>
                          <a:cs typeface="Times New Roman"/>
                        </a:rPr>
                        <a:t>можливого</a:t>
                      </a:r>
                      <a:r>
                        <a:rPr lang="uk-UA" sz="1200" spc="-15">
                          <a:effectLst/>
                          <a:latin typeface="Times New Roman"/>
                          <a:ea typeface="Times New Roman"/>
                          <a:cs typeface="Times New Roman"/>
                        </a:rPr>
                        <a:t> </a:t>
                      </a:r>
                      <a:r>
                        <a:rPr lang="uk-UA" sz="1200">
                          <a:effectLst/>
                          <a:latin typeface="Times New Roman"/>
                          <a:ea typeface="Times New Roman"/>
                          <a:cs typeface="Times New Roman"/>
                        </a:rPr>
                        <a:t>фінансового</a:t>
                      </a:r>
                    </a:p>
                    <a:p>
                      <a:pPr marL="67945">
                        <a:lnSpc>
                          <a:spcPts val="1080"/>
                        </a:lnSpc>
                        <a:spcAft>
                          <a:spcPts val="0"/>
                        </a:spcAft>
                      </a:pPr>
                      <a:r>
                        <a:rPr lang="uk-UA" sz="1200">
                          <a:effectLst/>
                          <a:latin typeface="Times New Roman"/>
                          <a:ea typeface="Times New Roman"/>
                          <a:cs typeface="Times New Roman"/>
                        </a:rPr>
                        <a:t>результату</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a:effectLst/>
                          <a:latin typeface="Times New Roman"/>
                          <a:ea typeface="Times New Roman"/>
                          <a:cs typeface="Times New Roman"/>
                        </a:rPr>
                        <a:t>Чисті;</a:t>
                      </a:r>
                      <a:r>
                        <a:rPr lang="uk-UA" sz="1200" spc="-20">
                          <a:effectLst/>
                          <a:latin typeface="Times New Roman"/>
                          <a:ea typeface="Times New Roman"/>
                          <a:cs typeface="Times New Roman"/>
                        </a:rPr>
                        <a:t> </a:t>
                      </a:r>
                      <a:r>
                        <a:rPr lang="uk-UA" sz="1200">
                          <a:effectLst/>
                          <a:latin typeface="Times New Roman"/>
                          <a:ea typeface="Times New Roman"/>
                          <a:cs typeface="Times New Roman"/>
                        </a:rPr>
                        <a:t>Спекулятивні.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755">
                <a:tc>
                  <a:txBody>
                    <a:bodyPr/>
                    <a:lstStyle/>
                    <a:p>
                      <a:pPr marL="67945">
                        <a:lnSpc>
                          <a:spcPts val="1115"/>
                        </a:lnSpc>
                        <a:spcAft>
                          <a:spcPts val="0"/>
                        </a:spcAft>
                      </a:pPr>
                      <a:r>
                        <a:rPr lang="uk-UA" sz="1200" dirty="0">
                          <a:effectLst/>
                          <a:latin typeface="Times New Roman"/>
                          <a:ea typeface="Times New Roman"/>
                          <a:cs typeface="Times New Roman"/>
                        </a:rPr>
                        <a:t>Характер</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діяльності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a:effectLst/>
                          <a:latin typeface="Times New Roman"/>
                          <a:ea typeface="Times New Roman"/>
                          <a:cs typeface="Times New Roman"/>
                        </a:rPr>
                        <a:t>Ризик,</a:t>
                      </a:r>
                      <a:r>
                        <a:rPr lang="uk-UA" sz="1200" spc="145">
                          <a:effectLst/>
                          <a:latin typeface="Times New Roman"/>
                          <a:ea typeface="Times New Roman"/>
                          <a:cs typeface="Times New Roman"/>
                        </a:rPr>
                        <a:t> </a:t>
                      </a:r>
                      <a:r>
                        <a:rPr lang="uk-UA" sz="1200">
                          <a:effectLst/>
                          <a:latin typeface="Times New Roman"/>
                          <a:ea typeface="Times New Roman"/>
                          <a:cs typeface="Times New Roman"/>
                        </a:rPr>
                        <a:t>пов’язаний</a:t>
                      </a:r>
                      <a:r>
                        <a:rPr lang="uk-UA" sz="1200" spc="145">
                          <a:effectLst/>
                          <a:latin typeface="Times New Roman"/>
                          <a:ea typeface="Times New Roman"/>
                          <a:cs typeface="Times New Roman"/>
                        </a:rPr>
                        <a:t> </a:t>
                      </a:r>
                      <a:r>
                        <a:rPr lang="uk-UA" sz="1200">
                          <a:effectLst/>
                          <a:latin typeface="Times New Roman"/>
                          <a:ea typeface="Times New Roman"/>
                          <a:cs typeface="Times New Roman"/>
                        </a:rPr>
                        <a:t>із</a:t>
                      </a:r>
                      <a:r>
                        <a:rPr lang="uk-UA" sz="1200" spc="150">
                          <a:effectLst/>
                          <a:latin typeface="Times New Roman"/>
                          <a:ea typeface="Times New Roman"/>
                          <a:cs typeface="Times New Roman"/>
                        </a:rPr>
                        <a:t> </a:t>
                      </a:r>
                      <a:r>
                        <a:rPr lang="uk-UA" sz="1200">
                          <a:effectLst/>
                          <a:latin typeface="Times New Roman"/>
                          <a:ea typeface="Times New Roman"/>
                          <a:cs typeface="Times New Roman"/>
                        </a:rPr>
                        <a:t>можливим</a:t>
                      </a:r>
                      <a:r>
                        <a:rPr lang="uk-UA" sz="1200" spc="155">
                          <a:effectLst/>
                          <a:latin typeface="Times New Roman"/>
                          <a:ea typeface="Times New Roman"/>
                          <a:cs typeface="Times New Roman"/>
                        </a:rPr>
                        <a:t> </a:t>
                      </a:r>
                      <a:r>
                        <a:rPr lang="uk-UA" sz="1200">
                          <a:effectLst/>
                          <a:latin typeface="Times New Roman"/>
                          <a:ea typeface="Times New Roman"/>
                          <a:cs typeface="Times New Roman"/>
                        </a:rPr>
                        <a:t>технічним</a:t>
                      </a:r>
                      <a:r>
                        <a:rPr lang="uk-UA" sz="1200" spc="150">
                          <a:effectLst/>
                          <a:latin typeface="Times New Roman"/>
                          <a:ea typeface="Times New Roman"/>
                          <a:cs typeface="Times New Roman"/>
                        </a:rPr>
                        <a:t> </a:t>
                      </a:r>
                      <a:r>
                        <a:rPr lang="uk-UA" sz="1200">
                          <a:effectLst/>
                          <a:latin typeface="Times New Roman"/>
                          <a:ea typeface="Times New Roman"/>
                          <a:cs typeface="Times New Roman"/>
                        </a:rPr>
                        <a:t>провалом</a:t>
                      </a:r>
                      <a:r>
                        <a:rPr lang="uk-UA" sz="1200" spc="155">
                          <a:effectLst/>
                          <a:latin typeface="Times New Roman"/>
                          <a:ea typeface="Times New Roman"/>
                          <a:cs typeface="Times New Roman"/>
                        </a:rPr>
                        <a:t> </a:t>
                      </a:r>
                      <a:r>
                        <a:rPr lang="uk-UA" sz="1200">
                          <a:effectLst/>
                          <a:latin typeface="Times New Roman"/>
                          <a:ea typeface="Times New Roman"/>
                          <a:cs typeface="Times New Roman"/>
                        </a:rPr>
                        <a:t>виробництва;</a:t>
                      </a:r>
                    </a:p>
                    <a:p>
                      <a:pPr marL="67945">
                        <a:lnSpc>
                          <a:spcPts val="1085"/>
                        </a:lnSpc>
                        <a:spcAft>
                          <a:spcPts val="0"/>
                        </a:spcAft>
                      </a:pPr>
                      <a:r>
                        <a:rPr lang="uk-UA" sz="1200">
                          <a:effectLst/>
                          <a:latin typeface="Times New Roman"/>
                          <a:ea typeface="Times New Roman"/>
                          <a:cs typeface="Times New Roman"/>
                        </a:rPr>
                        <a:t>Ризик,</a:t>
                      </a:r>
                      <a:r>
                        <a:rPr lang="uk-UA" sz="1200" spc="-15">
                          <a:effectLst/>
                          <a:latin typeface="Times New Roman"/>
                          <a:ea typeface="Times New Roman"/>
                          <a:cs typeface="Times New Roman"/>
                        </a:rPr>
                        <a:t> </a:t>
                      </a:r>
                      <a:r>
                        <a:rPr lang="uk-UA" sz="1200">
                          <a:effectLst/>
                          <a:latin typeface="Times New Roman"/>
                          <a:ea typeface="Times New Roman"/>
                          <a:cs typeface="Times New Roman"/>
                        </a:rPr>
                        <a:t>пов’язаний</a:t>
                      </a:r>
                      <a:r>
                        <a:rPr lang="uk-UA" sz="1200" spc="-20">
                          <a:effectLst/>
                          <a:latin typeface="Times New Roman"/>
                          <a:ea typeface="Times New Roman"/>
                          <a:cs typeface="Times New Roman"/>
                        </a:rPr>
                        <a:t> </a:t>
                      </a:r>
                      <a:r>
                        <a:rPr lang="uk-UA" sz="1200">
                          <a:effectLst/>
                          <a:latin typeface="Times New Roman"/>
                          <a:ea typeface="Times New Roman"/>
                          <a:cs typeface="Times New Roman"/>
                        </a:rPr>
                        <a:t>із</a:t>
                      </a:r>
                      <a:r>
                        <a:rPr lang="uk-UA" sz="1200" spc="-20">
                          <a:effectLst/>
                          <a:latin typeface="Times New Roman"/>
                          <a:ea typeface="Times New Roman"/>
                          <a:cs typeface="Times New Roman"/>
                        </a:rPr>
                        <a:t> </a:t>
                      </a:r>
                      <a:r>
                        <a:rPr lang="uk-UA" sz="1200">
                          <a:effectLst/>
                          <a:latin typeface="Times New Roman"/>
                          <a:ea typeface="Times New Roman"/>
                          <a:cs typeface="Times New Roman"/>
                        </a:rPr>
                        <a:t>відсутністю</a:t>
                      </a:r>
                      <a:r>
                        <a:rPr lang="uk-UA" sz="1200" spc="-15">
                          <a:effectLst/>
                          <a:latin typeface="Times New Roman"/>
                          <a:ea typeface="Times New Roman"/>
                          <a:cs typeface="Times New Roman"/>
                        </a:rPr>
                        <a:t> </a:t>
                      </a:r>
                      <a:r>
                        <a:rPr lang="uk-UA" sz="1200">
                          <a:effectLst/>
                          <a:latin typeface="Times New Roman"/>
                          <a:ea typeface="Times New Roman"/>
                          <a:cs typeface="Times New Roman"/>
                        </a:rPr>
                        <a:t>комерційного успіху</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201">
                <a:tc>
                  <a:txBody>
                    <a:bodyPr/>
                    <a:lstStyle/>
                    <a:p>
                      <a:pPr marL="67945">
                        <a:lnSpc>
                          <a:spcPts val="1050"/>
                        </a:lnSpc>
                        <a:spcAft>
                          <a:spcPts val="0"/>
                        </a:spcAft>
                      </a:pPr>
                      <a:r>
                        <a:rPr lang="uk-UA" sz="1200">
                          <a:effectLst/>
                          <a:latin typeface="Times New Roman"/>
                          <a:ea typeface="Times New Roman"/>
                          <a:cs typeface="Times New Roman"/>
                        </a:rPr>
                        <a:t>За</a:t>
                      </a:r>
                      <a:r>
                        <a:rPr lang="uk-UA" sz="1200" spc="-10">
                          <a:effectLst/>
                          <a:latin typeface="Times New Roman"/>
                          <a:ea typeface="Times New Roman"/>
                          <a:cs typeface="Times New Roman"/>
                        </a:rPr>
                        <a:t> </a:t>
                      </a:r>
                      <a:r>
                        <a:rPr lang="uk-UA" sz="1200">
                          <a:effectLst/>
                          <a:latin typeface="Times New Roman"/>
                          <a:ea typeface="Times New Roman"/>
                          <a:cs typeface="Times New Roman"/>
                        </a:rPr>
                        <a:t>часом дії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Ретроспективні;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Поточні;</a:t>
                      </a:r>
                      <a:r>
                        <a:rPr lang="uk-UA" sz="1200" spc="-25">
                          <a:effectLst/>
                          <a:latin typeface="Times New Roman"/>
                          <a:ea typeface="Times New Roman"/>
                          <a:cs typeface="Times New Roman"/>
                        </a:rPr>
                        <a:t> </a:t>
                      </a:r>
                      <a:r>
                        <a:rPr lang="uk-UA" sz="1200">
                          <a:effectLst/>
                          <a:latin typeface="Times New Roman"/>
                          <a:ea typeface="Times New Roman"/>
                          <a:cs typeface="Times New Roman"/>
                        </a:rPr>
                        <a:t>Перспективні.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604">
                <a:tc>
                  <a:txBody>
                    <a:bodyPr/>
                    <a:lstStyle/>
                    <a:p>
                      <a:pPr marL="67945">
                        <a:lnSpc>
                          <a:spcPts val="1050"/>
                        </a:lnSpc>
                        <a:spcAft>
                          <a:spcPts val="0"/>
                        </a:spcAft>
                      </a:pPr>
                      <a:r>
                        <a:rPr lang="uk-UA" sz="1200">
                          <a:effectLst/>
                          <a:latin typeface="Times New Roman"/>
                          <a:ea typeface="Times New Roman"/>
                          <a:cs typeface="Times New Roman"/>
                        </a:rPr>
                        <a:t>Зв’язок</a:t>
                      </a:r>
                      <a:r>
                        <a:rPr lang="uk-UA" sz="1200" spc="-30">
                          <a:effectLst/>
                          <a:latin typeface="Times New Roman"/>
                          <a:ea typeface="Times New Roman"/>
                          <a:cs typeface="Times New Roman"/>
                        </a:rPr>
                        <a:t> </a:t>
                      </a:r>
                      <a:r>
                        <a:rPr lang="uk-UA" sz="1200">
                          <a:effectLst/>
                          <a:latin typeface="Times New Roman"/>
                          <a:ea typeface="Times New Roman"/>
                          <a:cs typeface="Times New Roman"/>
                        </a:rPr>
                        <a:t>із</a:t>
                      </a:r>
                      <a:r>
                        <a:rPr lang="uk-UA" sz="1200" spc="-10">
                          <a:effectLst/>
                          <a:latin typeface="Times New Roman"/>
                          <a:ea typeface="Times New Roman"/>
                          <a:cs typeface="Times New Roman"/>
                        </a:rPr>
                        <a:t> </a:t>
                      </a:r>
                      <a:r>
                        <a:rPr lang="uk-UA" sz="1200">
                          <a:effectLst/>
                          <a:latin typeface="Times New Roman"/>
                          <a:ea typeface="Times New Roman"/>
                          <a:cs typeface="Times New Roman"/>
                        </a:rPr>
                        <a:t>підприємницької</a:t>
                      </a:r>
                      <a:r>
                        <a:rPr lang="uk-UA" sz="1200" spc="-15">
                          <a:effectLst/>
                          <a:latin typeface="Times New Roman"/>
                          <a:ea typeface="Times New Roman"/>
                          <a:cs typeface="Times New Roman"/>
                        </a:rPr>
                        <a:t> </a:t>
                      </a:r>
                      <a:r>
                        <a:rPr lang="uk-UA" sz="1200">
                          <a:effectLst/>
                          <a:latin typeface="Times New Roman"/>
                          <a:ea typeface="Times New Roman"/>
                          <a:cs typeface="Times New Roman"/>
                        </a:rPr>
                        <a:t>діяльності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050"/>
                        </a:lnSpc>
                        <a:spcAft>
                          <a:spcPts val="0"/>
                        </a:spcAft>
                      </a:pPr>
                      <a:r>
                        <a:rPr lang="uk-UA" sz="1200">
                          <a:effectLst/>
                          <a:latin typeface="Times New Roman"/>
                          <a:ea typeface="Times New Roman"/>
                          <a:cs typeface="Times New Roman"/>
                        </a:rPr>
                        <a:t>Підприємницькі;</a:t>
                      </a:r>
                      <a:r>
                        <a:rPr lang="uk-UA" sz="1200" spc="-30">
                          <a:effectLst/>
                          <a:latin typeface="Times New Roman"/>
                          <a:ea typeface="Times New Roman"/>
                          <a:cs typeface="Times New Roman"/>
                        </a:rPr>
                        <a:t> </a:t>
                      </a:r>
                      <a:r>
                        <a:rPr lang="uk-UA" sz="1200">
                          <a:effectLst/>
                          <a:latin typeface="Times New Roman"/>
                          <a:ea typeface="Times New Roman"/>
                          <a:cs typeface="Times New Roman"/>
                        </a:rPr>
                        <a:t>Не</a:t>
                      </a:r>
                      <a:r>
                        <a:rPr lang="uk-UA" sz="1200" spc="-25">
                          <a:effectLst/>
                          <a:latin typeface="Times New Roman"/>
                          <a:ea typeface="Times New Roman"/>
                          <a:cs typeface="Times New Roman"/>
                        </a:rPr>
                        <a:t> </a:t>
                      </a:r>
                      <a:r>
                        <a:rPr lang="uk-UA" sz="1200">
                          <a:effectLst/>
                          <a:latin typeface="Times New Roman"/>
                          <a:ea typeface="Times New Roman"/>
                          <a:cs typeface="Times New Roman"/>
                        </a:rPr>
                        <a:t>підприємницькі.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8381">
                <a:tc>
                  <a:txBody>
                    <a:bodyPr/>
                    <a:lstStyle/>
                    <a:p>
                      <a:pPr marL="67945">
                        <a:lnSpc>
                          <a:spcPct val="98000"/>
                        </a:lnSpc>
                        <a:spcAft>
                          <a:spcPts val="0"/>
                        </a:spcAft>
                        <a:tabLst>
                          <a:tab pos="1176020" algn="l"/>
                          <a:tab pos="1294765" algn="l"/>
                          <a:tab pos="1785620" algn="l"/>
                        </a:tabLst>
                      </a:pPr>
                      <a:r>
                        <a:rPr lang="uk-UA" sz="1200" dirty="0">
                          <a:effectLst/>
                          <a:latin typeface="Times New Roman"/>
                          <a:ea typeface="Times New Roman"/>
                          <a:cs typeface="Times New Roman"/>
                        </a:rPr>
                        <a:t>Належність	до	</a:t>
                      </a:r>
                      <a:r>
                        <a:rPr lang="uk-UA" sz="1200" dirty="0" smtClean="0">
                          <a:effectLst/>
                          <a:latin typeface="Times New Roman"/>
                          <a:ea typeface="Times New Roman"/>
                          <a:cs typeface="Times New Roman"/>
                        </a:rPr>
                        <a:t>   країни</a:t>
                      </a:r>
                      <a:r>
                        <a:rPr lang="uk-UA" sz="1200" spc="-235" dirty="0" smtClean="0">
                          <a:effectLst/>
                          <a:latin typeface="Times New Roman"/>
                          <a:ea typeface="Times New Roman"/>
                          <a:cs typeface="Times New Roman"/>
                        </a:rPr>
                        <a:t> </a:t>
                      </a:r>
                      <a:r>
                        <a:rPr lang="uk-UA" sz="1200" dirty="0">
                          <a:effectLst/>
                          <a:latin typeface="Times New Roman"/>
                          <a:ea typeface="Times New Roman"/>
                          <a:cs typeface="Times New Roman"/>
                        </a:rPr>
                        <a:t>функціонування		господарського</a:t>
                      </a:r>
                    </a:p>
                    <a:p>
                      <a:pPr marL="67945">
                        <a:lnSpc>
                          <a:spcPts val="1085"/>
                        </a:lnSpc>
                        <a:spcAft>
                          <a:spcPts val="0"/>
                        </a:spcAft>
                      </a:pPr>
                      <a:r>
                        <a:rPr lang="uk-UA" sz="1200" dirty="0">
                          <a:effectLst/>
                          <a:latin typeface="Times New Roman"/>
                          <a:ea typeface="Times New Roman"/>
                          <a:cs typeface="Times New Roman"/>
                        </a:rPr>
                        <a:t>суб’єкта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a:effectLst/>
                          <a:latin typeface="Times New Roman"/>
                          <a:ea typeface="Times New Roman"/>
                          <a:cs typeface="Times New Roman"/>
                        </a:rPr>
                        <a:t>Внутрішні;</a:t>
                      </a:r>
                      <a:r>
                        <a:rPr lang="uk-UA" sz="1200" spc="-30">
                          <a:effectLst/>
                          <a:latin typeface="Times New Roman"/>
                          <a:ea typeface="Times New Roman"/>
                          <a:cs typeface="Times New Roman"/>
                        </a:rPr>
                        <a:t> </a:t>
                      </a:r>
                      <a:r>
                        <a:rPr lang="uk-UA" sz="1200">
                          <a:effectLst/>
                          <a:latin typeface="Times New Roman"/>
                          <a:ea typeface="Times New Roman"/>
                          <a:cs typeface="Times New Roman"/>
                        </a:rPr>
                        <a:t>Зовнішні.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6258">
                <a:tc>
                  <a:txBody>
                    <a:bodyPr/>
                    <a:lstStyle/>
                    <a:p>
                      <a:pPr marL="67945">
                        <a:lnSpc>
                          <a:spcPts val="1115"/>
                        </a:lnSpc>
                        <a:spcAft>
                          <a:spcPts val="0"/>
                        </a:spcAft>
                      </a:pPr>
                      <a:r>
                        <a:rPr lang="uk-UA" sz="1200">
                          <a:effectLst/>
                          <a:latin typeface="Times New Roman"/>
                          <a:ea typeface="Times New Roman"/>
                          <a:cs typeface="Times New Roman"/>
                        </a:rPr>
                        <a:t>Пов’язані</a:t>
                      </a:r>
                      <a:r>
                        <a:rPr lang="uk-UA" sz="1200" spc="-20">
                          <a:effectLst/>
                          <a:latin typeface="Times New Roman"/>
                          <a:ea typeface="Times New Roman"/>
                          <a:cs typeface="Times New Roman"/>
                        </a:rPr>
                        <a:t> </a:t>
                      </a:r>
                      <a:r>
                        <a:rPr lang="uk-UA" sz="1200">
                          <a:effectLst/>
                          <a:latin typeface="Times New Roman"/>
                          <a:ea typeface="Times New Roman"/>
                          <a:cs typeface="Times New Roman"/>
                        </a:rPr>
                        <a:t>з</a:t>
                      </a:r>
                      <a:r>
                        <a:rPr lang="uk-UA" sz="1200" spc="-15">
                          <a:effectLst/>
                          <a:latin typeface="Times New Roman"/>
                          <a:ea typeface="Times New Roman"/>
                          <a:cs typeface="Times New Roman"/>
                        </a:rPr>
                        <a:t> </a:t>
                      </a:r>
                      <a:r>
                        <a:rPr lang="uk-UA" sz="1200">
                          <a:effectLst/>
                          <a:latin typeface="Times New Roman"/>
                          <a:ea typeface="Times New Roman"/>
                          <a:cs typeface="Times New Roman"/>
                        </a:rPr>
                        <a:t>договірним</a:t>
                      </a:r>
                      <a:r>
                        <a:rPr lang="uk-UA" sz="1200" spc="-10">
                          <a:effectLst/>
                          <a:latin typeface="Times New Roman"/>
                          <a:ea typeface="Times New Roman"/>
                          <a:cs typeface="Times New Roman"/>
                        </a:rPr>
                        <a:t> </a:t>
                      </a:r>
                      <a:r>
                        <a:rPr lang="uk-UA" sz="1200">
                          <a:effectLst/>
                          <a:latin typeface="Times New Roman"/>
                          <a:ea typeface="Times New Roman"/>
                          <a:cs typeface="Times New Roman"/>
                        </a:rPr>
                        <a:t>процесом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59055" algn="just">
                        <a:lnSpc>
                          <a:spcPts val="1115"/>
                        </a:lnSpc>
                        <a:spcAft>
                          <a:spcPts val="0"/>
                        </a:spcAft>
                      </a:pPr>
                      <a:r>
                        <a:rPr lang="uk-UA" sz="1200">
                          <a:effectLst/>
                          <a:latin typeface="Times New Roman"/>
                          <a:ea typeface="Times New Roman"/>
                          <a:cs typeface="Times New Roman"/>
                        </a:rPr>
                        <a:t>Політичні;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Макроекономічні;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Надійності</a:t>
                      </a:r>
                      <a:r>
                        <a:rPr lang="uk-UA" sz="1200" spc="5">
                          <a:effectLst/>
                          <a:latin typeface="Times New Roman"/>
                          <a:ea typeface="Times New Roman"/>
                          <a:cs typeface="Times New Roman"/>
                        </a:rPr>
                        <a:t> </a:t>
                      </a:r>
                      <a:r>
                        <a:rPr lang="uk-UA" sz="1200">
                          <a:effectLst/>
                          <a:latin typeface="Times New Roman"/>
                          <a:ea typeface="Times New Roman"/>
                          <a:cs typeface="Times New Roman"/>
                        </a:rPr>
                        <a:t>партнера;</a:t>
                      </a:r>
                      <a:r>
                        <a:rPr lang="uk-UA" sz="1200" spc="5">
                          <a:effectLst/>
                          <a:latin typeface="Times New Roman"/>
                          <a:ea typeface="Times New Roman"/>
                          <a:cs typeface="Times New Roman"/>
                        </a:rPr>
                        <a:t> </a:t>
                      </a:r>
                      <a:r>
                        <a:rPr lang="uk-UA" sz="1200">
                          <a:effectLst/>
                          <a:latin typeface="Times New Roman"/>
                          <a:ea typeface="Times New Roman"/>
                          <a:cs typeface="Times New Roman"/>
                        </a:rPr>
                        <a:t>Юридичні;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Кримінальні;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Маркетингові;</a:t>
                      </a:r>
                      <a:r>
                        <a:rPr lang="uk-UA" sz="1200" spc="5">
                          <a:effectLst/>
                          <a:latin typeface="Times New Roman"/>
                          <a:ea typeface="Times New Roman"/>
                          <a:cs typeface="Times New Roman"/>
                        </a:rPr>
                        <a:t> </a:t>
                      </a:r>
                      <a:r>
                        <a:rPr lang="uk-UA" sz="1200">
                          <a:effectLst/>
                          <a:latin typeface="Times New Roman"/>
                          <a:ea typeface="Times New Roman"/>
                          <a:cs typeface="Times New Roman"/>
                        </a:rPr>
                        <a:t>Інформаційні;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Пов’язані</a:t>
                      </a:r>
                      <a:r>
                        <a:rPr lang="uk-UA" sz="1200" spc="5">
                          <a:effectLst/>
                          <a:latin typeface="Times New Roman"/>
                          <a:ea typeface="Times New Roman"/>
                          <a:cs typeface="Times New Roman"/>
                        </a:rPr>
                        <a:t> </a:t>
                      </a:r>
                      <a:r>
                        <a:rPr lang="uk-UA" sz="1200">
                          <a:effectLst/>
                          <a:latin typeface="Times New Roman"/>
                          <a:ea typeface="Times New Roman"/>
                          <a:cs typeface="Times New Roman"/>
                        </a:rPr>
                        <a:t>з</a:t>
                      </a:r>
                      <a:r>
                        <a:rPr lang="uk-UA" sz="1200" spc="5">
                          <a:effectLst/>
                          <a:latin typeface="Times New Roman"/>
                          <a:ea typeface="Times New Roman"/>
                          <a:cs typeface="Times New Roman"/>
                        </a:rPr>
                        <a:t> </a:t>
                      </a:r>
                      <a:r>
                        <a:rPr lang="uk-UA" sz="1200">
                          <a:effectLst/>
                          <a:latin typeface="Times New Roman"/>
                          <a:ea typeface="Times New Roman"/>
                          <a:cs typeface="Times New Roman"/>
                        </a:rPr>
                        <a:t>умовами</a:t>
                      </a:r>
                      <a:r>
                        <a:rPr lang="uk-UA" sz="1200" spc="5">
                          <a:effectLst/>
                          <a:latin typeface="Times New Roman"/>
                          <a:ea typeface="Times New Roman"/>
                          <a:cs typeface="Times New Roman"/>
                        </a:rPr>
                        <a:t> </a:t>
                      </a:r>
                      <a:r>
                        <a:rPr lang="uk-UA" sz="1200">
                          <a:effectLst/>
                          <a:latin typeface="Times New Roman"/>
                          <a:ea typeface="Times New Roman"/>
                          <a:cs typeface="Times New Roman"/>
                        </a:rPr>
                        <a:t>контракту</a:t>
                      </a:r>
                      <a:r>
                        <a:rPr lang="uk-UA" sz="1200" spc="210">
                          <a:effectLst/>
                          <a:latin typeface="Times New Roman"/>
                          <a:ea typeface="Times New Roman"/>
                          <a:cs typeface="Times New Roman"/>
                        </a:rPr>
                        <a:t> </a:t>
                      </a:r>
                      <a:r>
                        <a:rPr lang="uk-UA" sz="1200">
                          <a:effectLst/>
                          <a:latin typeface="Times New Roman"/>
                          <a:ea typeface="Times New Roman"/>
                          <a:cs typeface="Times New Roman"/>
                        </a:rPr>
                        <a:t>(предмет,</a:t>
                      </a:r>
                      <a:r>
                        <a:rPr lang="uk-UA" sz="1200" spc="235">
                          <a:effectLst/>
                          <a:latin typeface="Times New Roman"/>
                          <a:ea typeface="Times New Roman"/>
                          <a:cs typeface="Times New Roman"/>
                        </a:rPr>
                        <a:t> </a:t>
                      </a:r>
                      <a:r>
                        <a:rPr lang="uk-UA" sz="1200">
                          <a:effectLst/>
                          <a:latin typeface="Times New Roman"/>
                          <a:ea typeface="Times New Roman"/>
                          <a:cs typeface="Times New Roman"/>
                        </a:rPr>
                        <a:t>контракту,</a:t>
                      </a:r>
                      <a:r>
                        <a:rPr lang="uk-UA" sz="1200" spc="235">
                          <a:effectLst/>
                          <a:latin typeface="Times New Roman"/>
                          <a:ea typeface="Times New Roman"/>
                          <a:cs typeface="Times New Roman"/>
                        </a:rPr>
                        <a:t> </a:t>
                      </a:r>
                      <a:r>
                        <a:rPr lang="uk-UA" sz="1200">
                          <a:effectLst/>
                          <a:latin typeface="Times New Roman"/>
                          <a:ea typeface="Times New Roman"/>
                          <a:cs typeface="Times New Roman"/>
                        </a:rPr>
                        <a:t>способи</a:t>
                      </a:r>
                      <a:r>
                        <a:rPr lang="uk-UA" sz="1200" spc="225">
                          <a:effectLst/>
                          <a:latin typeface="Times New Roman"/>
                          <a:ea typeface="Times New Roman"/>
                          <a:cs typeface="Times New Roman"/>
                        </a:rPr>
                        <a:t> </a:t>
                      </a:r>
                      <a:r>
                        <a:rPr lang="uk-UA" sz="1200">
                          <a:effectLst/>
                          <a:latin typeface="Times New Roman"/>
                          <a:ea typeface="Times New Roman"/>
                          <a:cs typeface="Times New Roman"/>
                        </a:rPr>
                        <a:t>оплати,</a:t>
                      </a:r>
                      <a:r>
                        <a:rPr lang="uk-UA" sz="1200" spc="245">
                          <a:effectLst/>
                          <a:latin typeface="Times New Roman"/>
                          <a:ea typeface="Times New Roman"/>
                          <a:cs typeface="Times New Roman"/>
                        </a:rPr>
                        <a:t> </a:t>
                      </a:r>
                      <a:r>
                        <a:rPr lang="uk-UA" sz="1200">
                          <a:effectLst/>
                          <a:latin typeface="Times New Roman"/>
                          <a:ea typeface="Times New Roman"/>
                          <a:cs typeface="Times New Roman"/>
                        </a:rPr>
                        <a:t>умови</a:t>
                      </a:r>
                      <a:r>
                        <a:rPr lang="uk-UA" sz="1200" spc="220">
                          <a:effectLst/>
                          <a:latin typeface="Times New Roman"/>
                          <a:ea typeface="Times New Roman"/>
                          <a:cs typeface="Times New Roman"/>
                        </a:rPr>
                        <a:t> </a:t>
                      </a:r>
                      <a:r>
                        <a:rPr lang="uk-UA" sz="1200">
                          <a:effectLst/>
                          <a:latin typeface="Times New Roman"/>
                          <a:ea typeface="Times New Roman"/>
                          <a:cs typeface="Times New Roman"/>
                        </a:rPr>
                        <a:t>поставки,</a:t>
                      </a:r>
                    </a:p>
                    <a:p>
                      <a:pPr marL="67945" algn="just">
                        <a:lnSpc>
                          <a:spcPts val="1085"/>
                        </a:lnSpc>
                        <a:spcAft>
                          <a:spcPts val="0"/>
                        </a:spcAft>
                      </a:pPr>
                      <a:r>
                        <a:rPr lang="uk-UA" sz="1200">
                          <a:effectLst/>
                          <a:latin typeface="Times New Roman"/>
                          <a:ea typeface="Times New Roman"/>
                          <a:cs typeface="Times New Roman"/>
                        </a:rPr>
                        <a:t>якість,</a:t>
                      </a:r>
                      <a:r>
                        <a:rPr lang="uk-UA" sz="1200" spc="-15">
                          <a:effectLst/>
                          <a:latin typeface="Times New Roman"/>
                          <a:ea typeface="Times New Roman"/>
                          <a:cs typeface="Times New Roman"/>
                        </a:rPr>
                        <a:t> </a:t>
                      </a:r>
                      <a:r>
                        <a:rPr lang="uk-UA" sz="1200">
                          <a:effectLst/>
                          <a:latin typeface="Times New Roman"/>
                          <a:ea typeface="Times New Roman"/>
                          <a:cs typeface="Times New Roman"/>
                        </a:rPr>
                        <a:t>форс-мажор</a:t>
                      </a:r>
                      <a:r>
                        <a:rPr lang="uk-UA" sz="1200" spc="-15">
                          <a:effectLst/>
                          <a:latin typeface="Times New Roman"/>
                          <a:ea typeface="Times New Roman"/>
                          <a:cs typeface="Times New Roman"/>
                        </a:rPr>
                        <a:t> </a:t>
                      </a:r>
                      <a:r>
                        <a:rPr lang="uk-UA" sz="1200">
                          <a:effectLst/>
                          <a:latin typeface="Times New Roman"/>
                          <a:ea typeface="Times New Roman"/>
                          <a:cs typeface="Times New Roman"/>
                        </a:rPr>
                        <a:t>тощо).</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007">
                <a:tc>
                  <a:txBody>
                    <a:bodyPr/>
                    <a:lstStyle/>
                    <a:p>
                      <a:pPr marL="67945">
                        <a:lnSpc>
                          <a:spcPts val="1115"/>
                        </a:lnSpc>
                        <a:spcAft>
                          <a:spcPts val="0"/>
                        </a:spcAft>
                        <a:tabLst>
                          <a:tab pos="767715" algn="l"/>
                          <a:tab pos="993140" algn="l"/>
                          <a:tab pos="1549400" algn="l"/>
                        </a:tabLst>
                      </a:pPr>
                      <a:r>
                        <a:rPr lang="uk-UA" sz="1200">
                          <a:effectLst/>
                          <a:latin typeface="Times New Roman"/>
                          <a:ea typeface="Times New Roman"/>
                          <a:cs typeface="Times New Roman"/>
                        </a:rPr>
                        <a:t>Пов’язані	з	етапом	реалізації</a:t>
                      </a:r>
                    </a:p>
                    <a:p>
                      <a:pPr marL="67945">
                        <a:lnSpc>
                          <a:spcPts val="1085"/>
                        </a:lnSpc>
                        <a:spcAft>
                          <a:spcPts val="0"/>
                        </a:spcAft>
                      </a:pPr>
                      <a:r>
                        <a:rPr lang="uk-UA" sz="1200">
                          <a:effectLst/>
                          <a:latin typeface="Times New Roman"/>
                          <a:ea typeface="Times New Roman"/>
                          <a:cs typeface="Times New Roman"/>
                        </a:rPr>
                        <a:t>договору</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a:effectLst/>
                          <a:latin typeface="Times New Roman"/>
                          <a:ea typeface="Times New Roman"/>
                          <a:cs typeface="Times New Roman"/>
                        </a:rPr>
                        <a:t>Митне</a:t>
                      </a:r>
                      <a:r>
                        <a:rPr lang="uk-UA" sz="1200" spc="-25">
                          <a:effectLst/>
                          <a:latin typeface="Times New Roman"/>
                          <a:ea typeface="Times New Roman"/>
                          <a:cs typeface="Times New Roman"/>
                        </a:rPr>
                        <a:t> </a:t>
                      </a:r>
                      <a:r>
                        <a:rPr lang="uk-UA" sz="1200">
                          <a:effectLst/>
                          <a:latin typeface="Times New Roman"/>
                          <a:ea typeface="Times New Roman"/>
                          <a:cs typeface="Times New Roman"/>
                        </a:rPr>
                        <a:t>оформлення;</a:t>
                      </a:r>
                      <a:r>
                        <a:rPr lang="uk-UA" sz="1200" spc="-20">
                          <a:effectLst/>
                          <a:latin typeface="Times New Roman"/>
                          <a:ea typeface="Times New Roman"/>
                          <a:cs typeface="Times New Roman"/>
                        </a:rPr>
                        <a:t> </a:t>
                      </a:r>
                      <a:r>
                        <a:rPr lang="uk-UA" sz="1200">
                          <a:effectLst/>
                          <a:latin typeface="Times New Roman"/>
                          <a:ea typeface="Times New Roman"/>
                          <a:cs typeface="Times New Roman"/>
                        </a:rPr>
                        <a:t>Логістичні;</a:t>
                      </a:r>
                      <a:r>
                        <a:rPr lang="uk-UA" sz="1200" spc="-20">
                          <a:effectLst/>
                          <a:latin typeface="Times New Roman"/>
                          <a:ea typeface="Times New Roman"/>
                          <a:cs typeface="Times New Roman"/>
                        </a:rPr>
                        <a:t> </a:t>
                      </a:r>
                      <a:r>
                        <a:rPr lang="uk-UA" sz="1200">
                          <a:effectLst/>
                          <a:latin typeface="Times New Roman"/>
                          <a:ea typeface="Times New Roman"/>
                          <a:cs typeface="Times New Roman"/>
                        </a:rPr>
                        <a:t>Сертифікаційні.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007">
                <a:tc>
                  <a:txBody>
                    <a:bodyPr/>
                    <a:lstStyle/>
                    <a:p>
                      <a:pPr marL="67945">
                        <a:lnSpc>
                          <a:spcPts val="1110"/>
                        </a:lnSpc>
                        <a:spcAft>
                          <a:spcPts val="0"/>
                        </a:spcAft>
                        <a:tabLst>
                          <a:tab pos="877570" algn="l"/>
                          <a:tab pos="1214120" algn="l"/>
                        </a:tabLst>
                      </a:pPr>
                      <a:r>
                        <a:rPr lang="uk-UA" sz="1200" dirty="0">
                          <a:effectLst/>
                          <a:latin typeface="Times New Roman"/>
                          <a:ea typeface="Times New Roman"/>
                          <a:cs typeface="Times New Roman"/>
                        </a:rPr>
                        <a:t>Пов’язані	з	територіальним</a:t>
                      </a:r>
                    </a:p>
                    <a:p>
                      <a:pPr marL="67945">
                        <a:lnSpc>
                          <a:spcPts val="1090"/>
                        </a:lnSpc>
                        <a:spcAft>
                          <a:spcPts val="0"/>
                        </a:spcAft>
                      </a:pPr>
                      <a:r>
                        <a:rPr lang="uk-UA" sz="1200" dirty="0">
                          <a:effectLst/>
                          <a:latin typeface="Times New Roman"/>
                          <a:ea typeface="Times New Roman"/>
                          <a:cs typeface="Times New Roman"/>
                        </a:rPr>
                        <a:t>розташуванням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115"/>
                        </a:lnSpc>
                        <a:spcAft>
                          <a:spcPts val="0"/>
                        </a:spcAft>
                      </a:pPr>
                      <a:r>
                        <a:rPr lang="uk-UA" sz="1200" dirty="0">
                          <a:effectLst/>
                          <a:latin typeface="Times New Roman"/>
                          <a:ea typeface="Times New Roman"/>
                          <a:cs typeface="Times New Roman"/>
                        </a:rPr>
                        <a:t>Вітчизняні;</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Іноземні;</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Ризики</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на</a:t>
                      </a:r>
                      <a:r>
                        <a:rPr lang="uk-UA" sz="1200" spc="-15" dirty="0">
                          <a:effectLst/>
                          <a:latin typeface="Times New Roman"/>
                          <a:ea typeface="Times New Roman"/>
                          <a:cs typeface="Times New Roman"/>
                        </a:rPr>
                        <a:t> </a:t>
                      </a:r>
                      <a:r>
                        <a:rPr lang="uk-UA" sz="1200" dirty="0">
                          <a:effectLst/>
                          <a:latin typeface="Times New Roman"/>
                          <a:ea typeface="Times New Roman"/>
                          <a:cs typeface="Times New Roman"/>
                        </a:rPr>
                        <a:t>кордоні.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91105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064896" cy="6123080"/>
          </a:xfrm>
        </p:spPr>
        <p:txBody>
          <a:bodyPr>
            <a:noAutofit/>
          </a:bodyPr>
          <a:lstStyle/>
          <a:p>
            <a:pPr marL="0" indent="360000" algn="just">
              <a:spcBef>
                <a:spcPts val="0"/>
              </a:spcBef>
              <a:buNone/>
            </a:pPr>
            <a:r>
              <a:rPr lang="uk-UA" sz="1800" dirty="0">
                <a:latin typeface="Times New Roman" pitchFamily="18" charset="0"/>
                <a:cs typeface="Times New Roman" pitchFamily="18" charset="0"/>
              </a:rPr>
              <a:t>Міжнародна торгівля включає в себе різні ризики і виклики, які можуть вплинути на компанії, що займаються цією </a:t>
            </a:r>
            <a:r>
              <a:rPr lang="uk-UA" sz="1800" dirty="0" smtClean="0">
                <a:latin typeface="Times New Roman" pitchFamily="18" charset="0"/>
                <a:cs typeface="Times New Roman" pitchFamily="18" charset="0"/>
              </a:rPr>
              <a:t>діяльністю, серед них:</a:t>
            </a:r>
          </a:p>
          <a:p>
            <a:pPr marL="0" indent="360000" algn="just">
              <a:spcBef>
                <a:spcPts val="0"/>
              </a:spcBef>
            </a:pPr>
            <a:r>
              <a:rPr lang="uk-UA" sz="1800" b="1" dirty="0">
                <a:latin typeface="Times New Roman" pitchFamily="18" charset="0"/>
                <a:cs typeface="Times New Roman" pitchFamily="18" charset="0"/>
              </a:rPr>
              <a:t>Валютні ризики:</a:t>
            </a:r>
            <a:endParaRPr lang="uk-UA" sz="1800" dirty="0">
              <a:latin typeface="Times New Roman" pitchFamily="18" charset="0"/>
              <a:cs typeface="Times New Roman" pitchFamily="18" charset="0"/>
            </a:endParaRPr>
          </a:p>
          <a:p>
            <a:pPr marL="0" lvl="1" indent="360000" algn="just">
              <a:spcBef>
                <a:spcPts val="0"/>
              </a:spcBef>
            </a:pPr>
            <a:r>
              <a:rPr lang="uk-UA" sz="1800" b="1" dirty="0">
                <a:solidFill>
                  <a:schemeClr val="tx1"/>
                </a:solidFill>
                <a:latin typeface="Times New Roman" pitchFamily="18" charset="0"/>
                <a:cs typeface="Times New Roman" pitchFamily="18" charset="0"/>
              </a:rPr>
              <a:t>Курсовий ризик:</a:t>
            </a:r>
            <a:r>
              <a:rPr lang="uk-UA" sz="1800" dirty="0">
                <a:solidFill>
                  <a:schemeClr val="tx1"/>
                </a:solidFill>
                <a:latin typeface="Times New Roman" pitchFamily="18" charset="0"/>
                <a:cs typeface="Times New Roman" pitchFamily="18" charset="0"/>
              </a:rPr>
              <a:t> Зміни в обмінних курсах можуть впливати на вартість товарів та послуг у відповідних валютах і можуть викликати збитки або прибуток для компаній.</a:t>
            </a:r>
          </a:p>
          <a:p>
            <a:pPr marL="0" lvl="1" indent="360000" algn="just">
              <a:spcBef>
                <a:spcPts val="0"/>
              </a:spcBef>
            </a:pPr>
            <a:r>
              <a:rPr lang="uk-UA" sz="1800" b="1" dirty="0">
                <a:solidFill>
                  <a:schemeClr val="tx1"/>
                </a:solidFill>
                <a:latin typeface="Times New Roman" pitchFamily="18" charset="0"/>
                <a:cs typeface="Times New Roman" pitchFamily="18" charset="0"/>
              </a:rPr>
              <a:t>Трансляційний ризик:</a:t>
            </a:r>
            <a:r>
              <a:rPr lang="uk-UA" sz="1800" dirty="0">
                <a:solidFill>
                  <a:schemeClr val="tx1"/>
                </a:solidFill>
                <a:latin typeface="Times New Roman" pitchFamily="18" charset="0"/>
                <a:cs typeface="Times New Roman" pitchFamily="18" charset="0"/>
              </a:rPr>
              <a:t> Валютні коливання можуть також впливати на фінансовий звіт компанії, оскільки вона повинна конвертувати свої фінансові результати з іноземної валюти в свою валюту для подання звітів.</a:t>
            </a:r>
          </a:p>
          <a:p>
            <a:pPr marL="0" indent="360000" algn="just">
              <a:spcBef>
                <a:spcPts val="0"/>
              </a:spcBef>
            </a:pPr>
            <a:r>
              <a:rPr lang="uk-UA" sz="1800" b="1" dirty="0">
                <a:latin typeface="Times New Roman" pitchFamily="18" charset="0"/>
                <a:cs typeface="Times New Roman" pitchFamily="18" charset="0"/>
              </a:rPr>
              <a:t>Політичні ризики:</a:t>
            </a:r>
            <a:endParaRPr lang="uk-UA" sz="1800" dirty="0">
              <a:latin typeface="Times New Roman" pitchFamily="18" charset="0"/>
              <a:cs typeface="Times New Roman" pitchFamily="18" charset="0"/>
            </a:endParaRPr>
          </a:p>
          <a:p>
            <a:pPr marL="0" lvl="1" indent="360000" algn="just">
              <a:spcBef>
                <a:spcPts val="0"/>
              </a:spcBef>
            </a:pPr>
            <a:r>
              <a:rPr lang="uk-UA" sz="1800" b="1" dirty="0">
                <a:solidFill>
                  <a:schemeClr val="tx1"/>
                </a:solidFill>
                <a:latin typeface="Times New Roman" pitchFamily="18" charset="0"/>
                <a:cs typeface="Times New Roman" pitchFamily="18" charset="0"/>
              </a:rPr>
              <a:t>Політичні та торговельні конфлікти:</a:t>
            </a:r>
            <a:r>
              <a:rPr lang="uk-UA" sz="1800" dirty="0">
                <a:solidFill>
                  <a:schemeClr val="tx1"/>
                </a:solidFill>
                <a:latin typeface="Times New Roman" pitchFamily="18" charset="0"/>
                <a:cs typeface="Times New Roman" pitchFamily="18" charset="0"/>
              </a:rPr>
              <a:t> Зміни в політичних структурах або торговельні конфлікти між країнами можуть призвести до введення мит, санкцій або інших обмежень на торгівлю.</a:t>
            </a:r>
          </a:p>
          <a:p>
            <a:pPr marL="0" lvl="1" indent="360000" algn="just">
              <a:spcBef>
                <a:spcPts val="0"/>
              </a:spcBef>
            </a:pPr>
            <a:r>
              <a:rPr lang="uk-UA" sz="1800" b="1" dirty="0">
                <a:solidFill>
                  <a:schemeClr val="tx1"/>
                </a:solidFill>
                <a:latin typeface="Times New Roman" pitchFamily="18" charset="0"/>
                <a:cs typeface="Times New Roman" pitchFamily="18" charset="0"/>
              </a:rPr>
              <a:t>Експортні та імпортні обмеження:</a:t>
            </a:r>
            <a:r>
              <a:rPr lang="uk-UA" sz="1800" dirty="0">
                <a:solidFill>
                  <a:schemeClr val="tx1"/>
                </a:solidFill>
                <a:latin typeface="Times New Roman" pitchFamily="18" charset="0"/>
                <a:cs typeface="Times New Roman" pitchFamily="18" charset="0"/>
              </a:rPr>
              <a:t> Уряди можуть встановлювати обмеження на експорт і імпорт певних товарів або послуг, що може впливати на можливість проведення бізнесу.</a:t>
            </a:r>
          </a:p>
          <a:p>
            <a:pPr marL="0" indent="360000" algn="just">
              <a:spcBef>
                <a:spcPts val="0"/>
              </a:spcBef>
            </a:pPr>
            <a:r>
              <a:rPr lang="uk-UA" sz="1800" b="1" dirty="0">
                <a:latin typeface="Times New Roman" pitchFamily="18" charset="0"/>
                <a:cs typeface="Times New Roman" pitchFamily="18" charset="0"/>
              </a:rPr>
              <a:t>Ризики стосовно транспорту і логістики:</a:t>
            </a:r>
            <a:endParaRPr lang="uk-UA" sz="1800" dirty="0">
              <a:latin typeface="Times New Roman" pitchFamily="18" charset="0"/>
              <a:cs typeface="Times New Roman" pitchFamily="18" charset="0"/>
            </a:endParaRPr>
          </a:p>
          <a:p>
            <a:pPr marL="0" lvl="1" indent="360000" algn="just">
              <a:spcBef>
                <a:spcPts val="0"/>
              </a:spcBef>
            </a:pPr>
            <a:r>
              <a:rPr lang="uk-UA" sz="1800" b="1" dirty="0">
                <a:solidFill>
                  <a:schemeClr val="tx1"/>
                </a:solidFill>
                <a:latin typeface="Times New Roman" pitchFamily="18" charset="0"/>
                <a:cs typeface="Times New Roman" pitchFamily="18" charset="0"/>
              </a:rPr>
              <a:t>Затримки в доставці:</a:t>
            </a:r>
            <a:r>
              <a:rPr lang="uk-UA" sz="1800" dirty="0">
                <a:solidFill>
                  <a:schemeClr val="tx1"/>
                </a:solidFill>
                <a:latin typeface="Times New Roman" pitchFamily="18" charset="0"/>
                <a:cs typeface="Times New Roman" pitchFamily="18" charset="0"/>
              </a:rPr>
              <a:t> Транспортні затримки, такі як стихійні лиха, проблеми з логістикою, а також проблеми з морськими та повітряними перевезеннями можуть призвести до збитків і затрат.</a:t>
            </a:r>
          </a:p>
          <a:p>
            <a:pPr marL="0" lvl="1" indent="360000" algn="just">
              <a:spcBef>
                <a:spcPts val="0"/>
              </a:spcBef>
            </a:pPr>
            <a:r>
              <a:rPr lang="uk-UA" sz="1800" b="1" dirty="0">
                <a:solidFill>
                  <a:schemeClr val="tx1"/>
                </a:solidFill>
                <a:latin typeface="Times New Roman" pitchFamily="18" charset="0"/>
                <a:cs typeface="Times New Roman" pitchFamily="18" charset="0"/>
              </a:rPr>
              <a:t>Втрата або пошкодження товарів:</a:t>
            </a:r>
            <a:r>
              <a:rPr lang="uk-UA" sz="1800" dirty="0">
                <a:solidFill>
                  <a:schemeClr val="tx1"/>
                </a:solidFill>
                <a:latin typeface="Times New Roman" pitchFamily="18" charset="0"/>
                <a:cs typeface="Times New Roman" pitchFamily="18" charset="0"/>
              </a:rPr>
              <a:t> Пошкодження або втрата товарів під час перевезення може призвести до фінансових втрат.</a:t>
            </a:r>
          </a:p>
          <a:p>
            <a:pPr marL="0" indent="360000" algn="just">
              <a:spcBef>
                <a:spcPts val="0"/>
              </a:spcBef>
              <a:buNone/>
            </a:pPr>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13246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400" dirty="0">
                <a:latin typeface="Times New Roman" pitchFamily="18" charset="0"/>
                <a:cs typeface="Times New Roman" pitchFamily="18" charset="0"/>
              </a:rPr>
              <a:t>Визначення та мотиви </a:t>
            </a:r>
            <a:r>
              <a:rPr lang="uk-UA" sz="2400" dirty="0" smtClean="0">
                <a:latin typeface="Times New Roman" pitchFamily="18" charset="0"/>
                <a:cs typeface="Times New Roman" pitchFamily="18" charset="0"/>
              </a:rPr>
              <a:t/>
            </a:r>
            <a:br>
              <a:rPr lang="uk-UA" sz="2400" dirty="0" smtClean="0">
                <a:latin typeface="Times New Roman" pitchFamily="18" charset="0"/>
                <a:cs typeface="Times New Roman" pitchFamily="18" charset="0"/>
              </a:rPr>
            </a:br>
            <a:r>
              <a:rPr lang="uk-UA" sz="2400" dirty="0" smtClean="0">
                <a:latin typeface="Times New Roman" pitchFamily="18" charset="0"/>
                <a:cs typeface="Times New Roman" pitchFamily="18" charset="0"/>
              </a:rPr>
              <a:t>міжнародної </a:t>
            </a:r>
            <a:r>
              <a:rPr lang="uk-UA" sz="2400" dirty="0">
                <a:latin typeface="Times New Roman" pitchFamily="18" charset="0"/>
                <a:cs typeface="Times New Roman" pitchFamily="18" charset="0"/>
              </a:rPr>
              <a:t>торгівлі</a:t>
            </a:r>
            <a:endParaRPr lang="uk-UA" sz="2400" dirty="0"/>
          </a:p>
        </p:txBody>
      </p:sp>
      <p:pic>
        <p:nvPicPr>
          <p:cNvPr id="4" name="Місце для вмісту 3"/>
          <p:cNvPicPr>
            <a:picLocks noGrp="1" noChangeAspect="1"/>
          </p:cNvPicPr>
          <p:nvPr>
            <p:ph idx="1"/>
          </p:nvPr>
        </p:nvPicPr>
        <p:blipFill rotWithShape="1">
          <a:blip r:embed="rId2"/>
          <a:srcRect l="36797" t="45508" r="36384" b="38281"/>
          <a:stretch/>
        </p:blipFill>
        <p:spPr>
          <a:xfrm>
            <a:off x="6228184" y="188640"/>
            <a:ext cx="2791568" cy="948694"/>
          </a:xfrm>
          <a:prstGeom prst="rect">
            <a:avLst/>
          </a:prstGeom>
        </p:spPr>
      </p:pic>
      <p:sp>
        <p:nvSpPr>
          <p:cNvPr id="5" name="TextBox 4"/>
          <p:cNvSpPr txBox="1"/>
          <p:nvPr/>
        </p:nvSpPr>
        <p:spPr>
          <a:xfrm>
            <a:off x="395536" y="1844824"/>
            <a:ext cx="8424936" cy="2862322"/>
          </a:xfrm>
          <a:prstGeom prst="rect">
            <a:avLst/>
          </a:prstGeom>
          <a:noFill/>
        </p:spPr>
        <p:txBody>
          <a:bodyPr wrap="square" rtlCol="0">
            <a:spAutoFit/>
          </a:bodyPr>
          <a:lstStyle/>
          <a:p>
            <a:pPr algn="just"/>
            <a:r>
              <a:rPr lang="uk-UA" b="1" dirty="0">
                <a:latin typeface="Times New Roman" pitchFamily="18" charset="0"/>
                <a:cs typeface="Times New Roman" pitchFamily="18" charset="0"/>
              </a:rPr>
              <a:t>Міжнародна торгівля </a:t>
            </a:r>
            <a:r>
              <a:rPr lang="uk-UA" dirty="0">
                <a:latin typeface="Times New Roman" pitchFamily="18" charset="0"/>
                <a:cs typeface="Times New Roman" pitchFamily="18" charset="0"/>
              </a:rPr>
              <a:t>- це процес обміну товарами і послугами між різними країнами. Вона включає в себе імпорт (придбання товарів та послуг іншими країнами) та експорт (продаж товарів та послуг іншим країнам). Міжнародна торгівля стала невід'ємною частиною глобальної економіки та має важливе вплив на економічний розвиток країн</a:t>
            </a:r>
            <a:r>
              <a:rPr lang="uk-UA" dirty="0" smtClean="0">
                <a:latin typeface="Times New Roman" pitchFamily="18" charset="0"/>
                <a:cs typeface="Times New Roman" pitchFamily="18" charset="0"/>
              </a:rPr>
              <a:t>.</a:t>
            </a:r>
          </a:p>
          <a:p>
            <a:pPr algn="just"/>
            <a:r>
              <a:rPr lang="vi-VN" dirty="0">
                <a:latin typeface="Times New Roman" pitchFamily="18" charset="0"/>
                <a:cs typeface="Times New Roman" pitchFamily="18" charset="0"/>
              </a:rPr>
              <a:t>Міжнаро́дна торгі́вля — торгівля між резидентами різних держав. Під час міжнародної торгівлі відбувається переміщення товарів і послуг через митні кордони різних держав. Результатом міжнародної торгівлі є виникнення світового ринку</a:t>
            </a:r>
            <a:r>
              <a:rPr lang="vi-VN"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a:endParaRPr lang="uk-UA"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4581128"/>
            <a:ext cx="4464496" cy="1755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3810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8352928" cy="6339104"/>
          </a:xfrm>
        </p:spPr>
        <p:txBody>
          <a:bodyPr>
            <a:noAutofit/>
          </a:bodyPr>
          <a:lstStyle/>
          <a:p>
            <a:pPr marL="0" indent="360000">
              <a:lnSpc>
                <a:spcPct val="120000"/>
              </a:lnSpc>
              <a:spcBef>
                <a:spcPts val="0"/>
              </a:spcBef>
            </a:pPr>
            <a:r>
              <a:rPr lang="uk-UA" sz="1600" b="1" dirty="0">
                <a:latin typeface="Times New Roman" pitchFamily="18" charset="0"/>
                <a:cs typeface="Times New Roman" pitchFamily="18" charset="0"/>
              </a:rPr>
              <a:t>Ризики відсутності сплати:</a:t>
            </a:r>
            <a:endParaRPr lang="uk-UA" sz="1600" dirty="0">
              <a:latin typeface="Times New Roman" pitchFamily="18" charset="0"/>
              <a:cs typeface="Times New Roman" pitchFamily="18" charset="0"/>
            </a:endParaRP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Несплати покупцями:</a:t>
            </a:r>
            <a:r>
              <a:rPr lang="uk-UA" sz="1600" dirty="0">
                <a:solidFill>
                  <a:schemeClr val="tx1"/>
                </a:solidFill>
                <a:latin typeface="Times New Roman" pitchFamily="18" charset="0"/>
                <a:cs typeface="Times New Roman" pitchFamily="18" charset="0"/>
              </a:rPr>
              <a:t> Покупці можуть не виконати свої зобов'язання щодо оплати, що може призвести до втрат для експортерів.</a:t>
            </a: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Політичні ризики:</a:t>
            </a:r>
            <a:r>
              <a:rPr lang="uk-UA" sz="1600" dirty="0">
                <a:solidFill>
                  <a:schemeClr val="tx1"/>
                </a:solidFill>
                <a:latin typeface="Times New Roman" pitchFamily="18" charset="0"/>
                <a:cs typeface="Times New Roman" pitchFamily="18" charset="0"/>
              </a:rPr>
              <a:t> Політичні та економічні труднощі в країні-покупці можуть впливати на їхню спроможність проводити платежі.</a:t>
            </a:r>
          </a:p>
          <a:p>
            <a:pPr marL="0" indent="360000">
              <a:lnSpc>
                <a:spcPct val="120000"/>
              </a:lnSpc>
              <a:spcBef>
                <a:spcPts val="0"/>
              </a:spcBef>
            </a:pPr>
            <a:r>
              <a:rPr lang="uk-UA" sz="1600" b="1" dirty="0">
                <a:latin typeface="Times New Roman" pitchFamily="18" charset="0"/>
                <a:cs typeface="Times New Roman" pitchFamily="18" charset="0"/>
              </a:rPr>
              <a:t>Законодавчі ризики:</a:t>
            </a:r>
            <a:endParaRPr lang="uk-UA" sz="1600" dirty="0">
              <a:latin typeface="Times New Roman" pitchFamily="18" charset="0"/>
              <a:cs typeface="Times New Roman" pitchFamily="18" charset="0"/>
            </a:endParaRP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Зміни в митному законодавстві:</a:t>
            </a:r>
            <a:r>
              <a:rPr lang="uk-UA" sz="1600" dirty="0">
                <a:solidFill>
                  <a:schemeClr val="tx1"/>
                </a:solidFill>
                <a:latin typeface="Times New Roman" pitchFamily="18" charset="0"/>
                <a:cs typeface="Times New Roman" pitchFamily="18" charset="0"/>
              </a:rPr>
              <a:t> Зміни в митних правилах та податках можуть впливати на вартість та обсяги торгівлі.</a:t>
            </a: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Дотримання санкцій та регулювань:</a:t>
            </a:r>
            <a:r>
              <a:rPr lang="uk-UA" sz="1600" dirty="0">
                <a:solidFill>
                  <a:schemeClr val="tx1"/>
                </a:solidFill>
                <a:latin typeface="Times New Roman" pitchFamily="18" charset="0"/>
                <a:cs typeface="Times New Roman" pitchFamily="18" charset="0"/>
              </a:rPr>
              <a:t> Компанії повинні дотримуватися міжнародних </a:t>
            </a:r>
            <a:r>
              <a:rPr lang="uk-UA" sz="1600" dirty="0" smtClean="0">
                <a:solidFill>
                  <a:schemeClr val="tx1"/>
                </a:solidFill>
                <a:latin typeface="Times New Roman" pitchFamily="18" charset="0"/>
                <a:cs typeface="Times New Roman" pitchFamily="18" charset="0"/>
              </a:rPr>
              <a:t>санкцій, </a:t>
            </a:r>
            <a:r>
              <a:rPr lang="uk-UA" sz="1600" dirty="0">
                <a:solidFill>
                  <a:schemeClr val="tx1"/>
                </a:solidFill>
                <a:latin typeface="Times New Roman" pitchFamily="18" charset="0"/>
                <a:cs typeface="Times New Roman" pitchFamily="18" charset="0"/>
              </a:rPr>
              <a:t>що може бути важливим завданням у міжнародній торгівлі.</a:t>
            </a:r>
          </a:p>
          <a:p>
            <a:pPr marL="0" indent="360000">
              <a:lnSpc>
                <a:spcPct val="120000"/>
              </a:lnSpc>
              <a:spcBef>
                <a:spcPts val="0"/>
              </a:spcBef>
            </a:pPr>
            <a:r>
              <a:rPr lang="uk-UA" sz="1600" b="1" dirty="0">
                <a:latin typeface="Times New Roman" pitchFamily="18" charset="0"/>
                <a:cs typeface="Times New Roman" pitchFamily="18" charset="0"/>
              </a:rPr>
              <a:t>Санкції та бойкоти:</a:t>
            </a:r>
            <a:endParaRPr lang="uk-UA" sz="1600" dirty="0">
              <a:latin typeface="Times New Roman" pitchFamily="18" charset="0"/>
              <a:cs typeface="Times New Roman" pitchFamily="18" charset="0"/>
            </a:endParaRP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Міжнародні санкції:</a:t>
            </a:r>
            <a:r>
              <a:rPr lang="uk-UA" sz="1600" dirty="0">
                <a:solidFill>
                  <a:schemeClr val="tx1"/>
                </a:solidFill>
                <a:latin typeface="Times New Roman" pitchFamily="18" charset="0"/>
                <a:cs typeface="Times New Roman" pitchFamily="18" charset="0"/>
              </a:rPr>
              <a:t> </a:t>
            </a:r>
            <a:r>
              <a:rPr lang="uk-UA" sz="1600" dirty="0" err="1">
                <a:solidFill>
                  <a:schemeClr val="tx1"/>
                </a:solidFill>
                <a:latin typeface="Times New Roman" pitchFamily="18" charset="0"/>
                <a:cs typeface="Times New Roman" pitchFamily="18" charset="0"/>
              </a:rPr>
              <a:t>Санкції</a:t>
            </a:r>
            <a:r>
              <a:rPr lang="uk-UA" sz="1600" dirty="0">
                <a:solidFill>
                  <a:schemeClr val="tx1"/>
                </a:solidFill>
                <a:latin typeface="Times New Roman" pitchFamily="18" charset="0"/>
                <a:cs typeface="Times New Roman" pitchFamily="18" charset="0"/>
              </a:rPr>
              <a:t>, введені проти певних країн або секторів, можуть обмежувати здійснення торгівлі і фінансування з цими країнами.</a:t>
            </a: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Бойкоти та </a:t>
            </a:r>
            <a:r>
              <a:rPr lang="uk-UA" sz="1600" b="1" dirty="0" err="1">
                <a:solidFill>
                  <a:schemeClr val="tx1"/>
                </a:solidFill>
                <a:latin typeface="Times New Roman" pitchFamily="18" charset="0"/>
                <a:cs typeface="Times New Roman" pitchFamily="18" charset="0"/>
              </a:rPr>
              <a:t>бойкотні</a:t>
            </a:r>
            <a:r>
              <a:rPr lang="uk-UA" sz="1600" b="1" dirty="0">
                <a:solidFill>
                  <a:schemeClr val="tx1"/>
                </a:solidFill>
                <a:latin typeface="Times New Roman" pitchFamily="18" charset="0"/>
                <a:cs typeface="Times New Roman" pitchFamily="18" charset="0"/>
              </a:rPr>
              <a:t> акції:</a:t>
            </a:r>
            <a:r>
              <a:rPr lang="uk-UA" sz="1600" dirty="0">
                <a:solidFill>
                  <a:schemeClr val="tx1"/>
                </a:solidFill>
                <a:latin typeface="Times New Roman" pitchFamily="18" charset="0"/>
                <a:cs typeface="Times New Roman" pitchFamily="18" charset="0"/>
              </a:rPr>
              <a:t> Вибіркові бойкоти товарів або компаній можуть впливати на репутацію та продажі.</a:t>
            </a:r>
          </a:p>
          <a:p>
            <a:pPr marL="0" indent="360000">
              <a:lnSpc>
                <a:spcPct val="120000"/>
              </a:lnSpc>
              <a:spcBef>
                <a:spcPts val="0"/>
              </a:spcBef>
            </a:pPr>
            <a:r>
              <a:rPr lang="uk-UA" sz="1600" b="1" dirty="0">
                <a:latin typeface="Times New Roman" pitchFamily="18" charset="0"/>
                <a:cs typeface="Times New Roman" pitchFamily="18" charset="0"/>
              </a:rPr>
              <a:t>Зміни в попиті та конкуренція:</a:t>
            </a:r>
            <a:endParaRPr lang="uk-UA" sz="1600" dirty="0">
              <a:latin typeface="Times New Roman" pitchFamily="18" charset="0"/>
              <a:cs typeface="Times New Roman" pitchFamily="18" charset="0"/>
            </a:endParaRP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Зміни в сезонності та моді:</a:t>
            </a:r>
            <a:r>
              <a:rPr lang="uk-UA" sz="1600" dirty="0">
                <a:solidFill>
                  <a:schemeClr val="tx1"/>
                </a:solidFill>
                <a:latin typeface="Times New Roman" pitchFamily="18" charset="0"/>
                <a:cs typeface="Times New Roman" pitchFamily="18" charset="0"/>
              </a:rPr>
              <a:t> Міжнародні компанії повинні бути готові до змін в попиті та сезонності товарів і послуг.</a:t>
            </a:r>
          </a:p>
          <a:p>
            <a:pPr marL="0" lvl="1" indent="360000">
              <a:lnSpc>
                <a:spcPct val="120000"/>
              </a:lnSpc>
              <a:spcBef>
                <a:spcPts val="0"/>
              </a:spcBef>
            </a:pPr>
            <a:r>
              <a:rPr lang="uk-UA" sz="1600" b="1" dirty="0">
                <a:solidFill>
                  <a:schemeClr val="tx1"/>
                </a:solidFill>
                <a:latin typeface="Times New Roman" pitchFamily="18" charset="0"/>
                <a:cs typeface="Times New Roman" pitchFamily="18" charset="0"/>
              </a:rPr>
              <a:t>Конкуренція на ринку:</a:t>
            </a:r>
            <a:r>
              <a:rPr lang="uk-UA" sz="1600" dirty="0">
                <a:solidFill>
                  <a:schemeClr val="tx1"/>
                </a:solidFill>
                <a:latin typeface="Times New Roman" pitchFamily="18" charset="0"/>
                <a:cs typeface="Times New Roman" pitchFamily="18" charset="0"/>
              </a:rPr>
              <a:t> Зміцнення конкуренції та входження нових гравців можуть впливати на ціни та умови торгівлі.</a:t>
            </a:r>
          </a:p>
          <a:p>
            <a:pPr marL="0" indent="360000">
              <a:lnSpc>
                <a:spcPct val="120000"/>
              </a:lnSpc>
              <a:spcBef>
                <a:spcPts val="0"/>
              </a:spcBef>
            </a:pPr>
            <a:r>
              <a:rPr lang="uk-UA" sz="1600" dirty="0">
                <a:latin typeface="Times New Roman" pitchFamily="18" charset="0"/>
                <a:cs typeface="Times New Roman" pitchFamily="18" charset="0"/>
              </a:rPr>
              <a:t>Міжнародна торгівля вимагає від компаній ретельного аналізу та управління ризиками для успішного здійснення бізнесу на міжнародному ринку.</a:t>
            </a:r>
          </a:p>
          <a:p>
            <a:pPr marL="0" indent="360000">
              <a:lnSpc>
                <a:spcPct val="120000"/>
              </a:lnSpc>
              <a:spcBef>
                <a:spcPts val="0"/>
              </a:spcBef>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555071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72656"/>
          </a:xfrm>
        </p:spPr>
        <p:txBody>
          <a:bodyPr>
            <a:normAutofit fontScale="90000"/>
          </a:bodyPr>
          <a:lstStyle/>
          <a:p>
            <a:pPr algn="ctr"/>
            <a:r>
              <a:rPr lang="uk-UA" sz="2500" dirty="0" smtClean="0">
                <a:latin typeface="Times New Roman" pitchFamily="18" charset="0"/>
                <a:cs typeface="Times New Roman" pitchFamily="18" charset="0"/>
              </a:rPr>
              <a:t>5. Міжнародна </a:t>
            </a:r>
            <a:r>
              <a:rPr lang="uk-UA" sz="2500" dirty="0">
                <a:latin typeface="Times New Roman" pitchFamily="18" charset="0"/>
                <a:cs typeface="Times New Roman" pitchFamily="18" charset="0"/>
              </a:rPr>
              <a:t>торговельна політика</a:t>
            </a:r>
            <a:r>
              <a:rPr lang="uk-UA" sz="2500" dirty="0" smtClean="0">
                <a:latin typeface="Times New Roman" pitchFamily="18" charset="0"/>
                <a:cs typeface="Times New Roman" pitchFamily="18" charset="0"/>
              </a:rPr>
              <a:t>.</a:t>
            </a:r>
            <a:endParaRPr lang="uk-UA" sz="2500" dirty="0"/>
          </a:p>
        </p:txBody>
      </p:sp>
      <p:sp>
        <p:nvSpPr>
          <p:cNvPr id="3" name="Місце для вмісту 2"/>
          <p:cNvSpPr>
            <a:spLocks noGrp="1"/>
          </p:cNvSpPr>
          <p:nvPr>
            <p:ph idx="1"/>
          </p:nvPr>
        </p:nvSpPr>
        <p:spPr>
          <a:xfrm>
            <a:off x="107504" y="836712"/>
            <a:ext cx="8507288" cy="5691032"/>
          </a:xfrm>
        </p:spPr>
        <p:txBody>
          <a:bodyPr>
            <a:noAutofit/>
          </a:bodyPr>
          <a:lstStyle/>
          <a:p>
            <a:pPr marL="0" indent="360000" algn="just">
              <a:spcBef>
                <a:spcPts val="0"/>
              </a:spcBef>
              <a:buNone/>
            </a:pPr>
            <a:r>
              <a:rPr lang="uk-UA" sz="1700" b="1" dirty="0">
                <a:latin typeface="Times New Roman" pitchFamily="18" charset="0"/>
                <a:cs typeface="Times New Roman" pitchFamily="18" charset="0"/>
              </a:rPr>
              <a:t>Міжнародна торгівельна політика </a:t>
            </a:r>
            <a:r>
              <a:rPr lang="uk-UA" sz="1700" dirty="0">
                <a:latin typeface="Times New Roman" pitchFamily="18" charset="0"/>
                <a:cs typeface="Times New Roman" pitchFamily="18" charset="0"/>
              </a:rPr>
              <a:t>- це набір стратегій, правил і заходів, які керують торгівельними відносинами країни з іншими країнами. Ця політика регулює обмін товарами і послугами між країнами, встановлює правила і умови для в'їзду товарів на внутрішній ринок країни (експорту та імпорту) і визначає тарифи, квоти, мита, стандарти якості і інші обмеження та регулювання.</a:t>
            </a:r>
          </a:p>
          <a:p>
            <a:pPr marL="0" indent="360000" algn="just">
              <a:spcBef>
                <a:spcPts val="0"/>
              </a:spcBef>
              <a:buNone/>
            </a:pPr>
            <a:r>
              <a:rPr lang="uk-UA" sz="1700" dirty="0">
                <a:latin typeface="Times New Roman" pitchFamily="18" charset="0"/>
                <a:cs typeface="Times New Roman" pitchFamily="18" charset="0"/>
              </a:rPr>
              <a:t>Основні елементи міжнародної торгівельної політики включають наступне:</a:t>
            </a:r>
          </a:p>
          <a:p>
            <a:pPr marL="0" indent="360000" algn="just">
              <a:spcBef>
                <a:spcPts val="0"/>
              </a:spcBef>
            </a:pPr>
            <a:r>
              <a:rPr lang="uk-UA" sz="1700" b="1" dirty="0">
                <a:latin typeface="Times New Roman" pitchFamily="18" charset="0"/>
                <a:cs typeface="Times New Roman" pitchFamily="18" charset="0"/>
              </a:rPr>
              <a:t>Тарифи і мита:</a:t>
            </a:r>
            <a:r>
              <a:rPr lang="uk-UA" sz="1700" dirty="0">
                <a:latin typeface="Times New Roman" pitchFamily="18" charset="0"/>
                <a:cs typeface="Times New Roman" pitchFamily="18" charset="0"/>
              </a:rPr>
              <a:t> Країни можуть встановлювати мита і тарифи на імпортні товари для захисту внутрішнього виробництва і регулювання торгівлі.</a:t>
            </a:r>
          </a:p>
          <a:p>
            <a:pPr marL="0" indent="360000" algn="just">
              <a:spcBef>
                <a:spcPts val="0"/>
              </a:spcBef>
            </a:pPr>
            <a:r>
              <a:rPr lang="uk-UA" sz="1700" b="1" dirty="0">
                <a:latin typeface="Times New Roman" pitchFamily="18" charset="0"/>
                <a:cs typeface="Times New Roman" pitchFamily="18" charset="0"/>
              </a:rPr>
              <a:t>Квоти:</a:t>
            </a:r>
            <a:r>
              <a:rPr lang="uk-UA" sz="1700" dirty="0">
                <a:latin typeface="Times New Roman" pitchFamily="18" charset="0"/>
                <a:cs typeface="Times New Roman" pitchFamily="18" charset="0"/>
              </a:rPr>
              <a:t> </a:t>
            </a:r>
            <a:r>
              <a:rPr lang="uk-UA" sz="1700" dirty="0" err="1">
                <a:latin typeface="Times New Roman" pitchFamily="18" charset="0"/>
                <a:cs typeface="Times New Roman" pitchFamily="18" charset="0"/>
              </a:rPr>
              <a:t>Квоти</a:t>
            </a:r>
            <a:r>
              <a:rPr lang="uk-UA" sz="1700" dirty="0">
                <a:latin typeface="Times New Roman" pitchFamily="18" charset="0"/>
                <a:cs typeface="Times New Roman" pitchFamily="18" charset="0"/>
              </a:rPr>
              <a:t> встановлюють обмеження на обсяги імпорту певних товарів. Це може бути зроблено для обмеження конкуренції з іноземних ринків.</a:t>
            </a:r>
          </a:p>
          <a:p>
            <a:pPr marL="0" indent="360000" algn="just">
              <a:spcBef>
                <a:spcPts val="0"/>
              </a:spcBef>
            </a:pPr>
            <a:r>
              <a:rPr lang="uk-UA" sz="1700" b="1" dirty="0">
                <a:latin typeface="Times New Roman" pitchFamily="18" charset="0"/>
                <a:cs typeface="Times New Roman" pitchFamily="18" charset="0"/>
              </a:rPr>
              <a:t>Стандарти і вимоги до якості:</a:t>
            </a:r>
            <a:r>
              <a:rPr lang="uk-UA" sz="1700" dirty="0">
                <a:latin typeface="Times New Roman" pitchFamily="18" charset="0"/>
                <a:cs typeface="Times New Roman" pitchFamily="18" charset="0"/>
              </a:rPr>
              <a:t> Країни можуть встановлювати стандарти і вимоги до якості для імпортованих товарів, щоб захистити права споживачів і забезпечити безпеку.</a:t>
            </a:r>
          </a:p>
          <a:p>
            <a:pPr marL="0" indent="360000" algn="just">
              <a:spcBef>
                <a:spcPts val="0"/>
              </a:spcBef>
            </a:pPr>
            <a:r>
              <a:rPr lang="uk-UA" sz="1700" b="1" dirty="0">
                <a:latin typeface="Times New Roman" pitchFamily="18" charset="0"/>
                <a:cs typeface="Times New Roman" pitchFamily="18" charset="0"/>
              </a:rPr>
              <a:t>Субсидії і заохочення:</a:t>
            </a:r>
            <a:r>
              <a:rPr lang="uk-UA" sz="1700" dirty="0">
                <a:latin typeface="Times New Roman" pitchFamily="18" charset="0"/>
                <a:cs typeface="Times New Roman" pitchFamily="18" charset="0"/>
              </a:rPr>
              <a:t> Деякі країни надають субсидії своїм внутрішнім виробникам, щоб зробити їхні товари конкурентоспроможними на міжнародному ринку.</a:t>
            </a:r>
          </a:p>
          <a:p>
            <a:pPr marL="0" indent="360000" algn="just">
              <a:spcBef>
                <a:spcPts val="0"/>
              </a:spcBef>
            </a:pPr>
            <a:r>
              <a:rPr lang="uk-UA" sz="1700" b="1" dirty="0">
                <a:latin typeface="Times New Roman" pitchFamily="18" charset="0"/>
                <a:cs typeface="Times New Roman" pitchFamily="18" charset="0"/>
              </a:rPr>
              <a:t>Договори про вільну торгівлю:</a:t>
            </a:r>
            <a:r>
              <a:rPr lang="uk-UA" sz="1700" dirty="0">
                <a:latin typeface="Times New Roman" pitchFamily="18" charset="0"/>
                <a:cs typeface="Times New Roman" pitchFamily="18" charset="0"/>
              </a:rPr>
              <a:t> Країни можуть укладати договори про вільну торгівлю, які знижують мита і обмеження на торгівлю між ними.</a:t>
            </a:r>
          </a:p>
          <a:p>
            <a:pPr marL="0" indent="360000" algn="just">
              <a:spcBef>
                <a:spcPts val="0"/>
              </a:spcBef>
            </a:pPr>
            <a:r>
              <a:rPr lang="uk-UA" sz="1700" b="1" dirty="0">
                <a:latin typeface="Times New Roman" pitchFamily="18" charset="0"/>
                <a:cs typeface="Times New Roman" pitchFamily="18" charset="0"/>
              </a:rPr>
              <a:t>Санкції:</a:t>
            </a:r>
            <a:r>
              <a:rPr lang="uk-UA" sz="1700" dirty="0">
                <a:latin typeface="Times New Roman" pitchFamily="18" charset="0"/>
                <a:cs typeface="Times New Roman" pitchFamily="18" charset="0"/>
              </a:rPr>
              <a:t> </a:t>
            </a:r>
            <a:r>
              <a:rPr lang="uk-UA" sz="1700" dirty="0" err="1">
                <a:latin typeface="Times New Roman" pitchFamily="18" charset="0"/>
                <a:cs typeface="Times New Roman" pitchFamily="18" charset="0"/>
              </a:rPr>
              <a:t>Санкції</a:t>
            </a:r>
            <a:r>
              <a:rPr lang="uk-UA" sz="1700" dirty="0">
                <a:latin typeface="Times New Roman" pitchFamily="18" charset="0"/>
                <a:cs typeface="Times New Roman" pitchFamily="18" charset="0"/>
              </a:rPr>
              <a:t> - це заходи, які вживаються проти інших країн, щоб змусити їх відмовитися від певних дій або політики.</a:t>
            </a:r>
          </a:p>
          <a:p>
            <a:pPr marL="0" indent="360000" algn="just">
              <a:spcBef>
                <a:spcPts val="0"/>
              </a:spcBef>
            </a:pPr>
            <a:r>
              <a:rPr lang="uk-UA" sz="1700" b="1" dirty="0">
                <a:latin typeface="Times New Roman" pitchFamily="18" charset="0"/>
                <a:cs typeface="Times New Roman" pitchFamily="18" charset="0"/>
              </a:rPr>
              <a:t>Технічні бар'єри:</a:t>
            </a:r>
            <a:r>
              <a:rPr lang="uk-UA" sz="1700" dirty="0">
                <a:latin typeface="Times New Roman" pitchFamily="18" charset="0"/>
                <a:cs typeface="Times New Roman" pitchFamily="18" charset="0"/>
              </a:rPr>
              <a:t> Технічні бар'єри можуть включати в себе вимоги до маркування, безпеки, стандартів та інші технічні обмеження на імпортні товари.</a:t>
            </a:r>
          </a:p>
          <a:p>
            <a:pPr marL="0" indent="360000" algn="just">
              <a:spcBef>
                <a:spcPts val="0"/>
              </a:spcBef>
              <a:buNone/>
            </a:pPr>
            <a:endParaRPr lang="uk-UA" sz="1700" dirty="0">
              <a:latin typeface="Times New Roman" pitchFamily="18" charset="0"/>
              <a:cs typeface="Times New Roman" pitchFamily="18" charset="0"/>
            </a:endParaRPr>
          </a:p>
        </p:txBody>
      </p:sp>
    </p:spTree>
    <p:extLst>
      <p:ext uri="{BB962C8B-B14F-4D97-AF65-F5344CB8AC3E}">
        <p14:creationId xmlns:p14="http://schemas.microsoft.com/office/powerpoint/2010/main" val="3103899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7992888" cy="6480720"/>
          </a:xfrm>
        </p:spPr>
        <p:txBody>
          <a:bodyPr>
            <a:noAutofit/>
          </a:bodyPr>
          <a:lstStyle/>
          <a:p>
            <a:pPr marL="0" indent="360000" algn="just">
              <a:lnSpc>
                <a:spcPct val="120000"/>
              </a:lnSpc>
              <a:spcBef>
                <a:spcPts val="0"/>
              </a:spcBef>
              <a:buNone/>
            </a:pPr>
            <a:r>
              <a:rPr lang="uk-UA" sz="1600" dirty="0" smtClean="0">
                <a:latin typeface="Times New Roman" pitchFamily="18" charset="0"/>
                <a:cs typeface="Times New Roman" pitchFamily="18" charset="0"/>
              </a:rPr>
              <a:t>В залежності від обраного набору </a:t>
            </a:r>
            <a:r>
              <a:rPr lang="uk-UA" sz="1600" dirty="0" err="1" smtClean="0">
                <a:latin typeface="Times New Roman" pitchFamily="18" charset="0"/>
                <a:cs typeface="Times New Roman" pitchFamily="18" charset="0"/>
              </a:rPr>
              <a:t>елементв</a:t>
            </a:r>
            <a:r>
              <a:rPr lang="uk-UA" sz="1600" dirty="0" smtClean="0">
                <a:latin typeface="Times New Roman" pitchFamily="18" charset="0"/>
                <a:cs typeface="Times New Roman" pitchFamily="18" charset="0"/>
              </a:rPr>
              <a:t> торгівельної політики її поділяють на:</a:t>
            </a:r>
          </a:p>
          <a:p>
            <a:pPr marL="0" indent="360000" algn="just">
              <a:lnSpc>
                <a:spcPct val="120000"/>
              </a:lnSpc>
              <a:spcBef>
                <a:spcPts val="0"/>
              </a:spcBef>
            </a:pPr>
            <a:r>
              <a:rPr lang="uk-UA" sz="1600" b="1" dirty="0">
                <a:latin typeface="Times New Roman" pitchFamily="18" charset="0"/>
                <a:cs typeface="Times New Roman" pitchFamily="18" charset="0"/>
              </a:rPr>
              <a:t>Дискримінація</a:t>
            </a:r>
            <a:r>
              <a:rPr lang="uk-UA" sz="1600" dirty="0">
                <a:latin typeface="Times New Roman" pitchFamily="18" charset="0"/>
                <a:cs typeface="Times New Roman" pitchFamily="18" charset="0"/>
              </a:rPr>
              <a:t> в контексті торгівлі вказує на обмеження або нерівні умови, які застосовуються до товарів або послуг з однієї країни порівняно з товарами або послугами з інших країн. Дискримінація може бути позитивною (коли надається перевага товарів або послуг іноземного виробництва) або негативною (коли обмежуються імпортні товари або послуги). Дискримінація може виявлятися у формі мит, квот, технічних бар'єрів та інших обмежень.</a:t>
            </a:r>
          </a:p>
          <a:p>
            <a:pPr marL="0" indent="360000" algn="just">
              <a:lnSpc>
                <a:spcPct val="120000"/>
              </a:lnSpc>
              <a:spcBef>
                <a:spcPts val="0"/>
              </a:spcBef>
            </a:pPr>
            <a:r>
              <a:rPr lang="uk-UA" sz="1600" b="1" dirty="0">
                <a:latin typeface="Times New Roman" pitchFamily="18" charset="0"/>
                <a:cs typeface="Times New Roman" pitchFamily="18" charset="0"/>
              </a:rPr>
              <a:t>Доступ до ринку</a:t>
            </a:r>
            <a:r>
              <a:rPr lang="uk-UA" sz="1600" dirty="0">
                <a:latin typeface="Times New Roman" pitchFamily="18" charset="0"/>
                <a:cs typeface="Times New Roman" pitchFamily="18" charset="0"/>
              </a:rPr>
              <a:t> вказує на можливість підприємств і товарів з іноземних країн проникати на внутрішній ринок країни і конкурувати з внутрішніми виробниками. Це питання може стосуватися спрощення та регулювання торговельних бар'єрів, таких як мита, квоти, стандарти якості та інші перешкоди, які можуть стояти на шляху імпорту товарів та послуг.</a:t>
            </a:r>
          </a:p>
          <a:p>
            <a:pPr marL="0" indent="360000" algn="just">
              <a:lnSpc>
                <a:spcPct val="120000"/>
              </a:lnSpc>
              <a:spcBef>
                <a:spcPts val="0"/>
              </a:spcBef>
            </a:pPr>
            <a:r>
              <a:rPr lang="uk-UA" sz="1600" b="1" dirty="0">
                <a:latin typeface="Times New Roman" pitchFamily="18" charset="0"/>
                <a:cs typeface="Times New Roman" pitchFamily="18" charset="0"/>
              </a:rPr>
              <a:t>Захист (протекціонізм)</a:t>
            </a:r>
            <a:r>
              <a:rPr lang="uk-UA" sz="1600" dirty="0">
                <a:latin typeface="Times New Roman" pitchFamily="18" charset="0"/>
                <a:cs typeface="Times New Roman" pitchFamily="18" charset="0"/>
              </a:rPr>
              <a:t> - це політика, яка включає в себе використання різних заходів для захисту внутрішнього ринку від імпорту та заохочення внутрішнього виробництва. Протекціонізм може включати в себе застосування високих мит, квот на імпорт, субсидії внутрішнім виробникам, антидемпінгові </a:t>
            </a:r>
            <a:r>
              <a:rPr lang="uk-UA" sz="1600" dirty="0" smtClean="0">
                <a:latin typeface="Times New Roman" pitchFamily="18" charset="0"/>
                <a:cs typeface="Times New Roman" pitchFamily="18" charset="0"/>
              </a:rPr>
              <a:t>(</a:t>
            </a:r>
            <a:r>
              <a:rPr lang="ru-RU" sz="1600" dirty="0">
                <a:latin typeface="Times New Roman" pitchFamily="18" charset="0"/>
                <a:cs typeface="Times New Roman" pitchFamily="18" charset="0"/>
              </a:rPr>
              <a:t>заходи, </a:t>
            </a:r>
            <a:r>
              <a:rPr lang="ru-RU" sz="1600" dirty="0" err="1">
                <a:latin typeface="Times New Roman" pitchFamily="18" charset="0"/>
                <a:cs typeface="Times New Roman" pitchFamily="18" charset="0"/>
              </a:rPr>
              <a:t>які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складаються</a:t>
            </a:r>
            <a:r>
              <a:rPr lang="ru-RU" sz="1600" dirty="0">
                <a:latin typeface="Times New Roman" pitchFamily="18" charset="0"/>
                <a:cs typeface="Times New Roman" pitchFamily="18" charset="0"/>
              </a:rPr>
              <a:t> з торгового </a:t>
            </a:r>
            <a:r>
              <a:rPr lang="ru-RU" sz="1600" dirty="0" err="1">
                <a:latin typeface="Times New Roman" pitchFamily="18" charset="0"/>
                <a:cs typeface="Times New Roman" pitchFamily="18" charset="0"/>
              </a:rPr>
              <a:t>захисту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який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застосовується</a:t>
            </a:r>
            <a:r>
              <a:rPr lang="ru-RU" sz="1600" dirty="0">
                <a:latin typeface="Times New Roman" pitchFamily="18" charset="0"/>
                <a:cs typeface="Times New Roman" pitchFamily="18" charset="0"/>
              </a:rPr>
              <a:t>, коли </a:t>
            </a:r>
            <a:r>
              <a:rPr lang="ru-RU" sz="1600" dirty="0" err="1">
                <a:latin typeface="Times New Roman" pitchFamily="18" charset="0"/>
                <a:cs typeface="Times New Roman" pitchFamily="18" charset="0"/>
              </a:rPr>
              <a:t>експортер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пропонує</a:t>
            </a:r>
            <a:r>
              <a:rPr lang="ru-RU" sz="1600" dirty="0">
                <a:latin typeface="Times New Roman" pitchFamily="18" charset="0"/>
                <a:cs typeface="Times New Roman" pitchFamily="18" charset="0"/>
              </a:rPr>
              <a:t> товар </a:t>
            </a:r>
            <a:r>
              <a:rPr lang="ru-RU" sz="1600" dirty="0" err="1">
                <a:latin typeface="Times New Roman" pitchFamily="18" charset="0"/>
                <a:cs typeface="Times New Roman" pitchFamily="18" charset="0"/>
              </a:rPr>
              <a:t>чи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послугу</a:t>
            </a:r>
            <a:r>
              <a:rPr lang="ru-RU" sz="1600" dirty="0">
                <a:latin typeface="Times New Roman" pitchFamily="18" charset="0"/>
                <a:cs typeface="Times New Roman" pitchFamily="18" charset="0"/>
              </a:rPr>
              <a:t> за </a:t>
            </a:r>
            <a:r>
              <a:rPr lang="ru-RU" sz="1600" dirty="0" err="1">
                <a:latin typeface="Times New Roman" pitchFamily="18" charset="0"/>
                <a:cs typeface="Times New Roman" pitchFamily="18" charset="0"/>
              </a:rPr>
              <a:t>ціною</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нижчою</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від</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поточної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ринкової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ціни</a:t>
            </a:r>
            <a:r>
              <a:rPr lang="uk-UA" sz="1600" dirty="0" smtClean="0">
                <a:latin typeface="Times New Roman" pitchFamily="18" charset="0"/>
                <a:cs typeface="Times New Roman" pitchFamily="18" charset="0"/>
              </a:rPr>
              <a:t>) заходи </a:t>
            </a:r>
            <a:r>
              <a:rPr lang="uk-UA" sz="1600" dirty="0">
                <a:latin typeface="Times New Roman" pitchFamily="18" charset="0"/>
                <a:cs typeface="Times New Roman" pitchFamily="18" charset="0"/>
              </a:rPr>
              <a:t>та інші інструменти. </a:t>
            </a:r>
            <a:endParaRPr lang="uk-UA" sz="1600" dirty="0" smtClean="0">
              <a:latin typeface="Times New Roman" pitchFamily="18" charset="0"/>
              <a:cs typeface="Times New Roman" pitchFamily="18" charset="0"/>
            </a:endParaRPr>
          </a:p>
          <a:p>
            <a:pPr marL="0" indent="360000" algn="just">
              <a:lnSpc>
                <a:spcPct val="120000"/>
              </a:lnSpc>
              <a:spcBef>
                <a:spcPts val="0"/>
              </a:spcBef>
              <a:buNone/>
            </a:pPr>
            <a:r>
              <a:rPr lang="uk-UA" sz="1600" dirty="0" smtClean="0">
                <a:latin typeface="Times New Roman" pitchFamily="18" charset="0"/>
                <a:cs typeface="Times New Roman" pitchFamily="18" charset="0"/>
              </a:rPr>
              <a:t>Хоча </a:t>
            </a:r>
            <a:r>
              <a:rPr lang="uk-UA" sz="1600" dirty="0">
                <a:latin typeface="Times New Roman" pitchFamily="18" charset="0"/>
                <a:cs typeface="Times New Roman" pitchFamily="18" charset="0"/>
              </a:rPr>
              <a:t>протекціонізм може захищати внутрішніх виробників, він також може призводити до збільшення вартості для споживачів, обмежувати вибір товарів і послуг і сприяти </a:t>
            </a:r>
            <a:r>
              <a:rPr lang="uk-UA" sz="1600" dirty="0" err="1" smtClean="0">
                <a:latin typeface="Times New Roman" pitchFamily="18" charset="0"/>
                <a:cs typeface="Times New Roman" pitchFamily="18" charset="0"/>
              </a:rPr>
              <a:t>реталіації</a:t>
            </a:r>
            <a:r>
              <a:rPr lang="uk-UA" sz="1600" dirty="0" smtClean="0">
                <a:latin typeface="Times New Roman" pitchFamily="18" charset="0"/>
                <a:cs typeface="Times New Roman" pitchFamily="18" charset="0"/>
              </a:rPr>
              <a:t> (</a:t>
            </a:r>
            <a:r>
              <a:rPr lang="uk-UA" sz="1600" dirty="0">
                <a:latin typeface="Times New Roman" pitchFamily="18" charset="0"/>
                <a:cs typeface="Times New Roman" pitchFamily="18" charset="0"/>
              </a:rPr>
              <a:t>це дії чи заходи, які приймаються однією країною відповідно до певної стратегії або політики іншої країни, які зачіпають інтереси першої</a:t>
            </a:r>
            <a:r>
              <a:rPr lang="uk-UA" sz="1600" dirty="0" smtClean="0">
                <a:latin typeface="Times New Roman" pitchFamily="18" charset="0"/>
                <a:cs typeface="Times New Roman" pitchFamily="18" charset="0"/>
              </a:rPr>
              <a:t>) в </a:t>
            </a:r>
            <a:r>
              <a:rPr lang="uk-UA" sz="1600" dirty="0">
                <a:latin typeface="Times New Roman" pitchFamily="18" charset="0"/>
                <a:cs typeface="Times New Roman" pitchFamily="18" charset="0"/>
              </a:rPr>
              <a:t>інших країн.</a:t>
            </a:r>
          </a:p>
          <a:p>
            <a:pPr marL="0" indent="360000" algn="just">
              <a:lnSpc>
                <a:spcPct val="120000"/>
              </a:lnSpc>
              <a:spcBef>
                <a:spcPts val="0"/>
              </a:spcBef>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608644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516672"/>
          </a:xfrm>
        </p:spPr>
        <p:txBody>
          <a:bodyPr>
            <a:normAutofit fontScale="90000"/>
          </a:bodyPr>
          <a:lstStyle/>
          <a:p>
            <a:r>
              <a:rPr lang="uk-UA" sz="2800" dirty="0">
                <a:latin typeface="Times New Roman" pitchFamily="18" charset="0"/>
                <a:cs typeface="Times New Roman" pitchFamily="18" charset="0"/>
              </a:rPr>
              <a:t>6. Тенденції у міжнародній торгівлі</a:t>
            </a:r>
            <a:r>
              <a:rPr lang="uk-UA" sz="2800" dirty="0" smtClean="0">
                <a:latin typeface="Times New Roman" pitchFamily="18" charset="0"/>
                <a:cs typeface="Times New Roman" pitchFamily="18" charset="0"/>
              </a:rPr>
              <a:t>.</a:t>
            </a:r>
            <a:endParaRPr lang="uk-UA" dirty="0"/>
          </a:p>
        </p:txBody>
      </p:sp>
      <p:sp>
        <p:nvSpPr>
          <p:cNvPr id="3" name="Місце для вмісту 2"/>
          <p:cNvSpPr>
            <a:spLocks noGrp="1"/>
          </p:cNvSpPr>
          <p:nvPr>
            <p:ph idx="1"/>
          </p:nvPr>
        </p:nvSpPr>
        <p:spPr>
          <a:xfrm>
            <a:off x="107504" y="980728"/>
            <a:ext cx="7920880" cy="5475008"/>
          </a:xfrm>
        </p:spPr>
        <p:txBody>
          <a:bodyPr>
            <a:normAutofit fontScale="55000" lnSpcReduction="20000"/>
          </a:bodyPr>
          <a:lstStyle/>
          <a:p>
            <a:pPr marL="0" indent="360000" algn="just">
              <a:lnSpc>
                <a:spcPct val="120000"/>
              </a:lnSpc>
              <a:spcBef>
                <a:spcPts val="0"/>
              </a:spcBef>
              <a:buNone/>
            </a:pPr>
            <a:r>
              <a:rPr lang="ru-RU" dirty="0" err="1">
                <a:latin typeface="Times New Roman" pitchFamily="18" charset="0"/>
                <a:cs typeface="Times New Roman" pitchFamily="18" charset="0"/>
              </a:rPr>
              <a:t>Тенденції</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міжнародній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постійно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змінюються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відповідно</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технологічних</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політичних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факторів</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marL="0" indent="360000" algn="just">
              <a:lnSpc>
                <a:spcPct val="120000"/>
              </a:lnSpc>
              <a:spcBef>
                <a:spcPts val="0"/>
              </a:spcBef>
            </a:pPr>
            <a:r>
              <a:rPr lang="uk-UA" b="1" dirty="0">
                <a:latin typeface="Times New Roman" pitchFamily="18" charset="0"/>
                <a:cs typeface="Times New Roman" pitchFamily="18" charset="0"/>
              </a:rPr>
              <a:t>Цифрова торгівля:</a:t>
            </a:r>
            <a:r>
              <a:rPr lang="uk-UA" dirty="0">
                <a:latin typeface="Times New Roman" pitchFamily="18" charset="0"/>
                <a:cs typeface="Times New Roman" pitchFamily="18" charset="0"/>
              </a:rPr>
              <a:t> Зростання електронної комерції і торгівлі через Інтернет призвело до значного збільшення обсягів міжнародної торгівлі товарів і послуг через </a:t>
            </a:r>
            <a:r>
              <a:rPr lang="uk-UA" dirty="0" err="1">
                <a:latin typeface="Times New Roman" pitchFamily="18" charset="0"/>
                <a:cs typeface="Times New Roman" pitchFamily="18" charset="0"/>
              </a:rPr>
              <a:t>онлайн-платформи</a:t>
            </a:r>
            <a:r>
              <a:rPr lang="uk-UA" dirty="0">
                <a:latin typeface="Times New Roman" pitchFamily="18" charset="0"/>
                <a:cs typeface="Times New Roman" pitchFamily="18" charset="0"/>
              </a:rPr>
              <a:t> та </a:t>
            </a:r>
            <a:r>
              <a:rPr lang="uk-UA" dirty="0" err="1">
                <a:latin typeface="Times New Roman" pitchFamily="18" charset="0"/>
                <a:cs typeface="Times New Roman" pitchFamily="18" charset="0"/>
              </a:rPr>
              <a:t>маркетплейси</a:t>
            </a:r>
            <a:r>
              <a:rPr lang="uk-UA" dirty="0">
                <a:latin typeface="Times New Roman" pitchFamily="18" charset="0"/>
                <a:cs typeface="Times New Roman" pitchFamily="18" charset="0"/>
              </a:rPr>
              <a:t>.</a:t>
            </a:r>
          </a:p>
          <a:p>
            <a:pPr marL="0" indent="360000" algn="just">
              <a:lnSpc>
                <a:spcPct val="120000"/>
              </a:lnSpc>
              <a:spcBef>
                <a:spcPts val="0"/>
              </a:spcBef>
            </a:pPr>
            <a:r>
              <a:rPr lang="uk-UA" b="1" dirty="0">
                <a:latin typeface="Times New Roman" pitchFamily="18" charset="0"/>
                <a:cs typeface="Times New Roman" pitchFamily="18" charset="0"/>
              </a:rPr>
              <a:t>Глобальні ланцюги постачання:</a:t>
            </a:r>
            <a:r>
              <a:rPr lang="uk-UA" dirty="0">
                <a:latin typeface="Times New Roman" pitchFamily="18" charset="0"/>
                <a:cs typeface="Times New Roman" pitchFamily="18" charset="0"/>
              </a:rPr>
              <a:t> Компанії стали більш інтегрованими в глобальні ланцюги постачання, де різні стадії виробництва та збуту товарів відбуваються в різних країнах. Це зумовило більшу залежність виробників від міжнародних постачальників і ринків збуту.</a:t>
            </a:r>
          </a:p>
          <a:p>
            <a:pPr marL="0" indent="360000" algn="just">
              <a:lnSpc>
                <a:spcPct val="120000"/>
              </a:lnSpc>
              <a:spcBef>
                <a:spcPts val="0"/>
              </a:spcBef>
            </a:pPr>
            <a:r>
              <a:rPr lang="uk-UA" b="1" dirty="0">
                <a:latin typeface="Times New Roman" pitchFamily="18" charset="0"/>
                <a:cs typeface="Times New Roman" pitchFamily="18" charset="0"/>
              </a:rPr>
              <a:t>Збільшення зацікавленості в сталій торгівлі:</a:t>
            </a:r>
            <a:r>
              <a:rPr lang="uk-UA" dirty="0">
                <a:latin typeface="Times New Roman" pitchFamily="18" charset="0"/>
                <a:cs typeface="Times New Roman" pitchFamily="18" charset="0"/>
              </a:rPr>
              <a:t> Зростає обізнаність про питання сталості торгівлі та екологічної відповідальності. Країни і компанії активніше вивчають можливості зменшення викидів </a:t>
            </a:r>
            <a:r>
              <a:rPr lang="en-US" dirty="0">
                <a:latin typeface="Times New Roman" pitchFamily="18" charset="0"/>
                <a:cs typeface="Times New Roman" pitchFamily="18" charset="0"/>
              </a:rPr>
              <a:t>CO2 </a:t>
            </a:r>
            <a:r>
              <a:rPr lang="uk-UA" dirty="0">
                <a:latin typeface="Times New Roman" pitchFamily="18" charset="0"/>
                <a:cs typeface="Times New Roman" pitchFamily="18" charset="0"/>
              </a:rPr>
              <a:t>та інших показників впливу на навколишнє середовище в рамках міжнародної торгівлі.</a:t>
            </a:r>
          </a:p>
          <a:p>
            <a:pPr marL="0" indent="360000" algn="just">
              <a:lnSpc>
                <a:spcPct val="120000"/>
              </a:lnSpc>
              <a:spcBef>
                <a:spcPts val="0"/>
              </a:spcBef>
            </a:pPr>
            <a:r>
              <a:rPr lang="uk-UA" b="1" dirty="0">
                <a:latin typeface="Times New Roman" pitchFamily="18" charset="0"/>
                <a:cs typeface="Times New Roman" pitchFamily="18" charset="0"/>
              </a:rPr>
              <a:t>Більше уваги до цифрових послуг:</a:t>
            </a:r>
            <a:r>
              <a:rPr lang="uk-UA" dirty="0">
                <a:latin typeface="Times New Roman" pitchFamily="18" charset="0"/>
                <a:cs typeface="Times New Roman" pitchFamily="18" charset="0"/>
              </a:rPr>
              <a:t> Особливо під час пандемії </a:t>
            </a:r>
            <a:r>
              <a:rPr lang="en-US" dirty="0">
                <a:latin typeface="Times New Roman" pitchFamily="18" charset="0"/>
                <a:cs typeface="Times New Roman" pitchFamily="18" charset="0"/>
              </a:rPr>
              <a:t>COVID-19 </a:t>
            </a:r>
            <a:r>
              <a:rPr lang="uk-UA" dirty="0">
                <a:latin typeface="Times New Roman" pitchFamily="18" charset="0"/>
                <a:cs typeface="Times New Roman" pitchFamily="18" charset="0"/>
              </a:rPr>
              <a:t>стали популярними послуги, пов'язані з інформаційними технологіями, віддаленим навчанням, </a:t>
            </a:r>
            <a:r>
              <a:rPr lang="uk-UA" dirty="0" err="1">
                <a:latin typeface="Times New Roman" pitchFamily="18" charset="0"/>
                <a:cs typeface="Times New Roman" pitchFamily="18" charset="0"/>
              </a:rPr>
              <a:t>телекомунікаціями</a:t>
            </a:r>
            <a:r>
              <a:rPr lang="uk-UA" dirty="0">
                <a:latin typeface="Times New Roman" pitchFamily="18" charset="0"/>
                <a:cs typeface="Times New Roman" pitchFamily="18" charset="0"/>
              </a:rPr>
              <a:t> тощо, що призвело до зростання обсягів міжнародного обміну цифровими послугами.</a:t>
            </a:r>
          </a:p>
          <a:p>
            <a:pPr marL="0" indent="360000" algn="just">
              <a:lnSpc>
                <a:spcPct val="120000"/>
              </a:lnSpc>
              <a:spcBef>
                <a:spcPts val="0"/>
              </a:spcBef>
            </a:pPr>
            <a:r>
              <a:rPr lang="uk-UA" b="1" dirty="0">
                <a:latin typeface="Times New Roman" pitchFamily="18" charset="0"/>
                <a:cs typeface="Times New Roman" pitchFamily="18" charset="0"/>
              </a:rPr>
              <a:t>Торговельна війна і протекціонізм:</a:t>
            </a:r>
            <a:r>
              <a:rPr lang="uk-UA" dirty="0">
                <a:latin typeface="Times New Roman" pitchFamily="18" charset="0"/>
                <a:cs typeface="Times New Roman" pitchFamily="18" charset="0"/>
              </a:rPr>
              <a:t> Деякі країни вели торговельні конфлікти і вживали протекціоністських заходів, таких як введення мит і квот, що може впливати на обсяги міжнародної торгівлі та глобальну економіку.</a:t>
            </a:r>
          </a:p>
          <a:p>
            <a:pPr marL="0" indent="360000" algn="just">
              <a:lnSpc>
                <a:spcPct val="120000"/>
              </a:lnSpc>
              <a:spcBef>
                <a:spcPts val="0"/>
              </a:spcBef>
            </a:pPr>
            <a:r>
              <a:rPr lang="uk-UA" b="1" dirty="0">
                <a:latin typeface="Times New Roman" pitchFamily="18" charset="0"/>
                <a:cs typeface="Times New Roman" pitchFamily="18" charset="0"/>
              </a:rPr>
              <a:t>Зміни в міжнародних договорах і договорах про вільну торгівлю:</a:t>
            </a:r>
            <a:r>
              <a:rPr lang="uk-UA" dirty="0">
                <a:latin typeface="Times New Roman" pitchFamily="18" charset="0"/>
                <a:cs typeface="Times New Roman" pitchFamily="18" charset="0"/>
              </a:rPr>
              <a:t> Перегляди та переговори щодо міжнародних договорів та договорів про вільну торгівлю (наприклад, Угода про Законодавчі дії з рішенням ТПП та Угода про Торгівлю та Інвестиції між США та Китаєм) можуть вплинути на умови торгівлі між країнами.</a:t>
            </a:r>
          </a:p>
          <a:p>
            <a:pPr marL="0" indent="360000" algn="just">
              <a:lnSpc>
                <a:spcPct val="120000"/>
              </a:lnSpc>
              <a:spcBef>
                <a:spcPts val="0"/>
              </a:spcBef>
            </a:pPr>
            <a:r>
              <a:rPr lang="uk-UA" b="1" dirty="0">
                <a:latin typeface="Times New Roman" pitchFamily="18" charset="0"/>
                <a:cs typeface="Times New Roman" pitchFamily="18" charset="0"/>
              </a:rPr>
              <a:t>Зміна географії торгівлі:</a:t>
            </a:r>
            <a:r>
              <a:rPr lang="uk-UA" dirty="0">
                <a:latin typeface="Times New Roman" pitchFamily="18" charset="0"/>
                <a:cs typeface="Times New Roman" pitchFamily="18" charset="0"/>
              </a:rPr>
              <a:t> Залежно від геополітичних та економічних факторів, певні регіони можуть стати більш або менш привабливими для міжнародної торгівлі, і компанії можуть </a:t>
            </a:r>
            <a:r>
              <a:rPr lang="uk-UA" dirty="0" err="1">
                <a:latin typeface="Times New Roman" pitchFamily="18" charset="0"/>
                <a:cs typeface="Times New Roman" pitchFamily="18" charset="0"/>
              </a:rPr>
              <a:t>пересмітити</a:t>
            </a:r>
            <a:r>
              <a:rPr lang="uk-UA" dirty="0">
                <a:latin typeface="Times New Roman" pitchFamily="18" charset="0"/>
                <a:cs typeface="Times New Roman" pitchFamily="18" charset="0"/>
              </a:rPr>
              <a:t> свої ланцюги постачання та ринкові стратегії.</a:t>
            </a:r>
          </a:p>
          <a:p>
            <a:pPr marL="0" indent="360000" algn="just">
              <a:lnSpc>
                <a:spcPct val="120000"/>
              </a:lnSpc>
              <a:spcBef>
                <a:spcPts val="0"/>
              </a:spcBef>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271495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79512" y="260648"/>
            <a:ext cx="7516812" cy="6196013"/>
          </a:xfrm>
        </p:spPr>
        <p:txBody>
          <a:bodyPr>
            <a:normAutofit fontScale="62500" lnSpcReduction="20000"/>
          </a:bodyPr>
          <a:lstStyle/>
          <a:p>
            <a:pPr marL="0" indent="360000" algn="just">
              <a:lnSpc>
                <a:spcPct val="120000"/>
              </a:lnSpc>
              <a:spcBef>
                <a:spcPts val="0"/>
              </a:spcBef>
              <a:buNone/>
            </a:pPr>
            <a:endParaRPr lang="uk-UA" dirty="0" smtClean="0">
              <a:latin typeface="Times New Roman" pitchFamily="18" charset="0"/>
              <a:cs typeface="Times New Roman" pitchFamily="18" charset="0"/>
            </a:endParaRPr>
          </a:p>
          <a:p>
            <a:pPr marL="0" indent="360000" algn="just">
              <a:lnSpc>
                <a:spcPct val="120000"/>
              </a:lnSpc>
              <a:spcBef>
                <a:spcPts val="0"/>
              </a:spcBef>
              <a:buNone/>
            </a:pPr>
            <a:endParaRPr lang="uk-UA" dirty="0" smtClean="0">
              <a:latin typeface="Times New Roman" pitchFamily="18" charset="0"/>
              <a:cs typeface="Times New Roman" pitchFamily="18" charset="0"/>
            </a:endParaRPr>
          </a:p>
          <a:p>
            <a:pPr marL="0" indent="360000" algn="just">
              <a:lnSpc>
                <a:spcPct val="120000"/>
              </a:lnSpc>
              <a:spcBef>
                <a:spcPts val="0"/>
              </a:spcBef>
              <a:buNone/>
            </a:pPr>
            <a:r>
              <a:rPr lang="uk-UA" dirty="0" smtClean="0">
                <a:latin typeface="Times New Roman" pitchFamily="18" charset="0"/>
                <a:cs typeface="Times New Roman" pitchFamily="18" charset="0"/>
              </a:rPr>
              <a:t>Російсько-українська </a:t>
            </a:r>
            <a:r>
              <a:rPr lang="uk-UA" dirty="0">
                <a:latin typeface="Times New Roman" pitchFamily="18" charset="0"/>
                <a:cs typeface="Times New Roman" pitchFamily="18" charset="0"/>
              </a:rPr>
              <a:t>війна впливатиме на глобальну економічну кон’юнктуру розвинених </a:t>
            </a:r>
            <a:r>
              <a:rPr lang="uk-UA" dirty="0" smtClean="0">
                <a:latin typeface="Times New Roman" pitchFamily="18" charset="0"/>
                <a:cs typeface="Times New Roman" pitchFamily="18" charset="0"/>
              </a:rPr>
              <a:t>країн і </a:t>
            </a:r>
            <a:r>
              <a:rPr lang="uk-UA" dirty="0">
                <a:latin typeface="Times New Roman" pitchFamily="18" charset="0"/>
                <a:cs typeface="Times New Roman" pitchFamily="18" charset="0"/>
              </a:rPr>
              <a:t>країн, що </a:t>
            </a:r>
            <a:r>
              <a:rPr lang="uk-UA" dirty="0" smtClean="0">
                <a:latin typeface="Times New Roman" pitchFamily="18" charset="0"/>
                <a:cs typeface="Times New Roman" pitchFamily="18" charset="0"/>
              </a:rPr>
              <a:t>розвиваються, </a:t>
            </a:r>
            <a:r>
              <a:rPr lang="uk-UA" dirty="0">
                <a:latin typeface="Times New Roman" pitchFamily="18" charset="0"/>
                <a:cs typeface="Times New Roman" pitchFamily="18" charset="0"/>
              </a:rPr>
              <a:t>каналами міжнародної торгівлі, що чините вплив на стан енергетичної і продовольчої безпеки у всьому світі, а також впливатиме на тенденції розвитку великого, середнього і малого </a:t>
            </a:r>
            <a:r>
              <a:rPr lang="uk-UA" dirty="0" smtClean="0">
                <a:latin typeface="Times New Roman" pitchFamily="18" charset="0"/>
                <a:cs typeface="Times New Roman" pitchFamily="18" charset="0"/>
              </a:rPr>
              <a:t>бізнесу. </a:t>
            </a:r>
            <a:r>
              <a:rPr lang="uk-UA" dirty="0">
                <a:latin typeface="Times New Roman" pitchFamily="18" charset="0"/>
                <a:cs typeface="Times New Roman" pitchFamily="18" charset="0"/>
              </a:rPr>
              <a:t>Україна та </a:t>
            </a:r>
            <a:r>
              <a:rPr lang="uk-UA" dirty="0" err="1" smtClean="0">
                <a:latin typeface="Times New Roman" pitchFamily="18" charset="0"/>
                <a:cs typeface="Times New Roman" pitchFamily="18" charset="0"/>
              </a:rPr>
              <a:t>росія</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є важливими гравцями на міжнародній арені на ринках </a:t>
            </a:r>
            <a:r>
              <a:rPr lang="uk-UA" dirty="0" err="1">
                <a:latin typeface="Times New Roman" pitchFamily="18" charset="0"/>
                <a:cs typeface="Times New Roman" pitchFamily="18" charset="0"/>
              </a:rPr>
              <a:t>агропродовольчої</a:t>
            </a:r>
            <a:r>
              <a:rPr lang="uk-UA" dirty="0">
                <a:latin typeface="Times New Roman" pitchFamily="18" charset="0"/>
                <a:cs typeface="Times New Roman" pitchFamily="18" charset="0"/>
              </a:rPr>
              <a:t> продукції та паливної енергетики. Разом на ці країни припадає 53% частки світової торгівлі соняшниковою олією та насінням і 27% частки світової торгівлі </a:t>
            </a:r>
            <a:r>
              <a:rPr lang="uk-UA" dirty="0" smtClean="0">
                <a:latin typeface="Times New Roman" pitchFamily="18" charset="0"/>
                <a:cs typeface="Times New Roman" pitchFamily="18" charset="0"/>
              </a:rPr>
              <a:t>пшеницею. Через </a:t>
            </a:r>
            <a:r>
              <a:rPr lang="uk-UA" dirty="0">
                <a:latin typeface="Times New Roman" pitchFamily="18" charset="0"/>
                <a:cs typeface="Times New Roman" pitchFamily="18" charset="0"/>
              </a:rPr>
              <a:t>війну ціни на продукти харчування та паливо вже стрімко зростають, що різко прискорює інфляцію в багатьох країнах. </a:t>
            </a:r>
            <a:endParaRPr lang="uk-UA" dirty="0" smtClean="0">
              <a:latin typeface="Times New Roman" pitchFamily="18" charset="0"/>
              <a:cs typeface="Times New Roman" pitchFamily="18" charset="0"/>
            </a:endParaRPr>
          </a:p>
          <a:p>
            <a:pPr marL="0" indent="360000" algn="just">
              <a:lnSpc>
                <a:spcPct val="120000"/>
              </a:lnSpc>
              <a:spcBef>
                <a:spcPts val="0"/>
              </a:spcBef>
              <a:buNone/>
            </a:pPr>
            <a:r>
              <a:rPr lang="uk-UA" dirty="0" smtClean="0">
                <a:latin typeface="Times New Roman" pitchFamily="18" charset="0"/>
                <a:cs typeface="Times New Roman" pitchFamily="18" charset="0"/>
              </a:rPr>
              <a:t>Особливо </a:t>
            </a:r>
            <a:r>
              <a:rPr lang="uk-UA" dirty="0">
                <a:latin typeface="Times New Roman" pitchFamily="18" charset="0"/>
                <a:cs typeface="Times New Roman" pitchFamily="18" charset="0"/>
              </a:rPr>
              <a:t>тривожним є вплив кризи на продовольчий фронт. Деякі країни особливо залежать від </a:t>
            </a:r>
            <a:r>
              <a:rPr lang="uk-UA" dirty="0" err="1">
                <a:latin typeface="Times New Roman" pitchFamily="18" charset="0"/>
                <a:cs typeface="Times New Roman" pitchFamily="18" charset="0"/>
              </a:rPr>
              <a:t>агропродовольчої</a:t>
            </a:r>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продукції з </a:t>
            </a:r>
            <a:r>
              <a:rPr lang="uk-UA" dirty="0">
                <a:latin typeface="Times New Roman" pitchFamily="18" charset="0"/>
                <a:cs typeface="Times New Roman" pitchFamily="18" charset="0"/>
              </a:rPr>
              <a:t>України та країни-агресора. Це країни з передусім низьким рівнем життя, котрі найбільше постраждають від війни в Україні, тому що імпортний кошик найбідніших країн має переважну частку тієї продукції на яку, ймовірно, очікується зростання цін через триваючу війну в Україні. Згідно з попередніми оцінками Цільової групи ООН з реагування на глобальні кризи (</a:t>
            </a:r>
            <a:r>
              <a:rPr lang="en-US" dirty="0">
                <a:latin typeface="Times New Roman" pitchFamily="18" charset="0"/>
                <a:cs typeface="Times New Roman" pitchFamily="18" charset="0"/>
              </a:rPr>
              <a:t>GCRG), </a:t>
            </a:r>
            <a:r>
              <a:rPr lang="uk-UA" dirty="0">
                <a:latin typeface="Times New Roman" pitchFamily="18" charset="0"/>
                <a:cs typeface="Times New Roman" pitchFamily="18" charset="0"/>
              </a:rPr>
              <a:t>понад 70% африканських економік піддаються серйозному ризику через війну </a:t>
            </a:r>
            <a:r>
              <a:rPr lang="uk-UA" dirty="0" err="1" smtClean="0">
                <a:latin typeface="Times New Roman" pitchFamily="18" charset="0"/>
                <a:cs typeface="Times New Roman" pitchFamily="18" charset="0"/>
              </a:rPr>
              <a:t>росії</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в </a:t>
            </a:r>
            <a:r>
              <a:rPr lang="uk-UA" dirty="0" smtClean="0">
                <a:latin typeface="Times New Roman" pitchFamily="18" charset="0"/>
                <a:cs typeface="Times New Roman" pitchFamily="18" charset="0"/>
              </a:rPr>
              <a:t>Україні. </a:t>
            </a:r>
            <a:r>
              <a:rPr lang="uk-UA" dirty="0">
                <a:latin typeface="Times New Roman" pitchFamily="18" charset="0"/>
                <a:cs typeface="Times New Roman" pitchFamily="18" charset="0"/>
              </a:rPr>
              <a:t>Відтак, негативний вплив на розподіл ресурсів, вплине, перш за все, на найбідніші верстви населення, оскільки, непропорційна висока частка їх доходів витрачається саме на продукти харчування. Близько 69 економік з населенням 1,2 мільярда людей у світі серйозно або значною мірою піддаються харчовому, енергетичному та фінансовому </a:t>
            </a:r>
            <a:r>
              <a:rPr lang="uk-UA" dirty="0" smtClean="0">
                <a:latin typeface="Times New Roman" pitchFamily="18" charset="0"/>
                <a:cs typeface="Times New Roman" pitchFamily="18" charset="0"/>
              </a:rPr>
              <a:t>шоку.</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843007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7516688" cy="6195088"/>
          </a:xfrm>
        </p:spPr>
        <p:txBody>
          <a:bodyPr>
            <a:normAutofit fontScale="70000" lnSpcReduction="20000"/>
          </a:bodyPr>
          <a:lstStyle/>
          <a:p>
            <a:pPr marL="0" indent="457200" algn="just">
              <a:lnSpc>
                <a:spcPct val="120000"/>
              </a:lnSpc>
              <a:spcBef>
                <a:spcPts val="0"/>
              </a:spcBef>
              <a:buNone/>
            </a:pPr>
            <a:r>
              <a:rPr lang="uk-UA" dirty="0">
                <a:latin typeface="Times New Roman" pitchFamily="18" charset="0"/>
                <a:cs typeface="Times New Roman" pitchFamily="18" charset="0"/>
              </a:rPr>
              <a:t>Також негативних наслідків від рецесії та російських санкцій зазнають країни Кавказу та Центральної Азії. Тісні торговельні зв’язки та платіжні системи призведуть до скорочення торгівлі, грошових переказів, інвестицій та туризму, що негативно вплине на зростання інфляційного тиску. Тиск на ціни на продукти харчування в Азії буде пом’якшеним за рахунок місцевого виробника і більшою залежністю регіону від рису, ніж від пшениці. Дорогий імпорт продуктів харчування та енергії призведе до зростання споживчих цін, хоча субсидії та обмеження на ціни на паливо, продукти харчування та добрива </a:t>
            </a:r>
            <a:r>
              <a:rPr lang="uk-UA" dirty="0" smtClean="0">
                <a:latin typeface="Times New Roman" pitchFamily="18" charset="0"/>
                <a:cs typeface="Times New Roman" pitchFamily="18" charset="0"/>
              </a:rPr>
              <a:t>можуть </a:t>
            </a:r>
            <a:r>
              <a:rPr lang="ru-RU" dirty="0" err="1">
                <a:latin typeface="Times New Roman" pitchFamily="18" charset="0"/>
                <a:cs typeface="Times New Roman" pitchFamily="18" charset="0"/>
              </a:rPr>
              <a:t>пом’якшити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негайний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вплив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хоча</a:t>
            </a:r>
            <a:r>
              <a:rPr lang="ru-RU" dirty="0">
                <a:latin typeface="Times New Roman" pitchFamily="18" charset="0"/>
                <a:cs typeface="Times New Roman" pitchFamily="18" charset="0"/>
              </a:rPr>
              <a:t> й на шкоду </a:t>
            </a:r>
            <a:r>
              <a:rPr lang="ru-RU" dirty="0" err="1">
                <a:latin typeface="Times New Roman" pitchFamily="18" charset="0"/>
                <a:cs typeface="Times New Roman" pitchFamily="18" charset="0"/>
              </a:rPr>
              <a:t>бюджетним</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витратам</a:t>
            </a:r>
            <a:r>
              <a:rPr lang="ru-RU" dirty="0" smtClean="0">
                <a:latin typeface="Times New Roman" pitchFamily="18" charset="0"/>
                <a:cs typeface="Times New Roman" pitchFamily="18" charset="0"/>
              </a:rPr>
              <a:t>.</a:t>
            </a:r>
          </a:p>
          <a:p>
            <a:pPr marL="0" indent="457200" algn="just">
              <a:lnSpc>
                <a:spcPct val="120000"/>
              </a:lnSpc>
              <a:spcBef>
                <a:spcPts val="0"/>
              </a:spcBef>
              <a:buNone/>
            </a:pPr>
            <a:r>
              <a:rPr lang="ru-RU" dirty="0" err="1">
                <a:latin typeface="Times New Roman" pitchFamily="18" charset="0"/>
                <a:cs typeface="Times New Roman" pitchFamily="18" charset="0"/>
              </a:rPr>
              <a:t>Поєднання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дуже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високих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цін</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паливо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політичну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ситуацію</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регіоні</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фінансові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біженців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чинитимуть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сильний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тиск</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домогосподарства</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розвиваються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реальні</a:t>
            </a:r>
            <a:r>
              <a:rPr lang="ru-RU" dirty="0">
                <a:latin typeface="Times New Roman" pitchFamily="18" charset="0"/>
                <a:cs typeface="Times New Roman" pitchFamily="18" charset="0"/>
              </a:rPr>
              <a:t> доходи </a:t>
            </a:r>
            <a:r>
              <a:rPr lang="ru-RU" dirty="0" err="1">
                <a:latin typeface="Times New Roman" pitchFamily="18" charset="0"/>
                <a:cs typeface="Times New Roman" pitchFamily="18" charset="0"/>
              </a:rPr>
              <a:t>будуть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знижені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економічне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зростання</a:t>
            </a:r>
            <a:r>
              <a:rPr lang="ru-RU" dirty="0">
                <a:latin typeface="Times New Roman" pitchFamily="18" charset="0"/>
                <a:cs typeface="Times New Roman" pitchFamily="18" charset="0"/>
              </a:rPr>
              <a:t> буде </a:t>
            </a:r>
            <a:r>
              <a:rPr lang="ru-RU" dirty="0" err="1">
                <a:latin typeface="Times New Roman" pitchFamily="18" charset="0"/>
                <a:cs typeface="Times New Roman" pitchFamily="18" charset="0"/>
              </a:rPr>
              <a:t>обмежено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Навіть</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відсутності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хаотичних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рухів</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фінансових</a:t>
            </a:r>
            <a:r>
              <a:rPr lang="ru-RU" dirty="0">
                <a:latin typeface="Times New Roman" pitchFamily="18" charset="0"/>
                <a:cs typeface="Times New Roman" pitchFamily="18" charset="0"/>
              </a:rPr>
              <a:t> ринках </a:t>
            </a:r>
            <a:r>
              <a:rPr lang="ru-RU" dirty="0" err="1">
                <a:latin typeface="Times New Roman" pitchFamily="18" charset="0"/>
                <a:cs typeface="Times New Roman" pitchFamily="18" charset="0"/>
              </a:rPr>
              <a:t>країни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розвиваються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стикатимуться</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серйозними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обмеженнями</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зростання</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розвитку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Війна</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напряму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вплине</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ситуацію</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Африканському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регіоні</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стати причиною голоду. </a:t>
            </a:r>
            <a:r>
              <a:rPr lang="ru-RU" dirty="0" err="1">
                <a:latin typeface="Times New Roman" pitchFamily="18" charset="0"/>
                <a:cs typeface="Times New Roman" pitchFamily="18" charset="0"/>
              </a:rPr>
              <a:t>Відтак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російсько-українська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суттєво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вплине</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міжнародну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торгівлю</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розвиток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регіонів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світі</a:t>
            </a:r>
            <a:r>
              <a:rPr lang="ru-RU" dirty="0">
                <a:latin typeface="Times New Roman" pitchFamily="18" charset="0"/>
                <a:cs typeface="Times New Roman" pitchFamily="18" charset="0"/>
              </a:rPr>
              <a:t>.</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058569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23528" y="188640"/>
            <a:ext cx="8496944" cy="6267096"/>
          </a:xfrm>
        </p:spPr>
        <p:txBody>
          <a:bodyPr>
            <a:normAutofit fontScale="92500"/>
          </a:bodyPr>
          <a:lstStyle/>
          <a:p>
            <a:pPr marL="0" indent="360000" algn="just">
              <a:lnSpc>
                <a:spcPct val="110000"/>
              </a:lnSpc>
              <a:spcBef>
                <a:spcPts val="0"/>
              </a:spcBef>
              <a:buNone/>
            </a:pPr>
            <a:r>
              <a:rPr lang="uk-UA" sz="2200" dirty="0">
                <a:latin typeface="Times New Roman" pitchFamily="18" charset="0"/>
                <a:cs typeface="Times New Roman" pitchFamily="18" charset="0"/>
              </a:rPr>
              <a:t>Міжнародна торгівля являє собою найстарішу форму міжнародних економічних відносин, що виникли задовго до появи світового господарства. Саме завдяки міжнародній торгівлі виникло й </a:t>
            </a:r>
            <a:r>
              <a:rPr lang="uk-UA" sz="2200" dirty="0" err="1">
                <a:latin typeface="Times New Roman" pitchFamily="18" charset="0"/>
                <a:cs typeface="Times New Roman" pitchFamily="18" charset="0"/>
              </a:rPr>
              <a:t>розвинулося</a:t>
            </a:r>
            <a:r>
              <a:rPr lang="uk-UA" sz="2200" dirty="0">
                <a:latin typeface="Times New Roman" pitchFamily="18" charset="0"/>
                <a:cs typeface="Times New Roman" pitchFamily="18" charset="0"/>
              </a:rPr>
              <a:t> світове господарство як таке. Механізмом реалізації </a:t>
            </a:r>
            <a:r>
              <a:rPr lang="uk-UA" sz="2200" dirty="0" err="1">
                <a:latin typeface="Times New Roman" pitchFamily="18" charset="0"/>
                <a:cs typeface="Times New Roman" pitchFamily="18" charset="0"/>
              </a:rPr>
              <a:t>світо</a:t>
            </a:r>
            <a:r>
              <a:rPr lang="uk-UA" sz="2200" dirty="0">
                <a:latin typeface="Times New Roman" pitchFamily="18" charset="0"/>
                <a:cs typeface="Times New Roman" pitchFamily="18" charset="0"/>
              </a:rPr>
              <a:t> господарських зв'язків є світовий ринок як сфера усталених економічних відносин, що ґрунтуються на міжнародному розподілі праці. Господарські зв'язки на світовому ринку проявляються через форми міжнародних економічних відносин - міжнародну торгівлю, міжнародну міграцію робочої сили, міжнародний рух капіталу, а також валютно-кредитні </a:t>
            </a:r>
            <a:r>
              <a:rPr lang="uk-UA" sz="2200" dirty="0" smtClean="0">
                <a:latin typeface="Times New Roman" pitchFamily="18" charset="0"/>
                <a:cs typeface="Times New Roman" pitchFamily="18" charset="0"/>
              </a:rPr>
              <a:t>відносини.</a:t>
            </a:r>
          </a:p>
          <a:p>
            <a:pPr marL="0" indent="360000" algn="just">
              <a:lnSpc>
                <a:spcPct val="110000"/>
              </a:lnSpc>
              <a:spcBef>
                <a:spcPts val="0"/>
              </a:spcBef>
              <a:buNone/>
            </a:pPr>
            <a:r>
              <a:rPr lang="uk-UA" sz="2400" dirty="0">
                <a:latin typeface="Times New Roman" pitchFamily="18" charset="0"/>
                <a:cs typeface="Times New Roman" pitchFamily="18" charset="0"/>
              </a:rPr>
              <a:t>Стандартна модель міжнародної торгівлі пов'язує попит і пропозицію всередині країни з попитом і пропозицією за її межами, урівноважуючи обидва процеси. Вона враховує взаємний попит, а він показує, яка кількість імпортного товару необхідна країні, щоб зацікавити її в експорті іншого товару. Загальна міжнародна рівновага досягається тоді, коли одночасно врівноважуються попит і пропозиція на товари (послуги) як у внутрішній, так і в міжнародній торгівлі.</a:t>
            </a:r>
            <a:endParaRPr lang="uk-UA" sz="2200" dirty="0">
              <a:latin typeface="Times New Roman" pitchFamily="18" charset="0"/>
              <a:cs typeface="Times New Roman" pitchFamily="18" charset="0"/>
            </a:endParaRPr>
          </a:p>
        </p:txBody>
      </p:sp>
    </p:spTree>
    <p:extLst>
      <p:ext uri="{BB962C8B-B14F-4D97-AF65-F5344CB8AC3E}">
        <p14:creationId xmlns:p14="http://schemas.microsoft.com/office/powerpoint/2010/main" val="258976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188640"/>
            <a:ext cx="7776864" cy="6480720"/>
          </a:xfrm>
        </p:spPr>
        <p:txBody>
          <a:bodyPr>
            <a:normAutofit/>
          </a:bodyPr>
          <a:lstStyle/>
          <a:p>
            <a:pPr marL="0" indent="360000" algn="just">
              <a:spcBef>
                <a:spcPts val="0"/>
              </a:spcBef>
              <a:buNone/>
            </a:pPr>
            <a:r>
              <a:rPr lang="ru-RU" b="1" dirty="0">
                <a:latin typeface="Times New Roman" pitchFamily="18" charset="0"/>
                <a:cs typeface="Times New Roman" pitchFamily="18" charset="0"/>
              </a:rPr>
              <a:t>З державно-</a:t>
            </a:r>
            <a:r>
              <a:rPr lang="ru-RU" b="1" dirty="0" err="1">
                <a:latin typeface="Times New Roman" pitchFamily="18" charset="0"/>
                <a:cs typeface="Times New Roman" pitchFamily="18" charset="0"/>
              </a:rPr>
              <a:t>політичного</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погляду</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розглядається</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особливий</a:t>
            </a:r>
            <a:r>
              <a:rPr lang="ru-RU" dirty="0">
                <a:latin typeface="Times New Roman" pitchFamily="18" charset="0"/>
                <a:cs typeface="Times New Roman" pitchFamily="18" charset="0"/>
              </a:rPr>
              <a:t> тип </a:t>
            </a:r>
            <a:r>
              <a:rPr lang="ru-RU" dirty="0" err="1">
                <a:latin typeface="Times New Roman" pitchFamily="18" charset="0"/>
                <a:cs typeface="Times New Roman" pitchFamily="18" charset="0"/>
              </a:rPr>
              <a:t>суспільних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відносин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виникають</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світовій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системі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господарства</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і з приводу </a:t>
            </a:r>
            <a:r>
              <a:rPr lang="ru-RU" dirty="0" err="1">
                <a:latin typeface="Times New Roman" pitchFamily="18" charset="0"/>
                <a:cs typeface="Times New Roman" pitchFamily="18" charset="0"/>
              </a:rPr>
              <a:t>обміну</a:t>
            </a:r>
            <a:r>
              <a:rPr lang="ru-RU" dirty="0">
                <a:latin typeface="Times New Roman" pitchFamily="18" charset="0"/>
                <a:cs typeface="Times New Roman" pitchFamily="18" charset="0"/>
              </a:rPr>
              <a:t> товарами та </a:t>
            </a:r>
            <a:r>
              <a:rPr lang="ru-RU" dirty="0" err="1">
                <a:latin typeface="Times New Roman" pitchFamily="18" charset="0"/>
                <a:cs typeface="Times New Roman" pitchFamily="18" charset="0"/>
              </a:rPr>
              <a:t>послугами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a:t>
            </a:r>
            <a:r>
              <a:rPr lang="ru-RU" dirty="0">
                <a:latin typeface="Times New Roman" pitchFamily="18" charset="0"/>
                <a:cs typeface="Times New Roman" pitchFamily="18" charset="0"/>
              </a:rPr>
              <a:t> державами, для </a:t>
            </a:r>
            <a:r>
              <a:rPr lang="ru-RU" dirty="0" err="1">
                <a:latin typeface="Times New Roman" pitchFamily="18" charset="0"/>
                <a:cs typeface="Times New Roman" pitchFamily="18" charset="0"/>
              </a:rPr>
              <a:t>кожної</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яких</a:t>
            </a:r>
            <a:r>
              <a:rPr lang="ru-RU" dirty="0">
                <a:latin typeface="Times New Roman" pitchFamily="18" charset="0"/>
                <a:cs typeface="Times New Roman" pitchFamily="18" charset="0"/>
              </a:rPr>
              <a:t> характерна </a:t>
            </a:r>
            <a:r>
              <a:rPr lang="ru-RU" dirty="0" err="1">
                <a:latin typeface="Times New Roman" pitchFamily="18" charset="0"/>
                <a:cs typeface="Times New Roman" pitchFamily="18" charset="0"/>
              </a:rPr>
              <a:t>власна</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зовнішньо-торговельна</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політика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відносини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регулюються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спеціальними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міжнародними</a:t>
            </a:r>
            <a:r>
              <a:rPr lang="ru-RU" dirty="0">
                <a:latin typeface="Times New Roman" pitchFamily="18" charset="0"/>
                <a:cs typeface="Times New Roman" pitchFamily="18" charset="0"/>
              </a:rPr>
              <a:t> регламентами: договорами, </a:t>
            </a:r>
            <a:r>
              <a:rPr lang="ru-RU" dirty="0" err="1">
                <a:latin typeface="Times New Roman" pitchFamily="18" charset="0"/>
                <a:cs typeface="Times New Roman" pitchFamily="18" charset="0"/>
              </a:rPr>
              <a:t>угодами</a:t>
            </a:r>
            <a:r>
              <a:rPr lang="ru-RU" dirty="0">
                <a:latin typeface="Times New Roman" pitchFamily="18" charset="0"/>
                <a:cs typeface="Times New Roman" pitchFamily="18" charset="0"/>
              </a:rPr>
              <a:t>, актами та </a:t>
            </a:r>
            <a:r>
              <a:rPr lang="ru-RU" dirty="0" err="1">
                <a:latin typeface="Times New Roman" pitchFamily="18" charset="0"/>
                <a:cs typeface="Times New Roman" pitchFamily="18" charset="0"/>
              </a:rPr>
              <a:t>іншими</a:t>
            </a:r>
            <a:r>
              <a:rPr lang="ru-RU" dirty="0">
                <a:latin typeface="Times New Roman" pitchFamily="18" charset="0"/>
                <a:cs typeface="Times New Roman" pitchFamily="18" charset="0"/>
              </a:rPr>
              <a:t> нормами </a:t>
            </a:r>
            <a:r>
              <a:rPr lang="ru-RU" dirty="0" err="1">
                <a:latin typeface="Times New Roman" pitchFamily="18" charset="0"/>
                <a:cs typeface="Times New Roman" pitchFamily="18" charset="0"/>
              </a:rPr>
              <a:t>міжнародного</a:t>
            </a:r>
            <a:r>
              <a:rPr lang="ru-RU" dirty="0">
                <a:latin typeface="Times New Roman" pitchFamily="18" charset="0"/>
                <a:cs typeface="Times New Roman" pitchFamily="18" charset="0"/>
              </a:rPr>
              <a:t> права. </a:t>
            </a:r>
            <a:endParaRPr lang="ru-RU" dirty="0" smtClean="0">
              <a:latin typeface="Times New Roman" pitchFamily="18" charset="0"/>
              <a:cs typeface="Times New Roman" pitchFamily="18" charset="0"/>
            </a:endParaRPr>
          </a:p>
          <a:p>
            <a:pPr marL="0" indent="360000" algn="just">
              <a:spcBef>
                <a:spcPts val="0"/>
              </a:spcBef>
              <a:buNone/>
            </a:pPr>
            <a:r>
              <a:rPr lang="ru-RU" dirty="0" smtClean="0">
                <a:latin typeface="Times New Roman" pitchFamily="18" charset="0"/>
                <a:cs typeface="Times New Roman" pitchFamily="18" charset="0"/>
              </a:rPr>
              <a:t>З </a:t>
            </a:r>
            <a:r>
              <a:rPr lang="ru-RU" dirty="0" err="1">
                <a:latin typeface="Times New Roman" pitchFamily="18" charset="0"/>
                <a:cs typeface="Times New Roman" pitchFamily="18" charset="0"/>
              </a:rPr>
              <a:t>огляду</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підхід</a:t>
            </a:r>
            <a:r>
              <a:rPr lang="ru-RU" dirty="0">
                <a:latin typeface="Times New Roman" pitchFamily="18" charset="0"/>
                <a:cs typeface="Times New Roman" pitchFamily="18" charset="0"/>
              </a:rPr>
              <a:t> предметом </a:t>
            </a:r>
            <a:r>
              <a:rPr lang="ru-RU" dirty="0" err="1">
                <a:latin typeface="Times New Roman" pitchFamily="18" charset="0"/>
                <a:cs typeface="Times New Roman" pitchFamily="18" charset="0"/>
              </a:rPr>
              <a:t>міжнародної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торгівлі</a:t>
            </a:r>
            <a:r>
              <a:rPr lang="ru-RU" dirty="0">
                <a:latin typeface="Times New Roman" pitchFamily="18" charset="0"/>
                <a:cs typeface="Times New Roman" pitchFamily="18" charset="0"/>
              </a:rPr>
              <a:t> є </a:t>
            </a:r>
            <a:r>
              <a:rPr lang="ru-RU" dirty="0" err="1">
                <a:latin typeface="Times New Roman" pitchFamily="18" charset="0"/>
                <a:cs typeface="Times New Roman" pitchFamily="18" charset="0"/>
              </a:rPr>
              <a:t>організація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торговельного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обміну</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урахуванням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національних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інтересів</a:t>
            </a:r>
            <a:r>
              <a:rPr lang="ru-RU" dirty="0">
                <a:latin typeface="Times New Roman" pitchFamily="18" charset="0"/>
                <a:cs typeface="Times New Roman" pitchFamily="18" charset="0"/>
              </a:rPr>
              <a:t> і </a:t>
            </a:r>
            <a:r>
              <a:rPr lang="ru-RU" dirty="0" err="1">
                <a:latin typeface="Times New Roman" pitchFamily="18" charset="0"/>
                <a:cs typeface="Times New Roman" pitchFamily="18" charset="0"/>
              </a:rPr>
              <a:t>глобальних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тенденцій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розвитку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світового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господарства</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цілому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об'єктом</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торговельний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обмін</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сукупність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операцій</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експорту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імпорту</a:t>
            </a:r>
            <a:r>
              <a:rPr lang="ru-RU" dirty="0">
                <a:latin typeface="Times New Roman" pitchFamily="18" charset="0"/>
                <a:cs typeface="Times New Roman" pitchFamily="18" charset="0"/>
              </a:rPr>
              <a:t>.</a:t>
            </a:r>
            <a:endParaRPr lang="uk-UA" dirty="0">
              <a:latin typeface="Times New Roman" pitchFamily="18" charset="0"/>
              <a:cs typeface="Times New Roman" pitchFamily="18" charset="0"/>
            </a:endParaRPr>
          </a:p>
        </p:txBody>
      </p:sp>
      <p:pic>
        <p:nvPicPr>
          <p:cNvPr id="4" name="Місце для вмісту 3"/>
          <p:cNvPicPr>
            <a:picLocks noChangeAspect="1"/>
          </p:cNvPicPr>
          <p:nvPr/>
        </p:nvPicPr>
        <p:blipFill rotWithShape="1">
          <a:blip r:embed="rId2"/>
          <a:srcRect l="36797" t="45508" r="36384" b="38281"/>
          <a:stretch/>
        </p:blipFill>
        <p:spPr>
          <a:xfrm>
            <a:off x="6475224" y="5877272"/>
            <a:ext cx="2503536" cy="850808"/>
          </a:xfrm>
          <a:prstGeom prst="rect">
            <a:avLst/>
          </a:prstGeom>
        </p:spPr>
      </p:pic>
    </p:spTree>
    <p:extLst>
      <p:ext uri="{BB962C8B-B14F-4D97-AF65-F5344CB8AC3E}">
        <p14:creationId xmlns:p14="http://schemas.microsoft.com/office/powerpoint/2010/main" val="2074738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7776864" cy="6123080"/>
          </a:xfrm>
        </p:spPr>
        <p:txBody>
          <a:bodyPr>
            <a:normAutofit fontScale="77500" lnSpcReduction="20000"/>
          </a:bodyPr>
          <a:lstStyle/>
          <a:p>
            <a:pPr marL="0" indent="360000" algn="just">
              <a:lnSpc>
                <a:spcPct val="120000"/>
              </a:lnSpc>
              <a:spcBef>
                <a:spcPts val="0"/>
              </a:spcBef>
              <a:buNone/>
            </a:pPr>
            <a:r>
              <a:rPr lang="uk-UA" dirty="0">
                <a:latin typeface="Times New Roman" pitchFamily="18" charset="0"/>
                <a:cs typeface="Times New Roman" pitchFamily="18" charset="0"/>
              </a:rPr>
              <a:t>Найголовнішими чинниками міжнародної торгівлі вважаються такі: - поглиблення міжнародного поділу праці та інтернаціоналізація виробництва; - упровадження досягнень науково-технічної революції, що, зокрема, виявляється в оновленні основного капіталу, створенні нових видів продукції, виникненні нових галузей економіки та реконструкції традиційних; - активізація діяльності транснаціональних корпорацій на світовому ринку; - лібералізація міжнародної торгівлі на </a:t>
            </a:r>
            <a:r>
              <a:rPr lang="uk-UA" dirty="0" err="1">
                <a:latin typeface="Times New Roman" pitchFamily="18" charset="0"/>
                <a:cs typeface="Times New Roman" pitchFamily="18" charset="0"/>
              </a:rPr>
              <a:t>дво-</a:t>
            </a:r>
            <a:r>
              <a:rPr lang="uk-UA" dirty="0">
                <a:latin typeface="Times New Roman" pitchFamily="18" charset="0"/>
                <a:cs typeface="Times New Roman" pitchFamily="18" charset="0"/>
              </a:rPr>
              <a:t> і багатосторонній основі, що виявляється у скасуванні або зниженні тарифних і нетарифних обмежень, утворенні вільних економічних зон, запровадженні спільного підприємництва; - розвиток торговельно-економічної інтеграції за допомогою утворення зон вільної торгівлі, введення єдиного тарифу на товари для країн, які не беруть участі в економічних об'єднаннях, формування спільних ринків і валютно-економічних союзів; - здобуття політичної незалежності територіями, які раніше належали до колоніальних імперій, і поява нових індустріальних держав. </a:t>
            </a:r>
          </a:p>
        </p:txBody>
      </p:sp>
      <p:pic>
        <p:nvPicPr>
          <p:cNvPr id="5" name="Місце для вмісту 3"/>
          <p:cNvPicPr>
            <a:picLocks noChangeAspect="1"/>
          </p:cNvPicPr>
          <p:nvPr/>
        </p:nvPicPr>
        <p:blipFill rotWithShape="1">
          <a:blip r:embed="rId2"/>
          <a:srcRect l="36797" t="45508" r="36384" b="38281"/>
          <a:stretch/>
        </p:blipFill>
        <p:spPr>
          <a:xfrm>
            <a:off x="6228184" y="5661248"/>
            <a:ext cx="2503536" cy="850808"/>
          </a:xfrm>
          <a:prstGeom prst="rect">
            <a:avLst/>
          </a:prstGeom>
        </p:spPr>
      </p:pic>
    </p:spTree>
    <p:extLst>
      <p:ext uri="{BB962C8B-B14F-4D97-AF65-F5344CB8AC3E}">
        <p14:creationId xmlns:p14="http://schemas.microsoft.com/office/powerpoint/2010/main" val="9264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23528" y="188640"/>
            <a:ext cx="7560840" cy="6267096"/>
          </a:xfrm>
        </p:spPr>
        <p:txBody>
          <a:bodyPr>
            <a:normAutofit/>
          </a:bodyPr>
          <a:lstStyle/>
          <a:p>
            <a:pPr marL="0" indent="360000" algn="just">
              <a:spcBef>
                <a:spcPts val="0"/>
              </a:spcBef>
              <a:buNone/>
            </a:pPr>
            <a:r>
              <a:rPr lang="uk-UA" sz="1800" dirty="0">
                <a:latin typeface="Times New Roman" pitchFamily="18" charset="0"/>
                <a:cs typeface="Times New Roman" pitchFamily="18" charset="0"/>
              </a:rPr>
              <a:t>Світовий ринок - це сукупність національних ринків, поєднаних між собою всесвітніми господарськими зв'язками на підставі міжнародного поділу праці, спеціалізації, кооперування, інтеграції виробництва, збуту товарів і послуг. Світові ринки можна класифікувати за соціально-економічними, </a:t>
            </a:r>
            <a:r>
              <a:rPr lang="uk-UA" sz="1800" dirty="0" err="1">
                <a:latin typeface="Times New Roman" pitchFamily="18" charset="0"/>
                <a:cs typeface="Times New Roman" pitchFamily="18" charset="0"/>
              </a:rPr>
              <a:t>інстуціональними</a:t>
            </a:r>
            <a:r>
              <a:rPr lang="uk-UA" sz="1800" dirty="0">
                <a:latin typeface="Times New Roman" pitchFamily="18" charset="0"/>
                <a:cs typeface="Times New Roman" pitchFamily="18" charset="0"/>
              </a:rPr>
              <a:t> та іншими </a:t>
            </a:r>
            <a:r>
              <a:rPr lang="uk-UA" sz="1800" dirty="0" smtClean="0">
                <a:latin typeface="Times New Roman" pitchFamily="18" charset="0"/>
                <a:cs typeface="Times New Roman" pitchFamily="18" charset="0"/>
              </a:rPr>
              <a:t>ознаками. </a:t>
            </a:r>
            <a:r>
              <a:rPr lang="uk-UA" sz="1800" dirty="0">
                <a:latin typeface="Times New Roman" pitchFamily="18" charset="0"/>
                <a:cs typeface="Times New Roman" pitchFamily="18" charset="0"/>
              </a:rPr>
              <a:t>Світові ринки мають тенденцію до динамічного розвитку, у зв'язку з чим ускладнюється механізм їх регулювання. Дослідження світових товарних ринків на </a:t>
            </a:r>
            <a:r>
              <a:rPr lang="uk-UA" sz="1800" dirty="0" err="1">
                <a:latin typeface="Times New Roman" pitchFamily="18" charset="0"/>
                <a:cs typeface="Times New Roman" pitchFamily="18" charset="0"/>
              </a:rPr>
              <a:t>мікрорівні</a:t>
            </a:r>
            <a:r>
              <a:rPr lang="uk-UA" sz="1800" dirty="0">
                <a:latin typeface="Times New Roman" pitchFamily="18" charset="0"/>
                <a:cs typeface="Times New Roman" pitchFamily="18" charset="0"/>
              </a:rPr>
              <a:t> дозволяє відстежувати в них короткострокові коливання та зміни; на макрорівні - </a:t>
            </a:r>
            <a:r>
              <a:rPr lang="uk-UA" sz="1800" dirty="0" err="1">
                <a:latin typeface="Times New Roman" pitchFamily="18" charset="0"/>
                <a:cs typeface="Times New Roman" pitchFamily="18" charset="0"/>
              </a:rPr>
              <a:t>середньо-</a:t>
            </a:r>
            <a:r>
              <a:rPr lang="uk-UA" sz="1800" dirty="0">
                <a:latin typeface="Times New Roman" pitchFamily="18" charset="0"/>
                <a:cs typeface="Times New Roman" pitchFamily="18" charset="0"/>
              </a:rPr>
              <a:t> та довгострокові тенденції розвитку для відпрацювання стратегій, що забезпечують вигідний збут товарів</a:t>
            </a:r>
            <a:r>
              <a:rPr lang="uk-UA" sz="1800" dirty="0" smtClean="0">
                <a:latin typeface="Times New Roman" pitchFamily="18" charset="0"/>
                <a:cs typeface="Times New Roman" pitchFamily="18" charset="0"/>
              </a:rPr>
              <a:t>.</a:t>
            </a:r>
          </a:p>
          <a:p>
            <a:pPr marL="0" indent="360000" algn="just">
              <a:spcBef>
                <a:spcPts val="0"/>
              </a:spcBef>
              <a:buNone/>
            </a:pPr>
            <a:endParaRPr lang="uk-UA" sz="1800" dirty="0" smtClean="0">
              <a:latin typeface="Times New Roman" pitchFamily="18" charset="0"/>
              <a:cs typeface="Times New Roman" pitchFamily="18" charset="0"/>
            </a:endParaRPr>
          </a:p>
          <a:p>
            <a:pPr marL="0" indent="360000" algn="just">
              <a:spcBef>
                <a:spcPts val="0"/>
              </a:spcBef>
              <a:buNone/>
            </a:pPr>
            <a:endParaRPr lang="uk-UA" sz="1800" dirty="0">
              <a:latin typeface="Times New Roman" pitchFamily="18" charset="0"/>
              <a:cs typeface="Times New Roman"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3573016"/>
            <a:ext cx="7999480" cy="1944216"/>
          </a:xfrm>
          <a:prstGeom prst="rect">
            <a:avLst/>
          </a:prstGeom>
        </p:spPr>
      </p:pic>
    </p:spTree>
    <p:extLst>
      <p:ext uri="{BB962C8B-B14F-4D97-AF65-F5344CB8AC3E}">
        <p14:creationId xmlns:p14="http://schemas.microsoft.com/office/powerpoint/2010/main" val="2974630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7776864" cy="6408712"/>
          </a:xfrm>
        </p:spPr>
        <p:txBody>
          <a:bodyPr>
            <a:normAutofit fontScale="77500" lnSpcReduction="20000"/>
          </a:bodyPr>
          <a:lstStyle/>
          <a:p>
            <a:pPr marL="0" indent="360000" algn="just">
              <a:lnSpc>
                <a:spcPct val="110000"/>
              </a:lnSpc>
              <a:spcBef>
                <a:spcPts val="0"/>
              </a:spcBef>
              <a:buNone/>
            </a:pPr>
            <a:r>
              <a:rPr lang="uk-UA" dirty="0">
                <a:latin typeface="Times New Roman" pitchFamily="18" charset="0"/>
                <a:cs typeface="Times New Roman" pitchFamily="18" charset="0"/>
              </a:rPr>
              <a:t>Фахівці з історії світової економіки пропонують різні критерії періодизації розвитку міжнародної торгівлі: за етапами поступу в </a:t>
            </a:r>
            <a:r>
              <a:rPr lang="uk-UA" dirty="0" smtClean="0">
                <a:latin typeface="Times New Roman" pitchFamily="18" charset="0"/>
                <a:cs typeface="Times New Roman" pitchFamily="18" charset="0"/>
              </a:rPr>
              <a:t>науково-технічній </a:t>
            </a:r>
            <a:r>
              <a:rPr lang="uk-UA" dirty="0">
                <a:latin typeface="Times New Roman" pitchFamily="18" charset="0"/>
                <a:cs typeface="Times New Roman" pitchFamily="18" charset="0"/>
              </a:rPr>
              <a:t>сфері (тобто за якісними змінами у виробничих силах); за етапами вдосконалення транспортної системи (як транспортних засобів, так і доріг); за пріоритетними напрямами у зовнішньоторговельній політиці різних країн (лібералізація чи протекціонізм). Доведено, що між усіма переліченими етапами існує пряма залежність. Але </a:t>
            </a:r>
            <a:r>
              <a:rPr lang="uk-UA" dirty="0" err="1">
                <a:latin typeface="Times New Roman" pitchFamily="18" charset="0"/>
                <a:cs typeface="Times New Roman" pitchFamily="18" charset="0"/>
              </a:rPr>
              <a:t>наочнішою</a:t>
            </a:r>
            <a:r>
              <a:rPr lang="uk-UA" dirty="0">
                <a:latin typeface="Times New Roman" pitchFamily="18" charset="0"/>
                <a:cs typeface="Times New Roman" pitchFamily="18" charset="0"/>
              </a:rPr>
              <a:t>, логічнішою та найбільш поширеною вважається періодизація розвитку світових процесів, у т.ч. міжнародної торгівлі, за основними подіями у світі.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uk-UA" b="1" dirty="0" smtClean="0">
                <a:latin typeface="Times New Roman" pitchFamily="18" charset="0"/>
                <a:cs typeface="Times New Roman" pitchFamily="18" charset="0"/>
              </a:rPr>
              <a:t>Етапи </a:t>
            </a:r>
            <a:r>
              <a:rPr lang="uk-UA" b="1" dirty="0">
                <a:latin typeface="Times New Roman" pitchFamily="18" charset="0"/>
                <a:cs typeface="Times New Roman" pitchFamily="18" charset="0"/>
              </a:rPr>
              <a:t>розвитку міжнародної торгівлі: </a:t>
            </a:r>
            <a:endParaRPr lang="uk-UA" b="1" dirty="0" smtClean="0">
              <a:latin typeface="Times New Roman" pitchFamily="18" charset="0"/>
              <a:cs typeface="Times New Roman" pitchFamily="18" charset="0"/>
            </a:endParaRPr>
          </a:p>
          <a:p>
            <a:pPr marL="0" indent="360000" algn="just">
              <a:lnSpc>
                <a:spcPct val="110000"/>
              </a:lnSpc>
              <a:spcBef>
                <a:spcPts val="0"/>
              </a:spcBef>
              <a:buNone/>
            </a:pPr>
            <a:r>
              <a:rPr lang="en-US" dirty="0" smtClean="0">
                <a:latin typeface="Times New Roman" pitchFamily="18" charset="0"/>
                <a:cs typeface="Times New Roman" pitchFamily="18" charset="0"/>
              </a:rPr>
              <a:t>I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початковий (з </a:t>
            </a:r>
            <a:r>
              <a:rPr lang="en-US" dirty="0">
                <a:latin typeface="Times New Roman" pitchFamily="18" charset="0"/>
                <a:cs typeface="Times New Roman" pitchFamily="18" charset="0"/>
              </a:rPr>
              <a:t>XVIII </a:t>
            </a:r>
            <a:r>
              <a:rPr lang="uk-UA" dirty="0">
                <a:latin typeface="Times New Roman" pitchFamily="18" charset="0"/>
                <a:cs typeface="Times New Roman" pitchFamily="18" charset="0"/>
              </a:rPr>
              <a:t>до першої половини </a:t>
            </a:r>
            <a:r>
              <a:rPr lang="en-US" dirty="0">
                <a:latin typeface="Times New Roman" pitchFamily="18" charset="0"/>
                <a:cs typeface="Times New Roman" pitchFamily="18" charset="0"/>
              </a:rPr>
              <a:t>XIX </a:t>
            </a:r>
            <a:r>
              <a:rPr lang="uk-UA" dirty="0">
                <a:latin typeface="Times New Roman" pitchFamily="18" charset="0"/>
                <a:cs typeface="Times New Roman" pitchFamily="18" charset="0"/>
              </a:rPr>
              <a:t>ст.);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en-US" dirty="0" smtClean="0">
                <a:latin typeface="Times New Roman" pitchFamily="18" charset="0"/>
                <a:cs typeface="Times New Roman" pitchFamily="18" charset="0"/>
              </a:rPr>
              <a:t>II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друга половина </a:t>
            </a:r>
            <a:r>
              <a:rPr lang="en-US" dirty="0">
                <a:latin typeface="Times New Roman" pitchFamily="18" charset="0"/>
                <a:cs typeface="Times New Roman" pitchFamily="18" charset="0"/>
              </a:rPr>
              <a:t>XIX </a:t>
            </a:r>
            <a:r>
              <a:rPr lang="uk-UA" dirty="0">
                <a:latin typeface="Times New Roman" pitchFamily="18" charset="0"/>
                <a:cs typeface="Times New Roman" pitchFamily="18" charset="0"/>
              </a:rPr>
              <a:t>ст. - початок Першої світової війни (1914);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en-US" dirty="0" smtClean="0">
                <a:latin typeface="Times New Roman" pitchFamily="18" charset="0"/>
                <a:cs typeface="Times New Roman" pitchFamily="18" charset="0"/>
              </a:rPr>
              <a:t>III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період між двома світовими війнами (1914-1939);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en-US" dirty="0" smtClean="0">
                <a:latin typeface="Times New Roman" pitchFamily="18" charset="0"/>
                <a:cs typeface="Times New Roman" pitchFamily="18" charset="0"/>
              </a:rPr>
              <a:t>IV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повоєнний (50-60 роки);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en-US" dirty="0" smtClean="0">
                <a:latin typeface="Times New Roman" pitchFamily="18" charset="0"/>
                <a:cs typeface="Times New Roman" pitchFamily="18" charset="0"/>
              </a:rPr>
              <a:t>V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сучасний (з початку 70 років </a:t>
            </a:r>
            <a:r>
              <a:rPr lang="en-US" dirty="0">
                <a:latin typeface="Times New Roman" pitchFamily="18" charset="0"/>
                <a:cs typeface="Times New Roman" pitchFamily="18" charset="0"/>
              </a:rPr>
              <a:t>XX </a:t>
            </a:r>
            <a:r>
              <a:rPr lang="uk-UA" dirty="0">
                <a:latin typeface="Times New Roman" pitchFamily="18" charset="0"/>
                <a:cs typeface="Times New Roman" pitchFamily="18" charset="0"/>
              </a:rPr>
              <a:t>ст.). </a:t>
            </a:r>
            <a:endParaRPr lang="uk-UA" dirty="0" smtClean="0">
              <a:latin typeface="Times New Roman" pitchFamily="18" charset="0"/>
              <a:cs typeface="Times New Roman" pitchFamily="18" charset="0"/>
            </a:endParaRPr>
          </a:p>
          <a:p>
            <a:pPr marL="0" indent="360000" algn="just">
              <a:lnSpc>
                <a:spcPct val="110000"/>
              </a:lnSpc>
              <a:spcBef>
                <a:spcPts val="0"/>
              </a:spcBef>
              <a:buNone/>
            </a:pPr>
            <a:r>
              <a:rPr lang="uk-UA" dirty="0" smtClean="0">
                <a:latin typeface="Times New Roman" pitchFamily="18" charset="0"/>
                <a:cs typeface="Times New Roman" pitchFamily="18" charset="0"/>
              </a:rPr>
              <a:t>Останній</a:t>
            </a:r>
            <a:r>
              <a:rPr lang="uk-UA" dirty="0">
                <a:latin typeface="Times New Roman" pitchFamily="18" charset="0"/>
                <a:cs typeface="Times New Roman" pitchFamily="18" charset="0"/>
              </a:rPr>
              <a:t>, сучасний, етап розвитку міжнародної торгівлі вже сьогодні можна поділити на два періоди: конкуренції двох світових систем господарства - капіталістичної та соціалістичної (до початку 1990-х років); глобалізації світової економіки (з початку 90-х років </a:t>
            </a:r>
            <a:r>
              <a:rPr lang="en-US" dirty="0">
                <a:latin typeface="Times New Roman" pitchFamily="18" charset="0"/>
                <a:cs typeface="Times New Roman" pitchFamily="18" charset="0"/>
              </a:rPr>
              <a:t>XX </a:t>
            </a:r>
            <a:r>
              <a:rPr lang="uk-UA" dirty="0">
                <a:latin typeface="Times New Roman" pitchFamily="18" charset="0"/>
                <a:cs typeface="Times New Roman" pitchFamily="18" charset="0"/>
              </a:rPr>
              <a:t>ст.). </a:t>
            </a:r>
          </a:p>
        </p:txBody>
      </p:sp>
    </p:spTree>
    <p:extLst>
      <p:ext uri="{BB962C8B-B14F-4D97-AF65-F5344CB8AC3E}">
        <p14:creationId xmlns:p14="http://schemas.microsoft.com/office/powerpoint/2010/main" val="4239749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260648"/>
            <a:ext cx="8496944" cy="6480720"/>
          </a:xfrm>
        </p:spPr>
        <p:txBody>
          <a:bodyPr>
            <a:noAutofit/>
          </a:bodyPr>
          <a:lstStyle/>
          <a:p>
            <a:pPr marL="0" indent="0">
              <a:buNone/>
            </a:pPr>
            <a:r>
              <a:rPr lang="uk-UA" sz="1600" b="1" dirty="0">
                <a:solidFill>
                  <a:srgbClr val="FF0000"/>
                </a:solidFill>
                <a:latin typeface="Times New Roman" pitchFamily="18" charset="0"/>
                <a:cs typeface="Times New Roman" pitchFamily="18" charset="0"/>
              </a:rPr>
              <a:t>Мотиви міжнародної торгівлі:</a:t>
            </a:r>
            <a:endParaRPr lang="uk-UA" sz="1600" dirty="0">
              <a:solidFill>
                <a:srgbClr val="FF0000"/>
              </a:solidFill>
              <a:latin typeface="Times New Roman" pitchFamily="18" charset="0"/>
              <a:cs typeface="Times New Roman" pitchFamily="18" charset="0"/>
            </a:endParaRPr>
          </a:p>
          <a:p>
            <a:r>
              <a:rPr lang="uk-UA" sz="1600" b="1" dirty="0">
                <a:latin typeface="Times New Roman" pitchFamily="18" charset="0"/>
                <a:cs typeface="Times New Roman" pitchFamily="18" charset="0"/>
              </a:rPr>
              <a:t>Економічні мотиви:</a:t>
            </a:r>
            <a:endParaRPr lang="uk-UA" sz="1600" dirty="0">
              <a:latin typeface="Times New Roman" pitchFamily="18" charset="0"/>
              <a:cs typeface="Times New Roman" pitchFamily="18" charset="0"/>
            </a:endParaRPr>
          </a:p>
          <a:p>
            <a:pPr lvl="1"/>
            <a:r>
              <a:rPr lang="uk-UA" sz="1600" b="1" dirty="0">
                <a:solidFill>
                  <a:schemeClr val="tx1"/>
                </a:solidFill>
                <a:latin typeface="Times New Roman" pitchFamily="18" charset="0"/>
                <a:cs typeface="Times New Roman" pitchFamily="18" charset="0"/>
              </a:rPr>
              <a:t>Збільшення ефективності ресурсів:</a:t>
            </a:r>
            <a:r>
              <a:rPr lang="uk-UA" sz="1600" dirty="0">
                <a:solidFill>
                  <a:schemeClr val="tx1"/>
                </a:solidFill>
                <a:latin typeface="Times New Roman" pitchFamily="18" charset="0"/>
                <a:cs typeface="Times New Roman" pitchFamily="18" charset="0"/>
              </a:rPr>
              <a:t> Міжнародна торгівля дозволяє країнам спеціалізуватися на виробництві тих товарів та послуг, в яких вони мають конкурентні переваги (нижчі виробничі витрати, вищу якість тощо).</a:t>
            </a:r>
          </a:p>
          <a:p>
            <a:pPr lvl="1"/>
            <a:r>
              <a:rPr lang="uk-UA" sz="1600" b="1" dirty="0">
                <a:solidFill>
                  <a:schemeClr val="tx1"/>
                </a:solidFill>
                <a:latin typeface="Times New Roman" pitchFamily="18" charset="0"/>
                <a:cs typeface="Times New Roman" pitchFamily="18" charset="0"/>
              </a:rPr>
              <a:t>Розширення ринків збуту:</a:t>
            </a:r>
            <a:r>
              <a:rPr lang="uk-UA" sz="1600" dirty="0">
                <a:solidFill>
                  <a:schemeClr val="tx1"/>
                </a:solidFill>
                <a:latin typeface="Times New Roman" pitchFamily="18" charset="0"/>
                <a:cs typeface="Times New Roman" pitchFamily="18" charset="0"/>
              </a:rPr>
              <a:t> Експорт дозволяє підприємствам отримати доступ до більшого числа споживачів і ринків, що сприяє збільшенню продажів і прибутку.</a:t>
            </a:r>
          </a:p>
          <a:p>
            <a:r>
              <a:rPr lang="uk-UA" sz="1600" b="1" dirty="0">
                <a:latin typeface="Times New Roman" pitchFamily="18" charset="0"/>
                <a:cs typeface="Times New Roman" pitchFamily="18" charset="0"/>
              </a:rPr>
              <a:t>Фінансові мотиви:</a:t>
            </a:r>
            <a:endParaRPr lang="uk-UA" sz="1600" dirty="0">
              <a:latin typeface="Times New Roman" pitchFamily="18" charset="0"/>
              <a:cs typeface="Times New Roman" pitchFamily="18" charset="0"/>
            </a:endParaRPr>
          </a:p>
          <a:p>
            <a:pPr lvl="1"/>
            <a:r>
              <a:rPr lang="uk-UA" sz="1600" b="1" dirty="0">
                <a:solidFill>
                  <a:schemeClr val="tx1"/>
                </a:solidFill>
                <a:latin typeface="Times New Roman" pitchFamily="18" charset="0"/>
                <a:cs typeface="Times New Roman" pitchFamily="18" charset="0"/>
              </a:rPr>
              <a:t>Отримання іноземних інвестицій:</a:t>
            </a:r>
            <a:r>
              <a:rPr lang="uk-UA" sz="1600" dirty="0">
                <a:solidFill>
                  <a:schemeClr val="tx1"/>
                </a:solidFill>
                <a:latin typeface="Times New Roman" pitchFamily="18" charset="0"/>
                <a:cs typeface="Times New Roman" pitchFamily="18" charset="0"/>
              </a:rPr>
              <a:t> Міжнародна торгівля може призводити до притоку іноземних інвестицій у країну, що сприяє економічному розвитку.</a:t>
            </a:r>
          </a:p>
          <a:p>
            <a:pPr lvl="1"/>
            <a:r>
              <a:rPr lang="uk-UA" sz="1600" b="1" dirty="0">
                <a:solidFill>
                  <a:schemeClr val="tx1"/>
                </a:solidFill>
                <a:latin typeface="Times New Roman" pitchFamily="18" charset="0"/>
                <a:cs typeface="Times New Roman" pitchFamily="18" charset="0"/>
              </a:rPr>
              <a:t>Зменшення фінансових ризиків:</a:t>
            </a:r>
            <a:r>
              <a:rPr lang="uk-UA" sz="1600" dirty="0">
                <a:solidFill>
                  <a:schemeClr val="tx1"/>
                </a:solidFill>
                <a:latin typeface="Times New Roman" pitchFamily="18" charset="0"/>
                <a:cs typeface="Times New Roman" pitchFamily="18" charset="0"/>
              </a:rPr>
              <a:t> Диверсифікація портфелів іноземних інвестицій може допомогти зменшити фінансовий ризик для інвесторів.</a:t>
            </a:r>
          </a:p>
          <a:p>
            <a:r>
              <a:rPr lang="uk-UA" sz="1600" b="1" dirty="0">
                <a:latin typeface="Times New Roman" pitchFamily="18" charset="0"/>
                <a:cs typeface="Times New Roman" pitchFamily="18" charset="0"/>
              </a:rPr>
              <a:t>Політичні та геополітичні мотиви:</a:t>
            </a:r>
            <a:endParaRPr lang="uk-UA" sz="1600" dirty="0">
              <a:latin typeface="Times New Roman" pitchFamily="18" charset="0"/>
              <a:cs typeface="Times New Roman" pitchFamily="18" charset="0"/>
            </a:endParaRPr>
          </a:p>
          <a:p>
            <a:pPr lvl="1"/>
            <a:r>
              <a:rPr lang="uk-UA" sz="1600" b="1" dirty="0">
                <a:solidFill>
                  <a:schemeClr val="tx1"/>
                </a:solidFill>
                <a:latin typeface="Times New Roman" pitchFamily="18" charset="0"/>
                <a:cs typeface="Times New Roman" pitchFamily="18" charset="0"/>
              </a:rPr>
              <a:t>Підтримка міжнародних відносин:</a:t>
            </a:r>
            <a:r>
              <a:rPr lang="uk-UA" sz="1600" dirty="0">
                <a:solidFill>
                  <a:schemeClr val="tx1"/>
                </a:solidFill>
                <a:latin typeface="Times New Roman" pitchFamily="18" charset="0"/>
                <a:cs typeface="Times New Roman" pitchFamily="18" charset="0"/>
              </a:rPr>
              <a:t> Міжнародна торгівля може використовуватися для підтримки дипломатичних та міжнародних відносин між країнами.</a:t>
            </a:r>
          </a:p>
          <a:p>
            <a:pPr lvl="1"/>
            <a:r>
              <a:rPr lang="uk-UA" sz="1600" b="1" dirty="0">
                <a:solidFill>
                  <a:schemeClr val="tx1"/>
                </a:solidFill>
                <a:latin typeface="Times New Roman" pitchFamily="18" charset="0"/>
                <a:cs typeface="Times New Roman" pitchFamily="18" charset="0"/>
              </a:rPr>
              <a:t>Зміцнення геополітичного впливу:</a:t>
            </a:r>
            <a:r>
              <a:rPr lang="uk-UA" sz="1600" dirty="0">
                <a:solidFill>
                  <a:schemeClr val="tx1"/>
                </a:solidFill>
                <a:latin typeface="Times New Roman" pitchFamily="18" charset="0"/>
                <a:cs typeface="Times New Roman" pitchFamily="18" charset="0"/>
              </a:rPr>
              <a:t> Країни можуть використовувати міжнародну торгівлю, щоб збільшити свій вплив на світовій арені.</a:t>
            </a:r>
          </a:p>
          <a:p>
            <a:r>
              <a:rPr lang="uk-UA" sz="1600" b="1" dirty="0">
                <a:latin typeface="Times New Roman" pitchFamily="18" charset="0"/>
                <a:cs typeface="Times New Roman" pitchFamily="18" charset="0"/>
              </a:rPr>
              <a:t>Соціокультурні мотиви:</a:t>
            </a:r>
            <a:endParaRPr lang="uk-UA" sz="1600" dirty="0">
              <a:latin typeface="Times New Roman" pitchFamily="18" charset="0"/>
              <a:cs typeface="Times New Roman" pitchFamily="18" charset="0"/>
            </a:endParaRPr>
          </a:p>
          <a:p>
            <a:pPr lvl="1"/>
            <a:r>
              <a:rPr lang="uk-UA" sz="1600" b="1" dirty="0">
                <a:solidFill>
                  <a:schemeClr val="tx1"/>
                </a:solidFill>
                <a:latin typeface="Times New Roman" pitchFamily="18" charset="0"/>
                <a:cs typeface="Times New Roman" pitchFamily="18" charset="0"/>
              </a:rPr>
              <a:t>Культурний обмін:</a:t>
            </a:r>
            <a:r>
              <a:rPr lang="uk-UA" sz="1600" dirty="0">
                <a:solidFill>
                  <a:schemeClr val="tx1"/>
                </a:solidFill>
                <a:latin typeface="Times New Roman" pitchFamily="18" charset="0"/>
                <a:cs typeface="Times New Roman" pitchFamily="18" charset="0"/>
              </a:rPr>
              <a:t> Міжнародна торгівля може сприяти обміну культурними та соціальними цінностями між країнами.</a:t>
            </a:r>
          </a:p>
          <a:p>
            <a:pPr lvl="1"/>
            <a:r>
              <a:rPr lang="uk-UA" sz="1600" b="1" dirty="0">
                <a:solidFill>
                  <a:schemeClr val="tx1"/>
                </a:solidFill>
                <a:latin typeface="Times New Roman" pitchFamily="18" charset="0"/>
                <a:cs typeface="Times New Roman" pitchFamily="18" charset="0"/>
              </a:rPr>
              <a:t>Зближення народів:</a:t>
            </a:r>
            <a:r>
              <a:rPr lang="uk-UA" sz="1600" dirty="0">
                <a:solidFill>
                  <a:schemeClr val="tx1"/>
                </a:solidFill>
                <a:latin typeface="Times New Roman" pitchFamily="18" charset="0"/>
                <a:cs typeface="Times New Roman" pitchFamily="18" charset="0"/>
              </a:rPr>
              <a:t> Обмін товарами і послугами може сприяти співробітництву та зближенню народів.</a:t>
            </a:r>
          </a:p>
          <a:p>
            <a:pPr marL="0" indent="0">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1692625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rotWithShape="1">
          <a:blip r:embed="rId2"/>
          <a:srcRect l="36797" t="45508" r="36384" b="38281"/>
          <a:stretch/>
        </p:blipFill>
        <p:spPr>
          <a:xfrm>
            <a:off x="6660232" y="116632"/>
            <a:ext cx="2330749" cy="792088"/>
          </a:xfrm>
          <a:prstGeom prst="rect">
            <a:avLst/>
          </a:prstGeom>
        </p:spPr>
      </p:pic>
      <p:sp>
        <p:nvSpPr>
          <p:cNvPr id="5" name="TextBox 4"/>
          <p:cNvSpPr txBox="1"/>
          <p:nvPr/>
        </p:nvSpPr>
        <p:spPr>
          <a:xfrm>
            <a:off x="323528" y="980728"/>
            <a:ext cx="8424936" cy="4401205"/>
          </a:xfrm>
          <a:prstGeom prst="rect">
            <a:avLst/>
          </a:prstGeom>
          <a:noFill/>
        </p:spPr>
        <p:txBody>
          <a:bodyPr wrap="square" rtlCol="0">
            <a:spAutoFit/>
          </a:bodyPr>
          <a:lstStyle/>
          <a:p>
            <a:pPr indent="360000" algn="just"/>
            <a:r>
              <a:rPr lang="uk-UA" sz="2000" b="1" i="1" dirty="0">
                <a:latin typeface="Times New Roman" pitchFamily="18" charset="0"/>
                <a:cs typeface="Times New Roman" pitchFamily="18" charset="0"/>
              </a:rPr>
              <a:t>Об'єктами міжнародної </a:t>
            </a:r>
            <a:r>
              <a:rPr lang="uk-UA" sz="2000" dirty="0">
                <a:latin typeface="Times New Roman" pitchFamily="18" charset="0"/>
                <a:cs typeface="Times New Roman" pitchFamily="18" charset="0"/>
              </a:rPr>
              <a:t>торгівлі виступають товари та послуги, які територіально знаходяться за межами розташування покупця. Ними можуть бути побутові товари, </a:t>
            </a:r>
            <a:r>
              <a:rPr lang="uk-UA" sz="2000" dirty="0" err="1">
                <a:latin typeface="Times New Roman" pitchFamily="18" charset="0"/>
                <a:cs typeface="Times New Roman" pitchFamily="18" charset="0"/>
              </a:rPr>
              <a:t>товари</a:t>
            </a:r>
            <a:r>
              <a:rPr lang="uk-UA" sz="2000" dirty="0">
                <a:latin typeface="Times New Roman" pitchFamily="18" charset="0"/>
                <a:cs typeface="Times New Roman" pitchFamily="18" charset="0"/>
              </a:rPr>
              <a:t> сільського господарства, машини та устаткування, сировина, ліцензії, туристичні послуги, напівфабрикати, консалтингові послуги, дорогоцінні метали, валюта, цінні папери та ін.</a:t>
            </a:r>
          </a:p>
          <a:p>
            <a:pPr indent="360000" algn="just"/>
            <a:r>
              <a:rPr lang="uk-UA" sz="2000" b="1" i="1" dirty="0">
                <a:latin typeface="Times New Roman" pitchFamily="18" charset="0"/>
                <a:cs typeface="Times New Roman" pitchFamily="18" charset="0"/>
              </a:rPr>
              <a:t>Суб'єкти міжнародної торгівлі </a:t>
            </a:r>
            <a:r>
              <a:rPr lang="uk-UA" sz="2000" dirty="0">
                <a:latin typeface="Times New Roman" pitchFamily="18" charset="0"/>
                <a:cs typeface="Times New Roman" pitchFamily="18" charset="0"/>
              </a:rPr>
              <a:t>можна розподілити на декілька груп. </a:t>
            </a:r>
            <a:endParaRPr lang="uk-UA" sz="2000" dirty="0" smtClean="0">
              <a:latin typeface="Times New Roman" pitchFamily="18" charset="0"/>
              <a:cs typeface="Times New Roman" pitchFamily="18" charset="0"/>
            </a:endParaRPr>
          </a:p>
          <a:p>
            <a:pPr indent="360000" algn="just"/>
            <a:r>
              <a:rPr lang="uk-UA" sz="2000" dirty="0" smtClean="0">
                <a:latin typeface="Times New Roman" pitchFamily="18" charset="0"/>
                <a:cs typeface="Times New Roman" pitchFamily="18" charset="0"/>
              </a:rPr>
              <a:t>По - </a:t>
            </a:r>
            <a:r>
              <a:rPr lang="uk-UA" sz="2000" dirty="0">
                <a:latin typeface="Times New Roman" pitchFamily="18" charset="0"/>
                <a:cs typeface="Times New Roman" pitchFamily="18" charset="0"/>
              </a:rPr>
              <a:t>перше, це прямі суб'єкти, які здійснюють безпосередньо експортно-імпортну операцію і виступають відповідно продавцем та покупцем. Такими суб'єктами є фізичні та юридичні особи різної форми власності, банки, держави, міжнародні організації. Особливістю міжнародної торгівлі є участь допоміжних суб'єктів. До них відносяться транспортні компанії, банки, страхові компанії, митні органи, фрахтові компанії, консалтингові компанії, посередники, біржі, аукціони.</a:t>
            </a:r>
          </a:p>
          <a:p>
            <a:pPr indent="360000" algn="just"/>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15982133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ишукана">
  <a:themeElements>
    <a:clrScheme name="Вишукана">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Вишукана">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ишукана">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340</TotalTime>
  <Words>3977</Words>
  <Application>Microsoft Office PowerPoint</Application>
  <PresentationFormat>Екран (4:3)</PresentationFormat>
  <Paragraphs>189</Paragraphs>
  <Slides>25</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25</vt:i4>
      </vt:variant>
    </vt:vector>
  </HeadingPairs>
  <TitlesOfParts>
    <vt:vector size="26" baseType="lpstr">
      <vt:lpstr>Вишукана</vt:lpstr>
      <vt:lpstr>Міжнародна торгівля товарами та послугами</vt:lpstr>
      <vt:lpstr>Визначення та мотиви  міжнародної торгівлі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Тарифи та мита.</vt:lpstr>
      <vt:lpstr>Презентація PowerPoint</vt:lpstr>
      <vt:lpstr>Презентація PowerPoint</vt:lpstr>
      <vt:lpstr>Презентація PowerPoint</vt:lpstr>
      <vt:lpstr>Презентація PowerPoint</vt:lpstr>
      <vt:lpstr>3. Фінансування  міжнародної торгівлі.</vt:lpstr>
      <vt:lpstr>Презентація PowerPoint</vt:lpstr>
      <vt:lpstr>Презентація PowerPoint</vt:lpstr>
      <vt:lpstr>Презентація PowerPoint</vt:lpstr>
      <vt:lpstr>Презентація PowerPoint</vt:lpstr>
      <vt:lpstr>Презентація PowerPoint</vt:lpstr>
      <vt:lpstr>5. Міжнародна торговельна політика.</vt:lpstr>
      <vt:lpstr>Презентація PowerPoint</vt:lpstr>
      <vt:lpstr>6. Тенденції у міжнародній торгівлі.</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Міжнародна торгівля товарами та послугами</dc:title>
  <dc:creator>Sara Yasmeen (Wipro Technologies)</dc:creator>
  <cp:lastModifiedBy>User</cp:lastModifiedBy>
  <cp:revision>28</cp:revision>
  <dcterms:created xsi:type="dcterms:W3CDTF">2010-02-23T11:30:32Z</dcterms:created>
  <dcterms:modified xsi:type="dcterms:W3CDTF">2023-09-26T14:45:51Z</dcterms:modified>
</cp:coreProperties>
</file>