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0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1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2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3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4.xml" ContentType="application/vnd.openxmlformats-officedocument.presentationml.tags+xml"/>
  <Override PartName="/ppt/notesSlides/notesSlide43.xml" ContentType="application/vnd.openxmlformats-officedocument.presentationml.notesSlide+xml"/>
  <Override PartName="/ppt/tags/tag15.xml" ContentType="application/vnd.openxmlformats-officedocument.presentationml.tags+xml"/>
  <Override PartName="/ppt/notesSlides/notesSlide44.xml" ContentType="application/vnd.openxmlformats-officedocument.presentationml.notesSlide+xml"/>
  <Override PartName="/ppt/tags/tag16.xml" ContentType="application/vnd.openxmlformats-officedocument.presentationml.tags+xml"/>
  <Override PartName="/ppt/notesSlides/notesSlide45.xml" ContentType="application/vnd.openxmlformats-officedocument.presentationml.notesSlide+xml"/>
  <Override PartName="/ppt/tags/tag17.xml" ContentType="application/vnd.openxmlformats-officedocument.presentationml.tags+xml"/>
  <Override PartName="/ppt/notesSlides/notesSlide46.xml" ContentType="application/vnd.openxmlformats-officedocument.presentationml.notesSlide+xml"/>
  <Override PartName="/ppt/tags/tag18.xml" ContentType="application/vnd.openxmlformats-officedocument.presentationml.tags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9"/>
  </p:notesMasterIdLst>
  <p:sldIdLst>
    <p:sldId id="876" r:id="rId2"/>
    <p:sldId id="1096" r:id="rId3"/>
    <p:sldId id="1161" r:id="rId4"/>
    <p:sldId id="759" r:id="rId5"/>
    <p:sldId id="1054" r:id="rId6"/>
    <p:sldId id="1098" r:id="rId7"/>
    <p:sldId id="1099" r:id="rId8"/>
    <p:sldId id="1100" r:id="rId9"/>
    <p:sldId id="1056" r:id="rId10"/>
    <p:sldId id="1103" r:id="rId11"/>
    <p:sldId id="1104" r:id="rId12"/>
    <p:sldId id="1106" r:id="rId13"/>
    <p:sldId id="1111" r:id="rId14"/>
    <p:sldId id="1118" r:id="rId15"/>
    <p:sldId id="1125" r:id="rId16"/>
    <p:sldId id="1126" r:id="rId17"/>
    <p:sldId id="1127" r:id="rId18"/>
    <p:sldId id="1128" r:id="rId19"/>
    <p:sldId id="1112" r:id="rId20"/>
    <p:sldId id="1119" r:id="rId21"/>
    <p:sldId id="1129" r:id="rId22"/>
    <p:sldId id="1130" r:id="rId23"/>
    <p:sldId id="1113" r:id="rId24"/>
    <p:sldId id="1120" r:id="rId25"/>
    <p:sldId id="1150" r:id="rId26"/>
    <p:sldId id="1131" r:id="rId27"/>
    <p:sldId id="1114" r:id="rId28"/>
    <p:sldId id="1121" r:id="rId29"/>
    <p:sldId id="1137" r:id="rId30"/>
    <p:sldId id="1138" r:id="rId31"/>
    <p:sldId id="1115" r:id="rId32"/>
    <p:sldId id="1122" r:id="rId33"/>
    <p:sldId id="1141" r:id="rId34"/>
    <p:sldId id="1142" r:id="rId35"/>
    <p:sldId id="1116" r:id="rId36"/>
    <p:sldId id="1145" r:id="rId37"/>
    <p:sldId id="1154" r:id="rId38"/>
    <p:sldId id="1146" r:id="rId39"/>
    <p:sldId id="1147" r:id="rId40"/>
    <p:sldId id="1117" r:id="rId41"/>
    <p:sldId id="1124" r:id="rId42"/>
    <p:sldId id="1148" r:id="rId43"/>
    <p:sldId id="957" r:id="rId44"/>
    <p:sldId id="958" r:id="rId45"/>
    <p:sldId id="1157" r:id="rId46"/>
    <p:sldId id="874" r:id="rId47"/>
    <p:sldId id="291" r:id="rId48"/>
  </p:sldIdLst>
  <p:sldSz cx="9144000" cy="5143500" type="screen16x9"/>
  <p:notesSz cx="6858000" cy="9144000"/>
  <p:custDataLst>
    <p:tags r:id="rId5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FE8FB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77285" autoAdjust="0"/>
  </p:normalViewPr>
  <p:slideViewPr>
    <p:cSldViewPr snapToGrid="0" showGuides="1">
      <p:cViewPr varScale="1">
        <p:scale>
          <a:sx n="51" d="100"/>
          <a:sy n="51" d="100"/>
        </p:scale>
        <p:origin x="1296" y="38"/>
      </p:cViewPr>
      <p:guideLst>
        <p:guide orient="horz" pos="1643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b="0"/>
              <a:t>Програма мережних академій Cisco</a:t>
            </a:r>
          </a:p>
          <a:p>
            <a:pPr rtl="0">
              <a:buFontTx/>
              <a:buNone/>
            </a:pPr>
            <a:r>
              <a:rPr lang="uk-UA" b="0" baseline="0"/>
              <a:t>Вступ до мереж версія</a:t>
            </a:r>
            <a:r>
              <a:rPr lang="uk-UA" b="0"/>
              <a:t>7.0 (ITN)</a:t>
            </a:r>
          </a:p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Розділ 11: Адресація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11.2 – </a:t>
            </a:r>
            <a:r>
              <a:rPr lang="uk-UA" dirty="0" err="1"/>
              <a:t>Одноадресна</a:t>
            </a:r>
            <a:r>
              <a:rPr lang="uk-UA" dirty="0"/>
              <a:t>, широкомовна та групова розсилка IPv4</a:t>
            </a:r>
          </a:p>
          <a:p>
            <a:pPr rtl="0"/>
            <a:r>
              <a:rPr lang="uk-UA" dirty="0"/>
              <a:t>11.2.1 – </a:t>
            </a:r>
            <a:r>
              <a:rPr lang="uk-UA" dirty="0" err="1"/>
              <a:t>Одноадресна</a:t>
            </a:r>
            <a:r>
              <a:rPr lang="uk-UA" dirty="0"/>
              <a:t> розсилка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9157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11.2 – </a:t>
            </a:r>
            <a:r>
              <a:rPr lang="uk-UA" dirty="0" err="1"/>
              <a:t>Одноадресна</a:t>
            </a:r>
            <a:r>
              <a:rPr lang="uk-UA" dirty="0"/>
              <a:t>, широкомовна та групова розсилка IPv4</a:t>
            </a:r>
          </a:p>
          <a:p>
            <a:pPr rtl="0"/>
            <a:r>
              <a:rPr lang="uk-UA" dirty="0"/>
              <a:t>11.2.2 – Широкомовна розсилка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9084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11.2 – </a:t>
            </a:r>
            <a:r>
              <a:rPr lang="uk-UA" dirty="0" err="1"/>
              <a:t>Одноадресна</a:t>
            </a:r>
            <a:r>
              <a:rPr lang="uk-UA" dirty="0"/>
              <a:t>, широкомовна та групова розсилка IPv4</a:t>
            </a:r>
          </a:p>
          <a:p>
            <a:pPr rtl="0"/>
            <a:r>
              <a:rPr lang="uk-UA" dirty="0"/>
              <a:t>11.2.3 – Групова розсилка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11.2.4 –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Завдання - </a:t>
            </a:r>
            <a:r>
              <a:rPr lang="uk-U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Одноадресна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широкомовна і групова розсилки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8994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11 — Адресація IPv4</a:t>
            </a:r>
          </a:p>
          <a:p>
            <a:pPr rtl="0"/>
            <a:r>
              <a:rPr lang="uk-UA"/>
              <a:t>11.3 – Типи IPv4 адрес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727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11.3 – Типи адрес IPv4</a:t>
            </a:r>
          </a:p>
          <a:p>
            <a:pPr rtl="0"/>
            <a:r>
              <a:rPr lang="uk-UA" dirty="0"/>
              <a:t>11.3.1 – Публічні та приватні адреси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0823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11.3 – Типи адрес IPv4</a:t>
            </a:r>
          </a:p>
          <a:p>
            <a:pPr rtl="0"/>
            <a:r>
              <a:rPr lang="uk-UA" dirty="0"/>
              <a:t>11.3.2 – Маршрутизація в Інтернет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11.3.3 –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Завдання - Пропустити або заблокувати адреси IPv4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2594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11.3 – Типи адрес IPv4</a:t>
            </a:r>
          </a:p>
          <a:p>
            <a:pPr rtl="0"/>
            <a:r>
              <a:rPr lang="uk-UA" dirty="0"/>
              <a:t>11.3.4 – IPv4-адреси спеціального призначення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1494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11.3 – Типи адрес IPv4</a:t>
            </a:r>
          </a:p>
          <a:p>
            <a:pPr rtl="0"/>
            <a:r>
              <a:rPr lang="uk-UA" dirty="0"/>
              <a:t>11.3.5 – Застаріла класова адресація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9147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11.3 – Типи адрес IPv4</a:t>
            </a:r>
          </a:p>
          <a:p>
            <a:pPr rtl="0"/>
            <a:r>
              <a:rPr lang="uk-UA" dirty="0"/>
              <a:t>11.3.6 – Призначення IP-адрес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11.3.7 –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Завдання - Публічні та приватні адреси IPv4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11.3.8 –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 для самоперевірки - Типи адрес IPv4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782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11.4 – Сегментація мережі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423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>
                <a:solidFill>
                  <a:prstClr val="black"/>
                </a:solidFill>
              </a:rPr>
              <a:pPr algn="r" rtl="0"/>
              <a:t>2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/>
              <a:t>–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Адресація IPv4</a:t>
            </a:r>
          </a:p>
          <a:p>
            <a:pPr rtl="0">
              <a:buFontTx/>
              <a:buNone/>
            </a:pPr>
            <a:r>
              <a:rPr lang="uk-UA" sz="1200" b="0" dirty="0"/>
              <a:t>11.0 – Вступ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11.0.2 – </a:t>
            </a:r>
            <a:r>
              <a:rPr lang="uk-UA" dirty="0"/>
              <a:t>Що нового я дізнаюсь</a:t>
            </a:r>
            <a:r>
              <a:rPr lang="uk-UA" baseline="0" dirty="0"/>
              <a:t> у</a:t>
            </a:r>
            <a:r>
              <a:rPr lang="uk-UA" dirty="0"/>
              <a:t> цьому розділі?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11.4 – Сегментація мережі</a:t>
            </a:r>
          </a:p>
          <a:p>
            <a:pPr rtl="0"/>
            <a:r>
              <a:rPr lang="uk-UA" dirty="0"/>
              <a:t>11.4.1 – Широкомовні домени та сегментація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9074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11.4 – Сегментація мережі</a:t>
            </a:r>
          </a:p>
          <a:p>
            <a:pPr rtl="0"/>
            <a:r>
              <a:rPr lang="uk-UA" dirty="0"/>
              <a:t>11.4.2 – Проблеми, які виникають з великими широкомовними доменами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644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11.4 – Сегментація мережі</a:t>
            </a:r>
          </a:p>
          <a:p>
            <a:pPr rtl="0"/>
            <a:r>
              <a:rPr lang="uk-UA" dirty="0"/>
              <a:t>11.4.3 - Причини сегментації мереж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11.4.4 –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 для самоперевірки - Сегментація мережі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9248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11.5 – Підмережа мережі IPv4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29977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11.5 – Розподіл мережі IPv4 на підмережі</a:t>
            </a:r>
          </a:p>
          <a:p>
            <a:pPr rtl="0"/>
            <a:r>
              <a:rPr lang="uk-UA" dirty="0"/>
              <a:t>11.5.1 – Створення підмережі на межі октету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887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11.5 – Розподіл мережі IPv4 на підмережі</a:t>
            </a:r>
          </a:p>
          <a:p>
            <a:pPr rtl="0"/>
            <a:r>
              <a:rPr lang="uk-UA" dirty="0"/>
              <a:t>11.5.1 – Підмережа на межі октету (Продовж.)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2426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— Адресація IPv4</a:t>
            </a:r>
          </a:p>
          <a:p>
            <a:pPr rtl="0"/>
            <a:r>
              <a:rPr lang="uk-UA" dirty="0"/>
              <a:t>11.5 – Розподіл мережі IPv4 на підмережі</a:t>
            </a:r>
          </a:p>
          <a:p>
            <a:pPr rtl="0"/>
            <a:r>
              <a:rPr lang="uk-UA" dirty="0"/>
              <a:t>11.5.1 – Підмережа на межі октету (Продовж.)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9984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11.6 – Розподіл на підмережі з префіксом /16 і /8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020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11.6 – Розподіл на підмережі з префіксом /16 і /8</a:t>
            </a:r>
          </a:p>
          <a:p>
            <a:pPr rtl="0"/>
            <a:r>
              <a:rPr lang="uk-UA" dirty="0"/>
              <a:t>11.6.1 – Створення підмереж з префіксом /16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5503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11.6 – Розподіл на підмережі з префіксом /16 і /8</a:t>
            </a:r>
          </a:p>
          <a:p>
            <a:pPr rtl="0"/>
            <a:r>
              <a:rPr lang="uk-UA" dirty="0"/>
              <a:t>11.6.2 – Створення 100 підмереж з префіксом /16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08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>
                <a:solidFill>
                  <a:prstClr val="black"/>
                </a:solidFill>
              </a:rPr>
              <a:pPr algn="r" rtl="0"/>
              <a:t>3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/>
              <a:t>–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Адресація IPv4</a:t>
            </a:r>
          </a:p>
          <a:p>
            <a:pPr rtl="0">
              <a:buFontTx/>
              <a:buNone/>
            </a:pPr>
            <a:r>
              <a:rPr lang="uk-UA" sz="1200" b="0" dirty="0"/>
              <a:t>11.0 – Вступ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11.0.2 – </a:t>
            </a:r>
            <a:r>
              <a:rPr lang="uk-UA" dirty="0"/>
              <a:t>Що нового я дізнаюсь</a:t>
            </a:r>
            <a:r>
              <a:rPr lang="uk-UA" baseline="0" dirty="0"/>
              <a:t> у</a:t>
            </a:r>
            <a:r>
              <a:rPr lang="uk-UA" dirty="0"/>
              <a:t> цьому розділі? (Продовж.)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8366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11.6 – Розподіл на підмережі з префіксом /16 і /8</a:t>
            </a:r>
          </a:p>
          <a:p>
            <a:pPr rtl="0"/>
            <a:r>
              <a:rPr lang="uk-UA" dirty="0"/>
              <a:t>11.6.3 – Створення 1000 підмереж з префіксом /8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54180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11 – Адресація IPv4</a:t>
            </a:r>
          </a:p>
          <a:p>
            <a:pPr rtl="0"/>
            <a:r>
              <a:rPr lang="uk-UA"/>
              <a:t>11.7 – Розподіл на підмережі відповідно до вимог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16756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11.7 – Розподіл на підмережі відповідно до вимог</a:t>
            </a:r>
          </a:p>
          <a:p>
            <a:pPr rtl="0"/>
            <a:r>
              <a:rPr lang="uk-UA" dirty="0"/>
              <a:t>11.7.1 – </a:t>
            </a:r>
            <a:r>
              <a:rPr lang="ru-RU" dirty="0"/>
              <a:t>Приватна </a:t>
            </a:r>
            <a:r>
              <a:rPr lang="ru-RU" dirty="0" err="1"/>
              <a:t>підмережа</a:t>
            </a:r>
            <a:r>
              <a:rPr lang="ru-RU" dirty="0"/>
              <a:t> та </a:t>
            </a:r>
            <a:r>
              <a:rPr lang="ru-RU" dirty="0" err="1"/>
              <a:t>публічний</a:t>
            </a:r>
            <a:r>
              <a:rPr lang="ru-RU" dirty="0"/>
              <a:t> </a:t>
            </a:r>
            <a:r>
              <a:rPr lang="ru-RU" dirty="0" err="1"/>
              <a:t>адресний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IPv4</a:t>
            </a:r>
          </a:p>
          <a:p>
            <a:pPr rtl="0"/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34504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11 – Адресація IPv4</a:t>
            </a:r>
          </a:p>
          <a:p>
            <a:pPr rtl="0"/>
            <a:r>
              <a:rPr lang="uk-UA"/>
              <a:t>11.7 – Розподіл на підмережі відповідно до вимог</a:t>
            </a:r>
          </a:p>
          <a:p>
            <a:pPr rtl="0"/>
            <a:r>
              <a:rPr lang="uk-UA"/>
              <a:t>11.7.2 – Зменшення кількості невикористаних IPv4-адрес вузла та збільшення кількості підмереж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1420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11.7 – Розподіл на підмережі відповідно до вимог</a:t>
            </a:r>
          </a:p>
          <a:p>
            <a:pPr rtl="0"/>
            <a:r>
              <a:rPr lang="uk-UA" dirty="0"/>
              <a:t>11.7.3 – Ефективний розподіл на підмережі IPv4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11.7.4 –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Завдання - Визначення кількості бітів для запозичення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33917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11.8  – Маска підмережі змінної довжини (</a:t>
            </a:r>
            <a:r>
              <a:rPr lang="en-US" dirty="0"/>
              <a:t>VLSM)</a:t>
            </a:r>
          </a:p>
          <a:p>
            <a:pPr rtl="0"/>
            <a:endParaRPr lang="uk-U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4950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11.8 – </a:t>
            </a:r>
            <a:r>
              <a:rPr lang="uk-UA" sz="1200" dirty="0"/>
              <a:t>Маска підмережі змінної довжини (</a:t>
            </a:r>
            <a:r>
              <a:rPr lang="en-US" sz="1200" dirty="0"/>
              <a:t>VLSM)</a:t>
            </a:r>
            <a:br>
              <a:rPr lang="en-US" sz="1200" dirty="0"/>
            </a:br>
            <a:r>
              <a:rPr lang="uk-UA" dirty="0"/>
              <a:t>11.8.3 – Збереження адрес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46008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11.8 – </a:t>
            </a:r>
            <a:r>
              <a:rPr lang="uk-UA" sz="1200" dirty="0"/>
              <a:t>Маска підмережі змінної довжини (</a:t>
            </a:r>
            <a:r>
              <a:rPr lang="en-US" sz="1200" dirty="0"/>
              <a:t>VLSM)</a:t>
            </a:r>
            <a:br>
              <a:rPr lang="en-US" sz="1200" dirty="0"/>
            </a:br>
            <a:r>
              <a:rPr lang="uk-UA" dirty="0"/>
              <a:t>11.8.3 – Збереження адрес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34150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11.8 – </a:t>
            </a:r>
            <a:r>
              <a:rPr lang="uk-UA" sz="1200" dirty="0"/>
              <a:t>Маска підмережі змінної довжини (</a:t>
            </a:r>
            <a:r>
              <a:rPr lang="en-US" sz="1200" dirty="0"/>
              <a:t>VLSM)</a:t>
            </a:r>
            <a:br>
              <a:rPr lang="en-US" sz="1200" dirty="0"/>
            </a:br>
            <a:r>
              <a:rPr lang="uk-UA" dirty="0"/>
              <a:t>11.8.4 – Маска підмережі змінної довжини (</a:t>
            </a:r>
            <a:r>
              <a:rPr lang="en-US" dirty="0"/>
              <a:t>VLSM)</a:t>
            </a:r>
          </a:p>
          <a:p>
            <a:pPr rtl="0"/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94321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11.8 – </a:t>
            </a:r>
            <a:r>
              <a:rPr lang="uk-UA" sz="1200" dirty="0"/>
              <a:t>Маска підмережі змінної довжини (</a:t>
            </a:r>
            <a:r>
              <a:rPr lang="en-US" sz="1200" dirty="0"/>
              <a:t>VLSM)</a:t>
            </a:r>
            <a:br>
              <a:rPr lang="en-US" sz="1200" dirty="0"/>
            </a:br>
            <a:r>
              <a:rPr lang="uk-UA" dirty="0"/>
              <a:t>11.8.5 – Призначення адрес топології VLSM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11.8.6 –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Завдання - Практичні навички з VLSM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5119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/>
              <a:t>–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Адресація IPv4</a:t>
            </a:r>
          </a:p>
          <a:p>
            <a:pPr rtl="0">
              <a:buFontTx/>
              <a:buNone/>
            </a:pPr>
            <a:r>
              <a:rPr lang="uk-UA" sz="1200" b="0" dirty="0"/>
              <a:t>11.1 – </a:t>
            </a:r>
            <a:r>
              <a:rPr lang="uk-UA" dirty="0"/>
              <a:t>Структура адреси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11.9 – Структуроване проектування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75597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11.9 – Структуроване проектування</a:t>
            </a:r>
          </a:p>
          <a:p>
            <a:pPr rtl="0"/>
            <a:r>
              <a:rPr lang="uk-UA" dirty="0"/>
              <a:t>11.9.1 – Планування адресації мережі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5052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11.9 – Структуроване проектування</a:t>
            </a:r>
          </a:p>
          <a:p>
            <a:pPr rtl="0"/>
            <a:r>
              <a:rPr lang="uk-UA" dirty="0"/>
              <a:t>11.9.2 – Призначення адрес пристроям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40874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11.10 – Практичне завдання з розділу та контрольна робота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44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11.10 – Практичне завдання з розділу та контрольна робота</a:t>
            </a:r>
          </a:p>
          <a:p>
            <a:pPr rtl="0"/>
            <a:r>
              <a:rPr lang="uk-UA" dirty="0"/>
              <a:t>11.10.3 – </a:t>
            </a:r>
            <a:r>
              <a:rPr lang="uk-UA" altLang="en-US" dirty="0"/>
              <a:t>Що ми вивчили </a:t>
            </a:r>
            <a:r>
              <a:rPr lang="uk-UA" dirty="0"/>
              <a:t>у цьому розділі?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45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11.10 – Практичне завдання з розділу та контрольна робота</a:t>
            </a:r>
          </a:p>
          <a:p>
            <a:pPr rtl="0"/>
            <a:r>
              <a:rPr lang="uk-UA" dirty="0"/>
              <a:t>11.10.3 – </a:t>
            </a:r>
            <a:r>
              <a:rPr lang="uk-UA" altLang="en-US" dirty="0"/>
              <a:t>Що ми вивчили </a:t>
            </a:r>
            <a:r>
              <a:rPr lang="uk-UA" dirty="0"/>
              <a:t>у цьому розділі? (Продовж.)</a:t>
            </a:r>
          </a:p>
          <a:p>
            <a:pPr rtl="0"/>
            <a:r>
              <a:rPr lang="uk-UA" dirty="0"/>
              <a:t>11.10.4 – Контрольна робота з розділу - Адресація IPv4</a:t>
            </a:r>
          </a:p>
        </p:txBody>
      </p:sp>
    </p:spTree>
    <p:extLst>
      <p:ext uri="{BB962C8B-B14F-4D97-AF65-F5344CB8AC3E}">
        <p14:creationId xmlns:p14="http://schemas.microsoft.com/office/powerpoint/2010/main" val="27084466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>
                <a:solidFill>
                  <a:prstClr val="black"/>
                </a:solidFill>
              </a:rPr>
              <a:pPr rtl="0"/>
              <a:t>46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/>
              <a:t>–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Адресація IPv4</a:t>
            </a:r>
          </a:p>
          <a:p>
            <a:pPr rtl="0"/>
            <a:r>
              <a:rPr lang="uk-UA" dirty="0"/>
              <a:t>11.1 – Структура адреси IPv4</a:t>
            </a:r>
          </a:p>
          <a:p>
            <a:pPr rtl="0"/>
            <a:r>
              <a:rPr lang="uk-UA" dirty="0"/>
              <a:t>11.1.1 – Мережні та вузлові частини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/>
              <a:t>–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Адресація IPv4</a:t>
            </a:r>
          </a:p>
          <a:p>
            <a:pPr rtl="0"/>
            <a:r>
              <a:rPr lang="uk-UA" dirty="0"/>
              <a:t>11.1 – Структура адреси IPv4</a:t>
            </a:r>
          </a:p>
          <a:p>
            <a:pPr rtl="0"/>
            <a:r>
              <a:rPr lang="uk-UA" dirty="0"/>
              <a:t>11.1.2 – Маска підмережі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098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/>
              <a:t>–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Адресація IPv4</a:t>
            </a:r>
          </a:p>
          <a:p>
            <a:pPr rtl="0"/>
            <a:r>
              <a:rPr lang="uk-UA" dirty="0"/>
              <a:t>11.1 – Структура адреси IPv4</a:t>
            </a:r>
          </a:p>
          <a:p>
            <a:pPr rtl="0"/>
            <a:r>
              <a:rPr lang="uk-UA" dirty="0"/>
              <a:t>11.1.3 – Довжина </a:t>
            </a:r>
            <a:r>
              <a:rPr lang="uk-UA" dirty="0" err="1"/>
              <a:t>префікса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9588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/>
              <a:t>–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Адресація IPv4</a:t>
            </a:r>
          </a:p>
          <a:p>
            <a:pPr rtl="0"/>
            <a:r>
              <a:rPr lang="uk-UA" dirty="0"/>
              <a:t>11.1 – Структура адреси IPv4</a:t>
            </a:r>
          </a:p>
          <a:p>
            <a:pPr rtl="0"/>
            <a:r>
              <a:rPr lang="uk-UA" dirty="0"/>
              <a:t>11.1.4 –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: </a:t>
            </a:r>
            <a:r>
              <a:rPr lang="ru-RU" dirty="0" err="1"/>
              <a:t>Логічна</a:t>
            </a:r>
            <a:r>
              <a:rPr lang="ru-RU" dirty="0"/>
              <a:t> </a:t>
            </a:r>
            <a:r>
              <a:rPr lang="ru-RU" dirty="0" err="1"/>
              <a:t>операція</a:t>
            </a:r>
            <a:r>
              <a:rPr lang="ru-RU" dirty="0"/>
              <a:t> І</a:t>
            </a:r>
          </a:p>
          <a:p>
            <a:pPr rtl="0"/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883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11.2 – </a:t>
            </a:r>
            <a:r>
              <a:rPr lang="uk-UA" dirty="0" err="1"/>
              <a:t>Одноадресна</a:t>
            </a:r>
            <a:r>
              <a:rPr lang="uk-UA" dirty="0"/>
              <a:t>, широкомовна та групова розсилка IPv4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58416" cy="1080143"/>
          </a:xfrm>
        </p:spPr>
        <p:txBody>
          <a:bodyPr/>
          <a:lstStyle/>
          <a:p>
            <a:pPr rtl="0"/>
            <a:r>
              <a:rPr lang="uk-UA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Лекція</a:t>
            </a:r>
            <a:r>
              <a:rPr lang="uk-UA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4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11: </a:t>
            </a:r>
            <a:br>
              <a:rPr lang="uk-UA" sz="44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uk-UA" sz="4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Адресація IPv4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мереж версія 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uk-UA" sz="1600" dirty="0" err="1"/>
              <a:t>Одноадресна</a:t>
            </a:r>
            <a:r>
              <a:rPr lang="uk-UA" sz="1600" dirty="0"/>
              <a:t>, широкомовна та групова розсилки IPv4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 err="1"/>
              <a:t>Одноадресна</a:t>
            </a:r>
            <a:r>
              <a:rPr lang="uk-UA" sz="2400" dirty="0"/>
              <a:t> розсилка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18970" cy="1180771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</a:rPr>
              <a:t>Одноадресна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розсилка</a:t>
            </a:r>
            <a:r>
              <a:rPr lang="ru-RU" sz="1600" dirty="0">
                <a:solidFill>
                  <a:srgbClr val="000000"/>
                </a:solidFill>
              </a:rPr>
              <a:t> (</a:t>
            </a:r>
            <a:r>
              <a:rPr lang="ru-RU" sz="1600" dirty="0" err="1">
                <a:solidFill>
                  <a:srgbClr val="000000"/>
                </a:solidFill>
              </a:rPr>
              <a:t>Unicast</a:t>
            </a:r>
            <a:r>
              <a:rPr lang="ru-RU" sz="1600" dirty="0">
                <a:solidFill>
                  <a:srgbClr val="000000"/>
                </a:solidFill>
              </a:rPr>
              <a:t>) - </a:t>
            </a:r>
            <a:r>
              <a:rPr lang="ru-RU" sz="1600" dirty="0" err="1">
                <a:solidFill>
                  <a:srgbClr val="000000"/>
                </a:solidFill>
              </a:rPr>
              <a:t>це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відправлення</a:t>
            </a:r>
            <a:r>
              <a:rPr lang="ru-RU" sz="1600" dirty="0">
                <a:solidFill>
                  <a:srgbClr val="000000"/>
                </a:solidFill>
              </a:rPr>
              <a:t> пакета на одну IP-адресу </a:t>
            </a:r>
            <a:r>
              <a:rPr lang="ru-RU" sz="1600" dirty="0" err="1">
                <a:solidFill>
                  <a:srgbClr val="000000"/>
                </a:solidFill>
              </a:rPr>
              <a:t>призначення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Наприклад, ПК з </a:t>
            </a:r>
            <a:r>
              <a:rPr lang="uk-UA" sz="1600" dirty="0" err="1">
                <a:solidFill>
                  <a:srgbClr val="000000"/>
                </a:solidFill>
              </a:rPr>
              <a:t>адресою</a:t>
            </a:r>
            <a:r>
              <a:rPr lang="uk-UA" sz="1600" dirty="0">
                <a:solidFill>
                  <a:srgbClr val="000000"/>
                </a:solidFill>
              </a:rPr>
              <a:t> 172.16.4.1 відправляє </a:t>
            </a:r>
            <a:r>
              <a:rPr lang="uk-UA" sz="1600" dirty="0" err="1">
                <a:solidFill>
                  <a:srgbClr val="000000"/>
                </a:solidFill>
              </a:rPr>
              <a:t>одноадресний</a:t>
            </a:r>
            <a:r>
              <a:rPr lang="uk-UA" sz="1600" dirty="0">
                <a:solidFill>
                  <a:srgbClr val="000000"/>
                </a:solidFill>
              </a:rPr>
              <a:t> пакет на принтер з </a:t>
            </a:r>
            <a:r>
              <a:rPr lang="uk-UA" sz="1600" dirty="0" err="1">
                <a:solidFill>
                  <a:srgbClr val="000000"/>
                </a:solidFill>
              </a:rPr>
              <a:t>адресою</a:t>
            </a:r>
            <a:r>
              <a:rPr lang="uk-UA" sz="1600" dirty="0">
                <a:solidFill>
                  <a:srgbClr val="000000"/>
                </a:solidFill>
              </a:rPr>
              <a:t> 172.16.4.253.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7E06A5-43CA-4616-9CC2-40C3C98FD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85" y="2036191"/>
            <a:ext cx="3210272" cy="262762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0C084AC-73BA-4205-822C-80E03F10B01A}"/>
              </a:ext>
            </a:extLst>
          </p:cNvPr>
          <p:cNvSpPr/>
          <p:nvPr/>
        </p:nvSpPr>
        <p:spPr>
          <a:xfrm>
            <a:off x="3971431" y="2840019"/>
            <a:ext cx="1050306" cy="24742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A7C70-F6C2-47F7-8084-E8C34124C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737" y="2036190"/>
            <a:ext cx="3210271" cy="26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 err="1"/>
              <a:t>Одноадресна</a:t>
            </a:r>
            <a:r>
              <a:rPr lang="uk-UA" sz="1600" dirty="0"/>
              <a:t>, широкомовна та групова розсилка IPv4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Широкомовна розсилка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1001661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Широкомовна розсилка IPv4 (</a:t>
            </a:r>
            <a:r>
              <a:rPr lang="en-US" sz="1600" dirty="0">
                <a:solidFill>
                  <a:srgbClr val="000000"/>
                </a:solidFill>
              </a:rPr>
              <a:t>Broadcast</a:t>
            </a:r>
            <a:r>
              <a:rPr lang="uk-UA" sz="1600" dirty="0">
                <a:solidFill>
                  <a:srgbClr val="000000"/>
                </a:solidFill>
              </a:rPr>
              <a:t>) – це відправлення пакета усім вузлам у мережі.</a:t>
            </a: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Наприклад, ПК з </a:t>
            </a:r>
            <a:r>
              <a:rPr lang="uk-UA" sz="1600" dirty="0" err="1">
                <a:solidFill>
                  <a:srgbClr val="000000"/>
                </a:solidFill>
              </a:rPr>
              <a:t>адресою</a:t>
            </a:r>
            <a:r>
              <a:rPr lang="uk-UA" sz="1600" dirty="0">
                <a:solidFill>
                  <a:srgbClr val="000000"/>
                </a:solidFill>
              </a:rPr>
              <a:t> 172.16.4.1 відправляє широкомовний пакет усім вузлам IPv4.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F68B31-29E2-43C7-A438-1CE3A9BE1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57" y="1992460"/>
            <a:ext cx="2814789" cy="242342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D1DB5E3-6538-4D97-B86F-3537291085CA}"/>
              </a:ext>
            </a:extLst>
          </p:cNvPr>
          <p:cNvSpPr/>
          <p:nvPr/>
        </p:nvSpPr>
        <p:spPr>
          <a:xfrm>
            <a:off x="4046847" y="2840019"/>
            <a:ext cx="1050306" cy="24742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6D91D6-8B82-4552-BA7F-ACD3DC677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498" y="1992460"/>
            <a:ext cx="2814401" cy="242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 err="1"/>
              <a:t>Одноадресна</a:t>
            </a:r>
            <a:r>
              <a:rPr lang="uk-UA" sz="1600" dirty="0"/>
              <a:t>, широкомовна та групова розсилка IPv4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Групова розсилка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56" y="731837"/>
            <a:ext cx="8345488" cy="1180771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Групова розсилка (</a:t>
            </a:r>
            <a:r>
              <a:rPr lang="en-US" sz="1600" dirty="0">
                <a:solidFill>
                  <a:srgbClr val="000000"/>
                </a:solidFill>
              </a:rPr>
              <a:t>Multicast</a:t>
            </a:r>
            <a:r>
              <a:rPr lang="uk-UA" sz="1600" dirty="0">
                <a:solidFill>
                  <a:srgbClr val="000000"/>
                </a:solidFill>
              </a:rPr>
              <a:t>) – це відправлення пакета обраній групі вузлів, які підписані на групову розсилку.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Наприклад, ПК з </a:t>
            </a:r>
            <a:r>
              <a:rPr lang="uk-UA" sz="1600" dirty="0" err="1">
                <a:solidFill>
                  <a:srgbClr val="000000"/>
                </a:solidFill>
              </a:rPr>
              <a:t>адресою</a:t>
            </a:r>
            <a:r>
              <a:rPr lang="uk-UA" sz="1600" dirty="0">
                <a:solidFill>
                  <a:srgbClr val="000000"/>
                </a:solidFill>
              </a:rPr>
              <a:t> 172.16.4.1 відправляє пакет з </a:t>
            </a:r>
            <a:r>
              <a:rPr lang="uk-UA" sz="1600" dirty="0" err="1">
                <a:solidFill>
                  <a:srgbClr val="000000"/>
                </a:solidFill>
              </a:rPr>
              <a:t>адресою</a:t>
            </a:r>
            <a:r>
              <a:rPr lang="uk-UA" sz="1600" dirty="0">
                <a:solidFill>
                  <a:srgbClr val="000000"/>
                </a:solidFill>
              </a:rPr>
              <a:t> групової розсилки 224.10.10.10.5.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08B46F-E225-4F03-B437-98A0BB4F7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53" y="2278304"/>
            <a:ext cx="2963302" cy="224554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7B0C162D-3A37-40E3-9806-62C97CB24D0F}"/>
              </a:ext>
            </a:extLst>
          </p:cNvPr>
          <p:cNvSpPr/>
          <p:nvPr/>
        </p:nvSpPr>
        <p:spPr>
          <a:xfrm>
            <a:off x="3999712" y="2840019"/>
            <a:ext cx="1050306" cy="24742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C59E69-3898-4F73-83D5-D2A1CF5F0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565" y="2278304"/>
            <a:ext cx="3135482" cy="23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8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11.3 Типи адрес IPv4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10768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uk-UA" sz="1600" dirty="0"/>
              <a:t>Типи адрес IPv4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Публічні та приватні адреси IPv4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82592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Як визначено в RFC 1918, публічні адреси IPv4 </a:t>
            </a:r>
            <a:r>
              <a:rPr lang="uk-UA" sz="1600" dirty="0" err="1">
                <a:solidFill>
                  <a:srgbClr val="000000"/>
                </a:solidFill>
              </a:rPr>
              <a:t>глобально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маршрутизуються</a:t>
            </a:r>
            <a:r>
              <a:rPr lang="uk-UA" sz="1600" dirty="0">
                <a:solidFill>
                  <a:srgbClr val="000000"/>
                </a:solidFill>
              </a:rPr>
              <a:t> між маршрутизаторами постачальника послуг Інтернету (ISP). </a:t>
            </a: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Однак, приватні адреси не є </a:t>
            </a:r>
            <a:r>
              <a:rPr lang="uk-UA" sz="1600" dirty="0" err="1">
                <a:solidFill>
                  <a:srgbClr val="000000"/>
                </a:solidFill>
              </a:rPr>
              <a:t>глобально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маршрутизованими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8479601-5CDB-4C0D-B13C-379A83A14207}"/>
              </a:ext>
            </a:extLst>
          </p:cNvPr>
          <p:cNvSpPr txBox="1">
            <a:spLocks/>
          </p:cNvSpPr>
          <p:nvPr/>
        </p:nvSpPr>
        <p:spPr>
          <a:xfrm>
            <a:off x="545316" y="1897385"/>
            <a:ext cx="4358377" cy="246035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Приватні адреси - це загальні блоки адрес, які використовуються більшістю організацій для призначення IPv4-адрес внутрішнім вузлам.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</a:rPr>
              <a:t>Приватні</a:t>
            </a:r>
            <a:r>
              <a:rPr lang="ru-RU" sz="1600" dirty="0">
                <a:solidFill>
                  <a:srgbClr val="000000"/>
                </a:solidFill>
              </a:rPr>
              <a:t> IPv4-адреси не є </a:t>
            </a:r>
            <a:r>
              <a:rPr lang="ru-RU" sz="1600" dirty="0" err="1">
                <a:solidFill>
                  <a:srgbClr val="000000"/>
                </a:solidFill>
              </a:rPr>
              <a:t>унікальними</a:t>
            </a:r>
            <a:r>
              <a:rPr lang="ru-RU" sz="1600" dirty="0">
                <a:solidFill>
                  <a:srgbClr val="000000"/>
                </a:solidFill>
              </a:rPr>
              <a:t> і </a:t>
            </a:r>
            <a:r>
              <a:rPr lang="ru-RU" sz="1600" dirty="0" err="1">
                <a:solidFill>
                  <a:srgbClr val="000000"/>
                </a:solidFill>
              </a:rPr>
              <a:t>можуть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використовуватися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всередині</a:t>
            </a:r>
            <a:r>
              <a:rPr lang="ru-RU" sz="1600" dirty="0">
                <a:solidFill>
                  <a:srgbClr val="000000"/>
                </a:solidFill>
              </a:rPr>
              <a:t> будь-</a:t>
            </a:r>
            <a:r>
              <a:rPr lang="ru-RU" sz="1600" dirty="0" err="1">
                <a:solidFill>
                  <a:srgbClr val="000000"/>
                </a:solidFill>
              </a:rPr>
              <a:t>якої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мережі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uk-U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B44CF3-2CFA-4BA2-948A-BF99DA4FD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971900"/>
              </p:ext>
            </p:extLst>
          </p:nvPr>
        </p:nvGraphicFramePr>
        <p:xfrm>
          <a:off x="5067632" y="2093719"/>
          <a:ext cx="3644396" cy="1634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648">
                  <a:extLst>
                    <a:ext uri="{9D8B030D-6E8A-4147-A177-3AD203B41FA5}">
                      <a16:colId xmlns:a16="http://schemas.microsoft.com/office/drawing/2014/main" val="828829070"/>
                    </a:ext>
                  </a:extLst>
                </a:gridCol>
                <a:gridCol w="2424748">
                  <a:extLst>
                    <a:ext uri="{9D8B030D-6E8A-4147-A177-3AD203B41FA5}">
                      <a16:colId xmlns:a16="http://schemas.microsoft.com/office/drawing/2014/main" val="1771473634"/>
                    </a:ext>
                  </a:extLst>
                </a:gridCol>
              </a:tblGrid>
              <a:tr h="431389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100" b="1" dirty="0">
                          <a:effectLst/>
                        </a:rPr>
                        <a:t>Адреса мережі та префікс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100" b="1">
                          <a:effectLst/>
                        </a:rPr>
                        <a:t>Діапазон приватних адрес RFC 1918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171941068"/>
                  </a:ext>
                </a:extLst>
              </a:tr>
              <a:tr h="401164">
                <a:tc>
                  <a:txBody>
                    <a:bodyPr/>
                    <a:lstStyle/>
                    <a:p>
                      <a:pPr rtl="0" fontAlgn="ctr"/>
                      <a:r>
                        <a:rPr lang="uk-UA" sz="1100" b="0">
                          <a:effectLst/>
                        </a:rPr>
                        <a:t>10.0.0.0/8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100" b="0">
                          <a:effectLst/>
                        </a:rPr>
                        <a:t>10.0.0.0 - 10.255.255.255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015275534"/>
                  </a:ext>
                </a:extLst>
              </a:tr>
              <a:tr h="401164">
                <a:tc>
                  <a:txBody>
                    <a:bodyPr/>
                    <a:lstStyle/>
                    <a:p>
                      <a:pPr rtl="0" fontAlgn="ctr"/>
                      <a:r>
                        <a:rPr lang="uk-UA" sz="1100" b="0" dirty="0">
                          <a:effectLst/>
                        </a:rPr>
                        <a:t>172.16.0.0/12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100" b="0">
                          <a:effectLst/>
                        </a:rPr>
                        <a:t>172.16.0.0 - 172.31.255.255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058997535"/>
                  </a:ext>
                </a:extLst>
              </a:tr>
              <a:tr h="401164">
                <a:tc>
                  <a:txBody>
                    <a:bodyPr/>
                    <a:lstStyle/>
                    <a:p>
                      <a:pPr rtl="0" fontAlgn="ctr"/>
                      <a:r>
                        <a:rPr lang="uk-UA" sz="1100" b="0">
                          <a:effectLst/>
                        </a:rPr>
                        <a:t>192.168.0.0/16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100" b="0" dirty="0">
                          <a:effectLst/>
                        </a:rPr>
                        <a:t>192.168.0.0 - 192.168.255.255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597758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73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uk-UA" sz="1600" dirty="0"/>
              <a:t>Типи адрес IPv4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Маршрутизація в Інтернеті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793628"/>
            <a:ext cx="8280057" cy="72819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Трансляція мережних адрес (</a:t>
            </a:r>
            <a:r>
              <a:rPr lang="en-US" sz="1600" dirty="0">
                <a:solidFill>
                  <a:srgbClr val="000000"/>
                </a:solidFill>
              </a:rPr>
              <a:t>NAT,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Network Address Translation) </a:t>
            </a:r>
            <a:r>
              <a:rPr lang="uk-UA" sz="1600" dirty="0">
                <a:solidFill>
                  <a:srgbClr val="000000"/>
                </a:solidFill>
              </a:rPr>
              <a:t> використовується для перетворення приватних IPv4-адрес на публічні IPv4-адреси, </a:t>
            </a:r>
            <a:r>
              <a:rPr lang="ru-RU" sz="1600" dirty="0">
                <a:solidFill>
                  <a:srgbClr val="000000"/>
                </a:solidFill>
              </a:rPr>
              <a:t>і </a:t>
            </a:r>
            <a:r>
              <a:rPr lang="ru-RU" sz="1600" dirty="0" err="1">
                <a:solidFill>
                  <a:srgbClr val="000000"/>
                </a:solidFill>
              </a:rPr>
              <a:t>навпаки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  <a:endParaRPr lang="uk-UA" sz="1600" dirty="0">
              <a:solidFill>
                <a:srgbClr val="000000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B41F94C-72F5-4291-BC41-D3CA12CF0380}"/>
              </a:ext>
            </a:extLst>
          </p:cNvPr>
          <p:cNvSpPr txBox="1">
            <a:spLocks/>
          </p:cNvSpPr>
          <p:nvPr/>
        </p:nvSpPr>
        <p:spPr>
          <a:xfrm>
            <a:off x="431971" y="1521820"/>
            <a:ext cx="3064264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Зазвичай NAT активується на граничному маршрути-заторі, що </a:t>
            </a:r>
            <a:r>
              <a:rPr lang="uk-UA" sz="1600" dirty="0" err="1">
                <a:solidFill>
                  <a:srgbClr val="000000"/>
                </a:solidFill>
              </a:rPr>
              <a:t>під’єднується</a:t>
            </a:r>
            <a:r>
              <a:rPr lang="uk-UA" sz="1600" dirty="0">
                <a:solidFill>
                  <a:srgbClr val="000000"/>
                </a:solidFill>
              </a:rPr>
              <a:t> до Інтернету.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</a:rPr>
              <a:t>Він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перетворює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внутрішню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приватну</a:t>
            </a:r>
            <a:r>
              <a:rPr lang="ru-RU" sz="1600" dirty="0">
                <a:solidFill>
                  <a:srgbClr val="000000"/>
                </a:solidFill>
              </a:rPr>
              <a:t> адресу на </a:t>
            </a:r>
            <a:r>
              <a:rPr lang="ru-RU" sz="1600" dirty="0" err="1">
                <a:solidFill>
                  <a:srgbClr val="000000"/>
                </a:solidFill>
              </a:rPr>
              <a:t>публічну</a:t>
            </a:r>
            <a:r>
              <a:rPr lang="ru-RU" sz="1600" dirty="0">
                <a:solidFill>
                  <a:srgbClr val="000000"/>
                </a:solidFill>
              </a:rPr>
              <a:t> (</a:t>
            </a:r>
            <a:r>
              <a:rPr lang="ru-RU" sz="1600" dirty="0" err="1">
                <a:solidFill>
                  <a:srgbClr val="000000"/>
                </a:solidFill>
              </a:rPr>
              <a:t>глобальну</a:t>
            </a:r>
            <a:r>
              <a:rPr lang="ru-RU" sz="1600" dirty="0">
                <a:solidFill>
                  <a:srgbClr val="000000"/>
                </a:solidFill>
              </a:rPr>
              <a:t>) IP-адресу</a:t>
            </a:r>
            <a:r>
              <a:rPr lang="ru-RU" dirty="0">
                <a:solidFill>
                  <a:srgbClr val="000000"/>
                </a:solidFill>
              </a:rPr>
              <a:t>.</a:t>
            </a:r>
            <a:endParaRPr lang="uk-UA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2E9573-E9D0-43E1-8820-1689885BB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235" y="1388762"/>
            <a:ext cx="5342965" cy="334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uk-UA" sz="1600" dirty="0"/>
              <a:t>Типи адрес IPv4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Публічні та приватні адреси IPv4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4898517" cy="1478990"/>
          </a:xfrm>
        </p:spPr>
        <p:txBody>
          <a:bodyPr/>
          <a:lstStyle/>
          <a:p>
            <a:pPr marL="0" indent="0" algn="just"/>
            <a:r>
              <a:rPr lang="uk-UA" dirty="0">
                <a:solidFill>
                  <a:srgbClr val="000000"/>
                </a:solidFill>
              </a:rPr>
              <a:t>Адреси (</a:t>
            </a:r>
            <a:r>
              <a:rPr lang="en-US" dirty="0">
                <a:solidFill>
                  <a:srgbClr val="000000"/>
                </a:solidFill>
              </a:rPr>
              <a:t>loopback</a:t>
            </a:r>
            <a:r>
              <a:rPr lang="uk-UA" dirty="0">
                <a:solidFill>
                  <a:srgbClr val="000000"/>
                </a:solidFill>
              </a:rPr>
              <a:t>)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127.0.0.0 /8 (від 127.0.0.1 до 127.255.255.254)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Зазвичай ідентифікуються як 127.0.0.1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Використовуються вузлом, щоб перевірити, чи працює TCP/IP.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E57F18-BC87-45CB-B8E6-D449D4527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241" y="1120152"/>
            <a:ext cx="3564074" cy="876875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5B257E1-0405-4735-85E9-547525F12CE6}"/>
              </a:ext>
            </a:extLst>
          </p:cNvPr>
          <p:cNvSpPr txBox="1">
            <a:spLocks/>
          </p:cNvSpPr>
          <p:nvPr/>
        </p:nvSpPr>
        <p:spPr>
          <a:xfrm>
            <a:off x="431971" y="2377109"/>
            <a:ext cx="8206421" cy="190695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/>
            <a:r>
              <a:rPr lang="uk-UA" dirty="0">
                <a:solidFill>
                  <a:srgbClr val="000000"/>
                </a:solidFill>
              </a:rPr>
              <a:t>Локальна адреса каналу (LLA)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169.254.0.0 /16 (від 169.254.0.1 до 169.254.255.254)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 Більш відомі як автоматична приватна IP-адресація (APIPA, </a:t>
            </a:r>
            <a:r>
              <a:rPr lang="uk-UA" sz="1600" dirty="0" err="1">
                <a:solidFill>
                  <a:srgbClr val="000000"/>
                </a:solidFill>
              </a:rPr>
              <a:t>Automatic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Private</a:t>
            </a:r>
            <a:r>
              <a:rPr lang="uk-UA" sz="1600" dirty="0">
                <a:solidFill>
                  <a:srgbClr val="000000"/>
                </a:solidFill>
              </a:rPr>
              <a:t> IP </a:t>
            </a:r>
            <a:r>
              <a:rPr lang="uk-UA" sz="1600" dirty="0" err="1">
                <a:solidFill>
                  <a:srgbClr val="000000"/>
                </a:solidFill>
              </a:rPr>
              <a:t>Addressing</a:t>
            </a:r>
            <a:r>
              <a:rPr lang="uk-UA" sz="1600" dirty="0">
                <a:solidFill>
                  <a:srgbClr val="000000"/>
                </a:solidFill>
              </a:rPr>
              <a:t>) або </a:t>
            </a:r>
            <a:r>
              <a:rPr lang="uk-UA" sz="1600" dirty="0" err="1">
                <a:solidFill>
                  <a:srgbClr val="000000"/>
                </a:solidFill>
              </a:rPr>
              <a:t>самопризначені</a:t>
            </a:r>
            <a:r>
              <a:rPr lang="uk-UA" sz="1600" dirty="0">
                <a:solidFill>
                  <a:srgbClr val="000000"/>
                </a:solidFill>
              </a:rPr>
              <a:t> адреси. 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Вони використовуються Windows DHCP-клієнтом для самостійної конфігурації у випадку, якщо ні один DHCP-сервер не доступний.</a:t>
            </a:r>
          </a:p>
        </p:txBody>
      </p:sp>
    </p:spTree>
    <p:extLst>
      <p:ext uri="{BB962C8B-B14F-4D97-AF65-F5344CB8AC3E}">
        <p14:creationId xmlns:p14="http://schemas.microsoft.com/office/powerpoint/2010/main" val="400780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uk-UA" sz="1600" dirty="0"/>
              <a:t>Типи адрес IPv4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Застаріла класова адресація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CDBF03-421E-4564-9492-4248ADBE4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281" y="731837"/>
            <a:ext cx="3676875" cy="213451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685733"/>
            <a:ext cx="4956309" cy="4060826"/>
          </a:xfrm>
        </p:spPr>
        <p:txBody>
          <a:bodyPr/>
          <a:lstStyle/>
          <a:p>
            <a:pPr marL="0" indent="0" algn="just"/>
            <a:r>
              <a:rPr lang="ru-RU" sz="1600" dirty="0" err="1">
                <a:solidFill>
                  <a:srgbClr val="000000"/>
                </a:solidFill>
              </a:rPr>
              <a:t>Відповідно</a:t>
            </a:r>
            <a:r>
              <a:rPr lang="ru-RU" sz="1600" dirty="0">
                <a:solidFill>
                  <a:srgbClr val="000000"/>
                </a:solidFill>
              </a:rPr>
              <a:t> до стандарту RFC </a:t>
            </a:r>
            <a:r>
              <a:rPr lang="ru-RU" sz="1600" dirty="0" err="1">
                <a:solidFill>
                  <a:srgbClr val="000000"/>
                </a:solidFill>
              </a:rPr>
              <a:t>одноадресні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діапазони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поділяються</a:t>
            </a:r>
            <a:r>
              <a:rPr lang="ru-RU" sz="1600" dirty="0">
                <a:solidFill>
                  <a:srgbClr val="000000"/>
                </a:solidFill>
              </a:rPr>
              <a:t> на </a:t>
            </a:r>
            <a:r>
              <a:rPr lang="ru-RU" sz="1600" dirty="0" err="1">
                <a:solidFill>
                  <a:srgbClr val="000000"/>
                </a:solidFill>
              </a:rPr>
              <a:t>наступні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класи</a:t>
            </a:r>
            <a:r>
              <a:rPr lang="ru-RU" sz="1600" dirty="0">
                <a:solidFill>
                  <a:srgbClr val="000000"/>
                </a:solidFill>
              </a:rPr>
              <a:t>: </a:t>
            </a:r>
            <a:endParaRPr lang="uk-U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Клас А (0.0.0/8 — 127.0.0.0/8)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Клас В (128.0.0.0 /16 — 191.255.0.0 /16)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Клас С (192,0.0.0 /24 — 223.255.255.0 /24)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Клас D (224.0.0.0 — 239.0.0.0)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Клас Е (240.0.0.0 — 255.0.0.0)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Класова адресація витрачала багато IPv4-адрес.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0" indent="0" algn="just"/>
            <a:r>
              <a:rPr lang="ru-RU" sz="1600" dirty="0" err="1">
                <a:solidFill>
                  <a:srgbClr val="000000"/>
                </a:solidFill>
              </a:rPr>
              <a:t>Класова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адресація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була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замінена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більш</a:t>
            </a:r>
            <a:r>
              <a:rPr lang="ru-RU" sz="1600" dirty="0">
                <a:solidFill>
                  <a:srgbClr val="000000"/>
                </a:solidFill>
              </a:rPr>
              <a:t> новою і</a:t>
            </a:r>
          </a:p>
          <a:p>
            <a:pPr marL="0" indent="0" algn="just"/>
            <a:r>
              <a:rPr lang="ru-RU" sz="1600" dirty="0">
                <a:solidFill>
                  <a:srgbClr val="000000"/>
                </a:solidFill>
              </a:rPr>
              <a:t>актуальною </a:t>
            </a:r>
            <a:r>
              <a:rPr lang="ru-RU" sz="1600" dirty="0" err="1">
                <a:solidFill>
                  <a:srgbClr val="000000"/>
                </a:solidFill>
              </a:rPr>
              <a:t>безкласовою</a:t>
            </a:r>
            <a:r>
              <a:rPr lang="ru-RU" sz="1600" dirty="0">
                <a:solidFill>
                  <a:srgbClr val="000000"/>
                </a:solidFill>
              </a:rPr>
              <a:t> системою </a:t>
            </a:r>
            <a:r>
              <a:rPr lang="ru-RU" sz="1600" dirty="0" err="1">
                <a:solidFill>
                  <a:srgbClr val="000000"/>
                </a:solidFill>
              </a:rPr>
              <a:t>адресації</a:t>
            </a:r>
            <a:r>
              <a:rPr lang="ru-RU" sz="1600" dirty="0">
                <a:solidFill>
                  <a:srgbClr val="000000"/>
                </a:solidFill>
              </a:rPr>
              <a:t>, яка</a:t>
            </a:r>
          </a:p>
          <a:p>
            <a:pPr marL="0" indent="0" algn="just"/>
            <a:r>
              <a:rPr lang="ru-RU" sz="1600" dirty="0">
                <a:solidFill>
                  <a:srgbClr val="000000"/>
                </a:solidFill>
              </a:rPr>
              <a:t>не </a:t>
            </a:r>
            <a:r>
              <a:rPr lang="ru-RU" sz="1600" dirty="0" err="1">
                <a:solidFill>
                  <a:srgbClr val="000000"/>
                </a:solidFill>
              </a:rPr>
              <a:t>використовує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uk-UA" sz="1600" dirty="0">
                <a:solidFill>
                  <a:srgbClr val="000000"/>
                </a:solidFill>
              </a:rPr>
              <a:t>правила класів (A, B, C). </a:t>
            </a:r>
          </a:p>
        </p:txBody>
      </p:sp>
    </p:spTree>
    <p:extLst>
      <p:ext uri="{BB962C8B-B14F-4D97-AF65-F5344CB8AC3E}">
        <p14:creationId xmlns:p14="http://schemas.microsoft.com/office/powerpoint/2010/main" val="7289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Типи IPv4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Призначення IP-адрес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737711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Адміністрація адресного простору Інтернет (IANA, </a:t>
            </a:r>
            <a:r>
              <a:rPr lang="en-US" sz="1600" dirty="0">
                <a:solidFill>
                  <a:srgbClr val="000000"/>
                </a:solidFill>
              </a:rPr>
              <a:t>Internet </a:t>
            </a:r>
            <a:r>
              <a:rPr lang="en-US" sz="1600" dirty="0" err="1">
                <a:solidFill>
                  <a:srgbClr val="000000"/>
                </a:solidFill>
              </a:rPr>
              <a:t>Assiged</a:t>
            </a:r>
            <a:r>
              <a:rPr lang="en-US" sz="1600" dirty="0">
                <a:solidFill>
                  <a:srgbClr val="000000"/>
                </a:solidFill>
              </a:rPr>
              <a:t> Numbers Authority</a:t>
            </a:r>
            <a:r>
              <a:rPr lang="uk-UA" sz="1600" dirty="0">
                <a:solidFill>
                  <a:srgbClr val="000000"/>
                </a:solidFill>
              </a:rPr>
              <a:t>) керує та розподіляє блоки IP-адрес до п’яти регіональних інтернет-реєстраторів (RIR, </a:t>
            </a:r>
            <a:r>
              <a:rPr lang="uk-UA" sz="1600" dirty="0" err="1">
                <a:solidFill>
                  <a:srgbClr val="000000"/>
                </a:solidFill>
              </a:rPr>
              <a:t>Regional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Internet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Registries</a:t>
            </a:r>
            <a:r>
              <a:rPr lang="uk-UA" sz="1600" dirty="0">
                <a:solidFill>
                  <a:srgbClr val="000000"/>
                </a:solidFill>
              </a:rPr>
              <a:t>).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09BC4D9-9184-42D7-839E-39E96E08A3D4}"/>
              </a:ext>
            </a:extLst>
          </p:cNvPr>
          <p:cNvSpPr txBox="1">
            <a:spLocks/>
          </p:cNvSpPr>
          <p:nvPr/>
        </p:nvSpPr>
        <p:spPr>
          <a:xfrm>
            <a:off x="431970" y="1681116"/>
            <a:ext cx="2956689" cy="2248249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Регіональні інтернет-реєстратори (RIR) відповідальні за розподіл IP-адрес між інтернет-провайдерами (ISP), які в свою чергу, надають блоки адрес IPv4 організаціям та меншим інтернет-провайдерам.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2C39C3-1B89-41EA-828D-DA77348A5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065" y="1716712"/>
            <a:ext cx="5064106" cy="260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11.4 Сегментація мережі</a:t>
            </a:r>
            <a:r>
              <a:rPr lang="en-C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CA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en-C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23741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82" y="1016114"/>
            <a:ext cx="88046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hangingPunct="0"/>
            <a:r>
              <a:rPr lang="uk-UA" sz="16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Завдання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uk-UA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Обчислити схему підмережі IPv4, щоб ефективно сегментувати мережу.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308371"/>
              </p:ext>
            </p:extLst>
          </p:nvPr>
        </p:nvGraphicFramePr>
        <p:xfrm>
          <a:off x="342211" y="1747330"/>
          <a:ext cx="8328900" cy="2943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000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4208900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16347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Назва</a:t>
                      </a:r>
                      <a:endParaRPr lang="uk-UA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Мета</a:t>
                      </a:r>
                      <a:endParaRPr lang="uk-UA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Структура адреси IPv4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Описати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структуру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адреси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IPv4,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включаючи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мережну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частину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вузлову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частину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маску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підмережі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Одноадресна</a:t>
                      </a: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широкомовна та групова розсилки IPv4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Порівняти характеристики та способи використання </a:t>
                      </a:r>
                      <a:r>
                        <a:rPr lang="uk-UA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одноадресних</a:t>
                      </a:r>
                      <a:r>
                        <a:rPr lang="uk-UA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широкомовних і групових адрес IPv4.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Типи IPv4 адрес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Пояснити публічні, приватні та зарезервовані IPv4-адреси.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Сегментація мережі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Пояснити як підмережі сегментують мережу для забезпечення кращої комунікації.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444524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Розподіл мережі IPv4 на підмережі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Обчислити підмережі IPv4 для </a:t>
                      </a:r>
                      <a:r>
                        <a:rPr lang="uk-UA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префікса</a:t>
                      </a:r>
                      <a:r>
                        <a:rPr lang="uk-UA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/24.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687767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4570917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Сегментація мережі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Широкомовні домени та сегментація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11" y="715869"/>
            <a:ext cx="8854324" cy="1190197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Багато протоколів використовують широкомовні або групові розсилки (наприклад, ARP використовує широкомовну розсилку для пошуку інших пристроїв, вузли надсилають за допомогою DHCP широкомовні пакети для пошуку DHCP-сервера.)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Комутатори розповсюджують широкомовні повідомлення з усіх інтерфейсів, за винятком того інтерфейсу, на якому вони були отримані.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398782-9905-4785-9579-06EB01676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86" y="2205317"/>
            <a:ext cx="4432055" cy="2344464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45B5FA5-3694-4D86-AB3C-0BB4544AC221}"/>
              </a:ext>
            </a:extLst>
          </p:cNvPr>
          <p:cNvSpPr txBox="1">
            <a:spLocks/>
          </p:cNvSpPr>
          <p:nvPr/>
        </p:nvSpPr>
        <p:spPr>
          <a:xfrm>
            <a:off x="4803194" y="2065203"/>
            <a:ext cx="4251159" cy="295503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Єдиний пристрій, який призупиняє широкомовну розсилку - це маршрутизатор.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Маршрутизатори не розповсюджують широкомовні повідомлення. 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Таким чином, кожен інтерфейс маршрутизатора </a:t>
            </a:r>
            <a:r>
              <a:rPr lang="uk-UA" sz="1600" dirty="0" err="1">
                <a:solidFill>
                  <a:srgbClr val="000000"/>
                </a:solidFill>
              </a:rPr>
              <a:t>під’єднується</a:t>
            </a:r>
            <a:r>
              <a:rPr lang="uk-UA" sz="1600" dirty="0">
                <a:solidFill>
                  <a:srgbClr val="000000"/>
                </a:solidFill>
              </a:rPr>
              <a:t> до широкомовного домену і широкомовні повідомлення розповсюджуються тільки в межах цього конкретного широкомовного домену.</a:t>
            </a:r>
          </a:p>
        </p:txBody>
      </p:sp>
    </p:spTree>
    <p:extLst>
      <p:ext uri="{BB962C8B-B14F-4D97-AF65-F5344CB8AC3E}">
        <p14:creationId xmlns:p14="http://schemas.microsoft.com/office/powerpoint/2010/main" val="46914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8" y="123581"/>
            <a:ext cx="8991600" cy="731837"/>
          </a:xfrm>
        </p:spPr>
        <p:txBody>
          <a:bodyPr/>
          <a:lstStyle/>
          <a:p>
            <a:pPr rtl="0"/>
            <a:r>
              <a:rPr lang="uk-UA" sz="1600" dirty="0"/>
              <a:t>Сегментація мережі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Проблеми, які виникають з великими широкомовними доменами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3" y="855418"/>
            <a:ext cx="5199528" cy="3899461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Проблема з великим широкомовним доменом полягає в тому, що вузли можуть розповсюджувати надмірну кількість широкомовних повідомлень, які негативно впливають на роботу мережі.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Для вирішення цієї проблеми потрібно зменшити розмір мережі, створивши менші широкомовні домени, що можливо за допомогою процесу розподілу на підмережі (</a:t>
            </a:r>
            <a:r>
              <a:rPr lang="uk-UA" sz="1600" dirty="0" err="1">
                <a:solidFill>
                  <a:srgbClr val="000000"/>
                </a:solidFill>
              </a:rPr>
              <a:t>subnetting</a:t>
            </a:r>
            <a:r>
              <a:rPr lang="uk-UA" sz="1600" dirty="0">
                <a:solidFill>
                  <a:srgbClr val="000000"/>
                </a:solidFill>
              </a:rPr>
              <a:t>).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Розподілити мережну адресу 172.16.0.0/16 на дві підмережі по 200 користувачів: 172.16.0.0/24 і 172.16.1.0 /24. 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Широкомовні пакети тепер розповсюджуються в межах лише цих менших широкомовних доменах.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7A91AF-16E4-4E33-B4E6-A586D3355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794" y="582072"/>
            <a:ext cx="3330224" cy="1980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746CC1-6CFB-4882-AB1A-AEF0BB439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211" y="2791150"/>
            <a:ext cx="3687459" cy="17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2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Сегментація мереж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Причини сегментації мереж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8" y="670998"/>
            <a:ext cx="8280057" cy="1550058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Розподіл на підмережі зменшує загальний мережний трафік і покращує продуктивність мережі. 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Такий підхід можна використати для реалізації політики безпеки між підмережами.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Підмережа зменшує кількість пристроїв, які впливають на надмірний об'єм широкомовного трафіку.</a:t>
            </a: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Підмережі використовуються з різних причин, включаючи: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D8B652-544C-4DA4-843F-B9A537AD3E84}"/>
              </a:ext>
            </a:extLst>
          </p:cNvPr>
          <p:cNvSpPr/>
          <p:nvPr/>
        </p:nvSpPr>
        <p:spPr>
          <a:xfrm>
            <a:off x="388940" y="2722131"/>
            <a:ext cx="2698320" cy="2036970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rtl="0"/>
            <a:r>
              <a:rPr lang="uk-UA" sz="1600" dirty="0"/>
              <a:t>Місце розташування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D0E2D3-D553-4D04-B410-56EFCD0EF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139418"/>
            <a:ext cx="2571179" cy="13183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CC4029-1176-45DF-9BD6-D3DC9A0400D7}"/>
              </a:ext>
            </a:extLst>
          </p:cNvPr>
          <p:cNvSpPr/>
          <p:nvPr/>
        </p:nvSpPr>
        <p:spPr>
          <a:xfrm>
            <a:off x="3150311" y="2722131"/>
            <a:ext cx="2698320" cy="2036970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rtl="0"/>
            <a:r>
              <a:rPr lang="uk-UA" sz="1600"/>
              <a:t>Група або функція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2D7C8-8057-4C93-9478-2A5D8FE11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662" y="3139418"/>
            <a:ext cx="2372228" cy="15717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AE73D0-B95E-40DB-9C64-6AF021F99C3A}"/>
              </a:ext>
            </a:extLst>
          </p:cNvPr>
          <p:cNvSpPr/>
          <p:nvPr/>
        </p:nvSpPr>
        <p:spPr>
          <a:xfrm>
            <a:off x="6000247" y="2722131"/>
            <a:ext cx="2523186" cy="2036970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rtl="0"/>
            <a:r>
              <a:rPr lang="uk-UA" sz="1600" dirty="0"/>
              <a:t>Тип пристрою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853623-0268-429C-9C1F-8E5C4E0CD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726" y="3139418"/>
            <a:ext cx="2372228" cy="15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2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072" y="2326042"/>
            <a:ext cx="7848344" cy="929640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11.5 Розподіл мережі IPv4 на підмережі</a:t>
            </a:r>
            <a:r>
              <a:rPr lang="en-C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CA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en-C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75235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uk-UA" sz="1600" dirty="0"/>
              <a:t>Розподіл мережі IPv4 на підмережі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Створення підмережі на межі октету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1114783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Мережі найпростіше розподіляти на підмережі на межі октетів /8, /16 та /24.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Зверніть увагу, що збільшення довжини </a:t>
            </a:r>
            <a:r>
              <a:rPr lang="uk-UA" sz="1600" dirty="0" err="1">
                <a:solidFill>
                  <a:srgbClr val="000000"/>
                </a:solidFill>
              </a:rPr>
              <a:t>префікса</a:t>
            </a:r>
            <a:r>
              <a:rPr lang="uk-UA" sz="1600" dirty="0">
                <a:solidFill>
                  <a:srgbClr val="000000"/>
                </a:solidFill>
              </a:rPr>
              <a:t> зменшує кількість вузлів у кожній підмережі.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61C527-BCD3-42E1-8735-11AC62583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524367"/>
              </p:ext>
            </p:extLst>
          </p:nvPr>
        </p:nvGraphicFramePr>
        <p:xfrm>
          <a:off x="627528" y="2111015"/>
          <a:ext cx="7987552" cy="239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008">
                  <a:extLst>
                    <a:ext uri="{9D8B030D-6E8A-4147-A177-3AD203B41FA5}">
                      <a16:colId xmlns:a16="http://schemas.microsoft.com/office/drawing/2014/main" val="401309278"/>
                    </a:ext>
                  </a:extLst>
                </a:gridCol>
                <a:gridCol w="1407806">
                  <a:extLst>
                    <a:ext uri="{9D8B030D-6E8A-4147-A177-3AD203B41FA5}">
                      <a16:colId xmlns:a16="http://schemas.microsoft.com/office/drawing/2014/main" val="1282189193"/>
                    </a:ext>
                  </a:extLst>
                </a:gridCol>
                <a:gridCol w="4023730">
                  <a:extLst>
                    <a:ext uri="{9D8B030D-6E8A-4147-A177-3AD203B41FA5}">
                      <a16:colId xmlns:a16="http://schemas.microsoft.com/office/drawing/2014/main" val="2307218981"/>
                    </a:ext>
                  </a:extLst>
                </a:gridCol>
                <a:gridCol w="1278008">
                  <a:extLst>
                    <a:ext uri="{9D8B030D-6E8A-4147-A177-3AD203B41FA5}">
                      <a16:colId xmlns:a16="http://schemas.microsoft.com/office/drawing/2014/main" val="1338141003"/>
                    </a:ext>
                  </a:extLst>
                </a:gridCol>
              </a:tblGrid>
              <a:tr h="59955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100" b="1" dirty="0">
                          <a:effectLst/>
                        </a:rPr>
                        <a:t>Довжина </a:t>
                      </a:r>
                      <a:r>
                        <a:rPr lang="uk-UA" sz="1100" b="1" dirty="0" err="1">
                          <a:effectLst/>
                        </a:rPr>
                        <a:t>префікса</a:t>
                      </a:r>
                      <a:endParaRPr lang="uk-UA" sz="1100" b="1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100" b="1" dirty="0">
                          <a:effectLst/>
                        </a:rPr>
                        <a:t>Маска підмережі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100" b="1" dirty="0">
                          <a:effectLst/>
                        </a:rPr>
                        <a:t>Маска підмережі у двійковому форматі </a:t>
                      </a:r>
                    </a:p>
                    <a:p>
                      <a:pPr algn="ctr" rtl="0" fontAlgn="ctr"/>
                      <a:r>
                        <a:rPr lang="uk-UA" sz="1100" b="1" dirty="0">
                          <a:effectLst/>
                        </a:rPr>
                        <a:t>(n = мережа, h = вузол)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100" b="1" dirty="0">
                          <a:effectLst/>
                        </a:rPr>
                        <a:t>Кількість</a:t>
                      </a:r>
                    </a:p>
                    <a:p>
                      <a:pPr algn="ctr" rtl="0" fontAlgn="ctr"/>
                      <a:r>
                        <a:rPr lang="uk-UA" sz="1100" b="1" dirty="0">
                          <a:effectLst/>
                        </a:rPr>
                        <a:t> вузлів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400614944"/>
                  </a:ext>
                </a:extLst>
              </a:tr>
              <a:tr h="599558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/8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255</a:t>
                      </a:r>
                      <a:r>
                        <a:rPr lang="uk-UA" sz="1200" b="0">
                          <a:effectLst/>
                        </a:rPr>
                        <a:t>.0.0.0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.hhhhhhhh.hhhhhhhh.hhhhhhhh </a:t>
                      </a:r>
                      <a: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.00000000.00000000.00000000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 dirty="0">
                          <a:effectLst/>
                        </a:rPr>
                        <a:t>16 777 214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637917206"/>
                  </a:ext>
                </a:extLst>
              </a:tr>
              <a:tr h="599558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255.255</a:t>
                      </a:r>
                      <a:r>
                        <a:rPr lang="uk-UA" sz="1200" b="0">
                          <a:effectLst/>
                        </a:rPr>
                        <a:t>.0.0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.hhhhhhhh.hhhhhhhh </a:t>
                      </a:r>
                      <a: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.00000000.00000000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 dirty="0">
                          <a:effectLst/>
                        </a:rPr>
                        <a:t>65 534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750285378"/>
                  </a:ext>
                </a:extLst>
              </a:tr>
              <a:tr h="599558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 dirty="0">
                          <a:effectLst/>
                        </a:rPr>
                        <a:t>255.255.255</a:t>
                      </a:r>
                      <a:r>
                        <a:rPr lang="uk-UA" sz="1200" b="0" dirty="0">
                          <a:effectLst/>
                        </a:rPr>
                        <a:t>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.hhhhhhhh </a:t>
                      </a:r>
                      <a: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 dirty="0">
                          <a:effectLst/>
                        </a:rPr>
                        <a:t>254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444667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3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31" y="626512"/>
            <a:ext cx="8635829" cy="362511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У першій таблиці наведено розподіл мережі 10.0.0.0/8 на підмережі за допомогою </a:t>
            </a:r>
            <a:r>
              <a:rPr lang="uk-UA" sz="1600" dirty="0" err="1">
                <a:solidFill>
                  <a:srgbClr val="000000"/>
                </a:solidFill>
              </a:rPr>
              <a:t>префікса</a:t>
            </a:r>
            <a:r>
              <a:rPr lang="uk-UA" sz="1600" dirty="0">
                <a:solidFill>
                  <a:srgbClr val="000000"/>
                </a:solidFill>
              </a:rPr>
              <a:t> /16, а в другій таблиці - /24.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270C55-FA5F-44D6-BE83-71DEA8A80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84342"/>
              </p:ext>
            </p:extLst>
          </p:nvPr>
        </p:nvGraphicFramePr>
        <p:xfrm>
          <a:off x="457200" y="1246211"/>
          <a:ext cx="3870960" cy="358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314">
                  <a:extLst>
                    <a:ext uri="{9D8B030D-6E8A-4147-A177-3AD203B41FA5}">
                      <a16:colId xmlns:a16="http://schemas.microsoft.com/office/drawing/2014/main" val="1832368472"/>
                    </a:ext>
                  </a:extLst>
                </a:gridCol>
                <a:gridCol w="1741186">
                  <a:extLst>
                    <a:ext uri="{9D8B030D-6E8A-4147-A177-3AD203B41FA5}">
                      <a16:colId xmlns:a16="http://schemas.microsoft.com/office/drawing/2014/main" val="3133033927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1854765229"/>
                    </a:ext>
                  </a:extLst>
                </a:gridCol>
              </a:tblGrid>
              <a:tr h="409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effectLst/>
                        </a:rPr>
                        <a:t>Адреса підмережі</a:t>
                      </a:r>
                      <a:r>
                        <a:rPr lang="en-CA" sz="1000" b="1" dirty="0">
                          <a:effectLst/>
                        </a:rPr>
                        <a:t/>
                      </a:r>
                      <a:br>
                        <a:rPr lang="en-CA" sz="1000" b="1" dirty="0">
                          <a:effectLst/>
                        </a:rPr>
                      </a:br>
                      <a:r>
                        <a:rPr lang="uk-UA" sz="1000" b="0" dirty="0">
                          <a:effectLst/>
                        </a:rPr>
                        <a:t>(256 можливих підмереж)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effectLst/>
                        </a:rPr>
                        <a:t>Діапазон вузлів</a:t>
                      </a:r>
                      <a:r>
                        <a:rPr lang="en-CA" sz="1000" b="1" dirty="0">
                          <a:effectLst/>
                        </a:rPr>
                        <a:t/>
                      </a:r>
                      <a:br>
                        <a:rPr lang="en-CA" sz="1000" b="1" dirty="0">
                          <a:effectLst/>
                        </a:rPr>
                      </a:br>
                      <a:r>
                        <a:rPr lang="uk-UA" sz="1000" b="0" dirty="0">
                          <a:effectLst/>
                        </a:rPr>
                        <a:t>(65 534 можливих вузлів  у підмережі)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effectLst/>
                        </a:rPr>
                        <a:t>Широкомовна адреса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621925027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10.0</a:t>
                      </a:r>
                      <a:r>
                        <a:rPr lang="uk-UA" sz="1000" b="0">
                          <a:effectLst/>
                        </a:rPr>
                        <a:t>.0.0</a:t>
                      </a:r>
                      <a:r>
                        <a:rPr lang="uk-UA" sz="1000" b="1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10.0</a:t>
                      </a:r>
                      <a:r>
                        <a:rPr lang="uk-UA" sz="1000" b="0">
                          <a:effectLst/>
                        </a:rPr>
                        <a:t>.0.1 - </a:t>
                      </a:r>
                      <a:r>
                        <a:rPr lang="uk-UA" sz="1000" b="1">
                          <a:effectLst/>
                        </a:rPr>
                        <a:t>10.0</a:t>
                      </a:r>
                      <a:r>
                        <a:rPr lang="uk-UA" sz="1000" b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10.0</a:t>
                      </a:r>
                      <a:r>
                        <a:rPr lang="uk-UA" sz="1000" b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643493669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10.1.</a:t>
                      </a:r>
                      <a:r>
                        <a:rPr lang="uk-UA" sz="1000" b="0">
                          <a:effectLst/>
                        </a:rPr>
                        <a:t>0.0</a:t>
                      </a:r>
                      <a:r>
                        <a:rPr lang="uk-UA" sz="1000" b="1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</a:t>
                      </a:r>
                      <a:r>
                        <a:rPr lang="uk-UA" sz="1000" b="0">
                          <a:effectLst/>
                        </a:rPr>
                        <a:t>.0.1 - </a:t>
                      </a:r>
                      <a:r>
                        <a:rPr lang="uk-UA" sz="1000" b="1">
                          <a:effectLst/>
                        </a:rPr>
                        <a:t>10.1</a:t>
                      </a:r>
                      <a:r>
                        <a:rPr lang="uk-UA" sz="1000" b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</a:t>
                      </a:r>
                      <a:r>
                        <a:rPr lang="uk-UA" sz="1000" b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459356146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10.2</a:t>
                      </a:r>
                      <a:r>
                        <a:rPr lang="uk-UA" sz="1000" b="0">
                          <a:effectLst/>
                        </a:rPr>
                        <a:t>.0.0</a:t>
                      </a:r>
                      <a:r>
                        <a:rPr lang="uk-UA" sz="1000" b="1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10.2</a:t>
                      </a:r>
                      <a:r>
                        <a:rPr lang="uk-UA" sz="1000" b="0">
                          <a:effectLst/>
                        </a:rPr>
                        <a:t>.0.1 - </a:t>
                      </a:r>
                      <a:r>
                        <a:rPr lang="uk-UA" sz="1000" b="1">
                          <a:effectLst/>
                        </a:rPr>
                        <a:t>10.2</a:t>
                      </a:r>
                      <a:r>
                        <a:rPr lang="uk-UA" sz="1000" b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10.2</a:t>
                      </a:r>
                      <a:r>
                        <a:rPr lang="uk-UA" sz="1000" b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417579166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10.3</a:t>
                      </a:r>
                      <a:r>
                        <a:rPr lang="uk-UA" sz="1000" b="0">
                          <a:effectLst/>
                        </a:rPr>
                        <a:t>.0.0</a:t>
                      </a:r>
                      <a:r>
                        <a:rPr lang="uk-UA" sz="1000" b="1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10.3.0.1 -</a:t>
                      </a:r>
                      <a:r>
                        <a:rPr lang="uk-UA" sz="1000" b="1">
                          <a:effectLst/>
                        </a:rPr>
                        <a:t>10.3</a:t>
                      </a:r>
                      <a:r>
                        <a:rPr lang="uk-UA" sz="1000" b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10.3</a:t>
                      </a:r>
                      <a:r>
                        <a:rPr lang="uk-UA" sz="1000" b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246693201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10.4</a:t>
                      </a:r>
                      <a:r>
                        <a:rPr lang="uk-UA" sz="1000" b="0">
                          <a:effectLst/>
                        </a:rPr>
                        <a:t>.0.0</a:t>
                      </a:r>
                      <a:r>
                        <a:rPr lang="uk-UA" sz="1000" b="1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10.4</a:t>
                      </a:r>
                      <a:r>
                        <a:rPr lang="uk-UA" sz="1000" b="0">
                          <a:effectLst/>
                        </a:rPr>
                        <a:t>.0.1 - </a:t>
                      </a:r>
                      <a:r>
                        <a:rPr lang="uk-UA" sz="1000" b="1">
                          <a:effectLst/>
                        </a:rPr>
                        <a:t>10.4</a:t>
                      </a:r>
                      <a:r>
                        <a:rPr lang="uk-UA" sz="1000" b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10.4</a:t>
                      </a:r>
                      <a:r>
                        <a:rPr lang="uk-UA" sz="1000" b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260802008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10.5</a:t>
                      </a:r>
                      <a:r>
                        <a:rPr lang="uk-UA" sz="1000" b="0">
                          <a:effectLst/>
                        </a:rPr>
                        <a:t>.0.0</a:t>
                      </a:r>
                      <a:r>
                        <a:rPr lang="uk-UA" sz="1000" b="1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10.5</a:t>
                      </a:r>
                      <a:r>
                        <a:rPr lang="uk-UA" sz="1000" b="0">
                          <a:effectLst/>
                        </a:rPr>
                        <a:t>.0.1 - </a:t>
                      </a:r>
                      <a:r>
                        <a:rPr lang="uk-UA" sz="1000" b="1">
                          <a:effectLst/>
                        </a:rPr>
                        <a:t>10.5</a:t>
                      </a:r>
                      <a:r>
                        <a:rPr lang="uk-UA" sz="1000" b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10.5</a:t>
                      </a:r>
                      <a:r>
                        <a:rPr lang="uk-UA" sz="1000" b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140251696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10.6</a:t>
                      </a:r>
                      <a:r>
                        <a:rPr lang="uk-UA" sz="1000" b="0">
                          <a:effectLst/>
                        </a:rPr>
                        <a:t>.0.0</a:t>
                      </a:r>
                      <a:r>
                        <a:rPr lang="uk-UA" sz="1000" b="1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10.6</a:t>
                      </a:r>
                      <a:r>
                        <a:rPr lang="uk-UA" sz="1000" b="0">
                          <a:effectLst/>
                        </a:rPr>
                        <a:t>.0.1 - </a:t>
                      </a:r>
                      <a:r>
                        <a:rPr lang="uk-UA" sz="1000" b="1">
                          <a:effectLst/>
                        </a:rPr>
                        <a:t>10.6</a:t>
                      </a:r>
                      <a:r>
                        <a:rPr lang="uk-UA" sz="1000" b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10.6</a:t>
                      </a:r>
                      <a:r>
                        <a:rPr lang="uk-UA" sz="1000" b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579384603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10.7</a:t>
                      </a:r>
                      <a:r>
                        <a:rPr lang="uk-UA" sz="1000" b="0">
                          <a:effectLst/>
                        </a:rPr>
                        <a:t>.0.0</a:t>
                      </a:r>
                      <a:r>
                        <a:rPr lang="uk-UA" sz="1000" b="1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10.7</a:t>
                      </a:r>
                      <a:r>
                        <a:rPr lang="uk-UA" sz="1000" b="0">
                          <a:effectLst/>
                        </a:rPr>
                        <a:t>.0.1 - </a:t>
                      </a:r>
                      <a:r>
                        <a:rPr lang="uk-UA" sz="1000" b="1">
                          <a:effectLst/>
                        </a:rPr>
                        <a:t>10.7</a:t>
                      </a:r>
                      <a:r>
                        <a:rPr lang="uk-UA" sz="1000" b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10.7</a:t>
                      </a:r>
                      <a:r>
                        <a:rPr lang="uk-UA" sz="1000" b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319694656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...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...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...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511108504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10.255</a:t>
                      </a:r>
                      <a:r>
                        <a:rPr lang="uk-UA" sz="1000" b="0">
                          <a:effectLst/>
                        </a:rPr>
                        <a:t>.0.0</a:t>
                      </a:r>
                      <a:r>
                        <a:rPr lang="uk-UA" sz="1000" b="1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10.255</a:t>
                      </a:r>
                      <a:r>
                        <a:rPr lang="uk-UA" sz="1000" b="0">
                          <a:effectLst/>
                        </a:rPr>
                        <a:t>.0.1 - </a:t>
                      </a:r>
                      <a:r>
                        <a:rPr lang="uk-UA" sz="1000" b="1">
                          <a:effectLst/>
                        </a:rPr>
                        <a:t>10.255</a:t>
                      </a:r>
                      <a:r>
                        <a:rPr lang="uk-UA" sz="1000" b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 dirty="0">
                          <a:effectLst/>
                        </a:rPr>
                        <a:t>10.255</a:t>
                      </a:r>
                      <a:r>
                        <a:rPr lang="uk-UA" sz="1000" b="0" dirty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369417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119983-4ED6-4A9F-ABB0-451D571C3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931778"/>
              </p:ext>
            </p:extLst>
          </p:nvPr>
        </p:nvGraphicFramePr>
        <p:xfrm>
          <a:off x="4572000" y="1246211"/>
          <a:ext cx="4392706" cy="3435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776">
                  <a:extLst>
                    <a:ext uri="{9D8B030D-6E8A-4147-A177-3AD203B41FA5}">
                      <a16:colId xmlns:a16="http://schemas.microsoft.com/office/drawing/2014/main" val="1832368472"/>
                    </a:ext>
                  </a:extLst>
                </a:gridCol>
                <a:gridCol w="2114224">
                  <a:extLst>
                    <a:ext uri="{9D8B030D-6E8A-4147-A177-3AD203B41FA5}">
                      <a16:colId xmlns:a16="http://schemas.microsoft.com/office/drawing/2014/main" val="3133033927"/>
                    </a:ext>
                  </a:extLst>
                </a:gridCol>
                <a:gridCol w="1011706">
                  <a:extLst>
                    <a:ext uri="{9D8B030D-6E8A-4147-A177-3AD203B41FA5}">
                      <a16:colId xmlns:a16="http://schemas.microsoft.com/office/drawing/2014/main" val="1854765229"/>
                    </a:ext>
                  </a:extLst>
                </a:gridCol>
              </a:tblGrid>
              <a:tr h="52017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effectLst/>
                        </a:rPr>
                        <a:t>Адреса підмережі</a:t>
                      </a:r>
                      <a:r>
                        <a:rPr lang="en-CA" sz="1000" b="1" dirty="0">
                          <a:effectLst/>
                        </a:rPr>
                        <a:t/>
                      </a:r>
                      <a:br>
                        <a:rPr lang="en-CA" sz="1000" b="1" dirty="0">
                          <a:effectLst/>
                        </a:rPr>
                      </a:br>
                      <a:r>
                        <a:rPr lang="uk-UA" sz="1000" b="0" dirty="0">
                          <a:effectLst/>
                        </a:rPr>
                        <a:t>(65 536 можливих підмереж)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effectLst/>
                        </a:rPr>
                        <a:t>Діапазон вузлів</a:t>
                      </a:r>
                      <a:r>
                        <a:rPr lang="en-CA" sz="1000" b="1" dirty="0">
                          <a:effectLst/>
                        </a:rPr>
                        <a:t/>
                      </a:r>
                      <a:br>
                        <a:rPr lang="en-CA" sz="1000" b="1" dirty="0">
                          <a:effectLst/>
                        </a:rPr>
                      </a:br>
                      <a:r>
                        <a:rPr lang="uk-UA" sz="1000" b="0" dirty="0">
                          <a:effectLst/>
                        </a:rPr>
                        <a:t>(254 можливих вузлів у підмережі)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effectLst/>
                        </a:rPr>
                        <a:t>Широкомовна адреса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621925027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10.0.0</a:t>
                      </a:r>
                      <a:r>
                        <a:rPr lang="uk-UA" sz="10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10.0.0</a:t>
                      </a:r>
                      <a:r>
                        <a:rPr lang="uk-UA" sz="1000" b="0">
                          <a:effectLst/>
                        </a:rPr>
                        <a:t>.1 - </a:t>
                      </a:r>
                      <a:r>
                        <a:rPr lang="uk-UA" sz="1000" b="1">
                          <a:effectLst/>
                        </a:rPr>
                        <a:t>10.0.0</a:t>
                      </a:r>
                      <a:r>
                        <a:rPr lang="uk-UA" sz="1000" b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10.0.0</a:t>
                      </a:r>
                      <a:r>
                        <a:rPr lang="uk-UA" sz="1000" b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648350670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10.0.1 .0</a:t>
                      </a:r>
                      <a:r>
                        <a:rPr lang="uk-UA" sz="10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10.0.1</a:t>
                      </a:r>
                      <a:r>
                        <a:rPr lang="uk-UA" sz="1000" b="0">
                          <a:effectLst/>
                        </a:rPr>
                        <a:t>.1 - </a:t>
                      </a:r>
                      <a:r>
                        <a:rPr lang="uk-UA" sz="1000" b="1">
                          <a:effectLst/>
                        </a:rPr>
                        <a:t>10.0.1</a:t>
                      </a:r>
                      <a:r>
                        <a:rPr lang="uk-UA" sz="1000" b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10.0.255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838933585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10.0.2 .0</a:t>
                      </a:r>
                      <a:r>
                        <a:rPr lang="uk-UA" sz="10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10.0.2</a:t>
                      </a:r>
                      <a:r>
                        <a:rPr lang="uk-UA" sz="1000" b="0">
                          <a:effectLst/>
                        </a:rPr>
                        <a:t>.1 - </a:t>
                      </a:r>
                      <a:r>
                        <a:rPr lang="uk-UA" sz="1000" b="1">
                          <a:effectLst/>
                        </a:rPr>
                        <a:t>10.0.2</a:t>
                      </a:r>
                      <a:r>
                        <a:rPr lang="uk-UA" sz="1000" b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10.0.2</a:t>
                      </a:r>
                      <a:r>
                        <a:rPr lang="uk-UA" sz="1000" b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643493669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…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…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…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459356146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10.0.255 .0</a:t>
                      </a:r>
                      <a:r>
                        <a:rPr lang="uk-UA" sz="10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10.0.255</a:t>
                      </a:r>
                      <a:r>
                        <a:rPr lang="uk-UA" sz="1000" b="0">
                          <a:effectLst/>
                        </a:rPr>
                        <a:t>.1 - </a:t>
                      </a:r>
                      <a:r>
                        <a:rPr lang="uk-UA" sz="1000" b="1">
                          <a:effectLst/>
                        </a:rPr>
                        <a:t>10.0.255</a:t>
                      </a:r>
                      <a:r>
                        <a:rPr lang="uk-UA" sz="1000" b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10.0.255</a:t>
                      </a:r>
                      <a:r>
                        <a:rPr lang="uk-UA" sz="1000" b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417579166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10.1.0</a:t>
                      </a:r>
                      <a:r>
                        <a:rPr lang="uk-UA" sz="1000" b="0">
                          <a:effectLst/>
                        </a:rPr>
                        <a:t>.0</a:t>
                      </a:r>
                      <a:r>
                        <a:rPr lang="uk-UA" sz="10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10.1.0</a:t>
                      </a:r>
                      <a:r>
                        <a:rPr lang="uk-UA" sz="1000" b="0">
                          <a:effectLst/>
                        </a:rPr>
                        <a:t>.1 - </a:t>
                      </a:r>
                      <a:r>
                        <a:rPr lang="uk-UA" sz="1000" b="1">
                          <a:effectLst/>
                        </a:rPr>
                        <a:t>10.1.0</a:t>
                      </a:r>
                      <a:r>
                        <a:rPr lang="uk-UA" sz="1000" b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10.1.0</a:t>
                      </a:r>
                      <a:r>
                        <a:rPr lang="uk-UA" sz="1000" b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246693201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10.1.1</a:t>
                      </a:r>
                      <a:r>
                        <a:rPr lang="uk-UA" sz="1000" b="0">
                          <a:effectLst/>
                        </a:rPr>
                        <a:t>.0</a:t>
                      </a:r>
                      <a:r>
                        <a:rPr lang="uk-UA" sz="10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10.1.1</a:t>
                      </a:r>
                      <a:r>
                        <a:rPr lang="uk-UA" sz="1000" b="0">
                          <a:effectLst/>
                        </a:rPr>
                        <a:t>.1 - </a:t>
                      </a:r>
                      <a:r>
                        <a:rPr lang="uk-UA" sz="1000" b="1">
                          <a:effectLst/>
                        </a:rPr>
                        <a:t>10.1.1</a:t>
                      </a:r>
                      <a:r>
                        <a:rPr lang="uk-UA" sz="1000" b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10.1.1</a:t>
                      </a:r>
                      <a:r>
                        <a:rPr lang="uk-UA" sz="1000" b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260802008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10.1.2</a:t>
                      </a:r>
                      <a:r>
                        <a:rPr lang="uk-UA" sz="1000" b="0">
                          <a:effectLst/>
                        </a:rPr>
                        <a:t>.0</a:t>
                      </a:r>
                      <a:r>
                        <a:rPr lang="uk-UA" sz="10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10.1.2</a:t>
                      </a:r>
                      <a:r>
                        <a:rPr lang="uk-UA" sz="1000" b="0">
                          <a:effectLst/>
                        </a:rPr>
                        <a:t>.1 - </a:t>
                      </a:r>
                      <a:r>
                        <a:rPr lang="uk-UA" sz="1000" b="1">
                          <a:effectLst/>
                        </a:rPr>
                        <a:t>10.1.2</a:t>
                      </a:r>
                      <a:r>
                        <a:rPr lang="uk-UA" sz="1000" b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10.1.2</a:t>
                      </a:r>
                      <a:r>
                        <a:rPr lang="uk-UA" sz="1000" b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140251696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…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…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…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579384603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10.100.0</a:t>
                      </a:r>
                      <a:r>
                        <a:rPr lang="uk-UA" sz="1000" b="0">
                          <a:effectLst/>
                        </a:rPr>
                        <a:t>.0</a:t>
                      </a:r>
                      <a:r>
                        <a:rPr lang="uk-UA" sz="10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10.100.0</a:t>
                      </a:r>
                      <a:r>
                        <a:rPr lang="uk-UA" sz="1000" b="0">
                          <a:effectLst/>
                        </a:rPr>
                        <a:t>.1 - </a:t>
                      </a:r>
                      <a:r>
                        <a:rPr lang="uk-UA" sz="1000" b="1">
                          <a:effectLst/>
                        </a:rPr>
                        <a:t>10.100.0</a:t>
                      </a:r>
                      <a:r>
                        <a:rPr lang="uk-UA" sz="1000" b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10.100.0</a:t>
                      </a:r>
                      <a:r>
                        <a:rPr lang="uk-UA" sz="1000" b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319694656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...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...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...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511108504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10.255.255</a:t>
                      </a:r>
                      <a:r>
                        <a:rPr lang="uk-UA" sz="1000" b="0">
                          <a:effectLst/>
                        </a:rPr>
                        <a:t>.0</a:t>
                      </a:r>
                      <a:r>
                        <a:rPr lang="uk-UA" sz="10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10.255.255</a:t>
                      </a:r>
                      <a:r>
                        <a:rPr lang="uk-UA" sz="1000" b="0">
                          <a:effectLst/>
                        </a:rPr>
                        <a:t>.1 - </a:t>
                      </a:r>
                      <a:r>
                        <a:rPr lang="uk-UA" sz="1000" b="1">
                          <a:effectLst/>
                        </a:rPr>
                        <a:t>10.2255.255</a:t>
                      </a:r>
                      <a:r>
                        <a:rPr lang="uk-UA" sz="1000" b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 dirty="0">
                          <a:effectLst/>
                        </a:rPr>
                        <a:t>10.255.255</a:t>
                      </a:r>
                      <a:r>
                        <a:rPr lang="uk-UA" sz="1000" b="0" dirty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36941723"/>
                  </a:ext>
                </a:extLst>
              </a:tr>
            </a:tbl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089B2B2C-E097-402A-93B9-3144F37B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uk-UA" sz="1600" dirty="0"/>
              <a:t>Розподіл мережі IPv4 на підмережі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Створення підмережі на межі октету (Продовж.)</a:t>
            </a:r>
          </a:p>
        </p:txBody>
      </p:sp>
    </p:spTree>
    <p:extLst>
      <p:ext uri="{BB962C8B-B14F-4D97-AF65-F5344CB8AC3E}">
        <p14:creationId xmlns:p14="http://schemas.microsoft.com/office/powerpoint/2010/main" val="39185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0" y="819560"/>
            <a:ext cx="8478947" cy="464334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Зверніться до таблиці, щоб розглянути шість способів розподілу на підмережі мережі з префіксом /24.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E5DF15-7779-4ED6-8960-EFEFE4B7C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091015"/>
              </p:ext>
            </p:extLst>
          </p:nvPr>
        </p:nvGraphicFramePr>
        <p:xfrm>
          <a:off x="570091" y="1534906"/>
          <a:ext cx="8202706" cy="3004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488">
                  <a:extLst>
                    <a:ext uri="{9D8B030D-6E8A-4147-A177-3AD203B41FA5}">
                      <a16:colId xmlns:a16="http://schemas.microsoft.com/office/drawing/2014/main" val="3173678455"/>
                    </a:ext>
                  </a:extLst>
                </a:gridCol>
                <a:gridCol w="1467755">
                  <a:extLst>
                    <a:ext uri="{9D8B030D-6E8A-4147-A177-3AD203B41FA5}">
                      <a16:colId xmlns:a16="http://schemas.microsoft.com/office/drawing/2014/main" val="1538934761"/>
                    </a:ext>
                  </a:extLst>
                </a:gridCol>
                <a:gridCol w="3770123">
                  <a:extLst>
                    <a:ext uri="{9D8B030D-6E8A-4147-A177-3AD203B41FA5}">
                      <a16:colId xmlns:a16="http://schemas.microsoft.com/office/drawing/2014/main" val="1045760004"/>
                    </a:ext>
                  </a:extLst>
                </a:gridCol>
                <a:gridCol w="911830">
                  <a:extLst>
                    <a:ext uri="{9D8B030D-6E8A-4147-A177-3AD203B41FA5}">
                      <a16:colId xmlns:a16="http://schemas.microsoft.com/office/drawing/2014/main" val="2485496051"/>
                    </a:ext>
                  </a:extLst>
                </a:gridCol>
                <a:gridCol w="882510">
                  <a:extLst>
                    <a:ext uri="{9D8B030D-6E8A-4147-A177-3AD203B41FA5}">
                      <a16:colId xmlns:a16="http://schemas.microsoft.com/office/drawing/2014/main" val="660007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</a:rPr>
                        <a:t>Довжина </a:t>
                      </a:r>
                      <a:r>
                        <a:rPr lang="uk-UA" sz="1200" b="1" dirty="0" err="1">
                          <a:effectLst/>
                        </a:rPr>
                        <a:t>префікса</a:t>
                      </a:r>
                      <a:endParaRPr lang="uk-UA" sz="1200" b="1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</a:rPr>
                        <a:t>Маска підмережі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</a:rPr>
                        <a:t>Маска підмережі в двійковому форматі</a:t>
                      </a:r>
                      <a:r>
                        <a:rPr lang="en-CA" sz="1200" b="1" dirty="0">
                          <a:effectLst/>
                        </a:rPr>
                        <a:t/>
                      </a:r>
                      <a:br>
                        <a:rPr lang="en-CA" sz="1200" b="1" dirty="0">
                          <a:effectLst/>
                        </a:rPr>
                      </a:br>
                      <a:r>
                        <a:rPr lang="uk-UA" sz="1200" b="1" dirty="0">
                          <a:effectLst/>
                        </a:rPr>
                        <a:t>(n = мережа, h = вузол)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</a:rPr>
                        <a:t>Кількість підмереж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</a:rPr>
                        <a:t>Кількість вузлів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27584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 dirty="0">
                          <a:effectLst/>
                        </a:rPr>
                        <a:t>/25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255.255.255.128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hhhhhhh</a:t>
                      </a:r>
                      <a: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126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60127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/26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255.255.255.192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hhhhhh</a:t>
                      </a:r>
                      <a: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62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999121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 dirty="0">
                          <a:effectLst/>
                        </a:rPr>
                        <a:t>/27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255.255.255.224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</a:t>
                      </a:r>
                      <a: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30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4647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/28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255.255.255.240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</a:t>
                      </a:r>
                      <a: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14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694683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/29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255.255.255.248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</a:t>
                      </a:r>
                      <a: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32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0902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/30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255.255.255.252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2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</a:t>
                      </a:r>
                      <a:r>
                        <a:rPr lang="uk-UA" sz="12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</a:t>
                      </a:r>
                      <a: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2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</a:t>
                      </a:r>
                      <a:r>
                        <a:rPr lang="uk-U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64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 dirty="0">
                          <a:effectLst/>
                        </a:rPr>
                        <a:t>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4211026032"/>
                  </a:ext>
                </a:extLst>
              </a:tr>
            </a:tbl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C7A791AA-AE0F-4229-A3D0-AE52921E8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uk-UA" sz="1600" dirty="0"/>
              <a:t>Розподіл мережі IPv4 на підмережі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Створення підмережі на межі октету (Продовж.)</a:t>
            </a:r>
          </a:p>
        </p:txBody>
      </p:sp>
    </p:spTree>
    <p:extLst>
      <p:ext uri="{BB962C8B-B14F-4D97-AF65-F5344CB8AC3E}">
        <p14:creationId xmlns:p14="http://schemas.microsoft.com/office/powerpoint/2010/main" val="318695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11.6 Розподіл на підмережі з префіксом /16 і /8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441035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041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Розподіл на підмережі з префіксом /16 і /8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Створення підмереж </a:t>
            </a:r>
            <a:br>
              <a:rPr lang="uk-UA" sz="2400" dirty="0"/>
            </a:br>
            <a:r>
              <a:rPr lang="uk-UA" sz="2400" dirty="0"/>
              <a:t>з префіксом /16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92F2256-EB3D-415D-8AD3-8D728E435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9" y="1616139"/>
            <a:ext cx="2927300" cy="1197499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У таблиці висвітлюються всі можливі варіанти створення підмереж з префіксом /16.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E0FA95-43CC-4153-B365-8C3E8D1B3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54906"/>
              </p:ext>
            </p:extLst>
          </p:nvPr>
        </p:nvGraphicFramePr>
        <p:xfrm>
          <a:off x="3119718" y="389359"/>
          <a:ext cx="5836920" cy="461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682">
                  <a:extLst>
                    <a:ext uri="{9D8B030D-6E8A-4147-A177-3AD203B41FA5}">
                      <a16:colId xmlns:a16="http://schemas.microsoft.com/office/drawing/2014/main" val="3400914921"/>
                    </a:ext>
                  </a:extLst>
                </a:gridCol>
                <a:gridCol w="923365">
                  <a:extLst>
                    <a:ext uri="{9D8B030D-6E8A-4147-A177-3AD203B41FA5}">
                      <a16:colId xmlns:a16="http://schemas.microsoft.com/office/drawing/2014/main" val="2755569675"/>
                    </a:ext>
                  </a:extLst>
                </a:gridCol>
                <a:gridCol w="2681413">
                  <a:extLst>
                    <a:ext uri="{9D8B030D-6E8A-4147-A177-3AD203B41FA5}">
                      <a16:colId xmlns:a16="http://schemas.microsoft.com/office/drawing/2014/main" val="2977755399"/>
                    </a:ext>
                  </a:extLst>
                </a:gridCol>
                <a:gridCol w="725510">
                  <a:extLst>
                    <a:ext uri="{9D8B030D-6E8A-4147-A177-3AD203B41FA5}">
                      <a16:colId xmlns:a16="http://schemas.microsoft.com/office/drawing/2014/main" val="1257793725"/>
                    </a:ext>
                  </a:extLst>
                </a:gridCol>
                <a:gridCol w="663950">
                  <a:extLst>
                    <a:ext uri="{9D8B030D-6E8A-4147-A177-3AD203B41FA5}">
                      <a16:colId xmlns:a16="http://schemas.microsoft.com/office/drawing/2014/main" val="859093634"/>
                    </a:ext>
                  </a:extLst>
                </a:gridCol>
              </a:tblGrid>
              <a:tr h="159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800" b="1" dirty="0">
                          <a:effectLst/>
                        </a:rPr>
                        <a:t>Довжина </a:t>
                      </a:r>
                      <a:r>
                        <a:rPr lang="uk-UA" sz="800" b="1" dirty="0" err="1">
                          <a:effectLst/>
                        </a:rPr>
                        <a:t>префікса</a:t>
                      </a:r>
                      <a:endParaRPr lang="uk-UA" sz="800" b="1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800" b="1" dirty="0">
                          <a:effectLst/>
                        </a:rPr>
                        <a:t>Маска підмережі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800" b="1" dirty="0">
                          <a:effectLst/>
                        </a:rPr>
                        <a:t>Мережна адреса (n =мережа , h = вузол)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800" b="1" dirty="0">
                          <a:effectLst/>
                        </a:rPr>
                        <a:t>Кількість підмереж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800" b="1" dirty="0">
                          <a:effectLst/>
                        </a:rPr>
                        <a:t>Кількість вузлів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34953287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 dirty="0">
                          <a:effectLst/>
                        </a:rPr>
                        <a:t>/17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>
                          <a:effectLst/>
                        </a:rPr>
                        <a:t>128</a:t>
                      </a:r>
                      <a:r>
                        <a:rPr lang="uk-UA" sz="800" b="0">
                          <a:effectLst/>
                        </a:rPr>
                        <a:t>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hhhhhhh.hhhhhhhh </a:t>
                      </a:r>
                      <a: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32766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543777364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/18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  <a:r>
                        <a:rPr lang="uk-UA" sz="800" b="0">
                          <a:effectLst/>
                        </a:rPr>
                        <a:t>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hhhhhh.hhhhhhhh </a:t>
                      </a:r>
                      <a: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16382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507666450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/19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 dirty="0">
                          <a:effectLst/>
                        </a:rPr>
                        <a:t>255.255.</a:t>
                      </a:r>
                      <a:r>
                        <a:rPr lang="uk-UA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</a:t>
                      </a:r>
                      <a:r>
                        <a:rPr lang="uk-UA" sz="800" b="0" dirty="0">
                          <a:effectLst/>
                        </a:rPr>
                        <a:t>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hhhhh.hhhhhhhh </a:t>
                      </a:r>
                      <a: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8190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895088631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/20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r>
                        <a:rPr lang="uk-UA" sz="800" b="0">
                          <a:effectLst/>
                        </a:rPr>
                        <a:t>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hhhh.hhhhhhhh </a:t>
                      </a:r>
                      <a: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4094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687745671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/21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  <a:r>
                        <a:rPr lang="uk-UA" sz="800" b="0">
                          <a:effectLst/>
                        </a:rPr>
                        <a:t>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hhh.hhhhhhhh </a:t>
                      </a:r>
                      <a: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32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2046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717418088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/22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</a:t>
                      </a:r>
                      <a:r>
                        <a:rPr lang="uk-UA" sz="800" b="0">
                          <a:effectLst/>
                        </a:rPr>
                        <a:t>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</a:t>
                      </a:r>
                      <a:r>
                        <a:rPr lang="uk-UA" sz="8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hh.hhhhhhhh</a:t>
                      </a: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</a:t>
                      </a: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64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1022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297882614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/23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254</a:t>
                      </a:r>
                      <a:r>
                        <a:rPr lang="uk-UA" sz="800" b="0">
                          <a:effectLst/>
                        </a:rPr>
                        <a:t>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h.hhhhhhhh </a:t>
                      </a:r>
                      <a: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128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510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4013125813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r>
                        <a:rPr lang="uk-UA" sz="800" b="0">
                          <a:effectLst/>
                        </a:rPr>
                        <a:t>.</a:t>
                      </a:r>
                      <a:r>
                        <a:rPr lang="uk-UA" sz="800" b="1">
                          <a:effectLst/>
                        </a:rPr>
                        <a:t>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</a:t>
                      </a:r>
                      <a:r>
                        <a:rPr lang="uk-UA" sz="8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.hhhhhhhh</a:t>
                      </a: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256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556719010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/25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r>
                        <a:rPr lang="uk-UA" sz="800" b="0">
                          <a:effectLst/>
                        </a:rPr>
                        <a:t>.</a:t>
                      </a:r>
                      <a:r>
                        <a:rPr lang="uk-UA" sz="800" b="1">
                          <a:effectLst/>
                        </a:rPr>
                        <a:t>128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</a:t>
                      </a:r>
                      <a:r>
                        <a:rPr lang="uk-UA" sz="8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hhhhhhh</a:t>
                      </a: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</a:t>
                      </a: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512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126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857005324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/26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r>
                        <a:rPr lang="uk-UA" sz="800" b="0">
                          <a:effectLst/>
                        </a:rPr>
                        <a:t>.</a:t>
                      </a:r>
                      <a:r>
                        <a:rPr lang="uk-UA" sz="800" b="1">
                          <a:effectLst/>
                        </a:rPr>
                        <a:t>192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</a:t>
                      </a:r>
                      <a:r>
                        <a:rPr lang="uk-UA" sz="8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hhhhhh</a:t>
                      </a: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</a:t>
                      </a: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1024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62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884378750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/27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r>
                        <a:rPr lang="uk-UA" sz="800" b="0">
                          <a:effectLst/>
                        </a:rPr>
                        <a:t>.</a:t>
                      </a:r>
                      <a:r>
                        <a:rPr lang="uk-UA" sz="800" b="1">
                          <a:effectLst/>
                        </a:rPr>
                        <a:t>224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</a:t>
                      </a:r>
                      <a:r>
                        <a:rPr lang="uk-UA" sz="8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</a:t>
                      </a: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</a:t>
                      </a: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 dirty="0">
                          <a:effectLst/>
                        </a:rPr>
                        <a:t>2048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30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662949982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/28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.255.</a:t>
                      </a:r>
                      <a:r>
                        <a:rPr lang="uk-UA" sz="800" b="1">
                          <a:effectLst/>
                        </a:rPr>
                        <a:t>240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 </a:t>
                      </a:r>
                      <a: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 dirty="0">
                          <a:effectLst/>
                        </a:rPr>
                        <a:t>4096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14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47945818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/29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r>
                        <a:rPr lang="uk-UA" sz="800" b="0">
                          <a:effectLst/>
                        </a:rPr>
                        <a:t>.</a:t>
                      </a:r>
                      <a:r>
                        <a:rPr lang="uk-UA" sz="800" b="1">
                          <a:effectLst/>
                        </a:rPr>
                        <a:t>248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 </a:t>
                      </a:r>
                      <a: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8192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 dirty="0">
                          <a:effectLst/>
                        </a:rPr>
                        <a:t>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719294433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/30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255.</a:t>
                      </a:r>
                      <a:r>
                        <a:rPr lang="uk-UA" sz="800" b="1">
                          <a:effectLst/>
                        </a:rPr>
                        <a:t>252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 </a:t>
                      </a:r>
                      <a: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16384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 dirty="0">
                          <a:effectLst/>
                        </a:rPr>
                        <a:t>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088457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4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Розподіл на підмережі з префіксом /16 і /8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Створення 1000 підмереж з префіксом /8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76" y="731837"/>
            <a:ext cx="5403221" cy="3669447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Розглянемо велике підприємство, якому потрібно не менше 100 підмереж і яке обрало приватну адресу 172.16.0.0/16 як свою внутрішню адресу мережі.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На рисунку показано кількість підмереж, які можна створити при запозиченні бітів з третього і четвертого октетів.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</a:rPr>
              <a:t>Зверніть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увагу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err="1">
                <a:solidFill>
                  <a:srgbClr val="000000"/>
                </a:solidFill>
              </a:rPr>
              <a:t>що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тепер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може</a:t>
            </a:r>
            <a:r>
              <a:rPr lang="ru-RU" sz="1600" dirty="0">
                <a:solidFill>
                  <a:srgbClr val="000000"/>
                </a:solidFill>
              </a:rPr>
              <a:t> бути </a:t>
            </a:r>
            <a:r>
              <a:rPr lang="ru-RU" sz="1600" dirty="0" err="1">
                <a:solidFill>
                  <a:srgbClr val="000000"/>
                </a:solidFill>
              </a:rPr>
              <a:t>запозичено</a:t>
            </a:r>
            <a:r>
              <a:rPr lang="ru-RU" sz="1600" dirty="0">
                <a:solidFill>
                  <a:srgbClr val="000000"/>
                </a:solidFill>
              </a:rPr>
              <a:t> до 14 </a:t>
            </a:r>
            <a:r>
              <a:rPr lang="ru-RU" sz="1600" dirty="0" err="1">
                <a:solidFill>
                  <a:srgbClr val="000000"/>
                </a:solidFill>
              </a:rPr>
              <a:t>бітів</a:t>
            </a:r>
            <a:r>
              <a:rPr lang="ru-RU" sz="1600" dirty="0">
                <a:solidFill>
                  <a:srgbClr val="000000"/>
                </a:solidFill>
              </a:rPr>
              <a:t> з </a:t>
            </a:r>
            <a:r>
              <a:rPr lang="ru-RU" sz="1600" dirty="0" err="1">
                <a:solidFill>
                  <a:srgbClr val="000000"/>
                </a:solidFill>
              </a:rPr>
              <a:t>вузлової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частини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uk-UA" sz="1600" dirty="0">
                <a:solidFill>
                  <a:srgbClr val="000000"/>
                </a:solidFill>
              </a:rPr>
              <a:t>(тобто останні два біти не можуть бути запозичені).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Щоб задовольнити вимогу 100 підмереж для підприємства, 7 бітів (тобто 2</a:t>
            </a:r>
            <a:r>
              <a:rPr lang="uk-UA" sz="1600" baseline="30000" dirty="0">
                <a:solidFill>
                  <a:srgbClr val="000000"/>
                </a:solidFill>
              </a:rPr>
              <a:t>7</a:t>
            </a:r>
            <a:r>
              <a:rPr lang="uk-UA" sz="1600" dirty="0">
                <a:solidFill>
                  <a:srgbClr val="000000"/>
                </a:solidFill>
              </a:rPr>
              <a:t> = 128 підмереж) потрібно було б запозичити (всього 128 підмереж).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912EB9-9234-4648-AF24-14759A57C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897" y="855418"/>
            <a:ext cx="3384742" cy="325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82" y="1016114"/>
            <a:ext cx="88046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hangingPunct="0"/>
            <a:r>
              <a:rPr lang="uk-UA" sz="16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Завдання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uk-UA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Обчислити схему підмережі IPv4, щоб ефективно сегментувати мережу.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482894"/>
              </p:ext>
            </p:extLst>
          </p:nvPr>
        </p:nvGraphicFramePr>
        <p:xfrm>
          <a:off x="324282" y="1998342"/>
          <a:ext cx="8328900" cy="2212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000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4208900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16347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Назва</a:t>
                      </a:r>
                      <a:endParaRPr lang="uk-UA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Мета</a:t>
                      </a:r>
                      <a:endParaRPr lang="uk-UA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Розподіл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підмережі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префіксом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/16 і /8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Обчислити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підмережі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IPv4 для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префікса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/16 і /8.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Розподіл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підмережі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відповідно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вимог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Враховуючи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набір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вимог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підмережі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реалізувати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схему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адресації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IPv4.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Маска підмережі змінної довжини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Пояснити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як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створити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гнучку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схему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адресації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</a:t>
                      </a: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допомогою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маски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підмережі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змінної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довжини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VLSM).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Структуроване проектування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Реалізувати схему адресації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VLSM.</a:t>
                      </a:r>
                      <a:endParaRPr lang="uk-UA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44452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9551994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Розподіл на підмережі з префіксом /16 і /8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Створення 1000 підмереж з префіксом /8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324" y="697333"/>
            <a:ext cx="4863929" cy="3073946"/>
          </a:xfrm>
        </p:spPr>
        <p:txBody>
          <a:bodyPr/>
          <a:lstStyle/>
          <a:p>
            <a:pPr marL="0" indent="0" algn="just"/>
            <a:r>
              <a:rPr lang="uk-UA" sz="1600" dirty="0">
                <a:solidFill>
                  <a:srgbClr val="000000"/>
                </a:solidFill>
              </a:rPr>
              <a:t>Розглянемо невеликого інтернет-провайдера (ISP), який потребує 1000 підмереж для своїх клієнтів, використовуючи мережну адресу 10.0.0.0/8, що означає, що в мережній частині є 8 бітів і ще 24 біти для створення підмереж, які можна запозичати з позиції вузлових бітів. 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На рисунку показано кількість підмереж, які можна отримати при запозиченні бітів з другого і третього октетів.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Зверніть увагу, що тепер може бути запозичено до 22 бітів з позиції вузлових бітів (тобто останні два біти не можуть бути запозичені).</a:t>
            </a:r>
          </a:p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Щоб задовольнити вимогу 1000 підмереж для підприємства, 10 бітів (тобто 2</a:t>
            </a:r>
            <a:r>
              <a:rPr lang="uk-UA" sz="1600" baseline="30000" dirty="0">
                <a:solidFill>
                  <a:srgbClr val="000000"/>
                </a:solidFill>
              </a:rPr>
              <a:t>10</a:t>
            </a:r>
            <a:r>
              <a:rPr lang="uk-UA" sz="1600" dirty="0">
                <a:solidFill>
                  <a:srgbClr val="000000"/>
                </a:solidFill>
              </a:rPr>
              <a:t>=1024 підмережі) потрібно було б запозичити (всього 1024 підмережі).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D50AE-022A-4CE2-A161-C94FE631C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965" y="826108"/>
            <a:ext cx="3704990" cy="246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11.7 Розподіл на підмережі відповідно до вимог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129250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582"/>
            <a:ext cx="8785412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Розподіл на підмережі відповідно до вимог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/>
              <a:t>Приватна </a:t>
            </a:r>
            <a:r>
              <a:rPr lang="ru-RU" sz="2400" dirty="0" err="1"/>
              <a:t>підмережа</a:t>
            </a:r>
            <a:r>
              <a:rPr lang="ru-RU" sz="2400" dirty="0"/>
              <a:t> та </a:t>
            </a:r>
            <a:r>
              <a:rPr lang="ru-RU" sz="2400" dirty="0" err="1"/>
              <a:t>публічний</a:t>
            </a:r>
            <a:r>
              <a:rPr lang="ru-RU" sz="2400" dirty="0"/>
              <a:t> </a:t>
            </a:r>
            <a:r>
              <a:rPr lang="ru-RU" sz="2400" dirty="0" err="1"/>
              <a:t>адресний</a:t>
            </a:r>
            <a:r>
              <a:rPr lang="ru-RU" sz="2400" dirty="0"/>
              <a:t> </a:t>
            </a:r>
            <a:r>
              <a:rPr lang="ru-RU" sz="2400" dirty="0" err="1"/>
              <a:t>простір</a:t>
            </a:r>
            <a:r>
              <a:rPr lang="ru-RU" sz="2400" dirty="0"/>
              <a:t> IPv4</a:t>
            </a:r>
            <a:br>
              <a:rPr lang="ru-RU" sz="2400" dirty="0"/>
            </a:br>
            <a:endParaRPr lang="uk-UA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" y="628478"/>
            <a:ext cx="4762489" cy="3073946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Корпоративні мережі мають: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Інтранет (</a:t>
            </a:r>
            <a:r>
              <a:rPr lang="uk-UA" sz="1600" dirty="0" err="1">
                <a:solidFill>
                  <a:srgbClr val="000000"/>
                </a:solidFill>
              </a:rPr>
              <a:t>Intranet</a:t>
            </a:r>
            <a:r>
              <a:rPr lang="uk-UA" sz="1600" dirty="0">
                <a:solidFill>
                  <a:srgbClr val="000000"/>
                </a:solidFill>
              </a:rPr>
              <a:t>) – це внутрішня частина мережі компанії, зазвичай використовує приватні адреси IPv4.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endParaRPr lang="uk-UA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DMZ - це частина мережі компанії, що містить ресурси, доступні в Інтернеті, наприклад сервери. Пристрої в DMZ використовують публічні адреси IPv4.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12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Компанія може використовувати адресу 10.0.0.0/8 і розподілити мережу на підмережі на межі /16 або /24. 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endParaRPr lang="uk-UA" sz="12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Пристрої DMZ повинні бути налаштовані за допомогою публічних IP-адрес.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D669F9-6546-4D50-B5D4-ED794ADFF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365" y="1118335"/>
            <a:ext cx="4083635" cy="272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8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712028" cy="731837"/>
          </a:xfrm>
        </p:spPr>
        <p:txBody>
          <a:bodyPr/>
          <a:lstStyle/>
          <a:p>
            <a:pPr rtl="0"/>
            <a:r>
              <a:rPr lang="uk-UA" sz="1600" dirty="0"/>
              <a:t>Розподіл на підмережі відповідно до вимог</a:t>
            </a:r>
            <a:r>
              <a:rPr lang="en-US" dirty="0"/>
              <a:t/>
            </a:r>
            <a:br>
              <a:rPr lang="en-US" dirty="0"/>
            </a:br>
            <a:r>
              <a:rPr lang="uk-UA" sz="2000" dirty="0"/>
              <a:t>Зменшення кількості невикористаних IPv4-адрес вузла та збільшення кількості підмереж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31" y="817477"/>
            <a:ext cx="8280057" cy="973381"/>
          </a:xfrm>
        </p:spPr>
        <p:txBody>
          <a:bodyPr/>
          <a:lstStyle/>
          <a:p>
            <a:pPr marL="0" indent="0" algn="l" rtl="0"/>
            <a:r>
              <a:rPr lang="uk-UA" sz="1600" dirty="0">
                <a:solidFill>
                  <a:srgbClr val="000000"/>
                </a:solidFill>
              </a:rPr>
              <a:t>При плануванні підмереж необхідно врахувати два аспекти: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Необхідну кількість адрес вузлів у кожній мережі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Необхідну кількість окремих підмереж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CC84FF-7C82-4B7C-A9C2-37AE1AC6A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87933"/>
              </p:ext>
            </p:extLst>
          </p:nvPr>
        </p:nvGraphicFramePr>
        <p:xfrm>
          <a:off x="1207769" y="1944355"/>
          <a:ext cx="67284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20">
                  <a:extLst>
                    <a:ext uri="{9D8B030D-6E8A-4147-A177-3AD203B41FA5}">
                      <a16:colId xmlns:a16="http://schemas.microsoft.com/office/drawing/2014/main" val="3173678455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1538934761"/>
                    </a:ext>
                  </a:extLst>
                </a:gridCol>
                <a:gridCol w="3092530">
                  <a:extLst>
                    <a:ext uri="{9D8B030D-6E8A-4147-A177-3AD203B41FA5}">
                      <a16:colId xmlns:a16="http://schemas.microsoft.com/office/drawing/2014/main" val="1045760004"/>
                    </a:ext>
                  </a:extLst>
                </a:gridCol>
                <a:gridCol w="747950">
                  <a:extLst>
                    <a:ext uri="{9D8B030D-6E8A-4147-A177-3AD203B41FA5}">
                      <a16:colId xmlns:a16="http://schemas.microsoft.com/office/drawing/2014/main" val="248549605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660007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000" b="1">
                          <a:effectLst/>
                        </a:rPr>
                        <a:t>Довжина префікса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000" b="1">
                          <a:effectLst/>
                        </a:rPr>
                        <a:t>Маска підмережі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effectLst/>
                        </a:rPr>
                        <a:t>Маска підмережі в двійковому форматі</a:t>
                      </a:r>
                      <a:r>
                        <a:rPr lang="en-CA" sz="1000" b="1" dirty="0">
                          <a:effectLst/>
                        </a:rPr>
                        <a:t/>
                      </a:r>
                      <a:br>
                        <a:rPr lang="en-CA" sz="1000" b="1" dirty="0">
                          <a:effectLst/>
                        </a:rPr>
                      </a:br>
                      <a:r>
                        <a:rPr lang="uk-UA" sz="1000" b="1" dirty="0">
                          <a:effectLst/>
                        </a:rPr>
                        <a:t>(n = мережа, h = вузол)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000" dirty="0">
                          <a:solidFill>
                            <a:schemeClr val="bg1"/>
                          </a:solidFill>
                        </a:rPr>
                        <a:t>Кількість</a:t>
                      </a:r>
                      <a:r>
                        <a:rPr lang="uk-UA" sz="1000" b="1" dirty="0">
                          <a:effectLst/>
                        </a:rPr>
                        <a:t> підмереж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000" dirty="0">
                          <a:solidFill>
                            <a:schemeClr val="bg1"/>
                          </a:solidFill>
                        </a:rPr>
                        <a:t>Кількість</a:t>
                      </a:r>
                      <a:r>
                        <a:rPr lang="uk-UA" sz="1000" b="1" dirty="0">
                          <a:effectLst/>
                        </a:rPr>
                        <a:t> вузлів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27584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/25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255.255.255.128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hhhhhhh</a:t>
                      </a:r>
                      <a: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126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60127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/26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255.255.255.192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hhhhhh</a:t>
                      </a:r>
                      <a: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62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999121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/27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255.255.255.224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</a:t>
                      </a:r>
                      <a: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30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4647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/28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255.255.255.240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</a:t>
                      </a:r>
                      <a: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694683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/29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255.255.255.248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</a:t>
                      </a:r>
                      <a: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32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0902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/30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255.255.255.252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</a:t>
                      </a:r>
                      <a: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64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 dirty="0">
                          <a:effectLst/>
                        </a:rPr>
                        <a:t>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4211026032"/>
                  </a:ext>
                </a:extLst>
              </a:tr>
            </a:tbl>
          </a:graphicData>
        </a:graphic>
      </p:graphicFrame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52049570-73E8-4725-BB39-4CAE9ED89E03}"/>
              </a:ext>
            </a:extLst>
          </p:cNvPr>
          <p:cNvCxnSpPr>
            <a:cxnSpLocks/>
          </p:cNvCxnSpPr>
          <p:nvPr/>
        </p:nvCxnSpPr>
        <p:spPr>
          <a:xfrm>
            <a:off x="6019800" y="1304168"/>
            <a:ext cx="1516380" cy="602479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FFFCA02D-B099-4C7E-83CA-8A71906FCE6C}"/>
              </a:ext>
            </a:extLst>
          </p:cNvPr>
          <p:cNvCxnSpPr>
            <a:cxnSpLocks/>
          </p:cNvCxnSpPr>
          <p:nvPr/>
        </p:nvCxnSpPr>
        <p:spPr>
          <a:xfrm>
            <a:off x="4709160" y="1605407"/>
            <a:ext cx="2119081" cy="301240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07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Розподіл на підмережі відповідно до вимог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Приклад: Ефективний розподіл на підмережі IPv4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4709280" cy="3573146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У цьому прикладі інтернет-провайдер (ISP) виділив корпоративному офісу для використання публічну адресу мережі 172.16.0.0/22 (10 вузлових бітів), яка забезпечує 1022 адреси вузлів.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Існує п'ять відділів, а це означає, що потрібно п’ять під’єднань до Інтернету. Отже, організації потрібно 10 підмереж, а найбільшій підмережі необхідно 40 адрес.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Виділено 10 підмереж з маскою підмережі /26 (тобто 255.255.255.192).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26F2B6-A5EE-4BC1-9196-BEEE11210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229" y="855419"/>
            <a:ext cx="3484990" cy="1251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D967D5-2BEE-4CAF-BF74-C8F6AFDA0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229" y="2208184"/>
            <a:ext cx="3616498" cy="240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11.8 Маска підмережі змінної довжини (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VLSM)</a:t>
            </a:r>
            <a:endParaRPr lang="en-C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6898405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Маска підмережі змінної довжини (</a:t>
            </a:r>
            <a:r>
              <a:rPr lang="en-US" sz="1600" dirty="0"/>
              <a:t>VLSM)</a:t>
            </a:r>
            <a:br>
              <a:rPr lang="en-US" sz="1600" dirty="0"/>
            </a:br>
            <a:r>
              <a:rPr lang="uk-UA" sz="2400" dirty="0"/>
              <a:t>Збереження адрес IPv4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1510709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З огляду на топологію, потрібно 7 підмереж (тобто чотири локальні мережі (LAN) і три мережі (WAN)). Найбільша кількість вузлів знаходиться у Будівлі </a:t>
            </a:r>
            <a:r>
              <a:rPr lang="en-US" sz="1600" dirty="0">
                <a:solidFill>
                  <a:srgbClr val="000000"/>
                </a:solidFill>
              </a:rPr>
              <a:t>D</a:t>
            </a:r>
            <a:r>
              <a:rPr lang="uk-UA" sz="1600" dirty="0">
                <a:solidFill>
                  <a:srgbClr val="000000"/>
                </a:solidFill>
              </a:rPr>
              <a:t> - 28 вузлів.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Маска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/27 </a:t>
            </a: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забезпечуватиме 8 підмереж з 30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IP-</a:t>
            </a: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адресами вузлів і, отже, підтримуватиме цю топологію.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6B421B-63BE-47B3-B5D3-2A12580CC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12" y="2231658"/>
            <a:ext cx="7927574" cy="215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7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86" y="731837"/>
            <a:ext cx="5814236" cy="944845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Однак, канали між мережами WAN «точка-точка» потребують тільки дві адреси, а отже, витрачається 28 адрес із загальної кількості 84 не використовуваних адрес.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9215E-8970-45B2-8162-265CF46FA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009" y="376295"/>
            <a:ext cx="2778005" cy="11813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6B421B-63BE-47B3-B5D3-2A12580CC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097" y="1745910"/>
            <a:ext cx="5683805" cy="1542972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9D0A209-0C20-474A-8988-82BCE662C636}"/>
              </a:ext>
            </a:extLst>
          </p:cNvPr>
          <p:cNvSpPr txBox="1">
            <a:spLocks/>
          </p:cNvSpPr>
          <p:nvPr/>
        </p:nvSpPr>
        <p:spPr>
          <a:xfrm>
            <a:off x="431971" y="3343237"/>
            <a:ext cx="8280058" cy="130496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Застосування традиційної схеми розподілу мережі на підмережі за таким сценарієм є неефективним і допускає недоцільне витрачання ресурсів.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Маска підмережі змінної довжини (VLSM, </a:t>
            </a:r>
            <a:r>
              <a:rPr lang="en-US" sz="1600" dirty="0">
                <a:solidFill>
                  <a:srgbClr val="000000"/>
                </a:solidFill>
              </a:rPr>
              <a:t>Variable Length Subnet Mask</a:t>
            </a:r>
            <a:r>
              <a:rPr lang="uk-UA" sz="1600" dirty="0">
                <a:solidFill>
                  <a:srgbClr val="000000"/>
                </a:solidFill>
              </a:rPr>
              <a:t>) розроблена, щоб уникнути недоцільного витрачання адрес при розподілі мережі на підмережі.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C7A0D14-F2B8-4118-BB2B-68D8919B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Маска підмережі змінної довжини (</a:t>
            </a:r>
            <a:r>
              <a:rPr lang="en-US" sz="1600" dirty="0"/>
              <a:t>VLSM)</a:t>
            </a:r>
            <a:br>
              <a:rPr lang="en-US" sz="1600" dirty="0"/>
            </a:br>
            <a:r>
              <a:rPr lang="uk-UA" sz="2400" dirty="0"/>
              <a:t>Збереження адрес IPv4 (Продовж.)</a:t>
            </a:r>
          </a:p>
        </p:txBody>
      </p:sp>
    </p:spTree>
    <p:extLst>
      <p:ext uri="{BB962C8B-B14F-4D97-AF65-F5344CB8AC3E}">
        <p14:creationId xmlns:p14="http://schemas.microsoft.com/office/powerpoint/2010/main" val="20171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Маска підмережі змінної довжини (</a:t>
            </a:r>
            <a:r>
              <a:rPr lang="en-US" sz="1600" dirty="0"/>
              <a:t>VLSM)</a:t>
            </a:r>
            <a:br>
              <a:rPr lang="en-US" sz="1600" dirty="0"/>
            </a:br>
            <a:r>
              <a:rPr lang="uk-UA" sz="2400" dirty="0"/>
              <a:t>Маска підмережі змінної довжини (</a:t>
            </a:r>
            <a:r>
              <a:rPr lang="en-US" sz="2400" dirty="0"/>
              <a:t>VLSM)</a:t>
            </a:r>
            <a:endParaRPr lang="uk-UA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4" y="855419"/>
            <a:ext cx="5585011" cy="3734509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Ліворуч показано традиційну схему підмережі (тобто, підмережі з однаковою маскою), а праворуч показано, як використовувати VLSM для розподілу мережі на підмережі та як розподілити останню підмережу на вісім підмереж з префіксом /30.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Здійснюючи розподіл за допомогою VLSM завжди починайте із вимог щодо кількості вузлів у найбільшій підмережі та розподіляйте підмережу, допоки не будуть виконані вимоги щодо кількості вузлів у найменшій підмережі.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Отримана топологія за допомогою VLSM.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165FDB-636B-41FC-BD50-01D67FA8F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531" y="941078"/>
            <a:ext cx="3199159" cy="1960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5AD4C-7A7F-4FE5-B2F2-0DE8D4398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641" y="3470037"/>
            <a:ext cx="4116359" cy="132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Маска підмережі змінної довжини (</a:t>
            </a:r>
            <a:r>
              <a:rPr lang="en-US" sz="1600" dirty="0"/>
              <a:t>VLSM)</a:t>
            </a:r>
            <a:br>
              <a:rPr lang="en-US" sz="1600" dirty="0"/>
            </a:br>
            <a:r>
              <a:rPr lang="uk-UA" sz="2400" dirty="0"/>
              <a:t>Призначення адрес топології VLSM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69" y="731837"/>
            <a:ext cx="8280057" cy="788446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При використанні підмереж VLSM, локальним мережам (LAN) та мережам між маршрутизаторами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(WAN)</a:t>
            </a: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 можна виділяти адреси без зайвих витрат,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як показано на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схемі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логічної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топології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uk-UA" sz="16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67DF-F387-422D-A1F1-5FB6AE722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45" y="1643865"/>
            <a:ext cx="7948907" cy="30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9034" cy="929640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11.1 Структура адреси IPv4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11.9 Структуроване проектування</a:t>
            </a:r>
            <a:endParaRPr lang="en-C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4535095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Структуроване проектування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Планування адресації мережі IPv4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3420746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Планування IP-мережі має вирішальне значення для розвитку та масштабування корпоративної мережі в майбутньому.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Вам потрібно знати, скільки потрібно підмереж, скільки необхідно вузлів у кожній підмережі, які пристрої входять до складу підмереж, які частини мережі використовують приватні адреси, а які - публічні, і багато інших визначальних факторів.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400" dirty="0">
              <a:solidFill>
                <a:srgbClr val="000000"/>
              </a:solidFill>
            </a:endParaRPr>
          </a:p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При плануванні розподілу мережі IPv4 на підмережі необхідно дослідити вимоги, що висуваються організаціями щодо використання мережі та передбачити структуру підмереж. 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Здійсніть ґрунтовний аналіз вимог, що висуваються до мережі, зокрема розгляньте всю мережу та визначте, як сегментувати кожну область. 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Визначте, скільки необхідно підмереж і вузлів у кожній підмережі.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Визначте діапазони адрес DHCP та діапазони VLAN Рівня 2.</a:t>
            </a:r>
          </a:p>
        </p:txBody>
      </p:sp>
    </p:spTree>
    <p:extLst>
      <p:ext uri="{BB962C8B-B14F-4D97-AF65-F5344CB8AC3E}">
        <p14:creationId xmlns:p14="http://schemas.microsoft.com/office/powerpoint/2010/main" val="267447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Структуроване проектування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Призначення адрес пристроям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3073946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В межах мережі існують різні типи пристроїв, яким потрібні такі адреси: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000000"/>
                </a:solidFill>
              </a:rPr>
              <a:t>Клієнтські пристрої кінцевих користувачів </a:t>
            </a:r>
            <a:r>
              <a:rPr lang="uk-UA" sz="1400" dirty="0">
                <a:solidFill>
                  <a:srgbClr val="000000"/>
                </a:solidFill>
              </a:rPr>
              <a:t>– Більшість використовують DHCP для зменшення помилок та навантаження на персонал служби підтримки мережі. Клієнти IPv6 можуть отримати інформацію про адресу за допомогою DHCPv6 або SLAAC.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000000"/>
                </a:solidFill>
              </a:rPr>
              <a:t>Сервери та периферійні пристрої </a:t>
            </a:r>
            <a:r>
              <a:rPr lang="uk-UA" sz="1400" dirty="0">
                <a:solidFill>
                  <a:srgbClr val="000000"/>
                </a:solidFill>
              </a:rPr>
              <a:t>– Вони повинні мати передбачувану статичну IP-адресу.</a:t>
            </a:r>
            <a:r>
              <a:rPr lang="uk-UA" sz="1400" b="1" dirty="0">
                <a:solidFill>
                  <a:srgbClr val="000000"/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000000"/>
                </a:solidFill>
              </a:rPr>
              <a:t>Сервери, які доступні з Інтернету </a:t>
            </a:r>
            <a:r>
              <a:rPr lang="uk-UA" sz="1400" dirty="0">
                <a:solidFill>
                  <a:srgbClr val="000000"/>
                </a:solidFill>
              </a:rPr>
              <a:t>– Сервери, повинні мати публічну IPv4-адресу, доступ до якої здійснюється за допомогою NAT.</a:t>
            </a:r>
            <a:r>
              <a:rPr lang="uk-UA" sz="1400" b="1" dirty="0">
                <a:solidFill>
                  <a:srgbClr val="000000"/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000000"/>
                </a:solidFill>
              </a:rPr>
              <a:t>Проміжні пристрої</a:t>
            </a:r>
            <a:r>
              <a:rPr lang="uk-UA" sz="1400" dirty="0">
                <a:solidFill>
                  <a:srgbClr val="000000"/>
                </a:solidFill>
              </a:rPr>
              <a:t> – Цим пристроям адреси присвоюються для керування мережею, моніторингу та безпеки.</a:t>
            </a:r>
            <a:r>
              <a:rPr lang="uk-UA" sz="1400" b="1" dirty="0">
                <a:solidFill>
                  <a:srgbClr val="000000"/>
                </a:solidFill>
              </a:rPr>
              <a:t> 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000000"/>
                </a:solidFill>
              </a:rPr>
              <a:t> Шлюз</a:t>
            </a:r>
            <a:r>
              <a:rPr lang="uk-UA" sz="1400" dirty="0">
                <a:solidFill>
                  <a:srgbClr val="000000"/>
                </a:solidFill>
              </a:rPr>
              <a:t> – Маршрутизатори та пристрої брандмауера є шлюзом для вузлів у цій мережі.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При проектуванні схеми IP-адресації, як правило, рекомендується мати заданий шаблон призначення адрес для кожного типу пристроїв. </a:t>
            </a:r>
          </a:p>
        </p:txBody>
      </p:sp>
    </p:spTree>
    <p:extLst>
      <p:ext uri="{BB962C8B-B14F-4D97-AF65-F5344CB8AC3E}">
        <p14:creationId xmlns:p14="http://schemas.microsoft.com/office/powerpoint/2010/main" val="51032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672" y="2482626"/>
            <a:ext cx="8280314" cy="970280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11.10 Практичне завдання з Розділу та Контрольна робота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4" y="792129"/>
            <a:ext cx="8935889" cy="4155319"/>
          </a:xfrm>
        </p:spPr>
        <p:txBody>
          <a:bodyPr/>
          <a:lstStyle/>
          <a:p>
            <a:pPr marL="182563" indent="-166688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Структура </a:t>
            </a:r>
            <a:r>
              <a:rPr lang="en-US" sz="1600" dirty="0"/>
              <a:t>IP-</a:t>
            </a:r>
            <a:r>
              <a:rPr lang="uk-UA" sz="1600" dirty="0"/>
              <a:t>адреси являє собою 32-бітну ієрархічну мережну адресу, яка визначає мережну й вузлову частини. Для визначення мережної та вузлової частини, пристрої у мережі використовують, для IP-адреси та пов'язаної з нею маски підмережі, процес який називається логічною операцією І (AND).</a:t>
            </a:r>
          </a:p>
          <a:p>
            <a:pPr marL="182563" indent="-166688" algn="just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Призначення IPv4-пакетів може бути </a:t>
            </a:r>
            <a:r>
              <a:rPr lang="uk-UA" sz="1600" dirty="0" err="1"/>
              <a:t>одноадресним</a:t>
            </a:r>
            <a:r>
              <a:rPr lang="uk-UA" sz="1600" dirty="0"/>
              <a:t>, широкомовним і груповим.</a:t>
            </a:r>
          </a:p>
          <a:p>
            <a:pPr marL="182563" indent="-166688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Існують </a:t>
            </a:r>
            <a:r>
              <a:rPr lang="uk-UA" sz="1600" dirty="0" err="1"/>
              <a:t>глобально</a:t>
            </a:r>
            <a:r>
              <a:rPr lang="uk-UA" sz="1600" dirty="0"/>
              <a:t> керовані IP-адреси, призначені IANA, і є три діапазони приватних мережних IP-адрес, які не можуть бути </a:t>
            </a:r>
            <a:r>
              <a:rPr lang="uk-UA" sz="1600" dirty="0" err="1"/>
              <a:t>глобально</a:t>
            </a:r>
            <a:r>
              <a:rPr lang="uk-UA" sz="1600" dirty="0"/>
              <a:t> </a:t>
            </a:r>
            <a:r>
              <a:rPr lang="uk-UA" sz="1600" dirty="0" err="1"/>
              <a:t>маршрутизованими</a:t>
            </a:r>
            <a:r>
              <a:rPr lang="uk-UA" sz="1600" dirty="0"/>
              <a:t>, але можуть бути використаними в усіх внутрішніх приватних мережах.</a:t>
            </a:r>
          </a:p>
          <a:p>
            <a:pPr marL="182563" indent="-166688" algn="just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Зменшуйте великі широкомовні домени шляхом розподілу підмереж на менші широкомовні домени, що в свою чергу зменшить загальний мережний трафік та підвищить продуктивність мережі.  </a:t>
            </a:r>
          </a:p>
          <a:p>
            <a:pPr marL="182563" indent="-166688" algn="just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Підмережі IPv4 створюються за допомогою одного або декількох вузлових бітів, які використовуються у якості мережних бітів. Мережі найпростіше розподіляти на підмережі на межі октетів /8, /16 та /24.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674D66-DF2D-4908-AC8B-BE1F29384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16" y="0"/>
            <a:ext cx="5645986" cy="757551"/>
          </a:xfrm>
        </p:spPr>
        <p:txBody>
          <a:bodyPr/>
          <a:lstStyle/>
          <a:p>
            <a:pPr rtl="0"/>
            <a:r>
              <a:rPr lang="uk-UA" sz="1600" dirty="0"/>
              <a:t>Практичне завдання з Розділу та Контрольна робота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altLang="en-US" dirty="0"/>
              <a:t>Що ми вивчили </a:t>
            </a:r>
            <a:r>
              <a:rPr lang="uk-UA" dirty="0"/>
              <a:t>у цьому розділі?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57" y="888591"/>
            <a:ext cx="8853286" cy="4155319"/>
          </a:xfrm>
        </p:spPr>
        <p:txBody>
          <a:bodyPr/>
          <a:lstStyle/>
          <a:p>
            <a:pPr marL="182563" indent="-166688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Великі мережі можуть бути розподілені на підмережі на межі /8 або /16.</a:t>
            </a:r>
          </a:p>
          <a:p>
            <a:pPr marL="182563" indent="-166688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Щоб зменшити кількість не використовуваних адрес вузлів у підмережі, використовуйте VLSM-розподіл.</a:t>
            </a:r>
          </a:p>
          <a:p>
            <a:pPr marL="182563" indent="-166688" algn="just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VLSM дозволяє розподілити мережний простір на нерівні частини. При використанні VLSM завжди потрібно починати із вимог щодо кількості вузлів у найбільшій підмережі. Продовжуйте розподіл на підмережі, допоки не будуть задоволені вимоги щодо кількості вузлів у найменшій підмережі. </a:t>
            </a:r>
          </a:p>
          <a:p>
            <a:pPr marL="182563" indent="-166688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При розробленні схеми адресації мережі враховуйте внутрішні, DMZ і зовнішні вимоги. При проектуванні схеми IP-адресації, зазвичай рекомендується використовувати готовий шаблон призначення адрес кожному типу пристроїв.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66ECF2-5D03-4B85-9193-3EA1A72F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56" y="-28175"/>
            <a:ext cx="6784361" cy="757551"/>
          </a:xfrm>
        </p:spPr>
        <p:txBody>
          <a:bodyPr/>
          <a:lstStyle/>
          <a:p>
            <a:pPr rtl="0"/>
            <a:r>
              <a:rPr lang="uk-UA" sz="1600" dirty="0"/>
              <a:t>Практичне завдання з Розділу та Контрольна робота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altLang="en-US" dirty="0"/>
              <a:t>Що ми вивчили </a:t>
            </a:r>
            <a:r>
              <a:rPr lang="uk-UA" dirty="0"/>
              <a:t>у цьому розділі? (Продовж.)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6308058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480B83-AF5E-4A70-B69B-F1E3A8FA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890566"/>
              </p:ext>
            </p:extLst>
          </p:nvPr>
        </p:nvGraphicFramePr>
        <p:xfrm>
          <a:off x="145257" y="798944"/>
          <a:ext cx="8853486" cy="38996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6743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  <a:gridCol w="4426743">
                  <a:extLst>
                    <a:ext uri="{9D8B030D-6E8A-4147-A177-3AD203B41FA5}">
                      <a16:colId xmlns:a16="http://schemas.microsoft.com/office/drawing/2014/main" val="1988644124"/>
                    </a:ext>
                  </a:extLst>
                </a:gridCol>
              </a:tblGrid>
              <a:tr h="3899647">
                <a:tc>
                  <a:txBody>
                    <a:bodyPr/>
                    <a:lstStyle/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Довжина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префікса</a:t>
                      </a:r>
                      <a:endParaRPr lang="uk-UA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Логічна операція І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Адреса мережі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Широкомовна адреса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Перша доступна адреса вузла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Остання доступна адреса вузла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Одноадресна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, широкомовна та групова розсилки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Приватна адреса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Публічна адреса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Трансляція мережних адрес (NAT)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Адреса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зворотнього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 зв’язку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oopback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Автоматична приватна IP-адресація (APIPA) 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Класова адресація (класи A, B, C, D та 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Адміністрація адресного простору Інтернет (IANA)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Регіональні інтернет-реєстратори (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RIRs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AfriNIC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, APNIC, ARIN, LACNIC та RIPE NCC 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Широкомовний домен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Підмережа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Межа октету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Маска підмережі змінної довжини (VLSM)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14E8761B-EB29-4F8D-BCC1-915400DFF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2428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kern="1200">
                <a:solidFill>
                  <a:schemeClr val="accent4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ru-RU" sz="1400" dirty="0" err="1">
                <a:latin typeface="Arial" charset="0"/>
              </a:rPr>
              <a:t>Розділ</a:t>
            </a:r>
            <a:r>
              <a:rPr lang="ru-RU" sz="1400" dirty="0">
                <a:latin typeface="Arial" charset="0"/>
              </a:rPr>
              <a:t> 11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 err="1">
                <a:latin typeface="Arial" charset="0"/>
              </a:rPr>
              <a:t>Нові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терміни</a:t>
            </a:r>
            <a:r>
              <a:rPr lang="ru-RU" dirty="0">
                <a:latin typeface="Arial" charset="0"/>
              </a:rPr>
              <a:t> і </a:t>
            </a:r>
            <a:r>
              <a:rPr lang="ru-RU" dirty="0" err="1">
                <a:latin typeface="Arial" charset="0"/>
              </a:rPr>
              <a:t>команди</a:t>
            </a:r>
            <a:endParaRPr lang="ru-RU" dirty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Структура адреси IPv4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Мережна та вузлова частини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2085744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Адреса IPv4 - це 32-розрядна ієрархічна адреса, яка складається з мережної частини та вузлової частини.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Визначаючи мережну частину чи вузлову частину, необхідно звернути увагу не на десяткове значення, а на 32-бітну послідовність, яку показано на рисунку.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Маска підмережі використовується для визначення мережної та вузлової частини.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D4F014-EE3C-4707-828B-FA78C75DB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957" y="2715465"/>
            <a:ext cx="5718808" cy="19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Структура адреси IPv4 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Маска підмережі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731837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Для ідентифікації мережної і вузлової частини IPv4-адреси маска підмережі </a:t>
            </a:r>
            <a:r>
              <a:rPr lang="uk-UA" sz="1600" dirty="0" err="1">
                <a:solidFill>
                  <a:srgbClr val="000000"/>
                </a:solidFill>
              </a:rPr>
              <a:t>побітово</a:t>
            </a:r>
            <a:r>
              <a:rPr lang="uk-UA" sz="1600" dirty="0">
                <a:solidFill>
                  <a:srgbClr val="000000"/>
                </a:solidFill>
              </a:rPr>
              <a:t> порівнюється з IPv4-адресою зліва направо, як показано на рисунку.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127D040-EF9A-41B6-A2B0-0C5D87D85AC1}"/>
              </a:ext>
            </a:extLst>
          </p:cNvPr>
          <p:cNvSpPr txBox="1">
            <a:spLocks/>
          </p:cNvSpPr>
          <p:nvPr/>
        </p:nvSpPr>
        <p:spPr>
          <a:xfrm>
            <a:off x="431971" y="1684027"/>
            <a:ext cx="2840147" cy="187221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На практиці процес, який використовується для визначення мережної частини та вузлової частини називається логічною операцією І (AND).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DA54EB-7DE0-40F0-802E-91DE00F2C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435" y="1684027"/>
            <a:ext cx="5325593" cy="257201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578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Структура адреси IPv4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Довжина префікса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510802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Довжина </a:t>
            </a:r>
            <a:r>
              <a:rPr lang="uk-UA" sz="1600" dirty="0" err="1">
                <a:solidFill>
                  <a:srgbClr val="000000"/>
                </a:solidFill>
              </a:rPr>
              <a:t>префікса</a:t>
            </a:r>
            <a:r>
              <a:rPr lang="uk-UA" sz="1600" dirty="0">
                <a:solidFill>
                  <a:srgbClr val="000000"/>
                </a:solidFill>
              </a:rPr>
              <a:t> - це </a:t>
            </a:r>
            <a:r>
              <a:rPr lang="uk-UA" sz="1600" dirty="0" err="1">
                <a:solidFill>
                  <a:srgbClr val="000000"/>
                </a:solidFill>
              </a:rPr>
              <a:t>простійший</a:t>
            </a:r>
            <a:r>
              <a:rPr lang="uk-UA" sz="1600" dirty="0">
                <a:solidFill>
                  <a:srgbClr val="000000"/>
                </a:solidFill>
              </a:rPr>
              <a:t> метод, який використовується для визначення адреси маски підмережі.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21F958E-C237-4731-8453-C4FA21B38C3F}"/>
              </a:ext>
            </a:extLst>
          </p:cNvPr>
          <p:cNvSpPr txBox="1">
            <a:spLocks/>
          </p:cNvSpPr>
          <p:nvPr/>
        </p:nvSpPr>
        <p:spPr>
          <a:xfrm>
            <a:off x="431970" y="1447090"/>
            <a:ext cx="2963733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Довжина </a:t>
            </a:r>
            <a:r>
              <a:rPr lang="uk-UA" sz="1600" dirty="0" err="1">
                <a:solidFill>
                  <a:srgbClr val="000000"/>
                </a:solidFill>
              </a:rPr>
              <a:t>префікса</a:t>
            </a:r>
            <a:r>
              <a:rPr lang="uk-UA" sz="1600" dirty="0">
                <a:solidFill>
                  <a:srgbClr val="000000"/>
                </a:solidFill>
              </a:rPr>
              <a:t> - це кількість бітів, </a:t>
            </a:r>
            <a:r>
              <a:rPr lang="uk-UA" sz="1600" dirty="0" err="1">
                <a:solidFill>
                  <a:srgbClr val="000000"/>
                </a:solidFill>
              </a:rPr>
              <a:t>встановле</a:t>
            </a:r>
            <a:r>
              <a:rPr lang="uk-UA" sz="1600" dirty="0">
                <a:solidFill>
                  <a:srgbClr val="000000"/>
                </a:solidFill>
              </a:rPr>
              <a:t>-них в одиницю (1) у масці підмережі.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Маска </a:t>
            </a:r>
            <a:r>
              <a:rPr lang="ru-RU" sz="1600" dirty="0" err="1">
                <a:solidFill>
                  <a:srgbClr val="000000"/>
                </a:solidFill>
              </a:rPr>
              <a:t>підмережі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позна-чається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скісною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рискою</a:t>
            </a:r>
            <a:r>
              <a:rPr lang="ru-RU" sz="1600" dirty="0">
                <a:solidFill>
                  <a:srgbClr val="000000"/>
                </a:solidFill>
              </a:rPr>
              <a:t> («/»), за </a:t>
            </a:r>
            <a:r>
              <a:rPr lang="ru-RU" sz="1600" dirty="0" err="1">
                <a:solidFill>
                  <a:srgbClr val="000000"/>
                </a:solidFill>
              </a:rPr>
              <a:t>якою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вказується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кількість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бітів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err="1">
                <a:solidFill>
                  <a:srgbClr val="000000"/>
                </a:solidFill>
              </a:rPr>
              <a:t>встановлених</a:t>
            </a:r>
            <a:r>
              <a:rPr lang="ru-RU" sz="1600" dirty="0">
                <a:solidFill>
                  <a:srgbClr val="000000"/>
                </a:solidFill>
              </a:rPr>
              <a:t> в 1.</a:t>
            </a:r>
            <a:endParaRPr lang="uk-UA" sz="16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33CEE0-728D-4198-87F2-5E9774E18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93299"/>
              </p:ext>
            </p:extLst>
          </p:nvPr>
        </p:nvGraphicFramePr>
        <p:xfrm>
          <a:off x="3496235" y="1210845"/>
          <a:ext cx="5115262" cy="3546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846">
                  <a:extLst>
                    <a:ext uri="{9D8B030D-6E8A-4147-A177-3AD203B41FA5}">
                      <a16:colId xmlns:a16="http://schemas.microsoft.com/office/drawing/2014/main" val="2853717215"/>
                    </a:ext>
                  </a:extLst>
                </a:gridCol>
                <a:gridCol w="2823003">
                  <a:extLst>
                    <a:ext uri="{9D8B030D-6E8A-4147-A177-3AD203B41FA5}">
                      <a16:colId xmlns:a16="http://schemas.microsoft.com/office/drawing/2014/main" val="3859420295"/>
                    </a:ext>
                  </a:extLst>
                </a:gridCol>
                <a:gridCol w="1056413">
                  <a:extLst>
                    <a:ext uri="{9D8B030D-6E8A-4147-A177-3AD203B41FA5}">
                      <a16:colId xmlns:a16="http://schemas.microsoft.com/office/drawing/2014/main" val="2152541703"/>
                    </a:ext>
                  </a:extLst>
                </a:gridCol>
              </a:tblGrid>
              <a:tr h="394033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050" b="1">
                          <a:effectLst/>
                        </a:rPr>
                        <a:t>Маска підмережі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050" b="1">
                          <a:effectLst/>
                        </a:rPr>
                        <a:t>32-бітна IP-адреса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050" b="1">
                          <a:effectLst/>
                        </a:rPr>
                        <a:t>Префікс </a:t>
                      </a:r>
                    </a:p>
                    <a:p>
                      <a:pPr algn="l" rtl="0" fontAlgn="ctr"/>
                      <a:r>
                        <a:rPr lang="uk-UA" sz="1050" b="1">
                          <a:effectLst/>
                        </a:rPr>
                        <a:t>Довжина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617726287"/>
                  </a:ext>
                </a:extLst>
              </a:tr>
              <a:tr h="350267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255.0.0.0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11111111.00000000.00000000.0000000000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/8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476665342"/>
                  </a:ext>
                </a:extLst>
              </a:tr>
              <a:tr h="350267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255.255.0.0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11111111.11111111.00000000.0000000000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863355901"/>
                  </a:ext>
                </a:extLst>
              </a:tr>
              <a:tr h="350267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11111111.11111111.11111111.00000000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609772987"/>
                  </a:ext>
                </a:extLst>
              </a:tr>
              <a:tr h="350267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255.255.255.128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11111111.11111111.11111111.10000000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/25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362219286"/>
                  </a:ext>
                </a:extLst>
              </a:tr>
              <a:tr h="350267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255.255.255.192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11111111.11111111.11111111.11000000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/26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881816204"/>
                  </a:ext>
                </a:extLst>
              </a:tr>
              <a:tr h="350267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255.255.255.224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11111111.11111111.1111111111.11100000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/27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859046036"/>
                  </a:ext>
                </a:extLst>
              </a:tr>
              <a:tr h="350267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255.255.255.240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11111111.11111111.1111111111.111110000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/28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913653739"/>
                  </a:ext>
                </a:extLst>
              </a:tr>
              <a:tr h="350267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255.255.255.248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11111111.11111111.1111111111.11111000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/29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00304742"/>
                  </a:ext>
                </a:extLst>
              </a:tr>
              <a:tr h="350267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255.255.255.252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11111111.11111111.1111111111.111100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 dirty="0">
                          <a:effectLst/>
                        </a:rPr>
                        <a:t>/30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35243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35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Структура адреси IPv4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Визначення мережі: Логічна операція І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00109"/>
            <a:ext cx="8280057" cy="1522021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Операція І використовується для визначення адреси мережі.</a:t>
            </a:r>
          </a:p>
          <a:p>
            <a:pPr marL="415985" lvl="1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Логічна </a:t>
            </a:r>
            <a:r>
              <a:rPr lang="ru-RU" sz="1600" dirty="0" err="1">
                <a:solidFill>
                  <a:srgbClr val="000000"/>
                </a:solidFill>
              </a:rPr>
              <a:t>операція</a:t>
            </a:r>
            <a:r>
              <a:rPr lang="ru-RU" sz="1600" dirty="0">
                <a:solidFill>
                  <a:srgbClr val="000000"/>
                </a:solidFill>
              </a:rPr>
              <a:t> І (AND) - </a:t>
            </a:r>
            <a:r>
              <a:rPr lang="ru-RU" sz="1600" dirty="0" err="1">
                <a:solidFill>
                  <a:srgbClr val="000000"/>
                </a:solidFill>
              </a:rPr>
              <a:t>це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порівняння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двох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бітів</a:t>
            </a:r>
            <a:r>
              <a:rPr lang="ru-RU" sz="1600" dirty="0">
                <a:solidFill>
                  <a:srgbClr val="000000"/>
                </a:solidFill>
              </a:rPr>
              <a:t>, де </a:t>
            </a:r>
            <a:r>
              <a:rPr lang="ru-RU" sz="1600" dirty="0" err="1">
                <a:solidFill>
                  <a:srgbClr val="000000"/>
                </a:solidFill>
              </a:rPr>
              <a:t>тільки</a:t>
            </a:r>
            <a:r>
              <a:rPr lang="ru-RU" sz="1600" dirty="0">
                <a:solidFill>
                  <a:srgbClr val="000000"/>
                </a:solidFill>
              </a:rPr>
              <a:t> 1 І 1 </a:t>
            </a:r>
            <a:r>
              <a:rPr lang="uk-UA" sz="1600" dirty="0">
                <a:solidFill>
                  <a:srgbClr val="000000"/>
                </a:solidFill>
              </a:rPr>
              <a:t>призведе</a:t>
            </a:r>
            <a:r>
              <a:rPr lang="ru-RU" sz="1600" dirty="0">
                <a:solidFill>
                  <a:srgbClr val="000000"/>
                </a:solidFill>
              </a:rPr>
              <a:t> до 1, </a:t>
            </a:r>
            <a:r>
              <a:rPr lang="uk-UA" sz="1600" dirty="0">
                <a:solidFill>
                  <a:srgbClr val="000000"/>
                </a:solidFill>
              </a:rPr>
              <a:t>а будь-яка інша комбінація - до 0. </a:t>
            </a:r>
          </a:p>
          <a:p>
            <a:pPr marL="415985" lvl="1" indent="-34290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</a:rPr>
              <a:t>Логічна</a:t>
            </a:r>
            <a:r>
              <a:rPr lang="ru-RU" sz="1600" dirty="0">
                <a:solidFill>
                  <a:srgbClr val="000000"/>
                </a:solidFill>
              </a:rPr>
              <a:t>  </a:t>
            </a:r>
            <a:r>
              <a:rPr lang="ru-RU" sz="1600" dirty="0" err="1">
                <a:solidFill>
                  <a:srgbClr val="000000"/>
                </a:solidFill>
              </a:rPr>
              <a:t>операція</a:t>
            </a:r>
            <a:r>
              <a:rPr lang="ru-RU" sz="1600" dirty="0">
                <a:solidFill>
                  <a:srgbClr val="000000"/>
                </a:solidFill>
              </a:rPr>
              <a:t> І </a:t>
            </a:r>
            <a:r>
              <a:rPr lang="uk-UA" sz="1600" dirty="0">
                <a:solidFill>
                  <a:srgbClr val="000000"/>
                </a:solidFill>
              </a:rPr>
              <a:t>1 І 1 = 1, 0 І 1 = 0, 1 І 0 = 0, 0 І 0 = 0,  де 1 = Правда (</a:t>
            </a:r>
            <a:r>
              <a:rPr lang="en-US" sz="1600" dirty="0">
                <a:solidFill>
                  <a:srgbClr val="000000"/>
                </a:solidFill>
              </a:rPr>
              <a:t>True</a:t>
            </a:r>
            <a:r>
              <a:rPr lang="uk-UA" sz="1600" dirty="0">
                <a:solidFill>
                  <a:srgbClr val="000000"/>
                </a:solidFill>
              </a:rPr>
              <a:t>) і </a:t>
            </a:r>
            <a:br>
              <a:rPr lang="uk-UA" sz="1600" dirty="0">
                <a:solidFill>
                  <a:srgbClr val="000000"/>
                </a:solidFill>
              </a:rPr>
            </a:br>
            <a:r>
              <a:rPr lang="uk-UA" sz="1600" dirty="0">
                <a:solidFill>
                  <a:srgbClr val="000000"/>
                </a:solidFill>
              </a:rPr>
              <a:t>0 = Неправда (</a:t>
            </a:r>
            <a:r>
              <a:rPr lang="en-US" sz="1600" dirty="0">
                <a:solidFill>
                  <a:srgbClr val="000000"/>
                </a:solidFill>
              </a:rPr>
              <a:t>False</a:t>
            </a:r>
            <a:r>
              <a:rPr lang="uk-UA" sz="1600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528EAA4-4ECB-4719-8E9E-7DE8051ABB69}"/>
              </a:ext>
            </a:extLst>
          </p:cNvPr>
          <p:cNvSpPr txBox="1">
            <a:spLocks/>
          </p:cNvSpPr>
          <p:nvPr/>
        </p:nvSpPr>
        <p:spPr>
          <a:xfrm>
            <a:off x="431972" y="2404205"/>
            <a:ext cx="2589133" cy="198765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</a:rPr>
              <a:t>Щоб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визначити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мережну</a:t>
            </a:r>
            <a:r>
              <a:rPr lang="ru-RU" sz="1600" dirty="0">
                <a:solidFill>
                  <a:srgbClr val="000000"/>
                </a:solidFill>
              </a:rPr>
              <a:t> IPv4-адресу </a:t>
            </a:r>
            <a:r>
              <a:rPr lang="ru-RU" sz="1600" dirty="0" err="1">
                <a:solidFill>
                  <a:srgbClr val="000000"/>
                </a:solidFill>
              </a:rPr>
              <a:t>вузла</a:t>
            </a:r>
            <a:r>
              <a:rPr lang="ru-RU" sz="1600" dirty="0">
                <a:solidFill>
                  <a:srgbClr val="000000"/>
                </a:solidFill>
              </a:rPr>
              <a:t> для ІРv4-адреси та маски </a:t>
            </a:r>
            <a:r>
              <a:rPr lang="ru-RU" sz="1600" dirty="0" err="1">
                <a:solidFill>
                  <a:srgbClr val="000000"/>
                </a:solidFill>
              </a:rPr>
              <a:t>підмережі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побітово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виконується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логічна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операція</a:t>
            </a:r>
            <a:r>
              <a:rPr lang="ru-RU" sz="1600" dirty="0">
                <a:solidFill>
                  <a:srgbClr val="000000"/>
                </a:solidFill>
              </a:rPr>
              <a:t> І.</a:t>
            </a:r>
            <a:endParaRPr lang="en-CA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2917F7-70A6-4627-8200-4118CE19C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541" y="2160090"/>
            <a:ext cx="5759715" cy="23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0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11.2 – </a:t>
            </a:r>
            <a:r>
              <a:rPr lang="uk-UA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Одноадресна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широкомовна та групова розсилки IPv4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12100</TotalTime>
  <Words>3612</Words>
  <Application>Microsoft Office PowerPoint</Application>
  <PresentationFormat>Экран (16:9)</PresentationFormat>
  <Paragraphs>685</Paragraphs>
  <Slides>47</Slides>
  <Notes>47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7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Courier New</vt:lpstr>
      <vt:lpstr>Times New Roman</vt:lpstr>
      <vt:lpstr>Wingdings</vt:lpstr>
      <vt:lpstr>Default Theme</vt:lpstr>
      <vt:lpstr>Лекція 11:  Адресація IPv4</vt:lpstr>
      <vt:lpstr>Презентация PowerPoint</vt:lpstr>
      <vt:lpstr>Презентация PowerPoint</vt:lpstr>
      <vt:lpstr>11.1 Структура адреси IPv4 </vt:lpstr>
      <vt:lpstr>Структура адреси IPv4 Мережна та вузлова частини</vt:lpstr>
      <vt:lpstr>Структура адреси IPv4  Маска підмережі</vt:lpstr>
      <vt:lpstr>Структура адреси IPv4 Довжина префікса</vt:lpstr>
      <vt:lpstr>Структура адреси IPv4 Визначення мережі: Логічна операція І</vt:lpstr>
      <vt:lpstr>11.2 – Одноадресна, широкомовна та групова розсилки IPv4</vt:lpstr>
      <vt:lpstr>Одноадресна, широкомовна та групова розсилки IPv4 Одноадресна розсилка</vt:lpstr>
      <vt:lpstr>Одноадресна, широкомовна та групова розсилка IPv4 Широкомовна розсилка</vt:lpstr>
      <vt:lpstr>Одноадресна, широкомовна та групова розсилка IPv4 Групова розсилка</vt:lpstr>
      <vt:lpstr>11.3 Типи адрес IPv4</vt:lpstr>
      <vt:lpstr>Типи адрес IPv4 Публічні та приватні адреси IPv4</vt:lpstr>
      <vt:lpstr>Типи адрес IPv4 Маршрутизація в Інтернеті</vt:lpstr>
      <vt:lpstr>Типи адрес IPv4 Публічні та приватні адреси IPv4</vt:lpstr>
      <vt:lpstr>Типи адрес IPv4 Застаріла класова адресація</vt:lpstr>
      <vt:lpstr>Типи IPv4 Призначення IP-адрес</vt:lpstr>
      <vt:lpstr>11.4 Сегментація мережі </vt:lpstr>
      <vt:lpstr>Сегментація мережі Широкомовні домени та сегментація</vt:lpstr>
      <vt:lpstr>Сегментація мережі Проблеми, які виникають з великими широкомовними доменами</vt:lpstr>
      <vt:lpstr>Сегментація мереж Причини сегментації мереж</vt:lpstr>
      <vt:lpstr>11.5 Розподіл мережі IPv4 на підмережі </vt:lpstr>
      <vt:lpstr>Розподіл мережі IPv4 на підмережі Створення підмережі на межі октету</vt:lpstr>
      <vt:lpstr>Розподіл мережі IPv4 на підмережі Створення підмережі на межі октету (Продовж.)</vt:lpstr>
      <vt:lpstr>Розподіл мережі IPv4 на підмережі Створення підмережі на межі октету (Продовж.)</vt:lpstr>
      <vt:lpstr>11.6 Розподіл на підмережі з префіксом /16 і /8</vt:lpstr>
      <vt:lpstr>Розподіл на підмережі з префіксом /16 і /8 Створення підмереж  з префіксом /16</vt:lpstr>
      <vt:lpstr>Розподіл на підмережі з префіксом /16 і /8 Створення 1000 підмереж з префіксом /8</vt:lpstr>
      <vt:lpstr>Розподіл на підмережі з префіксом /16 і /8 Створення 1000 підмереж з префіксом /8</vt:lpstr>
      <vt:lpstr>11.7 Розподіл на підмережі відповідно до вимог</vt:lpstr>
      <vt:lpstr>Розподіл на підмережі відповідно до вимог Приватна підмережа та публічний адресний простір IPv4 </vt:lpstr>
      <vt:lpstr>Розподіл на підмережі відповідно до вимог Зменшення кількості невикористаних IPv4-адрес вузла та збільшення кількості підмереж</vt:lpstr>
      <vt:lpstr>Розподіл на підмережі відповідно до вимог Приклад: Ефективний розподіл на підмережі IPv4</vt:lpstr>
      <vt:lpstr>11.8 Маска підмережі змінної довжини (VLSM)</vt:lpstr>
      <vt:lpstr>Маска підмережі змінної довжини (VLSM) Збереження адрес IPv4</vt:lpstr>
      <vt:lpstr>Маска підмережі змінної довжини (VLSM) Збереження адрес IPv4 (Продовж.)</vt:lpstr>
      <vt:lpstr>Маска підмережі змінної довжини (VLSM) Маска підмережі змінної довжини (VLSM)</vt:lpstr>
      <vt:lpstr>Маска підмережі змінної довжини (VLSM) Призначення адрес топології VLSM</vt:lpstr>
      <vt:lpstr>11.9 Структуроване проектування</vt:lpstr>
      <vt:lpstr>Структуроване проектування Планування адресації мережі IPv4</vt:lpstr>
      <vt:lpstr>Структуроване проектування Призначення адрес пристроям</vt:lpstr>
      <vt:lpstr>11.10 Практичне завдання з Розділу та Контрольна робота</vt:lpstr>
      <vt:lpstr>Практичне завдання з Розділу та Контрольна робота Що ми вивчили у цьому розділі?</vt:lpstr>
      <vt:lpstr>Практичне завдання з Розділу та Контрольна робота Що ми вивчили у цьому розділі? (Продовж.)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admin</cp:lastModifiedBy>
  <cp:revision>370</cp:revision>
  <dcterms:created xsi:type="dcterms:W3CDTF">2019-10-18T06:21:22Z</dcterms:created>
  <dcterms:modified xsi:type="dcterms:W3CDTF">2021-10-29T08:42:36Z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