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3" r:id="rId4"/>
    <p:sldId id="274" r:id="rId5"/>
    <p:sldId id="271" r:id="rId6"/>
    <p:sldId id="272" r:id="rId7"/>
    <p:sldId id="270" r:id="rId8"/>
    <p:sldId id="279" r:id="rId9"/>
    <p:sldId id="276" r:id="rId10"/>
    <p:sldId id="278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A2D7A6-9A22-4D8B-B194-E3BDFF288DFE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Європейська ідентичність як наднаціональний концепт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42900" algn="ctr">
              <a:spcAft>
                <a:spcPts val="0"/>
              </a:spcAft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	Європейська інтеграція: від «Плану Шумана» до Євросоюзу. </a:t>
            </a:r>
          </a:p>
          <a:p>
            <a:pPr indent="3429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	Сутність і складові європейської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ідентичності.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	Конструювання європейської ідентичності: досягнення та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виклики.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1026" name="Picture 2" descr="https://blog-api.getblog.app/customer/resource/6acbc5c1df86d6e185749834c8328fa8?w=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1" y="980728"/>
            <a:ext cx="852339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6849" y="5517921"/>
            <a:ext cx="4950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вважаєте ви себе громадянином ЄС? </a:t>
            </a:r>
            <a:r>
              <a:rPr lang="uk-UA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 2021. 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3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Конструювання європейської ідентичності: досягнення та виклики.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національної та європейської ідентичностей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Прихильники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космополітизму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вважають ЄС найближчим до своїх ідеалів суспільством, тому прагнуть, аби значення європейської ідентичності переважало над національною.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Євроскептики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ставлять національну самосвідомість на перше місце.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поширеним у дискурсі є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конструктивістське бачення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згідно з яким людина може мати декілька ідентичностей (у нашому випадку національну та європейську), що не повинні суперечити одна одній.</a:t>
            </a:r>
          </a:p>
          <a:p>
            <a:pPr indent="457200"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довіри до Європейського Союзу та його негативний імідж під час кризових моментів історії об’єднання спричинили зростання популярності євроскептичних ультраправих партій у деяких країнах, таких як Австрія, Італія та Німеччина, що у свою чергу зумовило гальмування процесу створення спільної ідентичності та інтеграції загалом.</a:t>
            </a:r>
          </a:p>
        </p:txBody>
      </p:sp>
    </p:spTree>
    <p:extLst>
      <p:ext uri="{BB962C8B-B14F-4D97-AF65-F5344CB8AC3E}">
        <p14:creationId xmlns:p14="http://schemas.microsoft.com/office/powerpoint/2010/main" val="12119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Маршалла </a:t>
            </a:r>
            <a:endParaRPr lang="uk-UA" sz="24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Маршалла (1947 - 1952 рр.)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США виділили 17 млрд. доларів європейським країнам на оздоровлення господарської та фінансової систем.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endParaRPr lang="en-US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відновити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економіку, покращити життєвий рівень людей.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увести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Західної Європи до сфери впливу США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отримання допомоги</a:t>
            </a:r>
            <a:endParaRPr lang="en-US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відмова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націоналізації промисловості.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фінансова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звітність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вилучення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уряду комуністів.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й наслідки</a:t>
            </a:r>
            <a:endParaRPr lang="en-US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Підвищення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 стандартів.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Посилення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економічного, політичного, військового впливу США в Європі.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5052698" cy="5904656"/>
          </a:xfrm>
          <a:prstGeom prst="rect">
            <a:avLst/>
          </a:prstGeom>
        </p:spPr>
      </p:pic>
      <p:pic>
        <p:nvPicPr>
          <p:cNvPr id="2050" name="Picture 2" descr="https://upload.wikimedia.org/wikipedia/commons/5/53/Marshall_Pl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42" y="404664"/>
            <a:ext cx="34324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61" y="3938250"/>
            <a:ext cx="3411528" cy="23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4098" name="Picture 2" descr="https://zonakz.net/g/images/2016-11-02-holodnaya-voy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16424" cy="53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875523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Плакати, присвячені плану Маршалла 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5" y="404664"/>
            <a:ext cx="4261459" cy="53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71462"/>
            <a:ext cx="8352928" cy="631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Європейського економічного співтовариства 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(ЄЕС).</a:t>
            </a:r>
            <a:endParaRPr lang="uk-UA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Євроінтеграція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процес економічного, політичного та військового зближення країн Європи з метою сприяння соціально-економічного розвитку, підвищення добробуту населення.  </a:t>
            </a:r>
          </a:p>
          <a:p>
            <a:pPr algn="ctr"/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євроінтеграції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Сприяння соціально-економічному розвитку.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Консолідація європейських народів.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Підвищення добробуту населення.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Зростання ролі Європи у вирішенні світових проблем.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 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«План Шумана»: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ЄОВС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Європейського об'єднання вугілля та сталі у складі ФРН, Франції, Бенілюксу та Італії.</a:t>
            </a:r>
          </a:p>
          <a:p>
            <a:pPr algn="just"/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контроль над воєнною промисловістю для убезпечення від нарощування гонки озброєнь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6462" y="5579298"/>
            <a:ext cx="3074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Міністр закордонних справ Франції </a:t>
            </a:r>
            <a:endParaRPr lang="uk-UA" u="sng" dirty="0" smtClean="0">
              <a:solidFill>
                <a:srgbClr val="0645AD"/>
              </a:solidFill>
              <a:latin typeface="Arial" panose="020B0604020202020204" pitchFamily="34" charset="0"/>
            </a:endParaRP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Робер Шуман 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Bundesarchiv Bild 183-19000-2453, Robert Schu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2" y="510110"/>
            <a:ext cx="3225498" cy="50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Европейское объединение угля и стали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12" y="510110"/>
            <a:ext cx="3511223" cy="23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Європейська інтеграція — Вікіпед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89573"/>
            <a:ext cx="2445521" cy="32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3"/>
            <a:ext cx="8208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1957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«Римський договір»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Бенілюксу, ФРН, Франції,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Італії.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Ціль: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Європейського Економічного Співтовариства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ЄЕС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усунення обмежень в торгівлі між країнами-учасницями;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загальний митний тариф у торгівлі з третіми країнами;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ліквідація перешкод для переміщення осіб, капіталів, послуг;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створення валютного союзу;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зближення законодавства країн - членів ЄЕС;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узгоджена економічна політика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- 1957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- країни Бенілюксу, ФРН, Франція, Італія;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- 1973 р.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Велика Британія, Ірландія, Данія;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- 80-ті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 - Іспанія, Греція, Португалія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 р.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Підписання членами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ЄЕС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про Європейський Союз (ЄС) у м.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Маастрихт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 листопада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договір набув чинності).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5957" y="5373215"/>
            <a:ext cx="8032083" cy="707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 р.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Підписання членами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ЄЕС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про Європейський Союз (ЄС) у м.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Маастрихт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 листопада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договір набув чинності).</a:t>
            </a:r>
          </a:p>
        </p:txBody>
      </p:sp>
      <p:pic>
        <p:nvPicPr>
          <p:cNvPr id="2050" name="Picture 2" descr="Поняття європейської ідентичності та її значення для політики Є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7" y="509511"/>
            <a:ext cx="8032083" cy="451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3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і складові європейської ідентичності</a:t>
            </a:r>
          </a:p>
          <a:p>
            <a:pPr indent="457200"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спільну ідентичність на офіційному рівні заговорили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році,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було оприлюднено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Декларацію про європейську ідентичність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документі йшлося про те, що зважаючи на динамічний характер інтеграційних процесів, дев’яти країнам-учасницям Європейських Співтовариств необхідно прагнути до спільної зовнішньої політики, зокрема в питаннях торгівлі, та створення «об’єднаної Європи».</a:t>
            </a:r>
          </a:p>
          <a:p>
            <a:pPr indent="457200" algn="ctr"/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європейської ідентичності:</a:t>
            </a:r>
          </a:p>
          <a:p>
            <a:pPr marL="342900" indent="45720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складова.</a:t>
            </a:r>
          </a:p>
          <a:p>
            <a:pPr marL="342900" indent="45720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громадянства ЄС. </a:t>
            </a:r>
          </a:p>
          <a:p>
            <a:pPr marL="342900" indent="45720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 приналежність. 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varietate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concordia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або ж «Єдність у різноманітті».</a:t>
            </a:r>
          </a:p>
          <a:p>
            <a:pPr marL="342900" indent="45720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 цінності. (Повага до людської гідності, свобода, демократія, рівність і верховенство права. Крім того, громадяни ЄС ототожнюють об’єднання з такими якостями, як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пересування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(53% опитаних),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(34%),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 позиція у світовій політиці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(26%),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життя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майбутніх поколінь (22%) та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 процвітання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(21%).</a:t>
            </a:r>
          </a:p>
          <a:p>
            <a:pPr algn="just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</TotalTime>
  <Words>506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Franklin Gothic Book</vt:lpstr>
      <vt:lpstr>Franklin Gothic Medium</vt:lpstr>
      <vt:lpstr>Times New Roman</vt:lpstr>
      <vt:lpstr>Wingdings 2</vt:lpstr>
      <vt:lpstr>Валка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«Велика Депресія»  та розвиток США</dc:title>
  <dc:creator>ванга</dc:creator>
  <cp:lastModifiedBy>Пользователь</cp:lastModifiedBy>
  <cp:revision>20</cp:revision>
  <dcterms:created xsi:type="dcterms:W3CDTF">2020-04-26T10:49:07Z</dcterms:created>
  <dcterms:modified xsi:type="dcterms:W3CDTF">2023-10-16T10:26:47Z</dcterms:modified>
</cp:coreProperties>
</file>