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72" r:id="rId11"/>
    <p:sldId id="264" r:id="rId12"/>
    <p:sldId id="265" r:id="rId13"/>
    <p:sldId id="273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72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7BEBB0-4DEC-4DF5-AEE0-0691B5AB8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8554" y="237565"/>
            <a:ext cx="8915399" cy="2262781"/>
          </a:xfrm>
        </p:spPr>
        <p:txBody>
          <a:bodyPr/>
          <a:lstStyle/>
          <a:p>
            <a:pPr marL="198755"/>
            <a:r>
              <a:rPr lang="uk-UA" sz="1800" b="1" kern="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</a:t>
            </a:r>
            <a:r>
              <a:rPr lang="uk-UA" sz="1800" b="1" kern="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kern="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b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uk-UA" sz="18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КРЕДИТНІ</a:t>
            </a:r>
            <a:r>
              <a:rPr lang="uk-UA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D1BC758-8BF1-4253-9CCC-EB3447443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8979" y="2302717"/>
            <a:ext cx="8915399" cy="1126283"/>
          </a:xfrm>
        </p:spPr>
        <p:txBody>
          <a:bodyPr>
            <a:noAutofit/>
          </a:bodyPr>
          <a:lstStyle/>
          <a:p>
            <a:pPr marL="742950" marR="205740" lvl="1" indent="-285750" algn="l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uk-UA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відносинах</a:t>
            </a:r>
          </a:p>
          <a:p>
            <a:pPr marL="742950" lvl="1" indent="-285750" algn="l">
              <a:lnSpc>
                <a:spcPts val="126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uk-UA" sz="2000" spc="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z="2000" spc="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endParaRPr lang="uk-UA" sz="2000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620395" lvl="1" indent="-285750" algn="l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Факторинг,</a:t>
            </a:r>
            <a:r>
              <a:rPr lang="uk-UA" sz="2000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форфейтинг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000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000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uk-UA" sz="2000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</a:t>
            </a:r>
          </a:p>
          <a:p>
            <a:pPr marL="742950" lvl="1" indent="-285750" algn="l"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uk-UA" sz="2000" spc="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валютно-кредитні</a:t>
            </a:r>
            <a:r>
              <a:rPr lang="uk-UA" sz="2000" spc="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endParaRPr lang="uk-UA" sz="2000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33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AB7C4A-D17B-4907-BB9A-FD9ADC7D0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0536" y="913636"/>
            <a:ext cx="8185793" cy="461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4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F059CA-3EB7-4FB6-A7D6-D364DD16277C}"/>
              </a:ext>
            </a:extLst>
          </p:cNvPr>
          <p:cNvSpPr txBox="1"/>
          <p:nvPr/>
        </p:nvSpPr>
        <p:spPr>
          <a:xfrm>
            <a:off x="1973943" y="647595"/>
            <a:ext cx="97971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5595" indent="180340" algn="just">
              <a:spcBef>
                <a:spcPts val="5"/>
              </a:spcBef>
              <a:spcAft>
                <a:spcPts val="0"/>
              </a:spcAft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Форфейтування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форма кредитування зовнішньої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надає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експортеру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переваг: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покращення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обігу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ліквідності;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дострокове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готівкою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інвалютної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виручки;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звільнення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 дебіторської заборгованості;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страхування ризику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неплатежів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економія на управлінні борговими зобов’язаннями.</a:t>
            </a:r>
          </a:p>
          <a:p>
            <a:pPr marL="158750" marR="315595" indent="180340" algn="just">
              <a:spcBef>
                <a:spcPts val="5"/>
              </a:spcBef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Від лізингу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форфейтування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відрізняється простотою документального оформлення, відсутністю права регресу (або права обороту – у вексельному обігу означає, що власник векселя може вимагати від векселедавця сплати його суми чи просто повернути його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векселедавцю).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67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124070-EE08-4194-B151-06722FC4DF32}"/>
              </a:ext>
            </a:extLst>
          </p:cNvPr>
          <p:cNvSpPr txBox="1"/>
          <p:nvPr/>
        </p:nvSpPr>
        <p:spPr>
          <a:xfrm>
            <a:off x="1901371" y="1310589"/>
            <a:ext cx="912948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особлива форма руху позичкового капіталу, який надається у формі кредиту з наступним правом купівлі товару; кредитування купівлі машин, обладнання, споруд виробничого призначення на основі укладання орендної угоди, за якої орендар сплачує орендну плату частинами та орендодавець зберігає право власності на товари до кінця терміну. </a:t>
            </a:r>
          </a:p>
          <a:p>
            <a:pPr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 передбачає відносини купівлі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продажу та оренди, але основою відносин є кредитна операція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лізингова</a:t>
            </a:r>
            <a:r>
              <a:rPr lang="uk-UA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компанія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надає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орендатору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65763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089F457-835F-472A-B06E-F7D875661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438"/>
            <a:ext cx="12192000" cy="700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85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805061-9CE0-4227-9B66-420BC0F4426F}"/>
              </a:ext>
            </a:extLst>
          </p:cNvPr>
          <p:cNvSpPr txBox="1"/>
          <p:nvPr/>
        </p:nvSpPr>
        <p:spPr>
          <a:xfrm>
            <a:off x="1378858" y="557882"/>
            <a:ext cx="10464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5595" indent="180340" algn="just"/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0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цікавить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нас,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лізинг,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виходить за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національні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кордони,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випадку,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коли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будь-хто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учасників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угоди не є резидентом даної країни, представлений трьома найважливішими</a:t>
            </a:r>
            <a:r>
              <a:rPr lang="uk-UA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складовими,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uk-UA" sz="2000" spc="2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розповсюдженими</a:t>
            </a:r>
            <a:r>
              <a:rPr lang="uk-UA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b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практиці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6525" lvl="0" indent="-342900" algn="just">
              <a:spcBef>
                <a:spcPts val="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Експортний</a:t>
            </a:r>
            <a:r>
              <a:rPr lang="uk-UA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лізингова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фірма,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перебуває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країні виробника. Лізингоотримувач перебуває в іншій країні. Інакше кажучи, експортний лізинг – це угода, у якій лізингова компанія купує устаткування у національної фірми–виробника, а потім надає його за кордон іноземному орендареві.</a:t>
            </a:r>
          </a:p>
          <a:p>
            <a:pPr marL="342900" marR="135890" lvl="0" indent="-34290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Імпортний лізинг: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передбачає, що лізингова фірма й лізингоотримувач перебувають в одній країні, а фірма виробник в інший, тобто, імпортний лізинг – це такий вид оренди, що здійснюється при закупівлі сучасного устаткування у іноземної фірми й надається вітчизняному орендареві.</a:t>
            </a:r>
          </a:p>
          <a:p>
            <a:pPr marL="342900" marR="135890" lvl="0" indent="-34290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Транзитний лізинг: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передбачає, що всі учасники лізингової операції (виробник, лізингова фірма, лізингоотримувач) перебувають у різних країнах. Як його ще називають, прямий міжнародний лізинг, – це така орендна угода, що укладається між економічними суб'єктами різних країн.</a:t>
            </a:r>
          </a:p>
        </p:txBody>
      </p:sp>
    </p:spTree>
    <p:extLst>
      <p:ext uri="{BB962C8B-B14F-4D97-AF65-F5344CB8AC3E}">
        <p14:creationId xmlns:p14="http://schemas.microsoft.com/office/powerpoint/2010/main" val="510577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555B59-EC60-4D74-8A4A-A021D14F5177}"/>
              </a:ext>
            </a:extLst>
          </p:cNvPr>
          <p:cNvSpPr txBox="1"/>
          <p:nvPr/>
        </p:nvSpPr>
        <p:spPr>
          <a:xfrm>
            <a:off x="1538515" y="1204686"/>
            <a:ext cx="9811657" cy="3029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buSzPts val="1200"/>
              <a:tabLst>
                <a:tab pos="671830" algn="l"/>
              </a:tabLst>
            </a:pPr>
            <a:r>
              <a:rPr lang="uk-UA" sz="2000" b="1" dirty="0">
                <a:latin typeface="Times New Roman" panose="02020603050405020304" pitchFamily="18" charset="0"/>
              </a:rPr>
              <a:t>4. Міжнародні валютно-кредитні організації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</a:rPr>
              <a:t>У міждержавному регулюванні валютних та кредитних відносин основна роль належить спеціальним міжнародним валютно-фінансовим організаціям, серед яких провідне місце займають Міжнародний валютний фонд (МВФ), Світовий банк, Міжнародний банк реконструкції і розвитку (МБРР), регіональні банки та валютно-кредитні організації ЄС – Європейський інвестиційний банк ЄІБ), Європейський фонд валютного співробітництва, Європейський банк реконструкції і розвитку (ЄБРР). Їх діяльність дозволяє </a:t>
            </a:r>
            <a:r>
              <a:rPr lang="uk-UA" sz="2000" dirty="0" err="1">
                <a:latin typeface="Times New Roman" panose="02020603050405020304" pitchFamily="18" charset="0"/>
              </a:rPr>
              <a:t>внести</a:t>
            </a:r>
            <a:r>
              <a:rPr lang="uk-UA" sz="2000" dirty="0">
                <a:latin typeface="Times New Roman" panose="02020603050405020304" pitchFamily="18" charset="0"/>
              </a:rPr>
              <a:t> регулюючий початок і певну стабільність у суперечливу цілісність світового господарства. Розглянемо діяльність деяких з них.</a:t>
            </a:r>
          </a:p>
        </p:txBody>
      </p:sp>
    </p:spTree>
    <p:extLst>
      <p:ext uri="{BB962C8B-B14F-4D97-AF65-F5344CB8AC3E}">
        <p14:creationId xmlns:p14="http://schemas.microsoft.com/office/powerpoint/2010/main" val="114933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B99338-7072-4A7A-955A-1A8A0D6EC62F}"/>
              </a:ext>
            </a:extLst>
          </p:cNvPr>
          <p:cNvSpPr txBox="1"/>
          <p:nvPr/>
        </p:nvSpPr>
        <p:spPr>
          <a:xfrm>
            <a:off x="1393371" y="885371"/>
            <a:ext cx="957942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6230" indent="180340"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валютний</a:t>
            </a:r>
            <a:r>
              <a:rPr lang="uk-UA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фонд</a:t>
            </a:r>
            <a:r>
              <a:rPr lang="uk-UA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(МВФ)</a:t>
            </a:r>
            <a:r>
              <a:rPr lang="uk-UA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міжурядова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валютно– кредитна організація, яка виконує функції регулювання, фінансування, нагляду та консультування держав-членів у сфері валютно–фінансових відносин. Створений на міжнародній конференції в м.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Бреттон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Вудсі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(США) в 1944 р., а розпочав працювати з 1947 р. Має статус спеціалізованого закладу ООН. У 1959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членами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Фонду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49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держав,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1970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116,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1992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157,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1997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182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Сьогодні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МВФ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189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країн-членів Фонд має статус спеціалізованої установи ООН.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55390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4938E-9B87-424F-B756-FD5E1D1F723F}"/>
              </a:ext>
            </a:extLst>
          </p:cNvPr>
          <p:cNvSpPr txBox="1"/>
          <p:nvPr/>
        </p:nvSpPr>
        <p:spPr>
          <a:xfrm>
            <a:off x="1698170" y="1149270"/>
            <a:ext cx="1011645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5890" indent="180340"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Група Світового банку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багатостороння неурядова кредитно– фінансова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установа,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яка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об’єднує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чотири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окремі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фінансові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установи:</a:t>
            </a: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банк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реконструкції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Міжнародну</a:t>
            </a:r>
            <a:r>
              <a:rPr lang="uk-UA" sz="24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фінансову</a:t>
            </a:r>
            <a:r>
              <a:rPr lang="uk-UA" sz="24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корпорацію;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Міжнародну</a:t>
            </a:r>
            <a:r>
              <a:rPr lang="uk-UA" sz="24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асоціацію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Багатостороннє</a:t>
            </a:r>
            <a:r>
              <a:rPr lang="uk-UA" sz="24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агентство</a:t>
            </a:r>
            <a:r>
              <a:rPr lang="uk-UA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гарантії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інвестицій.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Офіційні цілі усіх членів Групи Світового банку – зменшення бідності і підвищення життєвих стандартів країн-членів шляхом сприяння економічному розвитку останніх і залучення ресурсів з розвинених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країн,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розвиваються.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Кожна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Групи Світового банку має свої функції і відіграє самостійну, якісно відмінну роль.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5757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EC882A-D397-4ADC-B0D8-6447EFF7FB00}"/>
              </a:ext>
            </a:extLst>
          </p:cNvPr>
          <p:cNvSpPr txBox="1"/>
          <p:nvPr/>
        </p:nvSpPr>
        <p:spPr>
          <a:xfrm>
            <a:off x="2017485" y="1859339"/>
            <a:ext cx="9100457" cy="3806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кредит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це форма руху позичкового капіталу у сфері міжнародних економічних відносин, де кредиторами і позичальниками виступають суб’єкти різних країн.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Суб’єктами таких відносин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виступають приватні фірми, комерційні банки, кредитні організації, нефінансові заклади, держави та державні органи, а також регіональні та міжнародні банки розвитку, міжнародні</a:t>
            </a:r>
            <a:r>
              <a:rPr lang="uk-UA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фінансові</a:t>
            </a:r>
            <a:r>
              <a:rPr lang="uk-UA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інститути.</a:t>
            </a:r>
            <a:r>
              <a:rPr lang="uk-UA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об’єктами кредитування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розрізняють комерційні кредити і фінансові кредити.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способом забезпечення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кредити поділяються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незабезпечені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(бланкові).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z="18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термінами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кредит поділяється на короткостроковий, середньостроковий і довгостроковий.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F3B122-33FE-4BD7-A187-9877A2E6EFC6}"/>
              </a:ext>
            </a:extLst>
          </p:cNvPr>
          <p:cNvSpPr txBox="1"/>
          <p:nvPr/>
        </p:nvSpPr>
        <p:spPr>
          <a:xfrm>
            <a:off x="2177143" y="1004890"/>
            <a:ext cx="71990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205740" lvl="1" indent="-285750" algn="ctr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1800" b="1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</a:t>
            </a:r>
            <a:r>
              <a:rPr lang="uk-UA" sz="1800" b="1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міжнародних</a:t>
            </a:r>
            <a:r>
              <a:rPr lang="uk-UA" sz="1800" b="1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відносинах</a:t>
            </a:r>
          </a:p>
        </p:txBody>
      </p:sp>
    </p:spTree>
    <p:extLst>
      <p:ext uri="{BB962C8B-B14F-4D97-AF65-F5344CB8AC3E}">
        <p14:creationId xmlns:p14="http://schemas.microsoft.com/office/powerpoint/2010/main" val="11418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46FBA9-A278-4F0E-A5E2-2E1550FA542F}"/>
              </a:ext>
            </a:extLst>
          </p:cNvPr>
          <p:cNvSpPr txBox="1"/>
          <p:nvPr/>
        </p:nvSpPr>
        <p:spPr>
          <a:xfrm>
            <a:off x="1756229" y="1074057"/>
            <a:ext cx="957942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5595" indent="180340"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Основною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сутнісною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те,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 являє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собою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руху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позичкового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капіталу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 економічних відносин. Рух цієї форми капіталу пов’язаний з наданням суб’єктам світового ринку валютних та кредитних ресурсів на умовах повернення, визначення строків, на які кредити надані, та виплати відповідної винагороди за позичку у формі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відсотка.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Bef>
                <a:spcPts val="600"/>
              </a:spcBef>
              <a:spcAft>
                <a:spcPts val="600"/>
              </a:spcAft>
            </a:pP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uk-UA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6865" lvl="0" indent="-34290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перерозподілу між країнами фінансових і матеріальних ресурсів, що сприяє їх ефективному використанню;</a:t>
            </a:r>
          </a:p>
          <a:p>
            <a:pPr marR="317500" lvl="0" indent="-34290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збільшення нагромадження в межах всього світового господарства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рахунок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тимчасово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вільних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грошових коштів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одних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капіталовкладень</a:t>
            </a:r>
            <a:r>
              <a:rPr lang="uk-UA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 країнах;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прискорення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світовому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масштабі.</a:t>
            </a:r>
            <a:endParaRPr lang="uk-UA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01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3A4FDC-85E8-47ED-A4C8-2A7AF0446E48}"/>
              </a:ext>
            </a:extLst>
          </p:cNvPr>
          <p:cNvSpPr txBox="1"/>
          <p:nvPr/>
        </p:nvSpPr>
        <p:spPr>
          <a:xfrm>
            <a:off x="2043953" y="1036508"/>
            <a:ext cx="8910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6525" indent="180340" algn="just">
              <a:spcAft>
                <a:spcPts val="0"/>
              </a:spcAft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широко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використовується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тільки зовнішньоекономічної діяльності, але й внутрішнього господарського розвитку країн, для покриття їхніх бюджетних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дефіцитів,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рефінансування</a:t>
            </a:r>
            <a:r>
              <a:rPr lang="uk-UA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заборгованості</a:t>
            </a:r>
            <a:r>
              <a:rPr lang="uk-UA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тощо.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Світове</a:t>
            </a:r>
            <a:r>
              <a:rPr lang="uk-UA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розширення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 може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супровождатися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кредитною дискримінацією і навіть кредитною блокадою. </a:t>
            </a: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Кредитна дискримінація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це встановлення гірших умов отримання, використання чи погашення міжнародного кредиту для конкретних позичальників з метою здійснення на них економічного та політичного тиску. </a:t>
            </a: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методи кредитної дискримінації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 процентних ставок,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 щодо додаткового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забезпечення,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кредитні</a:t>
            </a:r>
            <a:r>
              <a:rPr lang="uk-UA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обмеження,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скорочення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строку</a:t>
            </a:r>
            <a:r>
              <a:rPr lang="uk-UA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пільгового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 кредиту,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зменшення суми кредиту,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обумовленість його надання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політичними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економічними</a:t>
            </a:r>
            <a:r>
              <a:rPr lang="uk-UA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заходами.</a:t>
            </a:r>
            <a:r>
              <a:rPr lang="uk-UA" sz="1800" spc="1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pc="1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Кредитна</a:t>
            </a:r>
            <a:r>
              <a:rPr lang="uk-UA" sz="18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блокада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відмова надавати кредити тій чи іншій країні.</a:t>
            </a:r>
          </a:p>
        </p:txBody>
      </p:sp>
    </p:spTree>
    <p:extLst>
      <p:ext uri="{BB962C8B-B14F-4D97-AF65-F5344CB8AC3E}">
        <p14:creationId xmlns:p14="http://schemas.microsoft.com/office/powerpoint/2010/main" val="3439459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402DE2-8356-4608-A0B4-6E87A4E664D5}"/>
              </a:ext>
            </a:extLst>
          </p:cNvPr>
          <p:cNvSpPr txBox="1"/>
          <p:nvPr/>
        </p:nvSpPr>
        <p:spPr>
          <a:xfrm>
            <a:off x="3355788" y="584849"/>
            <a:ext cx="6096000" cy="271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ts val="1260"/>
              </a:lnSpc>
              <a:buSzPts val="1100"/>
              <a:tabLst>
                <a:tab pos="643890" algn="l"/>
              </a:tabLst>
            </a:pPr>
            <a:r>
              <a:rPr lang="uk-UA" b="1" spc="-10" dirty="0">
                <a:latin typeface="Times New Roman" panose="02020603050405020304" pitchFamily="18" charset="0"/>
              </a:rPr>
              <a:t>2. Форми міжнародного кредиту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8EA58-FD18-4900-892F-129E476C40FE}"/>
              </a:ext>
            </a:extLst>
          </p:cNvPr>
          <p:cNvSpPr txBox="1"/>
          <p:nvPr/>
        </p:nvSpPr>
        <p:spPr>
          <a:xfrm>
            <a:off x="1470212" y="1078285"/>
            <a:ext cx="87585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6865" indent="180340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Різноманітність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</a:t>
            </a:r>
            <a:r>
              <a:rPr lang="uk-UA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 загальних рисах можна класифікувати за кількома головними ознаками, які характеризують</a:t>
            </a:r>
            <a:r>
              <a:rPr lang="uk-UA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окремі сторони кредитних відносин.</a:t>
            </a:r>
          </a:p>
          <a:p>
            <a:pPr marR="316865" indent="180340" algn="just"/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цільовим</a:t>
            </a:r>
            <a:r>
              <a:rPr lang="uk-UA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призначенням:</a:t>
            </a:r>
          </a:p>
          <a:p>
            <a:pPr marL="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надаються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закупівлі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 і послуг;</a:t>
            </a:r>
          </a:p>
          <a:p>
            <a:pPr marL="0" marR="316865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інвестиційні – для будівництва конкретних об’єктів, погашення заборгованості, придбання цінних паперів;</a:t>
            </a:r>
          </a:p>
          <a:p>
            <a:pPr marL="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проміжні – для змішаних форм вивезення капіталів, товарів і послуг, наприклад, у вигляді виконання підрядних робіт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(інжиніринг).</a:t>
            </a:r>
          </a:p>
          <a:p>
            <a:pPr marL="0" marR="316230" lvl="1" algn="just">
              <a:buSzPts val="1100"/>
              <a:tabLst>
                <a:tab pos="518160" algn="l"/>
              </a:tabLst>
            </a:pPr>
            <a:r>
              <a:rPr lang="uk-UA" b="1" spc="-10" dirty="0">
                <a:latin typeface="Times New Roman" panose="02020603050405020304" pitchFamily="18" charset="0"/>
              </a:rPr>
              <a:t>За  джерелами походження: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внутрішні кредити – це кредити, що надаються національними суб’єктами для здійснення зовнішньоекономічної діяльності іншим національним суб’єктам.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іноземні (зовнішні) кредити – це кредити, що надаються іноземними кредиторами національним позичальникам для здійснення зовнішньоекономічних операцій.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змішані кредити.</a:t>
            </a:r>
          </a:p>
        </p:txBody>
      </p:sp>
    </p:spTree>
    <p:extLst>
      <p:ext uri="{BB962C8B-B14F-4D97-AF65-F5344CB8AC3E}">
        <p14:creationId xmlns:p14="http://schemas.microsoft.com/office/powerpoint/2010/main" val="171428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5275A3-10CC-464C-B1FD-3C7D16A7858D}"/>
              </a:ext>
            </a:extLst>
          </p:cNvPr>
          <p:cNvSpPr txBox="1"/>
          <p:nvPr/>
        </p:nvSpPr>
        <p:spPr>
          <a:xfrm>
            <a:off x="1317812" y="681423"/>
            <a:ext cx="9314329" cy="441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5"/>
              </a:spcBef>
              <a:spcAft>
                <a:spcPts val="0"/>
              </a:spcAft>
              <a:buSzPts val="1100"/>
              <a:tabLst>
                <a:tab pos="654050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       За формою кредитування:</a:t>
            </a:r>
          </a:p>
          <a:p>
            <a:pPr marL="742950" marR="13652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Товарні кредити – міжнародні кредити, що надаються експортерами своїм покупцям у товарній формі з умовою майбутнього покриття платежем у грошовій чи іншій товарній формі.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Валютні (грошові) кредити – кредити, надані у грошовій формі: у національній або іноземній валюті.</a:t>
            </a:r>
          </a:p>
          <a:p>
            <a:pPr marR="137795" lvl="1" algn="just">
              <a:spcAft>
                <a:spcPts val="0"/>
              </a:spcAft>
              <a:buSzPts val="1100"/>
              <a:tabLst>
                <a:tab pos="697865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За формою забезпечення:</a:t>
            </a:r>
          </a:p>
          <a:p>
            <a:pPr marL="742950" marR="135890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Забезпечені кредити – кредити, що забезпечені нерухомістю, товарами, документами, цінними паперами, золотом та іншими цінностями як заставою.</a:t>
            </a:r>
          </a:p>
          <a:p>
            <a:pPr marR="135890" lvl="1" algn="just">
              <a:spcAft>
                <a:spcPts val="0"/>
              </a:spcAft>
              <a:buSzPts val="1100"/>
              <a:tabLst>
                <a:tab pos="697865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Застава товару для одержання кредиту здійснюється в трьох формах:</a:t>
            </a:r>
          </a:p>
          <a:p>
            <a:pPr marL="742950" marR="13652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тверда застава (певна товарна маса закладається на користь банку);</a:t>
            </a:r>
          </a:p>
          <a:p>
            <a:pPr marL="742950" marR="138430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застава товару в обігу (враховується залишок товару відповідного асортименту на певну суму);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застава товару в переробці (із заставою товару можна виробляти вироби, не передаючи їх до застави в банк).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endParaRPr lang="uk-UA" sz="11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33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3B99C6-7F63-47C0-8995-C8F92B0076B6}"/>
              </a:ext>
            </a:extLst>
          </p:cNvPr>
          <p:cNvSpPr txBox="1"/>
          <p:nvPr/>
        </p:nvSpPr>
        <p:spPr>
          <a:xfrm>
            <a:off x="1741715" y="750410"/>
            <a:ext cx="98116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8455" marR="137160" indent="180340" algn="ctr"/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Факторинг,</a:t>
            </a:r>
            <a:r>
              <a:rPr lang="uk-UA" sz="2400" b="1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форфейтинг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400" b="1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4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b="1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uk-UA" sz="2400" b="1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</a:t>
            </a:r>
          </a:p>
          <a:p>
            <a:pPr marL="338455" marR="137160" indent="180340" algn="just">
              <a:spcAft>
                <a:spcPts val="0"/>
              </a:spcAft>
            </a:pP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8455" marR="137160" indent="180340" algn="just"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Факторинг (від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англ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Factor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агент, посередник</a:t>
            </a: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міжнародний кредит у формі купівлі спеціалізованою фінансовою компанією грошових вимог експортера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імпортера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 інкасації; придбання банком або спеціалізованою факторинговою компанією права вимоги щодо виплат за фінансовими зобов’язаннями здебільшого у формі дебіторських рахунків за поставлені товари чи послуги. Експортер поступається факторинговій фірмі правом отримання платежів від платників за поставлені товари. Остання в свою чергу зобов’язується повертати йому гроші у міру їх надходження від боржників або оплатити йому всю суму відразу. За здійснення факторингових операцій експортер вносить передбачену угодою плату, яка може бути дещо вищою від відсотків за кредит. </a:t>
            </a:r>
            <a:endParaRPr lang="uk-UA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85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FDCD1FA-F4FF-439E-9157-2C3D2CB41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59772" cy="682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13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9ADEC5-149F-4AB6-B5EF-18E2857EB9F0}"/>
              </a:ext>
            </a:extLst>
          </p:cNvPr>
          <p:cNvSpPr txBox="1"/>
          <p:nvPr/>
        </p:nvSpPr>
        <p:spPr>
          <a:xfrm>
            <a:off x="1698171" y="1170471"/>
            <a:ext cx="9913258" cy="4691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8455" marR="136525" indent="180340" algn="just">
              <a:spcBef>
                <a:spcPts val="125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</a:rPr>
              <a:t>Якщо факторинг зручніший для фінансування експорту товарів споживання з терміном кредитування від 90 до 180 днів, то такий вид кредитування, як </a:t>
            </a:r>
            <a:r>
              <a:rPr lang="uk-UA" sz="2400" dirty="0" err="1">
                <a:latin typeface="Times New Roman" panose="02020603050405020304" pitchFamily="18" charset="0"/>
              </a:rPr>
              <a:t>форфейтинг</a:t>
            </a:r>
            <a:r>
              <a:rPr lang="uk-UA" sz="2400" dirty="0">
                <a:latin typeface="Times New Roman" panose="02020603050405020304" pitchFamily="18" charset="0"/>
              </a:rPr>
              <a:t> використовується при фінансуванні експорту товарів виробничого призначення з терміном кредитування до кількох років. </a:t>
            </a:r>
          </a:p>
          <a:p>
            <a:pPr marL="338455" marR="136525" indent="180340" algn="just">
              <a:spcBef>
                <a:spcPts val="1250"/>
              </a:spcBef>
              <a:spcAft>
                <a:spcPts val="0"/>
              </a:spcAft>
            </a:pPr>
            <a:r>
              <a:rPr lang="uk-UA" sz="2400" b="1" dirty="0" err="1">
                <a:latin typeface="Times New Roman" panose="02020603050405020304" pitchFamily="18" charset="0"/>
              </a:rPr>
              <a:t>Форфейтинг</a:t>
            </a:r>
            <a:r>
              <a:rPr lang="uk-UA" sz="2400" b="1" dirty="0">
                <a:latin typeface="Times New Roman" panose="02020603050405020304" pitchFamily="18" charset="0"/>
              </a:rPr>
              <a:t> (від </a:t>
            </a:r>
            <a:r>
              <a:rPr lang="uk-UA" sz="2400" b="1" dirty="0" err="1">
                <a:latin typeface="Times New Roman" panose="02020603050405020304" pitchFamily="18" charset="0"/>
              </a:rPr>
              <a:t>франц</a:t>
            </a:r>
            <a:r>
              <a:rPr lang="uk-UA" sz="2400" b="1" dirty="0">
                <a:latin typeface="Times New Roman" panose="02020603050405020304" pitchFamily="18" charset="0"/>
              </a:rPr>
              <a:t>. “a </a:t>
            </a:r>
            <a:r>
              <a:rPr lang="uk-UA" sz="2400" b="1" dirty="0" err="1">
                <a:latin typeface="Times New Roman" panose="02020603050405020304" pitchFamily="18" charset="0"/>
              </a:rPr>
              <a:t>forfait</a:t>
            </a:r>
            <a:r>
              <a:rPr lang="uk-UA" sz="2400" b="1" dirty="0">
                <a:latin typeface="Times New Roman" panose="02020603050405020304" pitchFamily="18" charset="0"/>
              </a:rPr>
              <a:t>” – відмова від прав) </a:t>
            </a:r>
            <a:r>
              <a:rPr lang="uk-UA" sz="2400" dirty="0">
                <a:latin typeface="Times New Roman" panose="02020603050405020304" pitchFamily="18" charset="0"/>
              </a:rPr>
              <a:t>– кредитування експортера шляхом придбання векселів, акцептованих імпортером, або інших боргових вимог; означає надання певних прав в обмін на готівковий платіж. В обмін на придбані цінні папери банк виплачує експортеру еквівалент їх вартості готівкою з вирахуванням фіксованої облікової ставки, премії за ризик </a:t>
            </a:r>
            <a:r>
              <a:rPr lang="uk-UA" sz="2400" dirty="0" err="1">
                <a:latin typeface="Times New Roman" panose="02020603050405020304" pitchFamily="18" charset="0"/>
              </a:rPr>
              <a:t>неоплати</a:t>
            </a:r>
            <a:r>
              <a:rPr lang="uk-UA" sz="2400" dirty="0">
                <a:latin typeface="Times New Roman" panose="02020603050405020304" pitchFamily="18" charset="0"/>
              </a:rPr>
              <a:t> зобов’язань та разового збору за зобов’язання купити векселі експортера. </a:t>
            </a:r>
          </a:p>
        </p:txBody>
      </p:sp>
    </p:spTree>
    <p:extLst>
      <p:ext uri="{BB962C8B-B14F-4D97-AF65-F5344CB8AC3E}">
        <p14:creationId xmlns:p14="http://schemas.microsoft.com/office/powerpoint/2010/main" val="3351093326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194</TotalTime>
  <Words>1448</Words>
  <Application>Microsoft Office PowerPoint</Application>
  <PresentationFormat>Широкий екран</PresentationFormat>
  <Paragraphs>72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Times New Roman</vt:lpstr>
      <vt:lpstr>Wingdings</vt:lpstr>
      <vt:lpstr>Wingdings 3</vt:lpstr>
      <vt:lpstr>Віхоть</vt:lpstr>
      <vt:lpstr>ТЕМА 7. МІЖНАРОДНІ КРЕДИТНІ ВІДНОСИНИ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МІЖНАРОДНІ КРЕДИТНІ ВІДНОСИНИ </dc:title>
  <dc:creator>Iryna Abramova</dc:creator>
  <cp:lastModifiedBy>Iryna Abramova</cp:lastModifiedBy>
  <cp:revision>13</cp:revision>
  <dcterms:created xsi:type="dcterms:W3CDTF">2024-11-20T08:56:21Z</dcterms:created>
  <dcterms:modified xsi:type="dcterms:W3CDTF">2024-11-26T13:45:05Z</dcterms:modified>
</cp:coreProperties>
</file>