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370"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12.10.2025</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922891A-BDD8-3996-E15C-F0A021C7113F}"/>
              </a:ext>
            </a:extLst>
          </p:cNvPr>
          <p:cNvSpPr>
            <a:spLocks noGrp="1"/>
          </p:cNvSpPr>
          <p:nvPr>
            <p:ph type="title"/>
          </p:nvPr>
        </p:nvSpPr>
        <p:spPr>
          <a:xfrm>
            <a:off x="0" y="1253067"/>
            <a:ext cx="12279086" cy="4986866"/>
          </a:xfrm>
        </p:spPr>
        <p:txBody>
          <a:bodyPr>
            <a:normAutofit/>
          </a:bodyPr>
          <a:lstStyle/>
          <a:p>
            <a:r>
              <a:rPr lang="uk-UA" sz="2000" b="1" dirty="0"/>
              <a:t>Тема 3. Статистичні дані в системі інформаційного забезпечення професійної діяльності у сфері публічного управління</a:t>
            </a:r>
            <a:endParaRPr lang="uk-UA" sz="2000" dirty="0"/>
          </a:p>
        </p:txBody>
      </p:sp>
      <p:sp>
        <p:nvSpPr>
          <p:cNvPr id="3" name="Заголовок 1">
            <a:extLst>
              <a:ext uri="{FF2B5EF4-FFF2-40B4-BE49-F238E27FC236}">
                <a16:creationId xmlns:a16="http://schemas.microsoft.com/office/drawing/2014/main" xmlns="" id="{39F26C30-9404-6602-8E95-9BB8AEDFA0B4}"/>
              </a:ext>
            </a:extLst>
          </p:cNvPr>
          <p:cNvSpPr txBox="1">
            <a:spLocks/>
          </p:cNvSpPr>
          <p:nvPr/>
        </p:nvSpPr>
        <p:spPr>
          <a:xfrm>
            <a:off x="1289352" y="3658374"/>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11667" y="169334"/>
            <a:ext cx="11311465" cy="4893734"/>
          </a:xfrm>
        </p:spPr>
        <p:txBody>
          <a:bodyPr/>
          <a:lstStyle/>
          <a:p>
            <a:pPr marL="0" indent="0" algn="ctr">
              <a:buNone/>
            </a:pPr>
            <a:r>
              <a:rPr lang="uk-UA" sz="2500" dirty="0">
                <a:solidFill>
                  <a:srgbClr val="FF0000"/>
                </a:solidFill>
                <a:latin typeface="Times New Roman" pitchFamily="18" charset="0"/>
                <a:cs typeface="Times New Roman" pitchFamily="18" charset="0"/>
              </a:rPr>
              <a:t>Кейс 1. “Дані для прийняття управлінського рішення”</a:t>
            </a:r>
          </a:p>
          <a:p>
            <a:pPr marL="0" indent="0">
              <a:buNone/>
            </a:pPr>
            <a:r>
              <a:rPr lang="uk-UA" sz="2200" dirty="0" smtClean="0">
                <a:solidFill>
                  <a:srgbClr val="000000"/>
                </a:solidFill>
                <a:latin typeface="Times New Roman" pitchFamily="18" charset="0"/>
                <a:cs typeface="Times New Roman" pitchFamily="18" charset="0"/>
              </a:rPr>
              <a:t>Ситуація: </a:t>
            </a:r>
            <a:endParaRPr lang="uk-UA" sz="2200" dirty="0">
              <a:solidFill>
                <a:srgbClr val="000000"/>
              </a:solidFill>
              <a:latin typeface="Times New Roman" pitchFamily="18" charset="0"/>
              <a:cs typeface="Times New Roman" pitchFamily="18" charset="0"/>
            </a:endParaRPr>
          </a:p>
          <a:p>
            <a:pPr marL="0" indent="0">
              <a:buNone/>
            </a:pPr>
            <a:r>
              <a:rPr lang="uk-UA" sz="1800" b="0" dirty="0">
                <a:solidFill>
                  <a:srgbClr val="000000"/>
                </a:solidFill>
                <a:latin typeface="Times New Roman" pitchFamily="18" charset="0"/>
                <a:cs typeface="Times New Roman" pitchFamily="18" charset="0"/>
              </a:rPr>
              <a:t>Місцева громада отримала завдання розробити Програму соціально-економічного розвитку громади на 2026–2028 роки. Для цього органу місцевого самоврядування потрібно обґрунтувати пріоритети розвитку освіти, охорони здоров’я та зайнятості населення. Однак, керівництво громади не має достатньо аналітичної інформації для прийняття рішень.</a:t>
            </a:r>
          </a:p>
          <a:p>
            <a:pPr marL="0" indent="0">
              <a:buNone/>
            </a:pPr>
            <a:r>
              <a:rPr lang="uk-UA" sz="2200" dirty="0" smtClean="0">
                <a:solidFill>
                  <a:srgbClr val="000000"/>
                </a:solidFill>
                <a:latin typeface="Times New Roman" pitchFamily="18" charset="0"/>
                <a:cs typeface="Times New Roman" pitchFamily="18" charset="0"/>
              </a:rPr>
              <a:t>Завдання:</a:t>
            </a:r>
          </a:p>
          <a:p>
            <a:r>
              <a:rPr lang="uk-UA" sz="1800" b="0" dirty="0" smtClean="0">
                <a:solidFill>
                  <a:srgbClr val="000000"/>
                </a:solidFill>
                <a:latin typeface="Times New Roman" pitchFamily="18" charset="0"/>
                <a:cs typeface="Times New Roman" pitchFamily="18" charset="0"/>
              </a:rPr>
              <a:t>Визначте</a:t>
            </a:r>
            <a:r>
              <a:rPr lang="uk-UA" sz="1800" b="0" dirty="0">
                <a:solidFill>
                  <a:srgbClr val="000000"/>
                </a:solidFill>
                <a:latin typeface="Times New Roman" pitchFamily="18" charset="0"/>
                <a:cs typeface="Times New Roman" pitchFamily="18" charset="0"/>
              </a:rPr>
              <a:t>, які види офіційної статистичної інформації необхідні для формування програми </a:t>
            </a:r>
            <a:r>
              <a:rPr lang="uk-UA" sz="1800" b="0" dirty="0" smtClean="0">
                <a:solidFill>
                  <a:srgbClr val="000000"/>
                </a:solidFill>
                <a:latin typeface="Times New Roman" pitchFamily="18" charset="0"/>
                <a:cs typeface="Times New Roman" pitchFamily="18" charset="0"/>
              </a:rPr>
              <a:t>.</a:t>
            </a:r>
            <a:endParaRPr lang="uk-UA" sz="1800" b="0" dirty="0">
              <a:solidFill>
                <a:srgbClr val="000000"/>
              </a:solidFill>
              <a:latin typeface="Times New Roman" pitchFamily="18" charset="0"/>
              <a:cs typeface="Times New Roman" pitchFamily="18" charset="0"/>
            </a:endParaRPr>
          </a:p>
          <a:p>
            <a:r>
              <a:rPr lang="uk-UA" sz="1800" b="0" dirty="0" smtClean="0">
                <a:solidFill>
                  <a:srgbClr val="000000"/>
                </a:solidFill>
                <a:latin typeface="Times New Roman" pitchFamily="18" charset="0"/>
                <a:cs typeface="Times New Roman" pitchFamily="18" charset="0"/>
              </a:rPr>
              <a:t>Вкажіть</a:t>
            </a:r>
            <a:r>
              <a:rPr lang="uk-UA" sz="1800" b="0" dirty="0">
                <a:solidFill>
                  <a:srgbClr val="000000"/>
                </a:solidFill>
                <a:latin typeface="Times New Roman" pitchFamily="18" charset="0"/>
                <a:cs typeface="Times New Roman" pitchFamily="18" charset="0"/>
              </a:rPr>
              <a:t>, які органи або джерела даних потрібно </a:t>
            </a:r>
            <a:r>
              <a:rPr lang="uk-UA" sz="1800" b="0" dirty="0" smtClean="0">
                <a:solidFill>
                  <a:srgbClr val="000000"/>
                </a:solidFill>
                <a:latin typeface="Times New Roman" pitchFamily="18" charset="0"/>
                <a:cs typeface="Times New Roman" pitchFamily="18" charset="0"/>
              </a:rPr>
              <a:t>залучити.</a:t>
            </a:r>
          </a:p>
          <a:p>
            <a:r>
              <a:rPr lang="uk-UA" sz="1800" b="0" dirty="0" smtClean="0">
                <a:solidFill>
                  <a:srgbClr val="000000"/>
                </a:solidFill>
                <a:latin typeface="Times New Roman" pitchFamily="18" charset="0"/>
                <a:cs typeface="Times New Roman" pitchFamily="18" charset="0"/>
              </a:rPr>
              <a:t>Розробіть </a:t>
            </a:r>
            <a:r>
              <a:rPr lang="uk-UA" sz="1800" b="0" dirty="0">
                <a:solidFill>
                  <a:srgbClr val="000000"/>
                </a:solidFill>
                <a:latin typeface="Times New Roman" pitchFamily="18" charset="0"/>
                <a:cs typeface="Times New Roman" pitchFamily="18" charset="0"/>
              </a:rPr>
              <a:t>структуру статистичного звіту, що може бути використана для аналітичного обґрунтування управлінських рішень.</a:t>
            </a:r>
          </a:p>
          <a:p>
            <a:r>
              <a:rPr lang="uk-UA" sz="1800" b="0" dirty="0">
                <a:solidFill>
                  <a:srgbClr val="000000"/>
                </a:solidFill>
                <a:latin typeface="Times New Roman" pitchFamily="18" charset="0"/>
                <a:cs typeface="Times New Roman" pitchFamily="18" charset="0"/>
              </a:rPr>
              <a:t>Запропонуйте способи візуалізації даних для публічного представлення результатів перед </a:t>
            </a:r>
            <a:r>
              <a:rPr lang="uk-UA" sz="1800" b="0" dirty="0" smtClean="0">
                <a:solidFill>
                  <a:srgbClr val="000000"/>
                </a:solidFill>
                <a:latin typeface="Times New Roman" pitchFamily="18" charset="0"/>
                <a:cs typeface="Times New Roman" pitchFamily="18" charset="0"/>
              </a:rPr>
              <a:t>громадськістю.</a:t>
            </a:r>
            <a:endParaRPr lang="uk-UA" sz="1800" b="0" dirty="0">
              <a:solidFill>
                <a:srgbClr val="000000"/>
              </a:solidFill>
              <a:latin typeface="Times New Roman" pitchFamily="18" charset="0"/>
              <a:cs typeface="Times New Roman" pitchFamily="18" charset="0"/>
            </a:endParaRPr>
          </a:p>
        </p:txBody>
      </p:sp>
      <p:sp>
        <p:nvSpPr>
          <p:cNvPr id="5" name="TextBox 4"/>
          <p:cNvSpPr txBox="1"/>
          <p:nvPr/>
        </p:nvSpPr>
        <p:spPr>
          <a:xfrm>
            <a:off x="4859867" y="5850467"/>
            <a:ext cx="184731" cy="369332"/>
          </a:xfrm>
          <a:prstGeom prst="rect">
            <a:avLst/>
          </a:prstGeom>
          <a:noFill/>
        </p:spPr>
        <p:txBody>
          <a:bodyPr wrap="none" rtlCol="0">
            <a:spAutoFit/>
          </a:bodyPr>
          <a:lstStyle/>
          <a:p>
            <a:endParaRPr lang="uk-UA" dirty="0"/>
          </a:p>
        </p:txBody>
      </p:sp>
    </p:spTree>
    <p:extLst>
      <p:ext uri="{BB962C8B-B14F-4D97-AF65-F5344CB8AC3E}">
        <p14:creationId xmlns:p14="http://schemas.microsoft.com/office/powerpoint/2010/main" val="170186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8533" y="186268"/>
            <a:ext cx="11738505" cy="5584296"/>
          </a:xfrm>
        </p:spPr>
        <p:txBody>
          <a:bodyPr/>
          <a:lstStyle/>
          <a:p>
            <a:pPr marL="0" indent="0" algn="ctr">
              <a:buNone/>
            </a:pPr>
            <a:r>
              <a:rPr lang="uk-UA" sz="2200" b="0" dirty="0">
                <a:latin typeface="Times New Roman" pitchFamily="18" charset="0"/>
                <a:cs typeface="Times New Roman" pitchFamily="18" charset="0"/>
              </a:rPr>
              <a:t>Кейс 2. “Міжнародні стандарти статистики: шлях до євроінтеграції”</a:t>
            </a:r>
          </a:p>
          <a:p>
            <a:pPr marL="0" indent="0">
              <a:buNone/>
            </a:pPr>
            <a:r>
              <a:rPr lang="uk-UA" sz="2200" i="1" dirty="0" smtClean="0">
                <a:latin typeface="Times New Roman" pitchFamily="18" charset="0"/>
                <a:cs typeface="Times New Roman" pitchFamily="18" charset="0"/>
              </a:rPr>
              <a:t>Ситуація:</a:t>
            </a:r>
            <a:endParaRPr lang="uk-UA" sz="2200" i="1" dirty="0">
              <a:latin typeface="Times New Roman" pitchFamily="18" charset="0"/>
              <a:cs typeface="Times New Roman" pitchFamily="18" charset="0"/>
            </a:endParaRPr>
          </a:p>
          <a:p>
            <a:pPr marL="0" indent="0">
              <a:buNone/>
            </a:pPr>
            <a:r>
              <a:rPr lang="uk-UA" sz="2000" b="0" dirty="0">
                <a:solidFill>
                  <a:srgbClr val="000000"/>
                </a:solidFill>
                <a:latin typeface="Times New Roman" pitchFamily="18" charset="0"/>
                <a:cs typeface="Times New Roman" pitchFamily="18" charset="0"/>
              </a:rPr>
              <a:t>Україна готується до чергового етапу адаптації національної статистичної системи до вимог </a:t>
            </a:r>
            <a:r>
              <a:rPr lang="uk-UA" sz="2000" b="0" dirty="0" err="1">
                <a:solidFill>
                  <a:srgbClr val="000000"/>
                </a:solidFill>
                <a:latin typeface="Times New Roman" pitchFamily="18" charset="0"/>
                <a:cs typeface="Times New Roman" pitchFamily="18" charset="0"/>
              </a:rPr>
              <a:t>Євростату</a:t>
            </a:r>
            <a:r>
              <a:rPr lang="uk-UA" sz="2000" b="0" dirty="0">
                <a:solidFill>
                  <a:srgbClr val="000000"/>
                </a:solidFill>
                <a:latin typeface="Times New Roman" pitchFamily="18" charset="0"/>
                <a:cs typeface="Times New Roman" pitchFamily="18" charset="0"/>
              </a:rPr>
              <a:t> в межах виконання Угоди про асоціацію з ЄС. На рівні уряду розглядається питання гармонізації українських статистичних класифікацій (наприклад, видів економічної діяльності) з європейськими стандартами </a:t>
            </a:r>
            <a:r>
              <a:rPr lang="en-US" sz="2000" b="0" dirty="0">
                <a:solidFill>
                  <a:srgbClr val="000000"/>
                </a:solidFill>
                <a:latin typeface="Times New Roman" pitchFamily="18" charset="0"/>
                <a:cs typeface="Times New Roman" pitchFamily="18" charset="0"/>
              </a:rPr>
              <a:t>NACE Rev. 2.</a:t>
            </a:r>
          </a:p>
          <a:p>
            <a:pPr marL="0" indent="0">
              <a:buNone/>
            </a:pPr>
            <a:r>
              <a:rPr lang="uk-UA" sz="2200" i="1" dirty="0" smtClean="0">
                <a:latin typeface="Times New Roman" pitchFamily="18" charset="0"/>
                <a:cs typeface="Times New Roman" pitchFamily="18" charset="0"/>
              </a:rPr>
              <a:t>Завдання:</a:t>
            </a:r>
            <a:endParaRPr lang="uk-UA" sz="2200" i="1" dirty="0">
              <a:latin typeface="Times New Roman" pitchFamily="18" charset="0"/>
              <a:cs typeface="Times New Roman" pitchFamily="18" charset="0"/>
            </a:endParaRPr>
          </a:p>
          <a:p>
            <a:r>
              <a:rPr lang="uk-UA" sz="2200" b="0" dirty="0">
                <a:solidFill>
                  <a:srgbClr val="000000"/>
                </a:solidFill>
                <a:latin typeface="Times New Roman" pitchFamily="18" charset="0"/>
                <a:cs typeface="Times New Roman" pitchFamily="18" charset="0"/>
              </a:rPr>
              <a:t>Поясніть, чому гармонізація статистичних стандартів є важливою для державної політики та публічного управління.</a:t>
            </a:r>
          </a:p>
          <a:p>
            <a:r>
              <a:rPr lang="uk-UA" sz="2200" b="0" dirty="0">
                <a:solidFill>
                  <a:srgbClr val="000000"/>
                </a:solidFill>
                <a:latin typeface="Times New Roman" pitchFamily="18" charset="0"/>
                <a:cs typeface="Times New Roman" pitchFamily="18" charset="0"/>
              </a:rPr>
              <a:t>Визначте, які міжнародні документи регулюють принципи офіційної статистики (ООН, </a:t>
            </a:r>
            <a:r>
              <a:rPr lang="uk-UA" sz="2200" b="0" dirty="0" err="1" smtClean="0">
                <a:solidFill>
                  <a:srgbClr val="000000"/>
                </a:solidFill>
                <a:latin typeface="Times New Roman" pitchFamily="18" charset="0"/>
                <a:cs typeface="Times New Roman" pitchFamily="18" charset="0"/>
              </a:rPr>
              <a:t>Євростат</a:t>
            </a:r>
            <a:r>
              <a:rPr lang="en-US" sz="2200" b="0" dirty="0" smtClean="0">
                <a:solidFill>
                  <a:srgbClr val="000000"/>
                </a:solidFill>
                <a:latin typeface="Times New Roman" pitchFamily="18" charset="0"/>
                <a:cs typeface="Times New Roman" pitchFamily="18" charset="0"/>
              </a:rPr>
              <a:t>).</a:t>
            </a:r>
            <a:endParaRPr lang="en-US" sz="2200" b="0" dirty="0">
              <a:solidFill>
                <a:srgbClr val="000000"/>
              </a:solidFill>
              <a:latin typeface="Times New Roman" pitchFamily="18" charset="0"/>
              <a:cs typeface="Times New Roman" pitchFamily="18" charset="0"/>
            </a:endParaRPr>
          </a:p>
          <a:p>
            <a:r>
              <a:rPr lang="uk-UA" sz="2200" b="0" dirty="0">
                <a:solidFill>
                  <a:srgbClr val="000000"/>
                </a:solidFill>
                <a:latin typeface="Times New Roman" pitchFamily="18" charset="0"/>
                <a:cs typeface="Times New Roman" pitchFamily="18" charset="0"/>
              </a:rPr>
              <a:t>Проаналізуйте потенційні виклики для України у процесі </a:t>
            </a:r>
            <a:r>
              <a:rPr lang="uk-UA" sz="2200" b="0" dirty="0" smtClean="0">
                <a:solidFill>
                  <a:srgbClr val="000000"/>
                </a:solidFill>
                <a:latin typeface="Times New Roman" pitchFamily="18" charset="0"/>
                <a:cs typeface="Times New Roman" pitchFamily="18" charset="0"/>
              </a:rPr>
              <a:t>адаптації.</a:t>
            </a:r>
          </a:p>
          <a:p>
            <a:r>
              <a:rPr lang="uk-UA" sz="2200" b="0" dirty="0" smtClean="0">
                <a:solidFill>
                  <a:srgbClr val="000000"/>
                </a:solidFill>
                <a:latin typeface="Times New Roman" pitchFamily="18" charset="0"/>
                <a:cs typeface="Times New Roman" pitchFamily="18" charset="0"/>
              </a:rPr>
              <a:t>Розробіть </a:t>
            </a:r>
            <a:r>
              <a:rPr lang="uk-UA" sz="2200" b="0" dirty="0">
                <a:solidFill>
                  <a:srgbClr val="000000"/>
                </a:solidFill>
                <a:latin typeface="Times New Roman" pitchFamily="18" charset="0"/>
                <a:cs typeface="Times New Roman" pitchFamily="18" charset="0"/>
              </a:rPr>
              <a:t>короткий план дій для міністерства чи </a:t>
            </a:r>
            <a:r>
              <a:rPr lang="uk-UA" sz="2200" b="0" dirty="0" err="1">
                <a:solidFill>
                  <a:srgbClr val="000000"/>
                </a:solidFill>
                <a:latin typeface="Times New Roman" pitchFamily="18" charset="0"/>
                <a:cs typeface="Times New Roman" pitchFamily="18" charset="0"/>
              </a:rPr>
              <a:t>Держстату</a:t>
            </a:r>
            <a:r>
              <a:rPr lang="uk-UA" sz="2200" b="0" dirty="0">
                <a:solidFill>
                  <a:srgbClr val="000000"/>
                </a:solidFill>
                <a:latin typeface="Times New Roman" pitchFamily="18" charset="0"/>
                <a:cs typeface="Times New Roman" pitchFamily="18" charset="0"/>
              </a:rPr>
              <a:t>, який дозволить забезпечити сумісність української статистики з європейською системою.</a:t>
            </a:r>
          </a:p>
          <a:p>
            <a:pPr marL="0" indent="0">
              <a:buNone/>
            </a:pPr>
            <a:endParaRPr lang="uk-UA" sz="2200" b="0" dirty="0">
              <a:latin typeface="Times New Roman" pitchFamily="18" charset="0"/>
              <a:cs typeface="Times New Roman" pitchFamily="18" charset="0"/>
            </a:endParaRPr>
          </a:p>
        </p:txBody>
      </p:sp>
    </p:spTree>
    <p:extLst>
      <p:ext uri="{BB962C8B-B14F-4D97-AF65-F5344CB8AC3E}">
        <p14:creationId xmlns:p14="http://schemas.microsoft.com/office/powerpoint/2010/main" val="637303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52401" y="84668"/>
            <a:ext cx="11704638" cy="5685896"/>
          </a:xfrm>
        </p:spPr>
        <p:txBody>
          <a:bodyPr/>
          <a:lstStyle/>
          <a:p>
            <a:pPr marL="0" indent="0" algn="ctr">
              <a:buNone/>
            </a:pPr>
            <a:r>
              <a:rPr lang="ru-RU" sz="2200" dirty="0">
                <a:latin typeface="Times New Roman" pitchFamily="18" charset="0"/>
                <a:cs typeface="Times New Roman" pitchFamily="18" charset="0"/>
              </a:rPr>
              <a:t>Кейс 3. “Реформа статистики: </a:t>
            </a:r>
            <a:r>
              <a:rPr lang="ru-RU" sz="2200" dirty="0" err="1">
                <a:latin typeface="Times New Roman" pitchFamily="18" charset="0"/>
                <a:cs typeface="Times New Roman" pitchFamily="18" charset="0"/>
              </a:rPr>
              <a:t>виклики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цифрової</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трансформації</a:t>
            </a:r>
            <a:r>
              <a:rPr lang="ru-RU" sz="2200" dirty="0">
                <a:latin typeface="Times New Roman" pitchFamily="18" charset="0"/>
                <a:cs typeface="Times New Roman" pitchFamily="18" charset="0"/>
              </a:rPr>
              <a:t>”</a:t>
            </a:r>
          </a:p>
          <a:p>
            <a:pPr marL="0" indent="0">
              <a:buNone/>
            </a:pPr>
            <a:r>
              <a:rPr lang="ru-RU" sz="2200" dirty="0" err="1" smtClean="0">
                <a:latin typeface="Times New Roman" pitchFamily="18" charset="0"/>
                <a:cs typeface="Times New Roman" pitchFamily="18" charset="0"/>
              </a:rPr>
              <a:t>Ситуація</a:t>
            </a:r>
            <a:r>
              <a:rPr lang="ru-RU" sz="2200" dirty="0" smtClean="0">
                <a:latin typeface="Times New Roman" pitchFamily="18" charset="0"/>
                <a:cs typeface="Times New Roman" pitchFamily="18" charset="0"/>
              </a:rPr>
              <a:t>:</a:t>
            </a:r>
            <a:endParaRPr lang="ru-RU" sz="2200" dirty="0">
              <a:latin typeface="Times New Roman" pitchFamily="18" charset="0"/>
              <a:cs typeface="Times New Roman" pitchFamily="18" charset="0"/>
            </a:endParaRPr>
          </a:p>
          <a:p>
            <a:pPr marL="0" indent="0">
              <a:buNone/>
            </a:pPr>
            <a:r>
              <a:rPr lang="ru-RU" sz="2000" b="0" dirty="0">
                <a:solidFill>
                  <a:srgbClr val="000000"/>
                </a:solidFill>
                <a:latin typeface="Times New Roman" pitchFamily="18" charset="0"/>
                <a:cs typeface="Times New Roman" pitchFamily="18" charset="0"/>
              </a:rPr>
              <a:t>У рамках </a:t>
            </a:r>
            <a:r>
              <a:rPr lang="ru-RU" sz="2000" b="0" dirty="0" err="1">
                <a:solidFill>
                  <a:srgbClr val="000000"/>
                </a:solidFill>
                <a:latin typeface="Times New Roman" pitchFamily="18" charset="0"/>
                <a:cs typeface="Times New Roman" pitchFamily="18" charset="0"/>
              </a:rPr>
              <a:t>реалізації</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Стратегії</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розвитку</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державної</a:t>
            </a:r>
            <a:r>
              <a:rPr lang="ru-RU" sz="2000" b="0" dirty="0">
                <a:solidFill>
                  <a:srgbClr val="000000"/>
                </a:solidFill>
                <a:latin typeface="Times New Roman" pitchFamily="18" charset="0"/>
                <a:cs typeface="Times New Roman" pitchFamily="18" charset="0"/>
              </a:rPr>
              <a:t> статистики до 2030 року, </a:t>
            </a:r>
            <a:r>
              <a:rPr lang="ru-RU" sz="2000" b="0" dirty="0" err="1">
                <a:solidFill>
                  <a:srgbClr val="000000"/>
                </a:solidFill>
                <a:latin typeface="Times New Roman" pitchFamily="18" charset="0"/>
                <a:cs typeface="Times New Roman" pitchFamily="18" charset="0"/>
              </a:rPr>
              <a:t>Державна</a:t>
            </a:r>
            <a:r>
              <a:rPr lang="ru-RU" sz="2000" b="0" dirty="0">
                <a:solidFill>
                  <a:srgbClr val="000000"/>
                </a:solidFill>
                <a:latin typeface="Times New Roman" pitchFamily="18" charset="0"/>
                <a:cs typeface="Times New Roman" pitchFamily="18" charset="0"/>
              </a:rPr>
              <a:t> служба статистики </a:t>
            </a:r>
            <a:r>
              <a:rPr lang="ru-RU" sz="2000" b="0" dirty="0" err="1">
                <a:solidFill>
                  <a:srgbClr val="000000"/>
                </a:solidFill>
                <a:latin typeface="Times New Roman" pitchFamily="18" charset="0"/>
                <a:cs typeface="Times New Roman" pitchFamily="18" charset="0"/>
              </a:rPr>
              <a:t>України</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впроваджує</a:t>
            </a:r>
            <a:r>
              <a:rPr lang="ru-RU" sz="2000" b="0" dirty="0">
                <a:solidFill>
                  <a:srgbClr val="000000"/>
                </a:solidFill>
                <a:latin typeface="Times New Roman" pitchFamily="18" charset="0"/>
                <a:cs typeface="Times New Roman" pitchFamily="18" charset="0"/>
              </a:rPr>
              <a:t> систему </a:t>
            </a:r>
            <a:r>
              <a:rPr lang="ru-RU" sz="2000" b="0" dirty="0" err="1">
                <a:solidFill>
                  <a:srgbClr val="000000"/>
                </a:solidFill>
                <a:latin typeface="Times New Roman" pitchFamily="18" charset="0"/>
                <a:cs typeface="Times New Roman" pitchFamily="18" charset="0"/>
              </a:rPr>
              <a:t>еStat</a:t>
            </a:r>
            <a:r>
              <a:rPr lang="ru-RU" sz="2000" b="0" dirty="0">
                <a:solidFill>
                  <a:srgbClr val="000000"/>
                </a:solidFill>
                <a:latin typeface="Times New Roman" pitchFamily="18" charset="0"/>
                <a:cs typeface="Times New Roman" pitchFamily="18" charset="0"/>
              </a:rPr>
              <a:t> для </a:t>
            </a:r>
            <a:r>
              <a:rPr lang="ru-RU" sz="2000" b="0" dirty="0" err="1">
                <a:solidFill>
                  <a:srgbClr val="000000"/>
                </a:solidFill>
                <a:latin typeface="Times New Roman" pitchFamily="18" charset="0"/>
                <a:cs typeface="Times New Roman" pitchFamily="18" charset="0"/>
              </a:rPr>
              <a:t>автоматизації</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збору</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даних</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від</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підприємств</a:t>
            </a:r>
            <a:r>
              <a:rPr lang="ru-RU" sz="2000" b="0" dirty="0">
                <a:solidFill>
                  <a:srgbClr val="000000"/>
                </a:solidFill>
                <a:latin typeface="Times New Roman" pitchFamily="18" charset="0"/>
                <a:cs typeface="Times New Roman" pitchFamily="18" charset="0"/>
              </a:rPr>
              <a:t> і </a:t>
            </a:r>
            <a:r>
              <a:rPr lang="ru-RU" sz="2000" b="0" dirty="0" err="1">
                <a:solidFill>
                  <a:srgbClr val="000000"/>
                </a:solidFill>
                <a:latin typeface="Times New Roman" pitchFamily="18" charset="0"/>
                <a:cs typeface="Times New Roman" pitchFamily="18" charset="0"/>
              </a:rPr>
              <a:t>громадян</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Проте</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під</a:t>
            </a:r>
            <a:r>
              <a:rPr lang="ru-RU" sz="2000" b="0" dirty="0">
                <a:solidFill>
                  <a:srgbClr val="000000"/>
                </a:solidFill>
                <a:latin typeface="Times New Roman" pitchFamily="18" charset="0"/>
                <a:cs typeface="Times New Roman" pitchFamily="18" charset="0"/>
              </a:rPr>
              <a:t> час </a:t>
            </a:r>
            <a:r>
              <a:rPr lang="ru-RU" sz="2000" b="0" dirty="0" err="1">
                <a:solidFill>
                  <a:srgbClr val="000000"/>
                </a:solidFill>
                <a:latin typeface="Times New Roman" pitchFamily="18" charset="0"/>
                <a:cs typeface="Times New Roman" pitchFamily="18" charset="0"/>
              </a:rPr>
              <a:t>реалізації</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проєкту</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виявляються</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проблеми</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низький</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рівень</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цифрової</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грамотності</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респондентів</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дублювання</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даних</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між</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різними</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державними</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реєстрами</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технічні</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збої</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під</a:t>
            </a:r>
            <a:r>
              <a:rPr lang="ru-RU" sz="2000" b="0" dirty="0">
                <a:solidFill>
                  <a:srgbClr val="000000"/>
                </a:solidFill>
                <a:latin typeface="Times New Roman" pitchFamily="18" charset="0"/>
                <a:cs typeface="Times New Roman" pitchFamily="18" charset="0"/>
              </a:rPr>
              <a:t> час </a:t>
            </a:r>
            <a:r>
              <a:rPr lang="ru-RU" sz="2000" b="0" dirty="0" err="1">
                <a:solidFill>
                  <a:srgbClr val="000000"/>
                </a:solidFill>
                <a:latin typeface="Times New Roman" pitchFamily="18" charset="0"/>
                <a:cs typeface="Times New Roman" pitchFamily="18" charset="0"/>
              </a:rPr>
              <a:t>передачі</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інформації</a:t>
            </a:r>
            <a:r>
              <a:rPr lang="ru-RU" sz="2000" b="0" dirty="0">
                <a:solidFill>
                  <a:srgbClr val="000000"/>
                </a:solidFill>
                <a:latin typeface="Times New Roman" pitchFamily="18" charset="0"/>
                <a:cs typeface="Times New Roman" pitchFamily="18" charset="0"/>
              </a:rPr>
              <a:t>.</a:t>
            </a:r>
          </a:p>
          <a:p>
            <a:pPr marL="0" indent="0">
              <a:buNone/>
            </a:pPr>
            <a:r>
              <a:rPr lang="ru-RU" sz="2200" i="1" dirty="0" err="1" smtClean="0">
                <a:latin typeface="Times New Roman" pitchFamily="18" charset="0"/>
                <a:cs typeface="Times New Roman" pitchFamily="18" charset="0"/>
              </a:rPr>
              <a:t>Завдання</a:t>
            </a:r>
            <a:r>
              <a:rPr lang="ru-RU" sz="2200" i="1" dirty="0" smtClean="0">
                <a:latin typeface="Times New Roman" pitchFamily="18" charset="0"/>
                <a:cs typeface="Times New Roman" pitchFamily="18" charset="0"/>
              </a:rPr>
              <a:t>:</a:t>
            </a:r>
          </a:p>
          <a:p>
            <a:r>
              <a:rPr lang="ru-RU" sz="2000" b="0" dirty="0" err="1" smtClean="0">
                <a:solidFill>
                  <a:srgbClr val="000000"/>
                </a:solidFill>
                <a:latin typeface="Times New Roman" pitchFamily="18" charset="0"/>
                <a:cs typeface="Times New Roman" pitchFamily="18" charset="0"/>
              </a:rPr>
              <a:t>Проаналізуйте</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які</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управлінські</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ризики</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виникають</a:t>
            </a:r>
            <a:r>
              <a:rPr lang="ru-RU" sz="2000" b="0" dirty="0">
                <a:solidFill>
                  <a:srgbClr val="000000"/>
                </a:solidFill>
                <a:latin typeface="Times New Roman" pitchFamily="18" charset="0"/>
                <a:cs typeface="Times New Roman" pitchFamily="18" charset="0"/>
              </a:rPr>
              <a:t> у </a:t>
            </a:r>
            <a:r>
              <a:rPr lang="ru-RU" sz="2000" b="0" dirty="0" err="1">
                <a:solidFill>
                  <a:srgbClr val="000000"/>
                </a:solidFill>
                <a:latin typeface="Times New Roman" pitchFamily="18" charset="0"/>
                <a:cs typeface="Times New Roman" pitchFamily="18" charset="0"/>
              </a:rPr>
              <a:t>процесі</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цифровізації</a:t>
            </a:r>
            <a:r>
              <a:rPr lang="ru-RU" sz="2000" b="0" dirty="0">
                <a:solidFill>
                  <a:srgbClr val="000000"/>
                </a:solidFill>
                <a:latin typeface="Times New Roman" pitchFamily="18" charset="0"/>
                <a:cs typeface="Times New Roman" pitchFamily="18" charset="0"/>
              </a:rPr>
              <a:t> статистики.</a:t>
            </a:r>
          </a:p>
          <a:p>
            <a:r>
              <a:rPr lang="ru-RU" sz="2000" b="0" dirty="0" err="1">
                <a:solidFill>
                  <a:srgbClr val="000000"/>
                </a:solidFill>
                <a:latin typeface="Times New Roman" pitchFamily="18" charset="0"/>
                <a:cs typeface="Times New Roman" pitchFamily="18" charset="0"/>
              </a:rPr>
              <a:t>Запропонуйте</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організаційно-управлінські</a:t>
            </a:r>
            <a:r>
              <a:rPr lang="ru-RU" sz="2000" b="0" dirty="0">
                <a:solidFill>
                  <a:srgbClr val="000000"/>
                </a:solidFill>
                <a:latin typeface="Times New Roman" pitchFamily="18" charset="0"/>
                <a:cs typeface="Times New Roman" pitchFamily="18" charset="0"/>
              </a:rPr>
              <a:t> заходи для </a:t>
            </a:r>
            <a:r>
              <a:rPr lang="ru-RU" sz="2000" b="0" dirty="0" err="1">
                <a:solidFill>
                  <a:srgbClr val="000000"/>
                </a:solidFill>
                <a:latin typeface="Times New Roman" pitchFamily="18" charset="0"/>
                <a:cs typeface="Times New Roman" pitchFamily="18" charset="0"/>
              </a:rPr>
              <a:t>подолання</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цих</a:t>
            </a:r>
            <a:r>
              <a:rPr lang="ru-RU" sz="2000" b="0" dirty="0">
                <a:solidFill>
                  <a:srgbClr val="000000"/>
                </a:solidFill>
                <a:latin typeface="Times New Roman" pitchFamily="18" charset="0"/>
                <a:cs typeface="Times New Roman" pitchFamily="18" charset="0"/>
              </a:rPr>
              <a:t> </a:t>
            </a:r>
            <a:r>
              <a:rPr lang="ru-RU" sz="2000" b="0" dirty="0" smtClean="0">
                <a:solidFill>
                  <a:srgbClr val="000000"/>
                </a:solidFill>
                <a:latin typeface="Times New Roman" pitchFamily="18" charset="0"/>
                <a:cs typeface="Times New Roman" pitchFamily="18" charset="0"/>
              </a:rPr>
              <a:t>проблем.</a:t>
            </a:r>
          </a:p>
          <a:p>
            <a:r>
              <a:rPr lang="ru-RU" sz="2000" b="0" dirty="0" err="1" smtClean="0">
                <a:solidFill>
                  <a:srgbClr val="000000"/>
                </a:solidFill>
                <a:latin typeface="Times New Roman" pitchFamily="18" charset="0"/>
                <a:cs typeface="Times New Roman" pitchFamily="18" charset="0"/>
              </a:rPr>
              <a:t>Визначте</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які</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нормативні</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документи</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регулюють</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впровадження</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цифрових</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технологій</a:t>
            </a:r>
            <a:r>
              <a:rPr lang="ru-RU" sz="2000" b="0" dirty="0">
                <a:solidFill>
                  <a:srgbClr val="000000"/>
                </a:solidFill>
                <a:latin typeface="Times New Roman" pitchFamily="18" charset="0"/>
                <a:cs typeface="Times New Roman" pitchFamily="18" charset="0"/>
              </a:rPr>
              <a:t> у державному </a:t>
            </a:r>
            <a:r>
              <a:rPr lang="ru-RU" sz="2000" b="0" dirty="0" err="1" smtClean="0">
                <a:solidFill>
                  <a:srgbClr val="000000"/>
                </a:solidFill>
                <a:latin typeface="Times New Roman" pitchFamily="18" charset="0"/>
                <a:cs typeface="Times New Roman" pitchFamily="18" charset="0"/>
              </a:rPr>
              <a:t>управлінні</a:t>
            </a:r>
            <a:r>
              <a:rPr lang="ru-RU" sz="2000" b="0" smtClean="0">
                <a:solidFill>
                  <a:srgbClr val="000000"/>
                </a:solidFill>
                <a:latin typeface="Times New Roman" pitchFamily="18" charset="0"/>
                <a:cs typeface="Times New Roman" pitchFamily="18" charset="0"/>
              </a:rPr>
              <a:t>.</a:t>
            </a:r>
          </a:p>
          <a:p>
            <a:r>
              <a:rPr lang="ru-RU" sz="2000" b="0" smtClean="0">
                <a:solidFill>
                  <a:srgbClr val="000000"/>
                </a:solidFill>
                <a:latin typeface="Times New Roman" pitchFamily="18" charset="0"/>
                <a:cs typeface="Times New Roman" pitchFamily="18" charset="0"/>
              </a:rPr>
              <a:t>Підготуйте</a:t>
            </a:r>
            <a:r>
              <a:rPr lang="ru-RU" sz="2000" b="0" dirty="0" smtClean="0">
                <a:solidFill>
                  <a:srgbClr val="000000"/>
                </a:solidFill>
                <a:latin typeface="Times New Roman" pitchFamily="18" charset="0"/>
                <a:cs typeface="Times New Roman" pitchFamily="18" charset="0"/>
              </a:rPr>
              <a:t> </a:t>
            </a:r>
            <a:r>
              <a:rPr lang="ru-RU" sz="2000" b="0" dirty="0">
                <a:solidFill>
                  <a:srgbClr val="000000"/>
                </a:solidFill>
                <a:latin typeface="Times New Roman" pitchFamily="18" charset="0"/>
                <a:cs typeface="Times New Roman" pitchFamily="18" charset="0"/>
              </a:rPr>
              <a:t>короткий </a:t>
            </a:r>
            <a:r>
              <a:rPr lang="ru-RU" sz="2000" b="0" dirty="0" err="1">
                <a:solidFill>
                  <a:srgbClr val="000000"/>
                </a:solidFill>
                <a:latin typeface="Times New Roman" pitchFamily="18" charset="0"/>
                <a:cs typeface="Times New Roman" pitchFamily="18" charset="0"/>
              </a:rPr>
              <a:t>аналітичний</a:t>
            </a:r>
            <a:r>
              <a:rPr lang="ru-RU" sz="2000" b="0" dirty="0">
                <a:solidFill>
                  <a:srgbClr val="000000"/>
                </a:solidFill>
                <a:latin typeface="Times New Roman" pitchFamily="18" charset="0"/>
                <a:cs typeface="Times New Roman" pitchFamily="18" charset="0"/>
              </a:rPr>
              <a:t> меморандум для </a:t>
            </a:r>
            <a:r>
              <a:rPr lang="ru-RU" sz="2000" b="0" dirty="0" err="1">
                <a:solidFill>
                  <a:srgbClr val="000000"/>
                </a:solidFill>
                <a:latin typeface="Times New Roman" pitchFamily="18" charset="0"/>
                <a:cs typeface="Times New Roman" pitchFamily="18" charset="0"/>
              </a:rPr>
              <a:t>урядового</a:t>
            </a:r>
            <a:r>
              <a:rPr lang="ru-RU" sz="2000" b="0" dirty="0">
                <a:solidFill>
                  <a:srgbClr val="000000"/>
                </a:solidFill>
                <a:latin typeface="Times New Roman" pitchFamily="18" charset="0"/>
                <a:cs typeface="Times New Roman" pitchFamily="18" charset="0"/>
              </a:rPr>
              <a:t> органу з </a:t>
            </a:r>
            <a:r>
              <a:rPr lang="ru-RU" sz="2000" b="0" dirty="0" err="1">
                <a:solidFill>
                  <a:srgbClr val="000000"/>
                </a:solidFill>
                <a:latin typeface="Times New Roman" pitchFamily="18" charset="0"/>
                <a:cs typeface="Times New Roman" pitchFamily="18" charset="0"/>
              </a:rPr>
              <a:t>пропозиціями</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щодо</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вдосконалення</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процесу</a:t>
            </a:r>
            <a:r>
              <a:rPr lang="ru-RU" sz="2000" b="0" dirty="0">
                <a:solidFill>
                  <a:srgbClr val="000000"/>
                </a:solidFill>
                <a:latin typeface="Times New Roman" pitchFamily="18" charset="0"/>
                <a:cs typeface="Times New Roman" pitchFamily="18" charset="0"/>
              </a:rPr>
              <a:t> </a:t>
            </a:r>
            <a:r>
              <a:rPr lang="ru-RU" sz="2000" b="0" dirty="0" err="1">
                <a:solidFill>
                  <a:srgbClr val="000000"/>
                </a:solidFill>
                <a:latin typeface="Times New Roman" pitchFamily="18" charset="0"/>
                <a:cs typeface="Times New Roman" pitchFamily="18" charset="0"/>
              </a:rPr>
              <a:t>реформування</a:t>
            </a:r>
            <a:r>
              <a:rPr lang="ru-RU" sz="2000" b="0" dirty="0">
                <a:solidFill>
                  <a:srgbClr val="000000"/>
                </a:solidFill>
                <a:latin typeface="Times New Roman" pitchFamily="18" charset="0"/>
                <a:cs typeface="Times New Roman" pitchFamily="18" charset="0"/>
              </a:rPr>
              <a:t>.</a:t>
            </a:r>
          </a:p>
          <a:p>
            <a:pPr marL="0" indent="0">
              <a:buNone/>
            </a:pPr>
            <a:endParaRPr lang="uk-UA" sz="2200" b="0" dirty="0">
              <a:latin typeface="Times New Roman" pitchFamily="18" charset="0"/>
              <a:cs typeface="Times New Roman" pitchFamily="18" charset="0"/>
            </a:endParaRPr>
          </a:p>
        </p:txBody>
      </p:sp>
    </p:spTree>
    <p:extLst>
      <p:ext uri="{BB962C8B-B14F-4D97-AF65-F5344CB8AC3E}">
        <p14:creationId xmlns:p14="http://schemas.microsoft.com/office/powerpoint/2010/main" val="1943370425"/>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1649</TotalTime>
  <Words>355</Words>
  <Application>Microsoft Office PowerPoint</Application>
  <PresentationFormat>Довільний</PresentationFormat>
  <Paragraphs>26</Paragraphs>
  <Slides>4</Slides>
  <Notes>1</Notes>
  <HiddenSlides>0</HiddenSlides>
  <MMClips>0</MMClips>
  <ScaleCrop>false</ScaleCrop>
  <HeadingPairs>
    <vt:vector size="4" baseType="variant">
      <vt:variant>
        <vt:lpstr>Тема</vt:lpstr>
      </vt:variant>
      <vt:variant>
        <vt:i4>1</vt:i4>
      </vt:variant>
      <vt:variant>
        <vt:lpstr>Заголовки слайдів</vt:lpstr>
      </vt:variant>
      <vt:variant>
        <vt:i4>4</vt:i4>
      </vt:variant>
    </vt:vector>
  </HeadingPairs>
  <TitlesOfParts>
    <vt:vector size="5" baseType="lpstr">
      <vt:lpstr>Тема Office</vt:lpstr>
      <vt:lpstr>Тема 3. Статистичні дані в системі інформаційного забезпечення професійної діяльності у сфері публічного управління</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User</cp:lastModifiedBy>
  <cp:revision>148</cp:revision>
  <dcterms:created xsi:type="dcterms:W3CDTF">2023-01-12T09:20:21Z</dcterms:created>
  <dcterms:modified xsi:type="dcterms:W3CDTF">2025-10-12T14:39:14Z</dcterms:modified>
</cp:coreProperties>
</file>