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58" r:id="rId4"/>
    <p:sldId id="257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66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370" y="11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35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rysa Sergiienko" userId="e6ee1ebd2127b032" providerId="LiveId" clId="{D2B85352-53C2-414E-8243-3EC5499C5168}"/>
    <pc:docChg chg="custSel modSld">
      <pc:chgData name="Larysa Sergiienko" userId="e6ee1ebd2127b032" providerId="LiveId" clId="{D2B85352-53C2-414E-8243-3EC5499C5168}" dt="2023-09-06T08:46:06.535" v="150" actId="1076"/>
      <pc:docMkLst>
        <pc:docMk/>
      </pc:docMkLst>
      <pc:sldChg chg="modSp mod">
        <pc:chgData name="Larysa Sergiienko" userId="e6ee1ebd2127b032" providerId="LiveId" clId="{D2B85352-53C2-414E-8243-3EC5499C5168}" dt="2023-09-06T08:46:06.535" v="150" actId="1076"/>
        <pc:sldMkLst>
          <pc:docMk/>
          <pc:sldMk cId="3888783591" sldId="256"/>
        </pc:sldMkLst>
        <pc:spChg chg="mod">
          <ac:chgData name="Larysa Sergiienko" userId="e6ee1ebd2127b032" providerId="LiveId" clId="{D2B85352-53C2-414E-8243-3EC5499C5168}" dt="2023-09-06T08:46:06.535" v="150" actId="1076"/>
          <ac:spMkLst>
            <pc:docMk/>
            <pc:sldMk cId="3888783591" sldId="256"/>
            <ac:spMk id="2" creationId="{6922891A-BDD8-3996-E15C-F0A021C7113F}"/>
          </ac:spMkLst>
        </pc:spChg>
        <pc:spChg chg="mod">
          <ac:chgData name="Larysa Sergiienko" userId="e6ee1ebd2127b032" providerId="LiveId" clId="{D2B85352-53C2-414E-8243-3EC5499C5168}" dt="2023-09-06T08:44:47.163" v="36" actId="20577"/>
          <ac:spMkLst>
            <pc:docMk/>
            <pc:sldMk cId="3888783591" sldId="256"/>
            <ac:spMk id="3" creationId="{39F26C30-9404-6602-8E95-9BB8AEDFA0B4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EFE1E8-1E46-48AE-9FAA-A0D5D642443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A79D6E79-24B6-45C3-B5DD-C65B8582F43D}">
      <dgm:prSet/>
      <dgm:spPr/>
      <dgm:t>
        <a:bodyPr/>
        <a:lstStyle/>
        <a:p>
          <a:pPr rtl="0"/>
          <a:r>
            <a:rPr lang="uk-UA" b="1" i="1" u="sng" dirty="0" smtClean="0">
              <a:solidFill>
                <a:schemeClr val="tx1">
                  <a:lumMod val="50000"/>
                </a:schemeClr>
              </a:solidFill>
            </a:rPr>
            <a:t>Визначення економічної ефективності та ефекту імпортної діяльності підприємства можна проводити у наступній послідовності:</a:t>
          </a:r>
          <a:endParaRPr lang="uk-UA" b="1" i="1" u="sng" dirty="0">
            <a:solidFill>
              <a:schemeClr val="tx1">
                <a:lumMod val="50000"/>
              </a:schemeClr>
            </a:solidFill>
          </a:endParaRPr>
        </a:p>
      </dgm:t>
    </dgm:pt>
    <dgm:pt modelId="{73D717CD-6EEE-43E1-825E-3879DD0FEE2C}" type="parTrans" cxnId="{E79D92A1-D611-44F9-85A7-C636D6027296}">
      <dgm:prSet/>
      <dgm:spPr/>
      <dgm:t>
        <a:bodyPr/>
        <a:lstStyle/>
        <a:p>
          <a:endParaRPr lang="uk-UA"/>
        </a:p>
      </dgm:t>
    </dgm:pt>
    <dgm:pt modelId="{96EEDDB1-701F-4A89-AB0D-BCA4CC0EB875}" type="sibTrans" cxnId="{E79D92A1-D611-44F9-85A7-C636D6027296}">
      <dgm:prSet/>
      <dgm:spPr/>
      <dgm:t>
        <a:bodyPr/>
        <a:lstStyle/>
        <a:p>
          <a:endParaRPr lang="uk-UA"/>
        </a:p>
      </dgm:t>
    </dgm:pt>
    <dgm:pt modelId="{238118B2-441D-45CC-8B44-F8F89D9CB361}">
      <dgm:prSet/>
      <dgm:spPr/>
      <dgm:t>
        <a:bodyPr/>
        <a:lstStyle/>
        <a:p>
          <a:pPr rtl="0"/>
          <a:r>
            <a:rPr lang="uk-UA" b="0" dirty="0" smtClean="0"/>
            <a:t>розрахунок беззбиткової зовнішньоторговельної ціни імпортного товару народного споживання відповідно до базисних умов постачання (при відомій його внутрішній вартості);</a:t>
          </a:r>
          <a:endParaRPr lang="uk-UA" dirty="0"/>
        </a:p>
      </dgm:t>
    </dgm:pt>
    <dgm:pt modelId="{707F238A-B393-4DE0-8170-53DC96F22155}" type="parTrans" cxnId="{82F2B868-71BD-4BFA-A7A9-86347573C1E3}">
      <dgm:prSet/>
      <dgm:spPr/>
      <dgm:t>
        <a:bodyPr/>
        <a:lstStyle/>
        <a:p>
          <a:endParaRPr lang="uk-UA"/>
        </a:p>
      </dgm:t>
    </dgm:pt>
    <dgm:pt modelId="{1A60A6C6-0BE8-4E64-929F-9A8239250EA6}" type="sibTrans" cxnId="{82F2B868-71BD-4BFA-A7A9-86347573C1E3}">
      <dgm:prSet/>
      <dgm:spPr/>
      <dgm:t>
        <a:bodyPr/>
        <a:lstStyle/>
        <a:p>
          <a:endParaRPr lang="uk-UA"/>
        </a:p>
      </dgm:t>
    </dgm:pt>
    <dgm:pt modelId="{ED25387E-7666-4FF2-822B-68A6B8D7A2C2}">
      <dgm:prSet/>
      <dgm:spPr/>
      <dgm:t>
        <a:bodyPr/>
        <a:lstStyle/>
        <a:p>
          <a:pPr rtl="0"/>
          <a:r>
            <a:rPr lang="uk-UA" b="0" dirty="0" smtClean="0"/>
            <a:t>розрахунок мінімально допустимої вартісної оцінки імпортного товару народного споживання (при відомій зовнішньоторговельній ціні відповідно до базисних умов постачання);</a:t>
          </a:r>
          <a:endParaRPr lang="uk-UA" dirty="0"/>
        </a:p>
      </dgm:t>
    </dgm:pt>
    <dgm:pt modelId="{606CBC36-F66C-4803-8B18-C89021981613}" type="parTrans" cxnId="{414EAE05-4198-4473-AFFA-BED37492E735}">
      <dgm:prSet/>
      <dgm:spPr/>
      <dgm:t>
        <a:bodyPr/>
        <a:lstStyle/>
        <a:p>
          <a:endParaRPr lang="uk-UA"/>
        </a:p>
      </dgm:t>
    </dgm:pt>
    <dgm:pt modelId="{021FD118-D92B-4021-BDD2-6C9FF6D787EC}" type="sibTrans" cxnId="{414EAE05-4198-4473-AFFA-BED37492E735}">
      <dgm:prSet/>
      <dgm:spPr/>
      <dgm:t>
        <a:bodyPr/>
        <a:lstStyle/>
        <a:p>
          <a:endParaRPr lang="uk-UA"/>
        </a:p>
      </dgm:t>
    </dgm:pt>
    <dgm:pt modelId="{7A25976C-AD6E-4B36-8A85-517AD8BB0C3D}">
      <dgm:prSet/>
      <dgm:spPr/>
      <dgm:t>
        <a:bodyPr/>
        <a:lstStyle/>
        <a:p>
          <a:pPr rtl="0"/>
          <a:r>
            <a:rPr lang="uk-UA" b="0" dirty="0" smtClean="0"/>
            <a:t>розрахунок економічного ефекту імпорту товару народного споживання;</a:t>
          </a:r>
          <a:endParaRPr lang="uk-UA" dirty="0"/>
        </a:p>
      </dgm:t>
    </dgm:pt>
    <dgm:pt modelId="{ADA4BC7D-771F-4879-B2B0-8FBE80183B48}" type="parTrans" cxnId="{6B9FF486-E081-4F98-9611-6F63799FD209}">
      <dgm:prSet/>
      <dgm:spPr/>
      <dgm:t>
        <a:bodyPr/>
        <a:lstStyle/>
        <a:p>
          <a:endParaRPr lang="uk-UA"/>
        </a:p>
      </dgm:t>
    </dgm:pt>
    <dgm:pt modelId="{2D52189B-ADEE-4DBD-967A-FECAC5E7EFA6}" type="sibTrans" cxnId="{6B9FF486-E081-4F98-9611-6F63799FD209}">
      <dgm:prSet/>
      <dgm:spPr/>
      <dgm:t>
        <a:bodyPr/>
        <a:lstStyle/>
        <a:p>
          <a:endParaRPr lang="uk-UA"/>
        </a:p>
      </dgm:t>
    </dgm:pt>
    <dgm:pt modelId="{7EE41D33-108A-48CA-894D-0560E121D57B}">
      <dgm:prSet/>
      <dgm:spPr/>
      <dgm:t>
        <a:bodyPr/>
        <a:lstStyle/>
        <a:p>
          <a:pPr rtl="0"/>
          <a:r>
            <a:rPr lang="uk-UA" b="0" dirty="0" smtClean="0"/>
            <a:t>розрахунок економічної ефективності імпорту товару народного споживання;</a:t>
          </a:r>
          <a:endParaRPr lang="uk-UA" dirty="0"/>
        </a:p>
      </dgm:t>
    </dgm:pt>
    <dgm:pt modelId="{56A68359-C849-4908-8400-C8A88D80C278}" type="parTrans" cxnId="{276EEF23-55B8-45F3-94D4-D8E7BC1C71E7}">
      <dgm:prSet/>
      <dgm:spPr/>
      <dgm:t>
        <a:bodyPr/>
        <a:lstStyle/>
        <a:p>
          <a:endParaRPr lang="uk-UA"/>
        </a:p>
      </dgm:t>
    </dgm:pt>
    <dgm:pt modelId="{1DDADAEF-59C0-43DD-B785-7FDF476115B5}" type="sibTrans" cxnId="{276EEF23-55B8-45F3-94D4-D8E7BC1C71E7}">
      <dgm:prSet/>
      <dgm:spPr/>
      <dgm:t>
        <a:bodyPr/>
        <a:lstStyle/>
        <a:p>
          <a:endParaRPr lang="uk-UA"/>
        </a:p>
      </dgm:t>
    </dgm:pt>
    <dgm:pt modelId="{CAFC60C6-9566-40AC-8D1A-D8D309C9D868}">
      <dgm:prSet/>
      <dgm:spPr/>
      <dgm:t>
        <a:bodyPr/>
        <a:lstStyle/>
        <a:p>
          <a:pPr rtl="0"/>
          <a:r>
            <a:rPr lang="uk-UA" b="0" dirty="0" smtClean="0"/>
            <a:t>розрахунок економічної ефективності імпорту товарів виробничого призначення.</a:t>
          </a:r>
          <a:endParaRPr lang="uk-UA" dirty="0"/>
        </a:p>
      </dgm:t>
    </dgm:pt>
    <dgm:pt modelId="{44A3E253-887D-49DC-A9EB-C6E38DC3E61C}" type="parTrans" cxnId="{0F60E043-622F-41DF-8C30-C79758DBD37E}">
      <dgm:prSet/>
      <dgm:spPr/>
      <dgm:t>
        <a:bodyPr/>
        <a:lstStyle/>
        <a:p>
          <a:endParaRPr lang="uk-UA"/>
        </a:p>
      </dgm:t>
    </dgm:pt>
    <dgm:pt modelId="{C56CF6C4-4C0F-425C-B5B9-B8283D4251F3}" type="sibTrans" cxnId="{0F60E043-622F-41DF-8C30-C79758DBD37E}">
      <dgm:prSet/>
      <dgm:spPr/>
      <dgm:t>
        <a:bodyPr/>
        <a:lstStyle/>
        <a:p>
          <a:endParaRPr lang="uk-UA"/>
        </a:p>
      </dgm:t>
    </dgm:pt>
    <dgm:pt modelId="{AA9ECB9E-A2B4-4C53-AD26-2FA0B99C9626}" type="pres">
      <dgm:prSet presAssocID="{65EFE1E8-1E46-48AE-9FAA-A0D5D642443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FAAD313-6C5A-4207-8F3D-A5D38A1389CF}" type="pres">
      <dgm:prSet presAssocID="{A79D6E79-24B6-45C3-B5DD-C65B8582F43D}" presName="node" presStyleLbl="node1" presStyleIdx="0" presStyleCnt="6" custLinFactNeighborX="931" custLinFactNeighborY="-38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6921CF-60C9-47ED-90B9-B1E460AAFC8C}" type="pres">
      <dgm:prSet presAssocID="{96EEDDB1-701F-4A89-AB0D-BCA4CC0EB875}" presName="sibTrans" presStyleCnt="0"/>
      <dgm:spPr/>
    </dgm:pt>
    <dgm:pt modelId="{DBB7A755-674E-4F49-A2E7-460B1BE5798C}" type="pres">
      <dgm:prSet presAssocID="{238118B2-441D-45CC-8B44-F8F89D9CB36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693B51-905D-4467-8B04-8EE8F8623BB6}" type="pres">
      <dgm:prSet presAssocID="{1A60A6C6-0BE8-4E64-929F-9A8239250EA6}" presName="sibTrans" presStyleCnt="0"/>
      <dgm:spPr/>
    </dgm:pt>
    <dgm:pt modelId="{1B497FF6-79C2-4B98-B651-7A70F07F32F6}" type="pres">
      <dgm:prSet presAssocID="{ED25387E-7666-4FF2-822B-68A6B8D7A2C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48E6898-A42E-48AB-9D95-0E3671ADEF7C}" type="pres">
      <dgm:prSet presAssocID="{021FD118-D92B-4021-BDD2-6C9FF6D787EC}" presName="sibTrans" presStyleCnt="0"/>
      <dgm:spPr/>
    </dgm:pt>
    <dgm:pt modelId="{2ABE9325-B7B6-4F12-8B53-37A08139AA0E}" type="pres">
      <dgm:prSet presAssocID="{7A25976C-AD6E-4B36-8A85-517AD8BB0C3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C760BE3-0E14-40E6-8A81-7BD333C07C83}" type="pres">
      <dgm:prSet presAssocID="{2D52189B-ADEE-4DBD-967A-FECAC5E7EFA6}" presName="sibTrans" presStyleCnt="0"/>
      <dgm:spPr/>
    </dgm:pt>
    <dgm:pt modelId="{2E2DA003-5AAF-42BF-BCEF-7741D134D502}" type="pres">
      <dgm:prSet presAssocID="{7EE41D33-108A-48CA-894D-0560E121D57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8603EB-B63B-472F-A15E-96E5D128F5F4}" type="pres">
      <dgm:prSet presAssocID="{1DDADAEF-59C0-43DD-B785-7FDF476115B5}" presName="sibTrans" presStyleCnt="0"/>
      <dgm:spPr/>
    </dgm:pt>
    <dgm:pt modelId="{548C7279-2ADE-43E0-B62C-310B807A492D}" type="pres">
      <dgm:prSet presAssocID="{CAFC60C6-9566-40AC-8D1A-D8D309C9D86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7AC1050-A0EA-4278-B45C-60E584DAA049}" type="presOf" srcId="{65EFE1E8-1E46-48AE-9FAA-A0D5D6424439}" destId="{AA9ECB9E-A2B4-4C53-AD26-2FA0B99C9626}" srcOrd="0" destOrd="0" presId="urn:microsoft.com/office/officeart/2005/8/layout/default"/>
    <dgm:cxn modelId="{CE84D5A5-CEC7-4DD6-9F10-6B2BC3F28E7F}" type="presOf" srcId="{A79D6E79-24B6-45C3-B5DD-C65B8582F43D}" destId="{4FAAD313-6C5A-4207-8F3D-A5D38A1389CF}" srcOrd="0" destOrd="0" presId="urn:microsoft.com/office/officeart/2005/8/layout/default"/>
    <dgm:cxn modelId="{72951F9A-73FF-4881-AD44-6E8A14928E20}" type="presOf" srcId="{7A25976C-AD6E-4B36-8A85-517AD8BB0C3D}" destId="{2ABE9325-B7B6-4F12-8B53-37A08139AA0E}" srcOrd="0" destOrd="0" presId="urn:microsoft.com/office/officeart/2005/8/layout/default"/>
    <dgm:cxn modelId="{6B9FF486-E081-4F98-9611-6F63799FD209}" srcId="{65EFE1E8-1E46-48AE-9FAA-A0D5D6424439}" destId="{7A25976C-AD6E-4B36-8A85-517AD8BB0C3D}" srcOrd="3" destOrd="0" parTransId="{ADA4BC7D-771F-4879-B2B0-8FBE80183B48}" sibTransId="{2D52189B-ADEE-4DBD-967A-FECAC5E7EFA6}"/>
    <dgm:cxn modelId="{01152A08-0395-4505-AFC0-D5259CD0DD13}" type="presOf" srcId="{7EE41D33-108A-48CA-894D-0560E121D57B}" destId="{2E2DA003-5AAF-42BF-BCEF-7741D134D502}" srcOrd="0" destOrd="0" presId="urn:microsoft.com/office/officeart/2005/8/layout/default"/>
    <dgm:cxn modelId="{82F2B868-71BD-4BFA-A7A9-86347573C1E3}" srcId="{65EFE1E8-1E46-48AE-9FAA-A0D5D6424439}" destId="{238118B2-441D-45CC-8B44-F8F89D9CB361}" srcOrd="1" destOrd="0" parTransId="{707F238A-B393-4DE0-8170-53DC96F22155}" sibTransId="{1A60A6C6-0BE8-4E64-929F-9A8239250EA6}"/>
    <dgm:cxn modelId="{39016610-0435-484F-9D02-FB469079A5C2}" type="presOf" srcId="{ED25387E-7666-4FF2-822B-68A6B8D7A2C2}" destId="{1B497FF6-79C2-4B98-B651-7A70F07F32F6}" srcOrd="0" destOrd="0" presId="urn:microsoft.com/office/officeart/2005/8/layout/default"/>
    <dgm:cxn modelId="{0F60E043-622F-41DF-8C30-C79758DBD37E}" srcId="{65EFE1E8-1E46-48AE-9FAA-A0D5D6424439}" destId="{CAFC60C6-9566-40AC-8D1A-D8D309C9D868}" srcOrd="5" destOrd="0" parTransId="{44A3E253-887D-49DC-A9EB-C6E38DC3E61C}" sibTransId="{C56CF6C4-4C0F-425C-B5B9-B8283D4251F3}"/>
    <dgm:cxn modelId="{414EAE05-4198-4473-AFFA-BED37492E735}" srcId="{65EFE1E8-1E46-48AE-9FAA-A0D5D6424439}" destId="{ED25387E-7666-4FF2-822B-68A6B8D7A2C2}" srcOrd="2" destOrd="0" parTransId="{606CBC36-F66C-4803-8B18-C89021981613}" sibTransId="{021FD118-D92B-4021-BDD2-6C9FF6D787EC}"/>
    <dgm:cxn modelId="{276EEF23-55B8-45F3-94D4-D8E7BC1C71E7}" srcId="{65EFE1E8-1E46-48AE-9FAA-A0D5D6424439}" destId="{7EE41D33-108A-48CA-894D-0560E121D57B}" srcOrd="4" destOrd="0" parTransId="{56A68359-C849-4908-8400-C8A88D80C278}" sibTransId="{1DDADAEF-59C0-43DD-B785-7FDF476115B5}"/>
    <dgm:cxn modelId="{99169E50-5150-4072-BAB8-A5BDD959505B}" type="presOf" srcId="{CAFC60C6-9566-40AC-8D1A-D8D309C9D868}" destId="{548C7279-2ADE-43E0-B62C-310B807A492D}" srcOrd="0" destOrd="0" presId="urn:microsoft.com/office/officeart/2005/8/layout/default"/>
    <dgm:cxn modelId="{E79D92A1-D611-44F9-85A7-C636D6027296}" srcId="{65EFE1E8-1E46-48AE-9FAA-A0D5D6424439}" destId="{A79D6E79-24B6-45C3-B5DD-C65B8582F43D}" srcOrd="0" destOrd="0" parTransId="{73D717CD-6EEE-43E1-825E-3879DD0FEE2C}" sibTransId="{96EEDDB1-701F-4A89-AB0D-BCA4CC0EB875}"/>
    <dgm:cxn modelId="{E9FCA0C7-0D08-42CE-8735-B7F970537E9B}" type="presOf" srcId="{238118B2-441D-45CC-8B44-F8F89D9CB361}" destId="{DBB7A755-674E-4F49-A2E7-460B1BE5798C}" srcOrd="0" destOrd="0" presId="urn:microsoft.com/office/officeart/2005/8/layout/default"/>
    <dgm:cxn modelId="{E1BA48C6-6170-420C-873E-6FB40C1523A1}" type="presParOf" srcId="{AA9ECB9E-A2B4-4C53-AD26-2FA0B99C9626}" destId="{4FAAD313-6C5A-4207-8F3D-A5D38A1389CF}" srcOrd="0" destOrd="0" presId="urn:microsoft.com/office/officeart/2005/8/layout/default"/>
    <dgm:cxn modelId="{27CFC95C-2423-4E85-8928-F1634E52A59D}" type="presParOf" srcId="{AA9ECB9E-A2B4-4C53-AD26-2FA0B99C9626}" destId="{C46921CF-60C9-47ED-90B9-B1E460AAFC8C}" srcOrd="1" destOrd="0" presId="urn:microsoft.com/office/officeart/2005/8/layout/default"/>
    <dgm:cxn modelId="{D61C4717-78CD-478D-B2FE-C4E5684B54C3}" type="presParOf" srcId="{AA9ECB9E-A2B4-4C53-AD26-2FA0B99C9626}" destId="{DBB7A755-674E-4F49-A2E7-460B1BE5798C}" srcOrd="2" destOrd="0" presId="urn:microsoft.com/office/officeart/2005/8/layout/default"/>
    <dgm:cxn modelId="{8FE0E7B8-9525-494F-A310-B05713996A4F}" type="presParOf" srcId="{AA9ECB9E-A2B4-4C53-AD26-2FA0B99C9626}" destId="{A2693B51-905D-4467-8B04-8EE8F8623BB6}" srcOrd="3" destOrd="0" presId="urn:microsoft.com/office/officeart/2005/8/layout/default"/>
    <dgm:cxn modelId="{EE7F245B-8ECB-4722-91DA-8BD3BE690CE3}" type="presParOf" srcId="{AA9ECB9E-A2B4-4C53-AD26-2FA0B99C9626}" destId="{1B497FF6-79C2-4B98-B651-7A70F07F32F6}" srcOrd="4" destOrd="0" presId="urn:microsoft.com/office/officeart/2005/8/layout/default"/>
    <dgm:cxn modelId="{2D3B0086-9097-47FE-9BA3-DCA393AEE34A}" type="presParOf" srcId="{AA9ECB9E-A2B4-4C53-AD26-2FA0B99C9626}" destId="{B48E6898-A42E-48AB-9D95-0E3671ADEF7C}" srcOrd="5" destOrd="0" presId="urn:microsoft.com/office/officeart/2005/8/layout/default"/>
    <dgm:cxn modelId="{EBF7CFBF-20AF-4EBA-98ED-7E37BAAE79E2}" type="presParOf" srcId="{AA9ECB9E-A2B4-4C53-AD26-2FA0B99C9626}" destId="{2ABE9325-B7B6-4F12-8B53-37A08139AA0E}" srcOrd="6" destOrd="0" presId="urn:microsoft.com/office/officeart/2005/8/layout/default"/>
    <dgm:cxn modelId="{0EACD500-505F-4A14-9ABD-90602A7CB21F}" type="presParOf" srcId="{AA9ECB9E-A2B4-4C53-AD26-2FA0B99C9626}" destId="{FC760BE3-0E14-40E6-8A81-7BD333C07C83}" srcOrd="7" destOrd="0" presId="urn:microsoft.com/office/officeart/2005/8/layout/default"/>
    <dgm:cxn modelId="{A4015D11-77FA-4D29-8EFF-902B8A9FD1C3}" type="presParOf" srcId="{AA9ECB9E-A2B4-4C53-AD26-2FA0B99C9626}" destId="{2E2DA003-5AAF-42BF-BCEF-7741D134D502}" srcOrd="8" destOrd="0" presId="urn:microsoft.com/office/officeart/2005/8/layout/default"/>
    <dgm:cxn modelId="{B3116415-8BF0-4EC2-AB50-F82CFB90E158}" type="presParOf" srcId="{AA9ECB9E-A2B4-4C53-AD26-2FA0B99C9626}" destId="{9D8603EB-B63B-472F-A15E-96E5D128F5F4}" srcOrd="9" destOrd="0" presId="urn:microsoft.com/office/officeart/2005/8/layout/default"/>
    <dgm:cxn modelId="{6406F0EC-60D0-4420-9B21-179FFE78375F}" type="presParOf" srcId="{AA9ECB9E-A2B4-4C53-AD26-2FA0B99C9626}" destId="{548C7279-2ADE-43E0-B62C-310B807A492D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AD313-6C5A-4207-8F3D-A5D38A1389CF}">
      <dsp:nvSpPr>
        <dsp:cNvPr id="0" name=""/>
        <dsp:cNvSpPr/>
      </dsp:nvSpPr>
      <dsp:spPr>
        <a:xfrm>
          <a:off x="33856" y="419935"/>
          <a:ext cx="3636532" cy="2181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i="1" u="sng" kern="1200" dirty="0" smtClean="0">
              <a:solidFill>
                <a:schemeClr val="tx1">
                  <a:lumMod val="50000"/>
                </a:schemeClr>
              </a:solidFill>
            </a:rPr>
            <a:t>Визначення економічної ефективності та ефекту імпортної діяльності підприємства можна проводити у наступній послідовності:</a:t>
          </a:r>
          <a:endParaRPr lang="uk-UA" sz="2000" b="1" i="1" u="sng" kern="1200" dirty="0">
            <a:solidFill>
              <a:schemeClr val="tx1">
                <a:lumMod val="50000"/>
              </a:schemeClr>
            </a:solidFill>
          </a:endParaRPr>
        </a:p>
      </dsp:txBody>
      <dsp:txXfrm>
        <a:off x="33856" y="419935"/>
        <a:ext cx="3636532" cy="2181919"/>
      </dsp:txXfrm>
    </dsp:sp>
    <dsp:sp modelId="{DBB7A755-674E-4F49-A2E7-460B1BE5798C}">
      <dsp:nvSpPr>
        <dsp:cNvPr id="0" name=""/>
        <dsp:cNvSpPr/>
      </dsp:nvSpPr>
      <dsp:spPr>
        <a:xfrm>
          <a:off x="4000186" y="428401"/>
          <a:ext cx="3636532" cy="2181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/>
            <a:t>розрахунок беззбиткової зовнішньоторговельної ціни імпортного товару народного споживання відповідно до базисних умов постачання (при відомій його внутрішній вартості);</a:t>
          </a:r>
          <a:endParaRPr lang="uk-UA" sz="2000" kern="1200" dirty="0"/>
        </a:p>
      </dsp:txBody>
      <dsp:txXfrm>
        <a:off x="4000186" y="428401"/>
        <a:ext cx="3636532" cy="2181919"/>
      </dsp:txXfrm>
    </dsp:sp>
    <dsp:sp modelId="{1B497FF6-79C2-4B98-B651-7A70F07F32F6}">
      <dsp:nvSpPr>
        <dsp:cNvPr id="0" name=""/>
        <dsp:cNvSpPr/>
      </dsp:nvSpPr>
      <dsp:spPr>
        <a:xfrm>
          <a:off x="8000372" y="428401"/>
          <a:ext cx="3636532" cy="2181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/>
            <a:t>розрахунок мінімально допустимої вартісної оцінки імпортного товару народного споживання (при відомій зовнішньоторговельній ціні відповідно до базисних умов постачання);</a:t>
          </a:r>
          <a:endParaRPr lang="uk-UA" sz="2000" kern="1200" dirty="0"/>
        </a:p>
      </dsp:txBody>
      <dsp:txXfrm>
        <a:off x="8000372" y="428401"/>
        <a:ext cx="3636532" cy="2181919"/>
      </dsp:txXfrm>
    </dsp:sp>
    <dsp:sp modelId="{2ABE9325-B7B6-4F12-8B53-37A08139AA0E}">
      <dsp:nvSpPr>
        <dsp:cNvPr id="0" name=""/>
        <dsp:cNvSpPr/>
      </dsp:nvSpPr>
      <dsp:spPr>
        <a:xfrm>
          <a:off x="0" y="2973974"/>
          <a:ext cx="3636532" cy="2181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/>
            <a:t>розрахунок економічного ефекту імпорту товару народного споживання;</a:t>
          </a:r>
          <a:endParaRPr lang="uk-UA" sz="2000" kern="1200" dirty="0"/>
        </a:p>
      </dsp:txBody>
      <dsp:txXfrm>
        <a:off x="0" y="2973974"/>
        <a:ext cx="3636532" cy="2181919"/>
      </dsp:txXfrm>
    </dsp:sp>
    <dsp:sp modelId="{2E2DA003-5AAF-42BF-BCEF-7741D134D502}">
      <dsp:nvSpPr>
        <dsp:cNvPr id="0" name=""/>
        <dsp:cNvSpPr/>
      </dsp:nvSpPr>
      <dsp:spPr>
        <a:xfrm>
          <a:off x="4000186" y="2973974"/>
          <a:ext cx="3636532" cy="2181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/>
            <a:t>розрахунок економічної ефективності імпорту товару народного споживання;</a:t>
          </a:r>
          <a:endParaRPr lang="uk-UA" sz="2000" kern="1200" dirty="0"/>
        </a:p>
      </dsp:txBody>
      <dsp:txXfrm>
        <a:off x="4000186" y="2973974"/>
        <a:ext cx="3636532" cy="2181919"/>
      </dsp:txXfrm>
    </dsp:sp>
    <dsp:sp modelId="{548C7279-2ADE-43E0-B62C-310B807A492D}">
      <dsp:nvSpPr>
        <dsp:cNvPr id="0" name=""/>
        <dsp:cNvSpPr/>
      </dsp:nvSpPr>
      <dsp:spPr>
        <a:xfrm>
          <a:off x="8000372" y="2973974"/>
          <a:ext cx="3636532" cy="218191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0" kern="1200" dirty="0" smtClean="0"/>
            <a:t>розрахунок економічної ефективності імпорту товарів виробничого призначення.</a:t>
          </a:r>
          <a:endParaRPr lang="uk-UA" sz="2000" kern="1200" dirty="0"/>
        </a:p>
      </dsp:txBody>
      <dsp:txXfrm>
        <a:off x="8000372" y="2973974"/>
        <a:ext cx="3636532" cy="21819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602722-FACD-431B-915F-B531A04DF4F0}" type="datetimeFigureOut">
              <a:rPr lang="uk-UA" smtClean="0"/>
              <a:t>18.04.2024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8B79A-AF36-4DFD-AC52-62E4DC6212B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758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58B79A-AF36-4DFD-AC52-62E4DC6212B1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753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2" y="1992473"/>
            <a:ext cx="11522075" cy="31905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uk-UA" dirty="0"/>
              <a:t>Зразок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775904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7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14051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10"/>
          </p:nvPr>
        </p:nvSpPr>
        <p:spPr>
          <a:xfrm>
            <a:off x="334963" y="1593850"/>
            <a:ext cx="11522075" cy="4176713"/>
          </a:xfrm>
          <a:prstGeom prst="rect">
            <a:avLst/>
          </a:prstGeo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25639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сновний слайд з вмі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707"/>
            <a:ext cx="12192000" cy="6858000"/>
          </a:xfrm>
          <a:prstGeom prst="rect">
            <a:avLst/>
          </a:prstGeom>
        </p:spPr>
      </p:pic>
      <p:sp>
        <p:nvSpPr>
          <p:cNvPr id="4" name="Місце для вмісту 3"/>
          <p:cNvSpPr>
            <a:spLocks noGrp="1"/>
          </p:cNvSpPr>
          <p:nvPr>
            <p:ph sz="quarter" idx="10"/>
          </p:nvPr>
        </p:nvSpPr>
        <p:spPr>
          <a:xfrm>
            <a:off x="334963" y="188913"/>
            <a:ext cx="11522075" cy="5578475"/>
          </a:xfrm>
          <a:prstGeom prst="rect">
            <a:avLst/>
          </a:prstGeom>
        </p:spPr>
        <p:txBody>
          <a:bodyPr/>
          <a:lstStyle>
            <a:lvl1pPr>
              <a:defRPr sz="3200" b="1"/>
            </a:lvl1pPr>
          </a:lstStyle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19292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Іна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21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899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3" r:id="rId3"/>
    <p:sldLayoutId id="2147483661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19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211" userDrawn="1">
          <p15:clr>
            <a:srgbClr val="F26B43"/>
          </p15:clr>
        </p15:guide>
        <p15:guide id="4" pos="7469" userDrawn="1">
          <p15:clr>
            <a:srgbClr val="F26B43"/>
          </p15:clr>
        </p15:guide>
        <p15:guide id="5" orient="horz" pos="2260" userDrawn="1">
          <p15:clr>
            <a:srgbClr val="F26B43"/>
          </p15:clr>
        </p15:guide>
        <p15:guide id="6" orient="horz" pos="37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corporates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922891A-BDD8-3996-E15C-F0A021C71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53067"/>
            <a:ext cx="12279086" cy="4986866"/>
          </a:xfrm>
        </p:spPr>
        <p:txBody>
          <a:bodyPr>
            <a:normAutofit fontScale="90000"/>
          </a:bodyPr>
          <a:lstStyle/>
          <a:p>
            <a:r>
              <a:rPr lang="uk-UA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Змістовний модуль 2. </a:t>
            </a:r>
            <a:br>
              <a:rPr lang="uk-UA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Елементи управління зовнішньоекономічною діяльністю підприємств.</a:t>
            </a:r>
            <a:br>
              <a:rPr lang="uk-UA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2.1. Економічний аналіз ЗЕД </a:t>
            </a:r>
            <a:r>
              <a:rPr lang="uk-UA" sz="3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uk-UA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Зміст, завдання </a:t>
            </a:r>
            <a:r>
              <a:rPr lang="uk-UA" sz="3000" b="1" dirty="0">
                <a:latin typeface="Times New Roman" pitchFamily="18" charset="0"/>
                <a:cs typeface="Times New Roman" pitchFamily="18" charset="0"/>
              </a:rPr>
              <a:t>та методи економічного аналізу в </a:t>
            </a:r>
            <a:r>
              <a:rPr lang="uk-UA" sz="3000" b="1" dirty="0" smtClean="0">
                <a:latin typeface="Times New Roman" pitchFamily="18" charset="0"/>
                <a:cs typeface="Times New Roman" pitchFamily="18" charset="0"/>
              </a:rPr>
              <a:t>сфері зовнішньоекономічних зв’язків</a:t>
            </a:r>
            <a:r>
              <a:rPr lang="uk-UA" sz="3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>
                <a:latin typeface="Times New Roman" pitchFamily="18" charset="0"/>
                <a:cs typeface="Times New Roman" pitchFamily="18" charset="0"/>
              </a:rPr>
              <a:t>2. Аналіз та оцінка ефективності експортних операцій</a:t>
            </a:r>
            <a:br>
              <a:rPr lang="uk-UA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>
                <a:latin typeface="Times New Roman" pitchFamily="18" charset="0"/>
                <a:cs typeface="Times New Roman" pitchFamily="18" charset="0"/>
              </a:rPr>
              <a:t>3. Аналіз та оцінка ефективності імпортних операцій</a:t>
            </a:r>
            <a:br>
              <a:rPr lang="uk-UA" sz="3000" b="1" dirty="0">
                <a:latin typeface="Times New Roman" pitchFamily="18" charset="0"/>
                <a:cs typeface="Times New Roman" pitchFamily="18" charset="0"/>
              </a:rPr>
            </a:br>
            <a:r>
              <a:rPr lang="uk-UA" sz="3000" b="1" dirty="0">
                <a:latin typeface="Times New Roman" pitchFamily="18" charset="0"/>
                <a:cs typeface="Times New Roman" pitchFamily="18" charset="0"/>
              </a:rPr>
              <a:t>4. Аналіз фінансового стану підприємства – контрагента</a:t>
            </a:r>
            <a:r>
              <a:rPr lang="uk-UA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500" dirty="0">
                <a:solidFill>
                  <a:schemeClr val="tx2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500" dirty="0">
                <a:solidFill>
                  <a:schemeClr val="tx2">
                    <a:lumMod val="9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39F26C30-9404-6602-8E95-9BB8AEDFA0B4}"/>
              </a:ext>
            </a:extLst>
          </p:cNvPr>
          <p:cNvSpPr txBox="1">
            <a:spLocks/>
          </p:cNvSpPr>
          <p:nvPr/>
        </p:nvSpPr>
        <p:spPr>
          <a:xfrm>
            <a:off x="1839686" y="3657987"/>
            <a:ext cx="10178143" cy="189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88878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94790297"/>
              </p:ext>
            </p:extLst>
          </p:nvPr>
        </p:nvGraphicFramePr>
        <p:xfrm>
          <a:off x="220133" y="186268"/>
          <a:ext cx="11636905" cy="558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 зі стрілкою 5"/>
          <p:cNvCxnSpPr/>
          <p:nvPr/>
        </p:nvCxnSpPr>
        <p:spPr>
          <a:xfrm>
            <a:off x="7840133" y="176953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 зі стрілкою 7"/>
          <p:cNvCxnSpPr/>
          <p:nvPr/>
        </p:nvCxnSpPr>
        <p:spPr>
          <a:xfrm>
            <a:off x="3860800" y="1651000"/>
            <a:ext cx="381000" cy="8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 зі стрілкою 9"/>
          <p:cNvCxnSpPr/>
          <p:nvPr/>
        </p:nvCxnSpPr>
        <p:spPr>
          <a:xfrm>
            <a:off x="0" y="4030133"/>
            <a:ext cx="254000" cy="8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 зі стрілкою 11"/>
          <p:cNvCxnSpPr/>
          <p:nvPr/>
        </p:nvCxnSpPr>
        <p:spPr>
          <a:xfrm flipV="1">
            <a:off x="3860800" y="4258733"/>
            <a:ext cx="381000" cy="8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 зі стрілкою 13"/>
          <p:cNvCxnSpPr/>
          <p:nvPr/>
        </p:nvCxnSpPr>
        <p:spPr>
          <a:xfrm>
            <a:off x="7840133" y="418253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3289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03201" y="245534"/>
            <a:ext cx="11653838" cy="552503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розрахунку показників ефективності імпорту товарів народного споживання необхідно враховувати наступні умови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ціна на імпортну продукцію зовнішньоторговельних операторів зафіксована в українській валюті;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ціна за імпортну продукцію зовнішньоторговельних операторів зафіксована у валюті експортера або третіх країн;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ціна за імпортну продукцію зовнішньоторговельних операторів зафіксована у валюті експортера або третіх країн, оплата здійснюється шляхом комерційного кредиту.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Усі ці показники розраховуються порівнянням і співвідношенням повної ціни імпортного товару з вартісною оцінкою такого товару на внутрішньому ринку і на даному підприємстві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Показники ефективності  імпортних угод доцільно використовувати на підприємстві при закупівлі товарів на зовнішньому ринку, аналізі імпортної діяльності за попередні роки, плануванні імпортної діяльності, визначенні імпортної політики підприємства.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926243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616" y="198967"/>
            <a:ext cx="7859713" cy="568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872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961" y="188914"/>
            <a:ext cx="11522075" cy="717019"/>
          </a:xfrm>
        </p:spPr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фінансового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стану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– контрагента</a:t>
            </a:r>
            <a:endParaRPr lang="uk-UA" sz="25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04801" y="770468"/>
            <a:ext cx="11552238" cy="5000096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uk-UA" sz="18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кісний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попередні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 аналіз ризиків суттєво збільшить ваші шанси завершити ЗЕД-операцію з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прибутком. При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аналізі контрагента звертайте увагу на наступні аспекти: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Юридичний статус контрагента (в якій формі зареєстровано господарську діяльність потенційного партнера; коли відбулась державна реєстрація; де зареєстроване офіційне місцезнаходження підприємства; коли відбулися останні реєстраційні зміни в статусі контрагента, які саме зміни було внесено; чи сформовано статутний капітал підприємства, в якому розмірі).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Наявність діючих ліцензій та дозволів (якщо контрагент пропонує вам поставити велику партію пального за привабливою ціною, але при цьому не має ліцензії на зберігання та реалізацію пального — це, звичайно, має вас насторожити).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Фінансовий стан (податкову звітність за останні роки, наявність або відсутність податкового боргу, наявність у власності ліквідних активів тощо).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Репутація (судові процеси, згадування в медіа та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інтернет-джерелах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відкриті кримінальні провадження, клієнтські відгуки, наявність у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санкційних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списках тощо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Обов’язково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аналізуйте не лише підприємство, з яким плануєте укласти контракт, а й пов’язаних з ним осіб-учасників, керівництво, їхню участь у інших бізнесах. Перевіряйте «реальність» цих людей — активність в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інтернеті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соціальних мережах, наявність особистого майна (житла, транспорту) та інші фактори, які дозволять відрізнити активного підприємця і майбутнього партнера від «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зіц-голови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Фунта», який існує тільки в статутних документах компанії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887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1733" y="245533"/>
            <a:ext cx="11531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 fontAlgn="base"/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Перевірка закордонних партнерів може здаватись набагато складнішою за перевірку підприємства в Україні. Мовний бар’єр, відсутність знання місцевого законодавства дійсно ускладнюють процедуру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diligence 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тих, хто не має відповідного досвіду.</a:t>
            </a:r>
          </a:p>
          <a:p>
            <a:pPr indent="457200" algn="just" fontAlgn="base"/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Але є й хороша новина. Майже весь цивілізований світ впевнено крокує в напрямку відкритості й прозорості державних реєстрів та інших джерел інформації про бізнес та їх учасників. І майже в кожній країні є можливість отримання принаймні базової інформації про підприємство, його засновників, фінансовий стан та судові справи.</a:t>
            </a:r>
          </a:p>
          <a:p>
            <a:pPr indent="457200" algn="just" fontAlgn="base"/>
            <a:r>
              <a:rPr lang="uk-UA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Ось декілька порад, </a:t>
            </a:r>
            <a:r>
              <a:rPr lang="uk-UA" b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які, спростять </a:t>
            </a:r>
            <a:r>
              <a:rPr lang="uk-UA" b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вас процедуру перевірки закордонних партнерів:</a:t>
            </a:r>
          </a:p>
          <a:p>
            <a:pPr indent="360000" algn="just" fontAlgn="base">
              <a:buFont typeface="Arial" pitchFamily="34" charset="0"/>
              <a:buChar char="•"/>
            </a:pP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Використовуйте великі 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агрегатори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даних (наприклад, </a:t>
            </a:r>
            <a:r>
              <a:rPr lang="en-US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Opencorporates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відкрите джерело даних про понад 220 мільйонів компаній. Інформація надходить з понад 1400 національних реєстрів юридичних осіб. У цій базі даних можна знайти дату реєстрації компанії, її юридичні адреси, імена директорів та інших посадовців, можна навіть відстежити зв’язки між компаніями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 дасть вам змогу швидко та оперативно зібрати принаймні базову інформацію про вашого потенційного партнера. Це не замінить професійні інструменти аналізу даних, але точно допоможе вам із базовою перевіркою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360000" algn="just" fontAlgn="base">
              <a:buFont typeface="Arial" pitchFamily="34" charset="0"/>
              <a:buChar char="•"/>
            </a:pP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Обов’язково перевіряйте інформацію про компанію у офіційних державних реєстрах країни розташування контрагента, а також зіставляйте відомості з офіційного реєстру із тими, що надав вам сам контрагент.</a:t>
            </a:r>
          </a:p>
          <a:p>
            <a:pPr indent="360000" algn="just" fontAlgn="base">
              <a:buFont typeface="Arial" pitchFamily="34" charset="0"/>
              <a:buChar char="•"/>
            </a:pP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Перевіряйте не лише компанію-контрагента, а й усіх осіб, залучених до угоди. Зокрема, посередників або агентів, які допомагають вам </a:t>
            </a:r>
            <a:r>
              <a:rPr lang="uk-UA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комунікувати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потенційним партнером.</a:t>
            </a:r>
          </a:p>
          <a:p>
            <a:pPr indent="360000" algn="just" fontAlgn="base">
              <a:buFont typeface="Arial" pitchFamily="34" charset="0"/>
              <a:buChar char="•"/>
            </a:pP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Перевіряйте судові реєстри відповідної країни (їх може бути декілька). Інформація щодо судових спорів контрагента є суттєвим фактором для оцінки ризиків.</a:t>
            </a:r>
            <a:endParaRPr lang="uk-UA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 fontAlgn="base"/>
            <a:endParaRPr lang="uk-UA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endParaRPr lang="uk-UA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162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28601" y="101600"/>
            <a:ext cx="11628438" cy="5668963"/>
          </a:xfrm>
        </p:spPr>
        <p:txBody>
          <a:bodyPr/>
          <a:lstStyle/>
          <a:p>
            <a:pPr marL="0" indent="3600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Аналізуйте відомості з урахуванням особливостей законодавства тієї країни, в якій зареєстровано вашого потенційного партнера. Наприклад, у багатьох країнах ЄС послуги вантажоперевезення відносяться до ліцензованих видів діяльності. Знаючи це, обов’язково перевіряйте наявність вашого потенційного перевізника в реєстрі ліцензіатів та звертайте увагу на строк дії ліцензії.</a:t>
            </a:r>
          </a:p>
          <a:p>
            <a:pPr marL="0" indent="360000"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Будьте уважні до дрібниць. Шахраї досить часто роблять ставку на неуважність. Наприклад, непоодинокими є випадки реєстрації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домена-копії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назвою, схожою на назву відомої публічної компанії, щоб забезпечити листування з «офіційної пошти» для виклику довіри. І виявити той факт, що документи щодо узгодження умов угоди надійшли вам не від представника великої європейської компанії 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Unilever (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домен </a:t>
            </a:r>
            <a:r>
              <a:rPr lang="en-US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unileVcom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від винахідливого злочинця з пошти </a:t>
            </a:r>
            <a:r>
              <a:rPr lang="en-US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sales@unileWer.com (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 збіги випадкові), допоможе тільки уважність і системність під час здійснення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перевірки.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Висновки</a:t>
            </a:r>
            <a:endParaRPr lang="uk-UA" sz="1800" i="1" u="sng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Регламент обов’язкової перевірки контрагентів суттєво зменшить ризики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ЗЕД-діяльності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вашого бізнесу. Адаптуйте бізнес-процеси вашої компанії під такі правила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обов’язкова перевірка кожного нового контрагента перед початком співпраці;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обов’язкова періодична перевірка кожного чинного контрагента (раз на пів року, рік або за інший період);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обов’язкова перевірка контрагента в разі проблем із виконанням договору — невідкладно, разом з ініціацією переговорного процесу.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Деталі залежать від особливостей вашого бізнесу. Наприклад, Ви можете визначити «рівні </a:t>
            </a:r>
            <a:r>
              <a:rPr lang="uk-UA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ризиковості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залежно від суми контракту і встановити, що контрагентів за контрактами до 50 тис. євро перевірятиме внутрішній юридичний департамент, для перевірки контрагентів за контрактами на суми 50-300 тис. євро ви будете звертатись до професійних підрядників, а перед укладенням контрактів на 300 тис. або більше — замовляти повний </a:t>
            </a:r>
            <a:r>
              <a:rPr lang="en-US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due diligence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запланованої угоди та всіх її учасників.</a:t>
            </a:r>
          </a:p>
        </p:txBody>
      </p:sp>
    </p:spTree>
    <p:extLst>
      <p:ext uri="{BB962C8B-B14F-4D97-AF65-F5344CB8AC3E}">
        <p14:creationId xmlns:p14="http://schemas.microsoft.com/office/powerpoint/2010/main" val="946091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500" b="1" i="1" u="sng" dirty="0" smtClean="0">
                <a:latin typeface="Times New Roman" pitchFamily="18" charset="0"/>
                <a:cs typeface="Times New Roman" pitchFamily="18" charset="0"/>
              </a:rPr>
              <a:t>Приклад</a:t>
            </a:r>
            <a:endParaRPr lang="uk-UA" sz="25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64067" y="787400"/>
            <a:ext cx="11492971" cy="498316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Давайте </a:t>
            </a:r>
            <a:r>
              <a:rPr lang="ru-RU" sz="16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змоделюємо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типову</a:t>
            </a:r>
            <a:r>
              <a:rPr lang="ru-RU" sz="16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ситуацію</a:t>
            </a:r>
            <a:endParaRPr lang="ru-RU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оплатило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товару з ЄС.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товару — 150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євро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постачання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самовивіз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складу в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Бухаресті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І на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щастя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постачальник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виявився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сумлінним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відвантажив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товар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обраному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вами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перевізнику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 от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перевізником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пощастило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і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потрапили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шахраїв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Товар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зник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десь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просторах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Румунії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перевізник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«поза зоною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досяжності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». Ви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втратили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євро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витрачених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товар. І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тисячі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перевізника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фіксувати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збитки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На жаль,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6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дотримались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валютного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вивели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валютні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кошти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не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забезпечили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ввезення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товару.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Тож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нарахує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вам пеню за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граничних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строків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розрахунків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100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відсотків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втраченого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товару,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євро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28600" algn="just">
              <a:lnSpc>
                <a:spcPct val="100000"/>
              </a:lnSpc>
              <a:spcBef>
                <a:spcPts val="0"/>
              </a:spcBef>
            </a:pP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порушили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митного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законодавства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ЄС,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ваш товар (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завезено в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транзиту) не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перетнув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митний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кордон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Румунії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встановлений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Податкова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служба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нарахувала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штрафні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санкції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вашому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постачальнику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розмірі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тисяч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євро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компенсації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штрафу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постачальник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вимагати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вас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юристів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відкриття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супроводу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кримінального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провадження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 кордоном, упущена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вигода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Наведені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прикладі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числа та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орієнтовні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Але вони є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цілком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реалістичними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втрат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господарській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сягає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подвоєної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потроєної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вартості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втраченої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партії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товару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всього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цього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уникнути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якби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покупець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вчасно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перевірив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перевізника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надав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привабливу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послуг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Недисципліновані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платники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неплатоспроможні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боржники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шахраї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як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виявити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небажаних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партнерів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укладення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договору. </a:t>
            </a:r>
            <a:r>
              <a:rPr lang="ru-RU" sz="1600" b="0" dirty="0" err="1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Окрім</a:t>
            </a:r>
            <a:r>
              <a:rPr lang="ru-RU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шахраїв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виникнути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і з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білими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контрагентами.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Тимчасова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скрута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недбале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негаразди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боржника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— все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призвести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настання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вашого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Тому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якісний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ризиків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суттєво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збільшить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ваші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шанси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завершити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ЗЕД-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операцію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16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прибутком</a:t>
            </a:r>
            <a:r>
              <a:rPr lang="ru-RU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4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500" b="1" i="1" u="sng" dirty="0">
                <a:latin typeface="Times New Roman" pitchFamily="18" charset="0"/>
                <a:cs typeface="Times New Roman" pitchFamily="18" charset="0"/>
              </a:rPr>
              <a:t>Зміст, завдання та методи економічного аналізу в сфері зовнішньоекономічних зв’язків </a:t>
            </a:r>
            <a:br>
              <a:rPr lang="uk-UA" sz="2500" b="1" i="1" u="sng" dirty="0">
                <a:latin typeface="Times New Roman" pitchFamily="18" charset="0"/>
                <a:cs typeface="Times New Roman" pitchFamily="18" charset="0"/>
              </a:rPr>
            </a:br>
            <a:endParaRPr lang="uk-UA" sz="2500" b="1" i="1" u="sng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04801" y="1007534"/>
            <a:ext cx="11552238" cy="476303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Зовнішньоекономічна діяльність (ЗЕД) підприємств України протягом останнього року провадиться в складних умовах. У січні – лютому 2022 р. український експорт зріс на 34 %. Та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після військового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вторгнення в Україну відбувся різкий спад, – у березні зменшення досягло 50 %. За результатами 2022 р. експорт товарів з України становив 100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млн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 загальною вартістю 44,2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дол. США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що на 35 % менше, ніж у 2021 р. Найбільш експортованими товарами залишається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агро-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харчова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продукція, що становили 53 % від загального обсягу експорту товарів у 2022 р. Також значними були обсяги експорту металів (13,6 %) і мінеральних продуктів (9,8 %). Найбільш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постраждали металургія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(–62,5 %), хімічна галузь (–54,3 %), мінерали (–48,6 %) і папір (48 %) [1].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Отже, для українських підприємств активізація ЗЕД та посилення її ефективності на сьогодні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є критично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важливими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завданнями. Підприємства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що діють на зовнішньому ринку, нерідко зазнають збитків саме через недостатнє техніко-економічне обґрунтування ефективності ЗЕД загалом та окремих зовнішньоекономічних операцій (ЗЕО). Тому оцінювання ймовірних перспектив реалізації, ризиків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 ефективності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міжнародних операцій є невід’ємною складовою діяльності кожного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Воно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дає змогу проаналізувати доцільність участі підприємства у тих чи інших </a:t>
            </a:r>
            <a:r>
              <a:rPr lang="uk-UA" sz="1800" b="0" dirty="0" err="1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зовнішньо-економічних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відносинах, виявити можливі ризики та способи їх зниження, а також резерви підвищення ефективності експорту/імпорту. Однак наявні методики оцінювання ефективності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ЗЕД часто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відповідають потребам підприємств та не враховують багатьох чинників, які впливають на ЗЕД. Тому удосконалення такої методики є актуальним завданням для підвищення конкурентоспроможності та стійкості підприємств на ринку. </a:t>
            </a:r>
          </a:p>
        </p:txBody>
      </p:sp>
    </p:spTree>
    <p:extLst>
      <p:ext uri="{BB962C8B-B14F-4D97-AF65-F5344CB8AC3E}">
        <p14:creationId xmlns:p14="http://schemas.microsoft.com/office/powerpoint/2010/main" val="236322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86267" y="203200"/>
            <a:ext cx="11785600" cy="586740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endParaRPr lang="uk-UA" sz="1600" dirty="0" smtClean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3" y="245533"/>
            <a:ext cx="11675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b="1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 ЗЕД підприємства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комплексне 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системне дослідження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 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підприємства на міжнародному ринку з метою оцінювання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досягнутих 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результатів і виявлення шляхів підвищення ефективності ЗЕД </a:t>
            </a:r>
            <a:r>
              <a:rPr lang="uk-UA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підприємства.</a:t>
            </a:r>
          </a:p>
          <a:p>
            <a:pPr indent="457200" algn="just"/>
            <a:r>
              <a:rPr lang="uk-UA" b="1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Економічний </a:t>
            </a:r>
            <a:r>
              <a:rPr lang="uk-UA" b="1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 ЗЕД </a:t>
            </a:r>
            <a:r>
              <a:rPr lang="uk-UA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це комплексне вивчення її організації та перебігу економічних подій з метою встановлення результатів і виявлення можливостей подальшого підвищення ефективності діяльності.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459" y="1722861"/>
            <a:ext cx="4270288" cy="3775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467" y="2000780"/>
            <a:ext cx="5840413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24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152400" y="194733"/>
            <a:ext cx="11704639" cy="5858934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 системи прийомів</a:t>
            </a:r>
            <a:r>
              <a:rPr lang="uk-UA" sz="155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що складають метод економічного аналізу, </a:t>
            </a: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аналізі зовнішньоекономічної діяльності  найдоцільніше використовувати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обчислення відносних і середніх величин (відсотків, коефіцієнтів, індексів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динамічні ряди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графічний метод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розкладання цілого на частини і узагальнення цих частин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порівняння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обчислення різниць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ланцюгові підстановки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кореляційно – регресійний метод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балансовий та 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інші.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Основні </a:t>
            </a:r>
            <a:r>
              <a:rPr lang="uk-UA" sz="155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завдання аналізу зовнішньоекономічної діяльності  </a:t>
            </a: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полягають в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оцінці рівня та якості виконання підприємством зобов’язань щодо угод з іноземними партнерами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дослідження динаміки 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діяльності;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оцінці раціональності використання коштів, пов’язаних із здійсненням кожного з видів зовнішньоекономічної діяльності 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оцінці фінансових результатів за видами зовнішньоекономічної  діяльності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характеристиці впливу зовнішньоекономічної  діяльності  на основні якісні показники діяльності підприємства, його загальний фінансовий стан, платоспроможність тощо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Стосовно зовнішньоекономічної  діяльності  можливе застосування </a:t>
            </a:r>
            <a:r>
              <a:rPr lang="uk-UA" sz="155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таких видів аналізу</a:t>
            </a:r>
            <a:r>
              <a:rPr lang="uk-UA" sz="1550" i="1" u="sng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 загальноекономічний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техніко-економічний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фінансово-економічний</a:t>
            </a:r>
            <a:r>
              <a:rPr lang="uk-UA" sz="155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uk-UA" sz="155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55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функціонально-вартісний.</a:t>
            </a:r>
          </a:p>
        </p:txBody>
      </p:sp>
    </p:spTree>
    <p:extLst>
      <p:ext uri="{BB962C8B-B14F-4D97-AF65-F5344CB8AC3E}">
        <p14:creationId xmlns:p14="http://schemas.microsoft.com/office/powerpoint/2010/main" val="40637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03200" y="143934"/>
            <a:ext cx="11819467" cy="5511800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Загальноекономічний аналіз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застосовують для дослідження видів зовнішньоекономічної  діяльності  по Україні в розрізі сегментів (регіонів), структури експортно-імпортних операцій серед країн-партнерів України. Результати такого аналізу періодично наводяться в друкованих виданнях економіко-аналітичного спрямування. Це дає можливість суб’єктам ЗЕД здійснювати порівняння сукупних економічних показників України з регіональними та власними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Техніко-економічний аналіз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доцільно проводити при здійсненні експорту продукції власного виробництва. його застосовують для вивчення питання оснащення підприємства необхідними видами техніки, енергетичними ресурсами, ефективності впровадження нових видів техніки і технологій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Фінансово-економічний аналіз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застосовують при вивченні фінансово-економічних показників, що характеризують зовнішньоекономічної  діяльності. Він розкриває їх зміст у безпосередньому зв’язку зі здійсненням господарських операцій</a:t>
            </a:r>
            <a:r>
              <a:rPr lang="uk-UA" sz="16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6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6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Функціонально-вартісний аналіз </a:t>
            </a:r>
            <a:r>
              <a:rPr lang="uk-UA" sz="16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посідає особливе місце в системі комплексного економічного аналізу. Він спрямований на виявлення можливостей підвищення ефективності об’єктів шляхом вибору найоптимальніших варіантів виконання управлінцями своїх функцій щодо контролю за формуванням витрат і створенням найраціональніших умов здійснення зовнішньоекономічної  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355698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23" y="1109134"/>
            <a:ext cx="8661574" cy="3162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3622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експортних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endParaRPr lang="uk-UA" sz="25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334963" y="736600"/>
            <a:ext cx="11522075" cy="503396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Стосовно операцій, пов’язаних з </a:t>
            </a: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експортом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першому етапі важливо проводити аналіз виконання зобов’язань. Оцінка виконання зобов’язань щодо іноземних партнерів здійснюється за даними аналітичного і оперативного обліку, бухгалтерського балансу. Основними умовами виконання цих зобов’язань є 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дотримання встановлених термінів, визначення якості і кількості товарів (обсягу продажу, робіт. послуг</a:t>
            </a:r>
            <a:r>
              <a:rPr lang="uk-UA" sz="1800" i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річними підсумками роботи в розрізі країн і товарних груп доцільно розраховувати коефіцієнт 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прострочених угод,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який обчислюється як відношення вартості усіх експортних операцій до вартості невиконаних (прострочених) угод. Цей коефіцієнт розраховують за звітний рік і порівнюють з даними попередніх років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Важливим показником роботи суб’єкта ЗЕД є </a:t>
            </a: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якість виготовленої на експорт продукції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Тому критерієм оцінки роботи підприємства щодо якості продукції є коефіцієнт якості. Він обчислюється як відношення вартості задоволених суб’єктом ЗЕД рекламацій іноземних покупців щодо якості – до вартості продукції, поставленої на експорт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Стосовно операцій, пов’язаних з експортом, доцільно проводити аналіз виконання </a:t>
            </a:r>
            <a:r>
              <a:rPr lang="uk-UA" sz="180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виробничої програми.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структури, асортименту та ритмічності випуску продукції, розраховувати коефіцієнт сортності продукції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Об’єктами особливої уваги мають бути </a:t>
            </a:r>
            <a:r>
              <a:rPr lang="uk-UA" sz="1800" i="1" u="sng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собівартість випущеної продукції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 витрати, пов’язані із зовнішньоекономічної. Аналіз витрат, що включаються до собівартості необхідно проводити за економічними елементами, калькуляційними статтями, виробничими чинниками.</a:t>
            </a:r>
          </a:p>
        </p:txBody>
      </p:sp>
    </p:spTree>
    <p:extLst>
      <p:ext uri="{BB962C8B-B14F-4D97-AF65-F5344CB8AC3E}">
        <p14:creationId xmlns:p14="http://schemas.microsoft.com/office/powerpoint/2010/main" val="31014007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03201" y="177800"/>
            <a:ext cx="11653838" cy="5592764"/>
          </a:xfrm>
        </p:spPr>
        <p:txBody>
          <a:bodyPr/>
          <a:lstStyle/>
          <a:p>
            <a:pPr marL="0" indent="0"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 далі поширеним стає дослідження взаємного зв’язку між витратами на виробництво, обсягом реалізації і прибутком. Такий аналіз дає можливість розрахувати критичний обсяг виробництва, обсяг реалізації, рівень постійних витрат, ціну реалізації, рівень мінімального  доходу, бажаний розмір прибутку, а також обсяг реалізації, що дає однаковий прибуток при різних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варіантах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виробництва (технології. структурі витрат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367" y="1007391"/>
            <a:ext cx="7827433" cy="4453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776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6600" y="155047"/>
            <a:ext cx="11154303" cy="6662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ефективності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імпортних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i="1" u="sng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sz="2500" b="1" i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500" b="1" i="1" u="sng" dirty="0">
                <a:latin typeface="Times New Roman" pitchFamily="18" charset="0"/>
                <a:cs typeface="Times New Roman" pitchFamily="18" charset="0"/>
              </a:rPr>
            </a:br>
            <a:endParaRPr lang="uk-UA" sz="2500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sz="quarter" idx="10"/>
          </p:nvPr>
        </p:nvSpPr>
        <p:spPr>
          <a:xfrm>
            <a:off x="270933" y="711200"/>
            <a:ext cx="11586105" cy="5059363"/>
          </a:xfrm>
        </p:spPr>
        <p:txBody>
          <a:bodyPr/>
          <a:lstStyle/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процесі аналізу імпортних операцій вивчають 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 зобов’язань за вартістю і кількістю імпортних товарів</a:t>
            </a:r>
            <a:r>
              <a:rPr lang="uk-UA" sz="1800" i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Ступінь виконання зобов’язань за вартісним обсягом  визначають діленням фактичних об’ємів поставок на планові в сумовому 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виразі. Ступінь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виконання зобов’язань за фізичним обсягом визначають 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діленням вартості імпорту перерахована за плановими цінами на планову вартість імпорту</a:t>
            </a:r>
            <a:r>
              <a:rPr lang="uk-UA" sz="1800" i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Ступінь виконання імпортних контрактів за строками поставок товарів визначають 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діленням вартості товарів в усіх прострочених контрактах до суми всіх контрактів за рік</a:t>
            </a:r>
            <a:r>
              <a:rPr lang="uk-UA" sz="1800" i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Важливе місце в аналізі виконання зобов’язань за імпортними контрактами посідає </a:t>
            </a:r>
            <a:r>
              <a:rPr lang="uk-UA" sz="1800" i="1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оцінка якості товарів та способи вирішення спірних питань</a:t>
            </a:r>
            <a:r>
              <a:rPr lang="uk-UA" sz="1800" i="1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1800" b="0" dirty="0">
              <a:solidFill>
                <a:schemeClr val="tx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Аналіз усіх цих показників за звітний період доцільно проводити, порівнюючи їх з аналогічними показниками минулих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періодів. При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визначенні економічної ефективності імпортної діяльності підприємства доцільно виділити дві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групи: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показники   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ефективності    імпорту    товарів виробничого </a:t>
            </a: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призначення;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800" b="0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показники </a:t>
            </a:r>
            <a:r>
              <a:rPr lang="uk-UA" sz="1800" b="0" dirty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ефективності імпорту товарів народного споживання.</a:t>
            </a:r>
          </a:p>
        </p:txBody>
      </p:sp>
    </p:spTree>
    <p:extLst>
      <p:ext uri="{BB962C8B-B14F-4D97-AF65-F5344CB8AC3E}">
        <p14:creationId xmlns:p14="http://schemas.microsoft.com/office/powerpoint/2010/main" val="40456161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Житомирська політехніка">
      <a:dk1>
        <a:srgbClr val="224D83"/>
      </a:dk1>
      <a:lt1>
        <a:sysClr val="window" lastClr="FFFFFF"/>
      </a:lt1>
      <a:dk2>
        <a:srgbClr val="FFFFFF"/>
      </a:dk2>
      <a:lt2>
        <a:srgbClr val="224D8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Житомирська політехніка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2092</TotalTime>
  <Words>1998</Words>
  <Application>Microsoft Office PowerPoint</Application>
  <PresentationFormat>Довільний</PresentationFormat>
  <Paragraphs>94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16</vt:i4>
      </vt:variant>
    </vt:vector>
  </HeadingPairs>
  <TitlesOfParts>
    <vt:vector size="17" baseType="lpstr">
      <vt:lpstr>Тема Office</vt:lpstr>
      <vt:lpstr>Змістовний модуль 2.  Елементи управління зовнішньоекономічною діяльністю підприємств.  Тема 2.1. Економічний аналіз ЗЕД підприємства  1. Зміст, завдання та методи економічного аналізу в сфері зовнішньоекономічних зв’язків 2. Аналіз та оцінка ефективності експортних операцій 3. Аналіз та оцінка ефективності імпортних операцій 4. Аналіз фінансового стану підприємства – контрагента    </vt:lpstr>
      <vt:lpstr>Зміст, завдання та методи економічного аналізу в сфері зовнішньоекономічних зв’язків  </vt:lpstr>
      <vt:lpstr>Презентація PowerPoint</vt:lpstr>
      <vt:lpstr>Презентація PowerPoint</vt:lpstr>
      <vt:lpstr>Презентація PowerPoint</vt:lpstr>
      <vt:lpstr>Презентація PowerPoint</vt:lpstr>
      <vt:lpstr>2. Аналіз та оцінка ефективності експортних операцій</vt:lpstr>
      <vt:lpstr>Презентація PowerPoint</vt:lpstr>
      <vt:lpstr>3. Аналіз та оцінка ефективності імпортних операцій </vt:lpstr>
      <vt:lpstr>Презентація PowerPoint</vt:lpstr>
      <vt:lpstr>Презентація PowerPoint</vt:lpstr>
      <vt:lpstr>Презентація PowerPoint</vt:lpstr>
      <vt:lpstr>4. Аналіз фінансового стану підприємства – контрагента</vt:lpstr>
      <vt:lpstr>Презентація PowerPoint</vt:lpstr>
      <vt:lpstr>Презентація PowerPoint</vt:lpstr>
      <vt:lpstr>Приклад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Новосьолов Іван Володимирович</dc:creator>
  <cp:lastModifiedBy>User</cp:lastModifiedBy>
  <cp:revision>118</cp:revision>
  <dcterms:created xsi:type="dcterms:W3CDTF">2023-01-12T09:20:21Z</dcterms:created>
  <dcterms:modified xsi:type="dcterms:W3CDTF">2024-04-18T13:38:27Z</dcterms:modified>
</cp:coreProperties>
</file>