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2" r:id="rId6"/>
    <p:sldId id="260" r:id="rId7"/>
    <p:sldId id="263" r:id="rId8"/>
    <p:sldId id="264" r:id="rId9"/>
    <p:sldId id="266" r:id="rId10"/>
    <p:sldId id="267" r:id="rId11"/>
    <p:sldId id="268" r:id="rId12"/>
    <p:sldId id="269" r:id="rId13"/>
    <p:sldId id="265" r:id="rId14"/>
    <p:sldId id="270" r:id="rId15"/>
    <p:sldId id="274" r:id="rId16"/>
    <p:sldId id="271" r:id="rId17"/>
    <p:sldId id="272" r:id="rId18"/>
    <p:sldId id="261" r:id="rId19"/>
    <p:sldId id="27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85" autoAdjust="0"/>
    <p:restoredTop sz="94660"/>
  </p:normalViewPr>
  <p:slideViewPr>
    <p:cSldViewPr snapToGrid="0">
      <p:cViewPr varScale="1">
        <p:scale>
          <a:sx n="85" d="100"/>
          <a:sy n="85" d="100"/>
        </p:scale>
        <p:origin x="49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38180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D61FFB25-8B62-4882-A10F-4C38A7DF4470}" type="datetimeFigureOut">
              <a:rPr lang="uk-UA" smtClean="0"/>
              <a:t>21.02.2024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3683919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264245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38340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1846013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524766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2344733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28277214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3908816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1215207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61FFB25-8B62-4882-A10F-4C38A7DF4470}" type="datetimeFigureOut">
              <a:rPr lang="uk-UA" smtClean="0"/>
              <a:t>21.02.2024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229671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D61FFB25-8B62-4882-A10F-4C38A7DF4470}" type="datetimeFigureOut">
              <a:rPr lang="uk-UA" smtClean="0"/>
              <a:t>21.02.2024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3445956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D61FFB25-8B62-4882-A10F-4C38A7DF4470}" type="datetimeFigureOut">
              <a:rPr lang="uk-UA" smtClean="0"/>
              <a:t>21.02.2024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2956412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D61FFB25-8B62-4882-A10F-4C38A7DF4470}" type="datetimeFigureOut">
              <a:rPr lang="uk-UA" smtClean="0"/>
              <a:t>21.02.2024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1896435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1FFB25-8B62-4882-A10F-4C38A7DF4470}" type="datetimeFigureOut">
              <a:rPr lang="uk-UA" smtClean="0"/>
              <a:t>21.02.2024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311578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D61FFB25-8B62-4882-A10F-4C38A7DF4470}" type="datetimeFigureOut">
              <a:rPr lang="uk-UA" smtClean="0"/>
              <a:t>21.02.2024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3753265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D61FFB25-8B62-4882-A10F-4C38A7DF4470}" type="datetimeFigureOut">
              <a:rPr lang="uk-UA" smtClean="0"/>
              <a:t>21.02.2024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417052C-687D-452C-985D-BA25AD5AE82F}" type="slidenum">
              <a:rPr lang="uk-UA" smtClean="0"/>
              <a:t>‹№›</a:t>
            </a:fld>
            <a:endParaRPr lang="uk-UA"/>
          </a:p>
        </p:txBody>
      </p:sp>
    </p:spTree>
    <p:extLst>
      <p:ext uri="{BB962C8B-B14F-4D97-AF65-F5344CB8AC3E}">
        <p14:creationId xmlns:p14="http://schemas.microsoft.com/office/powerpoint/2010/main" val="1384170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61FFB25-8B62-4882-A10F-4C38A7DF4470}" type="datetimeFigureOut">
              <a:rPr lang="uk-UA" smtClean="0"/>
              <a:t>21.02.2024</a:t>
            </a:fld>
            <a:endParaRPr lang="uk-UA"/>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uk-UA"/>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417052C-687D-452C-985D-BA25AD5AE82F}" type="slidenum">
              <a:rPr lang="uk-UA" smtClean="0"/>
              <a:t>‹№›</a:t>
            </a:fld>
            <a:endParaRPr lang="uk-UA"/>
          </a:p>
        </p:txBody>
      </p:sp>
    </p:spTree>
    <p:extLst>
      <p:ext uri="{BB962C8B-B14F-4D97-AF65-F5344CB8AC3E}">
        <p14:creationId xmlns:p14="http://schemas.microsoft.com/office/powerpoint/2010/main" val="121686388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971E86-870F-48DF-99BA-AC05E5F23D16}"/>
              </a:ext>
            </a:extLst>
          </p:cNvPr>
          <p:cNvSpPr>
            <a:spLocks noGrp="1"/>
          </p:cNvSpPr>
          <p:nvPr>
            <p:ph type="ctrTitle"/>
          </p:nvPr>
        </p:nvSpPr>
        <p:spPr>
          <a:xfrm>
            <a:off x="935223" y="340659"/>
            <a:ext cx="10763717" cy="2026024"/>
          </a:xfrm>
        </p:spPr>
        <p:txBody>
          <a:bodyPr>
            <a:normAutofit/>
          </a:bodyPr>
          <a:lstStyle/>
          <a:p>
            <a:r>
              <a:rPr lang="uk-UA"/>
              <a:t>Теорія </a:t>
            </a:r>
            <a:r>
              <a:rPr lang="ru-RU" dirty="0" err="1"/>
              <a:t>МАСОВої</a:t>
            </a:r>
            <a:r>
              <a:rPr lang="ru-RU" dirty="0"/>
              <a:t> </a:t>
            </a:r>
            <a:r>
              <a:rPr lang="ru-RU" dirty="0" err="1"/>
              <a:t>КОМУНІКАЦІї</a:t>
            </a:r>
            <a:r>
              <a:rPr lang="ru-RU" dirty="0"/>
              <a:t> ЯК НАВЧАЛЬНА ДИСЦИПЛІНА</a:t>
            </a:r>
            <a:endParaRPr lang="uk-UA" dirty="0"/>
          </a:p>
        </p:txBody>
      </p:sp>
      <p:sp>
        <p:nvSpPr>
          <p:cNvPr id="3" name="Підзаголовок 2">
            <a:extLst>
              <a:ext uri="{FF2B5EF4-FFF2-40B4-BE49-F238E27FC236}">
                <a16:creationId xmlns:a16="http://schemas.microsoft.com/office/drawing/2014/main" id="{585370C3-4A76-4777-BCF6-12EBD7D1859D}"/>
              </a:ext>
            </a:extLst>
          </p:cNvPr>
          <p:cNvSpPr>
            <a:spLocks noGrp="1"/>
          </p:cNvSpPr>
          <p:nvPr>
            <p:ph type="subTitle" idx="1"/>
          </p:nvPr>
        </p:nvSpPr>
        <p:spPr>
          <a:xfrm>
            <a:off x="684211" y="2750173"/>
            <a:ext cx="10172048" cy="2888627"/>
          </a:xfrm>
        </p:spPr>
        <p:txBody>
          <a:bodyPr>
            <a:normAutofit/>
          </a:bodyPr>
          <a:lstStyle/>
          <a:p>
            <a:pPr marL="457200" indent="-457200">
              <a:buAutoNum type="arabicPeriod"/>
            </a:pPr>
            <a:r>
              <a:rPr lang="ru-RU" dirty="0" err="1"/>
              <a:t>Основні</a:t>
            </a:r>
            <a:r>
              <a:rPr lang="ru-RU" dirty="0"/>
              <a:t> </a:t>
            </a:r>
            <a:r>
              <a:rPr lang="ru-RU" dirty="0" err="1"/>
              <a:t>підходи</a:t>
            </a:r>
            <a:r>
              <a:rPr lang="ru-RU" dirty="0"/>
              <a:t> до </a:t>
            </a:r>
            <a:r>
              <a:rPr lang="ru-RU" dirty="0" err="1"/>
              <a:t>розуміння</a:t>
            </a:r>
            <a:r>
              <a:rPr lang="ru-RU" dirty="0"/>
              <a:t> </a:t>
            </a:r>
            <a:r>
              <a:rPr lang="ru-RU" dirty="0" err="1"/>
              <a:t>комунікації</a:t>
            </a:r>
            <a:r>
              <a:rPr lang="ru-RU" dirty="0"/>
              <a:t> в </a:t>
            </a:r>
            <a:r>
              <a:rPr lang="ru-RU" dirty="0" err="1"/>
              <a:t>сучасній</a:t>
            </a:r>
            <a:r>
              <a:rPr lang="ru-RU" dirty="0"/>
              <a:t> </a:t>
            </a:r>
            <a:r>
              <a:rPr lang="ru-RU" dirty="0" err="1"/>
              <a:t>науці</a:t>
            </a:r>
            <a:r>
              <a:rPr lang="ru-RU" dirty="0"/>
              <a:t>.</a:t>
            </a:r>
          </a:p>
          <a:p>
            <a:pPr marL="457200" indent="-457200">
              <a:buAutoNum type="arabicPeriod"/>
            </a:pPr>
            <a:r>
              <a:rPr lang="uk-UA" dirty="0"/>
              <a:t>Рівні комунікаційного процесу.</a:t>
            </a:r>
          </a:p>
          <a:p>
            <a:pPr marL="457200" indent="-457200">
              <a:buAutoNum type="arabicPeriod"/>
            </a:pPr>
            <a:r>
              <a:rPr lang="uk-UA" dirty="0"/>
              <a:t>Теорія масових комунікацій та інші науки про комунікацію.</a:t>
            </a:r>
          </a:p>
          <a:p>
            <a:pPr marL="457200" indent="-457200">
              <a:buAutoNum type="arabicPeriod"/>
            </a:pPr>
            <a:r>
              <a:rPr lang="uk-UA" dirty="0"/>
              <a:t>Типологія теорії масової комунікації.</a:t>
            </a:r>
          </a:p>
          <a:p>
            <a:pPr marL="457200" indent="-457200">
              <a:buAutoNum type="arabicPeriod"/>
            </a:pPr>
            <a:r>
              <a:rPr lang="uk-UA" dirty="0"/>
              <a:t>Рівні та характер масової комунікації.</a:t>
            </a:r>
          </a:p>
          <a:p>
            <a:pPr marL="457200" indent="-457200">
              <a:buAutoNum type="arabicPeriod"/>
            </a:pPr>
            <a:r>
              <a:rPr lang="uk-UA" dirty="0"/>
              <a:t>Система масової комунікації</a:t>
            </a:r>
          </a:p>
        </p:txBody>
      </p:sp>
    </p:spTree>
    <p:extLst>
      <p:ext uri="{BB962C8B-B14F-4D97-AF65-F5344CB8AC3E}">
        <p14:creationId xmlns:p14="http://schemas.microsoft.com/office/powerpoint/2010/main" val="3176406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55BDFD-5200-4522-AEB7-D8E735965F07}"/>
              </a:ext>
            </a:extLst>
          </p:cNvPr>
          <p:cNvSpPr>
            <a:spLocks noGrp="1"/>
          </p:cNvSpPr>
          <p:nvPr>
            <p:ph type="title"/>
          </p:nvPr>
        </p:nvSpPr>
        <p:spPr/>
        <p:txBody>
          <a:bodyPr/>
          <a:lstStyle/>
          <a:p>
            <a:r>
              <a:rPr lang="uk-UA" dirty="0"/>
              <a:t>Загальнотеоретичний підхід </a:t>
            </a:r>
          </a:p>
        </p:txBody>
      </p:sp>
      <p:sp>
        <p:nvSpPr>
          <p:cNvPr id="3" name="Місце для вмісту 2">
            <a:extLst>
              <a:ext uri="{FF2B5EF4-FFF2-40B4-BE49-F238E27FC236}">
                <a16:creationId xmlns:a16="http://schemas.microsoft.com/office/drawing/2014/main" id="{A429346F-370E-425F-B13F-4BFFDC0B1F66}"/>
              </a:ext>
            </a:extLst>
          </p:cNvPr>
          <p:cNvSpPr>
            <a:spLocks noGrp="1"/>
          </p:cNvSpPr>
          <p:nvPr>
            <p:ph sz="half" idx="1"/>
          </p:nvPr>
        </p:nvSpPr>
        <p:spPr/>
        <p:txBody>
          <a:bodyPr>
            <a:normAutofit/>
          </a:bodyPr>
          <a:lstStyle/>
          <a:p>
            <a:r>
              <a:rPr lang="uk-UA" dirty="0"/>
              <a:t>представлений теорією комунікації, об'єднувальної концепції, що базуються на розгляді загальних питань комунікації; </a:t>
            </a:r>
          </a:p>
          <a:p>
            <a:r>
              <a:rPr lang="uk-UA" dirty="0"/>
              <a:t>теорією масової комунікації; </a:t>
            </a:r>
          </a:p>
          <a:p>
            <a:r>
              <a:rPr lang="uk-UA" dirty="0"/>
              <a:t>семіотикою, яка займається знаковим аспектом комунікації. </a:t>
            </a:r>
          </a:p>
        </p:txBody>
      </p:sp>
      <p:sp>
        <p:nvSpPr>
          <p:cNvPr id="4" name="Місце для вмісту 3">
            <a:extLst>
              <a:ext uri="{FF2B5EF4-FFF2-40B4-BE49-F238E27FC236}">
                <a16:creationId xmlns:a16="http://schemas.microsoft.com/office/drawing/2014/main" id="{C2F1FB3D-E078-4905-B3C4-7B4A099BB0E0}"/>
              </a:ext>
            </a:extLst>
          </p:cNvPr>
          <p:cNvSpPr>
            <a:spLocks noGrp="1"/>
          </p:cNvSpPr>
          <p:nvPr>
            <p:ph sz="half" idx="2"/>
          </p:nvPr>
        </p:nvSpPr>
        <p:spPr/>
        <p:txBody>
          <a:bodyPr>
            <a:normAutofit/>
          </a:bodyPr>
          <a:lstStyle/>
          <a:p>
            <a:endParaRPr lang="uk-UA"/>
          </a:p>
        </p:txBody>
      </p:sp>
    </p:spTree>
    <p:extLst>
      <p:ext uri="{BB962C8B-B14F-4D97-AF65-F5344CB8AC3E}">
        <p14:creationId xmlns:p14="http://schemas.microsoft.com/office/powerpoint/2010/main" val="1624513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F590B9-BDA9-4EEC-A091-EB2BBE708197}"/>
              </a:ext>
            </a:extLst>
          </p:cNvPr>
          <p:cNvSpPr>
            <a:spLocks noGrp="1"/>
          </p:cNvSpPr>
          <p:nvPr>
            <p:ph type="title"/>
          </p:nvPr>
        </p:nvSpPr>
        <p:spPr/>
        <p:txBody>
          <a:bodyPr/>
          <a:lstStyle/>
          <a:p>
            <a:pPr algn="ctr"/>
            <a:r>
              <a:rPr lang="uk-UA" dirty="0"/>
              <a:t>Прикладний підхід</a:t>
            </a:r>
          </a:p>
        </p:txBody>
      </p:sp>
      <p:sp>
        <p:nvSpPr>
          <p:cNvPr id="3" name="Місце для вмісту 2">
            <a:extLst>
              <a:ext uri="{FF2B5EF4-FFF2-40B4-BE49-F238E27FC236}">
                <a16:creationId xmlns:a16="http://schemas.microsoft.com/office/drawing/2014/main" id="{A750CC4A-D90A-4DB2-93C5-4D05C80B3B7B}"/>
              </a:ext>
            </a:extLst>
          </p:cNvPr>
          <p:cNvSpPr>
            <a:spLocks noGrp="1"/>
          </p:cNvSpPr>
          <p:nvPr>
            <p:ph sz="half" idx="1"/>
          </p:nvPr>
        </p:nvSpPr>
        <p:spPr/>
        <p:txBody>
          <a:bodyPr>
            <a:normAutofit/>
          </a:bodyPr>
          <a:lstStyle/>
          <a:p>
            <a:pPr marL="0" indent="0">
              <a:buNone/>
            </a:pPr>
            <a:r>
              <a:rPr lang="uk-UA" dirty="0"/>
              <a:t>Прикладний підхід втілює</a:t>
            </a:r>
          </a:p>
          <a:p>
            <a:r>
              <a:rPr lang="uk-UA" dirty="0"/>
              <a:t> психоаналіз, який за допомогою комунікації дає можливість з'ясувати підсвідоме; </a:t>
            </a:r>
          </a:p>
          <a:p>
            <a:r>
              <a:rPr lang="uk-UA" dirty="0"/>
              <a:t>теорія </a:t>
            </a:r>
            <a:r>
              <a:rPr lang="uk-UA" dirty="0" err="1"/>
              <a:t>перфомансу</a:t>
            </a:r>
            <a:r>
              <a:rPr lang="uk-UA" dirty="0"/>
              <a:t>; </a:t>
            </a:r>
          </a:p>
          <a:p>
            <a:r>
              <a:rPr lang="uk-UA" dirty="0"/>
              <a:t>ділова комунікація; теорія інформації (математична); </a:t>
            </a:r>
          </a:p>
          <a:p>
            <a:r>
              <a:rPr lang="uk-UA" dirty="0"/>
              <a:t>теорія комунікативних обмінів </a:t>
            </a:r>
          </a:p>
        </p:txBody>
      </p:sp>
      <p:sp>
        <p:nvSpPr>
          <p:cNvPr id="4" name="Місце для вмісту 3">
            <a:extLst>
              <a:ext uri="{FF2B5EF4-FFF2-40B4-BE49-F238E27FC236}">
                <a16:creationId xmlns:a16="http://schemas.microsoft.com/office/drawing/2014/main" id="{DA93C98F-69CF-46DB-A239-ECAC0491A5DA}"/>
              </a:ext>
            </a:extLst>
          </p:cNvPr>
          <p:cNvSpPr>
            <a:spLocks noGrp="1"/>
          </p:cNvSpPr>
          <p:nvPr>
            <p:ph sz="half" idx="2"/>
          </p:nvPr>
        </p:nvSpPr>
        <p:spPr/>
        <p:txBody>
          <a:bodyPr>
            <a:normAutofit/>
          </a:bodyPr>
          <a:lstStyle/>
          <a:p>
            <a:endParaRPr lang="uk-UA"/>
          </a:p>
        </p:txBody>
      </p:sp>
    </p:spTree>
    <p:extLst>
      <p:ext uri="{BB962C8B-B14F-4D97-AF65-F5344CB8AC3E}">
        <p14:creationId xmlns:p14="http://schemas.microsoft.com/office/powerpoint/2010/main" val="3706659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EF2D40-9B30-4EF4-AF25-D1FC60D95430}"/>
              </a:ext>
            </a:extLst>
          </p:cNvPr>
          <p:cNvSpPr>
            <a:spLocks noGrp="1"/>
          </p:cNvSpPr>
          <p:nvPr>
            <p:ph type="title"/>
          </p:nvPr>
        </p:nvSpPr>
        <p:spPr>
          <a:xfrm>
            <a:off x="791788" y="4751295"/>
            <a:ext cx="8534400" cy="1507067"/>
          </a:xfrm>
        </p:spPr>
        <p:txBody>
          <a:bodyPr/>
          <a:lstStyle/>
          <a:p>
            <a:pPr algn="ctr"/>
            <a:r>
              <a:rPr lang="uk-UA" dirty="0"/>
              <a:t>Філологічний підхід </a:t>
            </a:r>
          </a:p>
        </p:txBody>
      </p:sp>
      <p:sp>
        <p:nvSpPr>
          <p:cNvPr id="3" name="Місце для вмісту 2">
            <a:extLst>
              <a:ext uri="{FF2B5EF4-FFF2-40B4-BE49-F238E27FC236}">
                <a16:creationId xmlns:a16="http://schemas.microsoft.com/office/drawing/2014/main" id="{1513AA0C-07A3-4EB2-AC51-A1A5C7D7601A}"/>
              </a:ext>
            </a:extLst>
          </p:cNvPr>
          <p:cNvSpPr>
            <a:spLocks noGrp="1"/>
          </p:cNvSpPr>
          <p:nvPr>
            <p:ph sz="half" idx="1"/>
          </p:nvPr>
        </p:nvSpPr>
        <p:spPr>
          <a:xfrm>
            <a:off x="337764" y="524436"/>
            <a:ext cx="5274142" cy="4406152"/>
          </a:xfrm>
        </p:spPr>
        <p:txBody>
          <a:bodyPr>
            <a:normAutofit fontScale="92500" lnSpcReduction="20000"/>
          </a:bodyPr>
          <a:lstStyle/>
          <a:p>
            <a:pPr algn="just"/>
            <a:endParaRPr lang="uk-UA" dirty="0"/>
          </a:p>
          <a:p>
            <a:pPr algn="just"/>
            <a:r>
              <a:rPr lang="uk-UA" dirty="0"/>
              <a:t>лінгвістика, що вивчає форми, в які оформлюється комунікація;</a:t>
            </a:r>
          </a:p>
          <a:p>
            <a:pPr algn="just"/>
            <a:r>
              <a:rPr lang="uk-UA" dirty="0"/>
              <a:t>семантика, що вивчає значення </a:t>
            </a:r>
            <a:r>
              <a:rPr lang="uk-UA" dirty="0" err="1"/>
              <a:t>мовних</a:t>
            </a:r>
            <a:r>
              <a:rPr lang="uk-UA" dirty="0"/>
              <a:t> одиниць;</a:t>
            </a:r>
          </a:p>
          <a:p>
            <a:pPr algn="just"/>
            <a:r>
              <a:rPr lang="uk-UA" dirty="0"/>
              <a:t>соціолінгвістика, котра досліджує співвідношення соціальних і </a:t>
            </a:r>
            <a:r>
              <a:rPr lang="uk-UA" dirty="0" err="1"/>
              <a:t>мовних</a:t>
            </a:r>
            <a:r>
              <a:rPr lang="uk-UA" dirty="0"/>
              <a:t> структур;</a:t>
            </a:r>
          </a:p>
          <a:p>
            <a:pPr algn="just"/>
            <a:r>
              <a:rPr lang="uk-UA" dirty="0"/>
              <a:t>психолінгвістика, що займається пошуками еквівалентів комунікаційних процесів у психіці; </a:t>
            </a:r>
          </a:p>
          <a:p>
            <a:pPr algn="just"/>
            <a:r>
              <a:rPr lang="uk-UA" dirty="0" err="1"/>
              <a:t>паралінгвістика</a:t>
            </a:r>
            <a:r>
              <a:rPr lang="uk-UA" dirty="0"/>
              <a:t>, що вивчає процеси, які супроводжують комунікацію,</a:t>
            </a:r>
          </a:p>
          <a:p>
            <a:pPr algn="just"/>
            <a:r>
              <a:rPr lang="uk-UA" dirty="0"/>
              <a:t>прагматика</a:t>
            </a:r>
          </a:p>
          <a:p>
            <a:endParaRPr lang="uk-UA" dirty="0"/>
          </a:p>
        </p:txBody>
      </p:sp>
      <p:sp>
        <p:nvSpPr>
          <p:cNvPr id="4" name="Місце для вмісту 3">
            <a:extLst>
              <a:ext uri="{FF2B5EF4-FFF2-40B4-BE49-F238E27FC236}">
                <a16:creationId xmlns:a16="http://schemas.microsoft.com/office/drawing/2014/main" id="{8C47B24B-1F0C-4CD8-BB08-3197A70C476D}"/>
              </a:ext>
            </a:extLst>
          </p:cNvPr>
          <p:cNvSpPr>
            <a:spLocks noGrp="1"/>
          </p:cNvSpPr>
          <p:nvPr>
            <p:ph sz="half" idx="2"/>
          </p:nvPr>
        </p:nvSpPr>
        <p:spPr/>
        <p:txBody>
          <a:bodyPr>
            <a:normAutofit fontScale="92500" lnSpcReduction="20000"/>
          </a:bodyPr>
          <a:lstStyle/>
          <a:p>
            <a:endParaRPr lang="uk-UA"/>
          </a:p>
        </p:txBody>
      </p:sp>
    </p:spTree>
    <p:extLst>
      <p:ext uri="{BB962C8B-B14F-4D97-AF65-F5344CB8AC3E}">
        <p14:creationId xmlns:p14="http://schemas.microsoft.com/office/powerpoint/2010/main" val="786646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BD1DF2-BB1D-45F8-B100-B60AD8AF2E4B}"/>
              </a:ext>
            </a:extLst>
          </p:cNvPr>
          <p:cNvSpPr>
            <a:spLocks noGrp="1"/>
          </p:cNvSpPr>
          <p:nvPr>
            <p:ph type="title"/>
          </p:nvPr>
        </p:nvSpPr>
        <p:spPr>
          <a:xfrm>
            <a:off x="684212" y="4580965"/>
            <a:ext cx="10058400" cy="1413434"/>
          </a:xfrm>
        </p:spPr>
        <p:txBody>
          <a:bodyPr/>
          <a:lstStyle/>
          <a:p>
            <a:r>
              <a:rPr lang="uk-UA" dirty="0"/>
              <a:t>етапи розвитку людської комунікації</a:t>
            </a:r>
          </a:p>
        </p:txBody>
      </p:sp>
      <p:sp>
        <p:nvSpPr>
          <p:cNvPr id="3" name="Місце для вмісту 2">
            <a:extLst>
              <a:ext uri="{FF2B5EF4-FFF2-40B4-BE49-F238E27FC236}">
                <a16:creationId xmlns:a16="http://schemas.microsoft.com/office/drawing/2014/main" id="{9B74ED67-82DA-41FC-A8AA-88589728241F}"/>
              </a:ext>
            </a:extLst>
          </p:cNvPr>
          <p:cNvSpPr>
            <a:spLocks noGrp="1"/>
          </p:cNvSpPr>
          <p:nvPr>
            <p:ph sz="half" idx="1"/>
          </p:nvPr>
        </p:nvSpPr>
        <p:spPr>
          <a:xfrm>
            <a:off x="394447" y="685801"/>
            <a:ext cx="5244353" cy="3697940"/>
          </a:xfrm>
        </p:spPr>
        <p:txBody>
          <a:bodyPr>
            <a:normAutofit fontScale="92500" lnSpcReduction="20000"/>
          </a:bodyPr>
          <a:lstStyle/>
          <a:p>
            <a:pPr algn="just"/>
            <a:r>
              <a:rPr lang="uk-UA" dirty="0" err="1">
                <a:solidFill>
                  <a:schemeClr val="tx1"/>
                </a:solidFill>
              </a:rPr>
              <a:t>доіндустріальний</a:t>
            </a:r>
            <a:r>
              <a:rPr lang="uk-UA" dirty="0"/>
              <a:t>, що відбувався «обличчям до обличчя» у названому процесі немає і не може бути жодних посередників, окрім вождів, шаманів тощо).</a:t>
            </a:r>
          </a:p>
          <a:p>
            <a:pPr algn="just"/>
            <a:r>
              <a:rPr lang="uk-UA" dirty="0">
                <a:solidFill>
                  <a:schemeClr val="tx1"/>
                </a:solidFill>
              </a:rPr>
              <a:t>друкований</a:t>
            </a:r>
            <a:r>
              <a:rPr lang="uk-UA" dirty="0"/>
              <a:t>, який був наслідком першої індустріальної революції, включно з формуванням масової аудиторії – </a:t>
            </a:r>
            <a:r>
              <a:rPr lang="uk-UA" dirty="0" err="1"/>
              <a:t>циркулювання</a:t>
            </a:r>
            <a:r>
              <a:rPr lang="uk-UA" dirty="0"/>
              <a:t> повідомлень «у просторі та часі» (оскільки слово вже фіксоване на папері і може передаватися з покоління в покоління). </a:t>
            </a:r>
          </a:p>
        </p:txBody>
      </p:sp>
      <p:sp>
        <p:nvSpPr>
          <p:cNvPr id="4" name="Місце для вмісту 3">
            <a:extLst>
              <a:ext uri="{FF2B5EF4-FFF2-40B4-BE49-F238E27FC236}">
                <a16:creationId xmlns:a16="http://schemas.microsoft.com/office/drawing/2014/main" id="{938D9477-583F-4918-BEB6-FDD301F706B1}"/>
              </a:ext>
            </a:extLst>
          </p:cNvPr>
          <p:cNvSpPr>
            <a:spLocks noGrp="1"/>
          </p:cNvSpPr>
          <p:nvPr>
            <p:ph sz="half" idx="2"/>
          </p:nvPr>
        </p:nvSpPr>
        <p:spPr>
          <a:xfrm>
            <a:off x="5808133" y="789391"/>
            <a:ext cx="5699656" cy="3697940"/>
          </a:xfrm>
        </p:spPr>
        <p:txBody>
          <a:bodyPr>
            <a:normAutofit fontScale="92500" lnSpcReduction="20000"/>
          </a:bodyPr>
          <a:lstStyle/>
          <a:p>
            <a:pPr algn="just"/>
            <a:r>
              <a:rPr lang="uk-UA" dirty="0">
                <a:solidFill>
                  <a:schemeClr val="tx1"/>
                </a:solidFill>
              </a:rPr>
              <a:t>телевізійний</a:t>
            </a:r>
            <a:r>
              <a:rPr lang="uk-UA" dirty="0"/>
              <a:t>, що з’являється внаслідок другої індустріальної революції – повернення до спілкування «</a:t>
            </a:r>
            <a:r>
              <a:rPr lang="de-DE" dirty="0" err="1"/>
              <a:t>tête</a:t>
            </a:r>
            <a:r>
              <a:rPr lang="de-DE" dirty="0"/>
              <a:t> à </a:t>
            </a:r>
            <a:r>
              <a:rPr lang="de-DE" dirty="0" err="1"/>
              <a:t>tête</a:t>
            </a:r>
            <a:r>
              <a:rPr lang="de-DE" dirty="0"/>
              <a:t>» (</a:t>
            </a:r>
            <a:r>
              <a:rPr lang="uk-UA" dirty="0"/>
              <a:t>себто: ми знову сидимо перед телевізором, як колись у печері перед вогнищем, і «тупо» споглядаємо видовища).</a:t>
            </a:r>
          </a:p>
          <a:p>
            <a:pPr algn="just"/>
            <a:r>
              <a:rPr lang="uk-UA" dirty="0">
                <a:solidFill>
                  <a:schemeClr val="tx1"/>
                </a:solidFill>
              </a:rPr>
              <a:t>епоха соціальних медіа</a:t>
            </a:r>
            <a:r>
              <a:rPr lang="uk-UA" dirty="0"/>
              <a:t>, що несе із собою якісно інші виклики і можливості – імітація комунікації (адже людство ХХІ ст., у буквальному розумінні цього слова, потрапляє у віртуальний світ, де «розмиваються» реалії у винятково цифрових ерзацах)</a:t>
            </a:r>
          </a:p>
          <a:p>
            <a:endParaRPr lang="uk-UA" dirty="0"/>
          </a:p>
        </p:txBody>
      </p:sp>
    </p:spTree>
    <p:extLst>
      <p:ext uri="{BB962C8B-B14F-4D97-AF65-F5344CB8AC3E}">
        <p14:creationId xmlns:p14="http://schemas.microsoft.com/office/powerpoint/2010/main" val="1428630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00D58C-5564-4EAA-B02E-9E719EE9BE0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902B144-895E-472A-BD7C-2CB23B65C5BE}"/>
              </a:ext>
            </a:extLst>
          </p:cNvPr>
          <p:cNvSpPr>
            <a:spLocks noGrp="1"/>
          </p:cNvSpPr>
          <p:nvPr>
            <p:ph sz="half" idx="1"/>
          </p:nvPr>
        </p:nvSpPr>
        <p:spPr>
          <a:xfrm>
            <a:off x="684212" y="537882"/>
            <a:ext cx="4937654" cy="3763185"/>
          </a:xfrm>
        </p:spPr>
        <p:txBody>
          <a:bodyPr>
            <a:normAutofit/>
          </a:bodyPr>
          <a:lstStyle/>
          <a:p>
            <a:pPr marL="0" indent="0" algn="just">
              <a:buNone/>
            </a:pPr>
            <a:r>
              <a:rPr lang="uk-UA" dirty="0"/>
              <a:t>Теорія масової комунікації розумілася як складова частина гносеології, а її напрями — суміжними і </a:t>
            </a:r>
            <a:r>
              <a:rPr lang="uk-UA" dirty="0" err="1"/>
              <a:t>взаємнопроникними</a:t>
            </a:r>
            <a:r>
              <a:rPr lang="uk-UA" dirty="0"/>
              <a:t> з:</a:t>
            </a:r>
          </a:p>
          <a:p>
            <a:r>
              <a:rPr lang="uk-UA" dirty="0"/>
              <a:t>соціологією, </a:t>
            </a:r>
          </a:p>
          <a:p>
            <a:r>
              <a:rPr lang="uk-UA" dirty="0"/>
              <a:t>культурологією, </a:t>
            </a:r>
          </a:p>
          <a:p>
            <a:r>
              <a:rPr lang="uk-UA" dirty="0"/>
              <a:t>журналістикою, </a:t>
            </a:r>
          </a:p>
          <a:p>
            <a:r>
              <a:rPr lang="uk-UA" dirty="0"/>
              <a:t>історією, </a:t>
            </a:r>
          </a:p>
          <a:p>
            <a:r>
              <a:rPr lang="uk-UA" dirty="0"/>
              <a:t>філософією,</a:t>
            </a:r>
          </a:p>
          <a:p>
            <a:endParaRPr lang="uk-UA" dirty="0"/>
          </a:p>
        </p:txBody>
      </p:sp>
      <p:sp>
        <p:nvSpPr>
          <p:cNvPr id="4" name="Місце для вмісту 3">
            <a:extLst>
              <a:ext uri="{FF2B5EF4-FFF2-40B4-BE49-F238E27FC236}">
                <a16:creationId xmlns:a16="http://schemas.microsoft.com/office/drawing/2014/main" id="{A306D069-E693-4BBA-B495-22ACF995040C}"/>
              </a:ext>
            </a:extLst>
          </p:cNvPr>
          <p:cNvSpPr>
            <a:spLocks noGrp="1"/>
          </p:cNvSpPr>
          <p:nvPr>
            <p:ph sz="half" idx="2"/>
          </p:nvPr>
        </p:nvSpPr>
        <p:spPr/>
        <p:txBody>
          <a:bodyPr>
            <a:normAutofit/>
          </a:bodyPr>
          <a:lstStyle/>
          <a:p>
            <a:r>
              <a:rPr lang="uk-UA" dirty="0"/>
              <a:t> психологією, </a:t>
            </a:r>
          </a:p>
          <a:p>
            <a:r>
              <a:rPr lang="uk-UA" dirty="0"/>
              <a:t>лінгвістикою, </a:t>
            </a:r>
          </a:p>
          <a:p>
            <a:r>
              <a:rPr lang="uk-UA" dirty="0"/>
              <a:t>кібернетикою, </a:t>
            </a:r>
          </a:p>
          <a:p>
            <a:r>
              <a:rPr lang="uk-UA" dirty="0"/>
              <a:t>інформатикою. </a:t>
            </a:r>
          </a:p>
          <a:p>
            <a:pPr marL="0" indent="0" algn="just">
              <a:buNone/>
            </a:pPr>
            <a:r>
              <a:rPr lang="uk-UA" dirty="0"/>
              <a:t>Сама теорія активно використовувала науковий апарат і методологію цих наук.</a:t>
            </a:r>
          </a:p>
        </p:txBody>
      </p:sp>
    </p:spTree>
    <p:extLst>
      <p:ext uri="{BB962C8B-B14F-4D97-AF65-F5344CB8AC3E}">
        <p14:creationId xmlns:p14="http://schemas.microsoft.com/office/powerpoint/2010/main" val="2787116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D1CC39-A1A3-41BD-B8F5-64FE8C463C8B}"/>
              </a:ext>
            </a:extLst>
          </p:cNvPr>
          <p:cNvSpPr>
            <a:spLocks noGrp="1"/>
          </p:cNvSpPr>
          <p:nvPr>
            <p:ph type="title"/>
          </p:nvPr>
        </p:nvSpPr>
        <p:spPr>
          <a:xfrm>
            <a:off x="259976" y="4487332"/>
            <a:ext cx="11573436" cy="1507067"/>
          </a:xfrm>
        </p:spPr>
        <p:txBody>
          <a:bodyPr>
            <a:normAutofit/>
          </a:bodyPr>
          <a:lstStyle/>
          <a:p>
            <a:r>
              <a:rPr lang="uk-UA" sz="2800" dirty="0"/>
              <a:t>Складність формування теорії масової комунікації</a:t>
            </a:r>
          </a:p>
        </p:txBody>
      </p:sp>
      <p:sp>
        <p:nvSpPr>
          <p:cNvPr id="3" name="Місце для вмісту 2">
            <a:extLst>
              <a:ext uri="{FF2B5EF4-FFF2-40B4-BE49-F238E27FC236}">
                <a16:creationId xmlns:a16="http://schemas.microsoft.com/office/drawing/2014/main" id="{8ED18526-EE4F-4DCD-BDF2-BA3857F05F5B}"/>
              </a:ext>
            </a:extLst>
          </p:cNvPr>
          <p:cNvSpPr>
            <a:spLocks noGrp="1"/>
          </p:cNvSpPr>
          <p:nvPr>
            <p:ph sz="half" idx="1"/>
          </p:nvPr>
        </p:nvSpPr>
        <p:spPr/>
        <p:txBody>
          <a:bodyPr>
            <a:normAutofit/>
          </a:bodyPr>
          <a:lstStyle/>
          <a:p>
            <a:pPr algn="just"/>
            <a:r>
              <a:rPr lang="uk-UA" dirty="0"/>
              <a:t>Складність формування теорії масової комунікації в нашій державі полягає передусім у тому, що вона наче «виростає» на ґрунті теорії журналістики (яка насправді була не журналістикою, а пропагандою в радянській та частково посттоталітарній Україні). </a:t>
            </a:r>
          </a:p>
        </p:txBody>
      </p:sp>
      <p:sp>
        <p:nvSpPr>
          <p:cNvPr id="4" name="Місце для вмісту 3">
            <a:extLst>
              <a:ext uri="{FF2B5EF4-FFF2-40B4-BE49-F238E27FC236}">
                <a16:creationId xmlns:a16="http://schemas.microsoft.com/office/drawing/2014/main" id="{C63A97FE-5EAA-4452-9B2A-0E2295E8BA7C}"/>
              </a:ext>
            </a:extLst>
          </p:cNvPr>
          <p:cNvSpPr>
            <a:spLocks noGrp="1"/>
          </p:cNvSpPr>
          <p:nvPr>
            <p:ph sz="half" idx="2"/>
          </p:nvPr>
        </p:nvSpPr>
        <p:spPr/>
        <p:txBody>
          <a:bodyPr>
            <a:normAutofit/>
          </a:bodyPr>
          <a:lstStyle/>
          <a:p>
            <a:pPr algn="just"/>
            <a:r>
              <a:rPr lang="uk-UA" dirty="0"/>
              <a:t>Дехто між цими дисциплінами навіть ставить знак рівності (а посібники з теорії журналістики називає посібниками з ТМК). Насправді ж – то абсолютно різні наукові сфери, які перебувають у </a:t>
            </a:r>
            <a:r>
              <a:rPr lang="uk-UA" dirty="0" err="1"/>
              <a:t>родо</a:t>
            </a:r>
            <a:r>
              <a:rPr lang="uk-UA" dirty="0"/>
              <a:t>-видових стосунках</a:t>
            </a:r>
          </a:p>
        </p:txBody>
      </p:sp>
    </p:spTree>
    <p:extLst>
      <p:ext uri="{BB962C8B-B14F-4D97-AF65-F5344CB8AC3E}">
        <p14:creationId xmlns:p14="http://schemas.microsoft.com/office/powerpoint/2010/main" val="2941925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17012E-5239-4E4E-AE0C-6D71C915F462}"/>
              </a:ext>
            </a:extLst>
          </p:cNvPr>
          <p:cNvSpPr>
            <a:spLocks noGrp="1"/>
          </p:cNvSpPr>
          <p:nvPr>
            <p:ph type="title"/>
          </p:nvPr>
        </p:nvSpPr>
        <p:spPr>
          <a:xfrm>
            <a:off x="684212" y="4487332"/>
            <a:ext cx="10369270" cy="1507067"/>
          </a:xfrm>
        </p:spPr>
        <p:txBody>
          <a:bodyPr/>
          <a:lstStyle/>
          <a:p>
            <a:r>
              <a:rPr lang="uk-UA" dirty="0"/>
              <a:t>типологія теорії масової комунікації</a:t>
            </a:r>
          </a:p>
        </p:txBody>
      </p:sp>
      <p:sp>
        <p:nvSpPr>
          <p:cNvPr id="3" name="Місце для вмісту 2">
            <a:extLst>
              <a:ext uri="{FF2B5EF4-FFF2-40B4-BE49-F238E27FC236}">
                <a16:creationId xmlns:a16="http://schemas.microsoft.com/office/drawing/2014/main" id="{CC06F9A5-26DA-4BAD-A443-7F4D5F1D4AD3}"/>
              </a:ext>
            </a:extLst>
          </p:cNvPr>
          <p:cNvSpPr>
            <a:spLocks noGrp="1"/>
          </p:cNvSpPr>
          <p:nvPr>
            <p:ph sz="half" idx="1"/>
          </p:nvPr>
        </p:nvSpPr>
        <p:spPr/>
        <p:txBody>
          <a:bodyPr>
            <a:normAutofit fontScale="70000" lnSpcReduction="20000"/>
          </a:bodyPr>
          <a:lstStyle/>
          <a:p>
            <a:r>
              <a:rPr lang="uk-UA" dirty="0"/>
              <a:t>І. комунікація як політичний контроль, вираження концентрації політичної влади, </a:t>
            </a:r>
          </a:p>
          <a:p>
            <a:r>
              <a:rPr lang="uk-UA" dirty="0"/>
              <a:t>дві підгрупи:</a:t>
            </a:r>
          </a:p>
          <a:p>
            <a:r>
              <a:rPr lang="uk-UA" dirty="0"/>
              <a:t>Теорії першої підгрупи розглядають </a:t>
            </a:r>
            <a:r>
              <a:rPr lang="uk-UA" i="1" dirty="0">
                <a:solidFill>
                  <a:schemeClr val="tx1"/>
                </a:solidFill>
              </a:rPr>
              <a:t>матеріально-економічні чинники</a:t>
            </a:r>
            <a:r>
              <a:rPr lang="uk-UA" dirty="0"/>
              <a:t>. До них належать:</a:t>
            </a:r>
          </a:p>
          <a:p>
            <a:pPr algn="just"/>
            <a:r>
              <a:rPr lang="uk-UA" dirty="0"/>
              <a:t>теорія масового суспільства, або теорія масового відвернення, з її положенням про взаємодію авторитарних і владних інститутів суспільства, і </a:t>
            </a:r>
            <a:r>
              <a:rPr lang="uk-UA" dirty="0" err="1"/>
              <a:t>масмедіа</a:t>
            </a:r>
            <a:r>
              <a:rPr lang="uk-UA" dirty="0"/>
              <a:t>, інтегрованих у ці структури; </a:t>
            </a:r>
          </a:p>
          <a:p>
            <a:pPr algn="just"/>
            <a:r>
              <a:rPr lang="uk-UA" dirty="0"/>
              <a:t>політико-економічна теорія Г. Мердока і П. Голдінга з марксистськими положеннями про економічні й політичні чинники, що впливають на медіа; </a:t>
            </a:r>
          </a:p>
          <a:p>
            <a:pPr algn="just"/>
            <a:r>
              <a:rPr lang="uk-UA" dirty="0"/>
              <a:t>критична теорія М. </a:t>
            </a:r>
            <a:r>
              <a:rPr lang="uk-UA" dirty="0" err="1"/>
              <a:t>Хоркхаймера</a:t>
            </a:r>
            <a:r>
              <a:rPr lang="uk-UA" dirty="0"/>
              <a:t>, Г. Маркузе, Т. Адорно, що котра репрезентує </a:t>
            </a:r>
            <a:r>
              <a:rPr lang="uk-UA" dirty="0" err="1"/>
              <a:t>неомарксистський</a:t>
            </a:r>
            <a:r>
              <a:rPr lang="uk-UA" dirty="0"/>
              <a:t> підхід</a:t>
            </a:r>
          </a:p>
        </p:txBody>
      </p:sp>
      <p:sp>
        <p:nvSpPr>
          <p:cNvPr id="4" name="Місце для вмісту 3">
            <a:extLst>
              <a:ext uri="{FF2B5EF4-FFF2-40B4-BE49-F238E27FC236}">
                <a16:creationId xmlns:a16="http://schemas.microsoft.com/office/drawing/2014/main" id="{93EF9E43-B835-4311-8A2B-08156EEDED0C}"/>
              </a:ext>
            </a:extLst>
          </p:cNvPr>
          <p:cNvSpPr>
            <a:spLocks noGrp="1"/>
          </p:cNvSpPr>
          <p:nvPr>
            <p:ph sz="half" idx="2"/>
          </p:nvPr>
        </p:nvSpPr>
        <p:spPr/>
        <p:txBody>
          <a:bodyPr>
            <a:normAutofit fontScale="70000" lnSpcReduction="20000"/>
          </a:bodyPr>
          <a:lstStyle/>
          <a:p>
            <a:pPr algn="just"/>
            <a:r>
              <a:rPr lang="uk-UA" dirty="0"/>
              <a:t>Друга підгрупа - домінує ідеологічний підхід, представлена:</a:t>
            </a:r>
          </a:p>
          <a:p>
            <a:pPr algn="just"/>
            <a:r>
              <a:rPr lang="uk-UA" dirty="0"/>
              <a:t>теоріями гегемонії мас-медіа Н. </a:t>
            </a:r>
            <a:r>
              <a:rPr lang="uk-UA" dirty="0" err="1"/>
              <a:t>Пулантзаса</a:t>
            </a:r>
            <a:r>
              <a:rPr lang="uk-UA" dirty="0"/>
              <a:t> і Л. </a:t>
            </a:r>
            <a:r>
              <a:rPr lang="uk-UA" dirty="0" err="1"/>
              <a:t>Альтюссера</a:t>
            </a:r>
            <a:r>
              <a:rPr lang="uk-UA" dirty="0"/>
              <a:t> </a:t>
            </a:r>
          </a:p>
          <a:p>
            <a:pPr algn="just"/>
            <a:r>
              <a:rPr lang="uk-UA" dirty="0"/>
              <a:t>радянською соціологічною школою в галузі масової комунікації. </a:t>
            </a:r>
          </a:p>
        </p:txBody>
      </p:sp>
    </p:spTree>
    <p:extLst>
      <p:ext uri="{BB962C8B-B14F-4D97-AF65-F5344CB8AC3E}">
        <p14:creationId xmlns:p14="http://schemas.microsoft.com/office/powerpoint/2010/main" val="3195480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058E13-1966-430D-A0EE-0653EC22406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4F42C3D-A25E-49E1-B769-07B08CD6EEDE}"/>
              </a:ext>
            </a:extLst>
          </p:cNvPr>
          <p:cNvSpPr>
            <a:spLocks noGrp="1"/>
          </p:cNvSpPr>
          <p:nvPr>
            <p:ph sz="half" idx="1"/>
          </p:nvPr>
        </p:nvSpPr>
        <p:spPr/>
        <p:txBody>
          <a:bodyPr>
            <a:normAutofit lnSpcReduction="10000"/>
          </a:bodyPr>
          <a:lstStyle/>
          <a:p>
            <a:pPr algn="just"/>
            <a:r>
              <a:rPr lang="uk-UA" dirty="0"/>
              <a:t>У другій групі теорій зібрані концепції, побудовані на базі структурного функціоналізму. Медіа тут розглядаються як </a:t>
            </a:r>
            <a:r>
              <a:rPr lang="uk-UA" dirty="0" err="1"/>
              <a:t>самоконтролююча</a:t>
            </a:r>
            <a:r>
              <a:rPr lang="uk-UA" dirty="0"/>
              <a:t> і самоорганізуюча підсистема, яка функціонує за певними правилами. </a:t>
            </a:r>
          </a:p>
        </p:txBody>
      </p:sp>
      <p:sp>
        <p:nvSpPr>
          <p:cNvPr id="4" name="Місце для вмісту 3">
            <a:extLst>
              <a:ext uri="{FF2B5EF4-FFF2-40B4-BE49-F238E27FC236}">
                <a16:creationId xmlns:a16="http://schemas.microsoft.com/office/drawing/2014/main" id="{252680FA-1771-4825-B242-6505270E5BC7}"/>
              </a:ext>
            </a:extLst>
          </p:cNvPr>
          <p:cNvSpPr>
            <a:spLocks noGrp="1"/>
          </p:cNvSpPr>
          <p:nvPr>
            <p:ph sz="half" idx="2"/>
          </p:nvPr>
        </p:nvSpPr>
        <p:spPr/>
        <p:txBody>
          <a:bodyPr>
            <a:normAutofit lnSpcReduction="10000"/>
          </a:bodyPr>
          <a:lstStyle/>
          <a:p>
            <a:pPr algn="just"/>
            <a:r>
              <a:rPr lang="uk-UA" dirty="0"/>
              <a:t>У третій групі представлений соціокультурний підхід.</a:t>
            </a:r>
          </a:p>
          <a:p>
            <a:pPr algn="just"/>
            <a:r>
              <a:rPr lang="uk-UA" dirty="0"/>
              <a:t>Це пізня Франкфуртська школа з Т. Адорно і Г. </a:t>
            </a:r>
            <a:r>
              <a:rPr lang="uk-UA" dirty="0" err="1"/>
              <a:t>Енценсбергером</a:t>
            </a:r>
            <a:r>
              <a:rPr lang="uk-UA" dirty="0"/>
              <a:t>,</a:t>
            </a:r>
          </a:p>
          <a:p>
            <a:pPr algn="just"/>
            <a:r>
              <a:rPr lang="uk-UA" dirty="0" err="1"/>
              <a:t>Бірмінгемська</a:t>
            </a:r>
            <a:r>
              <a:rPr lang="uk-UA" dirty="0"/>
              <a:t> школа (С. </a:t>
            </a:r>
            <a:r>
              <a:rPr lang="uk-UA" dirty="0" err="1"/>
              <a:t>Холл</a:t>
            </a:r>
            <a:r>
              <a:rPr lang="uk-UA" dirty="0"/>
              <a:t>),</a:t>
            </a:r>
          </a:p>
          <a:p>
            <a:pPr algn="just"/>
            <a:r>
              <a:rPr lang="uk-UA" dirty="0"/>
              <a:t>теоретичні погляди Г. </a:t>
            </a:r>
            <a:r>
              <a:rPr lang="uk-UA" dirty="0" err="1"/>
              <a:t>МакЛюена</a:t>
            </a:r>
            <a:r>
              <a:rPr lang="uk-UA" dirty="0"/>
              <a:t> і А. Моля. </a:t>
            </a:r>
          </a:p>
          <a:p>
            <a:pPr algn="just"/>
            <a:r>
              <a:rPr lang="uk-UA" dirty="0"/>
              <a:t>В окрему групу виділені теорії інформаційного суспільства Д. Белла й інших, </a:t>
            </a:r>
          </a:p>
        </p:txBody>
      </p:sp>
    </p:spTree>
    <p:extLst>
      <p:ext uri="{BB962C8B-B14F-4D97-AF65-F5344CB8AC3E}">
        <p14:creationId xmlns:p14="http://schemas.microsoft.com/office/powerpoint/2010/main" val="3992185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A67B76-F4AB-4AC7-8245-2F76D132093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C79A8EC-B69C-4B31-9AFB-0B8F2EDDD9BC}"/>
              </a:ext>
            </a:extLst>
          </p:cNvPr>
          <p:cNvSpPr>
            <a:spLocks noGrp="1"/>
          </p:cNvSpPr>
          <p:nvPr>
            <p:ph sz="half" idx="1"/>
          </p:nvPr>
        </p:nvSpPr>
        <p:spPr/>
        <p:txBody>
          <a:bodyPr>
            <a:normAutofit fontScale="85000" lnSpcReduction="20000"/>
          </a:bodyPr>
          <a:lstStyle/>
          <a:p>
            <a:pPr algn="just"/>
            <a:r>
              <a:rPr lang="uk-UA" dirty="0"/>
              <a:t>Серед визначень українських теоретиків комунікації, зокрема масової, також немає єдності. </a:t>
            </a:r>
          </a:p>
          <a:p>
            <a:pPr algn="just"/>
            <a:r>
              <a:rPr lang="uk-UA" dirty="0"/>
              <a:t>Г. </a:t>
            </a:r>
            <a:r>
              <a:rPr lang="uk-UA" dirty="0" err="1"/>
              <a:t>Почепцов</a:t>
            </a:r>
            <a:r>
              <a:rPr lang="uk-UA" dirty="0"/>
              <a:t> маркує цю грань комунікації як «прискорений обмін інформацією». </a:t>
            </a:r>
          </a:p>
        </p:txBody>
      </p:sp>
      <p:sp>
        <p:nvSpPr>
          <p:cNvPr id="4" name="Місце для вмісту 3">
            <a:extLst>
              <a:ext uri="{FF2B5EF4-FFF2-40B4-BE49-F238E27FC236}">
                <a16:creationId xmlns:a16="http://schemas.microsoft.com/office/drawing/2014/main" id="{F8A3FBA2-33A1-4237-B228-6B45056EB60B}"/>
              </a:ext>
            </a:extLst>
          </p:cNvPr>
          <p:cNvSpPr>
            <a:spLocks noGrp="1"/>
          </p:cNvSpPr>
          <p:nvPr>
            <p:ph sz="half" idx="2"/>
          </p:nvPr>
        </p:nvSpPr>
        <p:spPr/>
        <p:txBody>
          <a:bodyPr>
            <a:normAutofit fontScale="85000" lnSpcReduction="20000"/>
          </a:bodyPr>
          <a:lstStyle/>
          <a:p>
            <a:pPr algn="just"/>
            <a:r>
              <a:rPr lang="uk-UA" dirty="0"/>
              <a:t>В. </a:t>
            </a:r>
            <a:r>
              <a:rPr lang="uk-UA" dirty="0" err="1"/>
              <a:t>Різун</a:t>
            </a:r>
            <a:r>
              <a:rPr lang="uk-UA" dirty="0"/>
              <a:t> зазначає, що масова комунікація «за характером і формою є видом соціальної взаємодії, а саме впливом </a:t>
            </a:r>
            <a:r>
              <a:rPr lang="uk-UA" dirty="0" err="1"/>
              <a:t>комуніканта</a:t>
            </a:r>
            <a:r>
              <a:rPr lang="uk-UA" dirty="0"/>
              <a:t> на </a:t>
            </a:r>
            <a:r>
              <a:rPr lang="uk-UA" dirty="0" err="1"/>
              <a:t>комуніката</a:t>
            </a:r>
            <a:r>
              <a:rPr lang="uk-UA" dirty="0"/>
              <a:t> у вигляді маси». На його думку, масова комунікація «завжди обслуговувала і обслуговує штучні маси. Її пряме призначення – бути середовищем для лідерів, вожаків, керівників, які «працюють з народом», звісно, «заради його блага та процвітання». Через це масова комунікація виступає особливою формою соціального регулювання і є окремим видом соціальних комунікацій». </a:t>
            </a:r>
          </a:p>
          <a:p>
            <a:endParaRPr lang="uk-UA" dirty="0"/>
          </a:p>
        </p:txBody>
      </p:sp>
    </p:spTree>
    <p:extLst>
      <p:ext uri="{BB962C8B-B14F-4D97-AF65-F5344CB8AC3E}">
        <p14:creationId xmlns:p14="http://schemas.microsoft.com/office/powerpoint/2010/main" val="1164223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78AA1C-C6E6-4F08-AE11-D6B62247508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2AB9285-B043-452C-B861-734E30077177}"/>
              </a:ext>
            </a:extLst>
          </p:cNvPr>
          <p:cNvSpPr>
            <a:spLocks noGrp="1"/>
          </p:cNvSpPr>
          <p:nvPr>
            <p:ph sz="half" idx="1"/>
          </p:nvPr>
        </p:nvSpPr>
        <p:spPr/>
        <p:txBody>
          <a:bodyPr>
            <a:normAutofit fontScale="92500" lnSpcReduction="10000"/>
          </a:bodyPr>
          <a:lstStyle/>
          <a:p>
            <a:pPr algn="just"/>
            <a:r>
              <a:rPr lang="uk-UA" dirty="0"/>
              <a:t>Під масовими комунікаціями розуміють складний процес представлення і взаємодії через мас-медіа поглядів та інтересів різних соціальних верств суспільства. З такого погляду вживаємо цей термін у множині, бо йдеться про багато різноманітних комунікацій. </a:t>
            </a:r>
          </a:p>
        </p:txBody>
      </p:sp>
      <p:sp>
        <p:nvSpPr>
          <p:cNvPr id="4" name="Місце для вмісту 3">
            <a:extLst>
              <a:ext uri="{FF2B5EF4-FFF2-40B4-BE49-F238E27FC236}">
                <a16:creationId xmlns:a16="http://schemas.microsoft.com/office/drawing/2014/main" id="{35292384-8437-4394-855D-A0186301E021}"/>
              </a:ext>
            </a:extLst>
          </p:cNvPr>
          <p:cNvSpPr>
            <a:spLocks noGrp="1"/>
          </p:cNvSpPr>
          <p:nvPr>
            <p:ph sz="half" idx="2"/>
          </p:nvPr>
        </p:nvSpPr>
        <p:spPr/>
        <p:txBody>
          <a:bodyPr>
            <a:normAutofit fontScale="92500" lnSpcReduction="10000"/>
          </a:bodyPr>
          <a:lstStyle/>
          <a:p>
            <a:pPr algn="just"/>
            <a:r>
              <a:rPr lang="uk-UA" dirty="0"/>
              <a:t>Масові комунікації відображають стосунки всередині суспільства і забезпечують його ефективність. Вони мають свої внутрішні закони й закономірності. </a:t>
            </a:r>
          </a:p>
          <a:p>
            <a:pPr algn="just"/>
            <a:r>
              <a:rPr lang="uk-UA" dirty="0"/>
              <a:t>Д. Мак-</a:t>
            </a:r>
            <a:r>
              <a:rPr lang="uk-UA" dirty="0" err="1"/>
              <a:t>Квейл</a:t>
            </a:r>
            <a:r>
              <a:rPr lang="uk-UA" dirty="0"/>
              <a:t> називає масову комунікацію концептом, теоретичною парадигмою і системою, що спирається на велику кількість </a:t>
            </a:r>
            <a:r>
              <a:rPr lang="uk-UA" dirty="0" err="1"/>
              <a:t>медіаканалів</a:t>
            </a:r>
            <a:r>
              <a:rPr lang="uk-UA" dirty="0"/>
              <a:t>. У такому розумінні цей термін вживається в однині. Він також може означати </a:t>
            </a:r>
            <a:r>
              <a:rPr lang="uk-UA" dirty="0" err="1"/>
              <a:t>медіавиробництво</a:t>
            </a:r>
            <a:r>
              <a:rPr lang="uk-UA" dirty="0"/>
              <a:t> як таке</a:t>
            </a:r>
          </a:p>
        </p:txBody>
      </p:sp>
    </p:spTree>
    <p:extLst>
      <p:ext uri="{BB962C8B-B14F-4D97-AF65-F5344CB8AC3E}">
        <p14:creationId xmlns:p14="http://schemas.microsoft.com/office/powerpoint/2010/main" val="2041949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C7DC2E62-F144-41DF-B3B9-8BF9E3807AB5}"/>
              </a:ext>
            </a:extLst>
          </p:cNvPr>
          <p:cNvSpPr>
            <a:spLocks noGrp="1"/>
          </p:cNvSpPr>
          <p:nvPr>
            <p:ph type="title"/>
          </p:nvPr>
        </p:nvSpPr>
        <p:spPr>
          <a:xfrm>
            <a:off x="684212" y="4487332"/>
            <a:ext cx="10969906" cy="1507067"/>
          </a:xfrm>
        </p:spPr>
        <p:txBody>
          <a:bodyPr/>
          <a:lstStyle/>
          <a:p>
            <a:r>
              <a:rPr lang="uk-UA" dirty="0"/>
              <a:t>Визначення поняття «комунікація»</a:t>
            </a:r>
          </a:p>
        </p:txBody>
      </p:sp>
      <p:sp>
        <p:nvSpPr>
          <p:cNvPr id="5" name="Місце для вмісту 4">
            <a:extLst>
              <a:ext uri="{FF2B5EF4-FFF2-40B4-BE49-F238E27FC236}">
                <a16:creationId xmlns:a16="http://schemas.microsoft.com/office/drawing/2014/main" id="{B4DEA6D1-9F4D-4538-9B79-7B4EDEAD39CB}"/>
              </a:ext>
            </a:extLst>
          </p:cNvPr>
          <p:cNvSpPr>
            <a:spLocks noGrp="1"/>
          </p:cNvSpPr>
          <p:nvPr>
            <p:ph sz="half" idx="1"/>
          </p:nvPr>
        </p:nvSpPr>
        <p:spPr/>
        <p:txBody>
          <a:bodyPr>
            <a:normAutofit lnSpcReduction="10000"/>
          </a:bodyPr>
          <a:lstStyle/>
          <a:p>
            <a:pPr algn="just"/>
            <a:r>
              <a:rPr lang="uk-UA" dirty="0"/>
              <a:t>Термін «комунікація» (лат. </a:t>
            </a:r>
            <a:r>
              <a:rPr lang="de-DE" dirty="0" err="1"/>
              <a:t>communicare</a:t>
            </a:r>
            <a:r>
              <a:rPr lang="de-DE" dirty="0"/>
              <a:t>) – </a:t>
            </a:r>
            <a:r>
              <a:rPr lang="uk-UA" dirty="0"/>
              <a:t>у розумінні наділяти, розділяти, робити спільним – з’явився в англійській мові на межі </a:t>
            </a:r>
            <a:r>
              <a:rPr lang="de-DE" dirty="0"/>
              <a:t>X</a:t>
            </a:r>
            <a:r>
              <a:rPr lang="uk-UA" dirty="0"/>
              <a:t>І</a:t>
            </a:r>
            <a:r>
              <a:rPr lang="de-DE" dirty="0"/>
              <a:t>V–XV </a:t>
            </a:r>
            <a:r>
              <a:rPr lang="uk-UA" dirty="0"/>
              <a:t>століть. Носієм значення цього слова став корінь -</a:t>
            </a:r>
            <a:r>
              <a:rPr lang="de-DE" dirty="0" err="1"/>
              <a:t>mun</a:t>
            </a:r>
            <a:r>
              <a:rPr lang="de-DE" dirty="0"/>
              <a:t>-, </a:t>
            </a:r>
            <a:r>
              <a:rPr lang="uk-UA" dirty="0"/>
              <a:t>присутній у лексемах «громада», «спільнота», щедрість тощо. </a:t>
            </a:r>
          </a:p>
        </p:txBody>
      </p:sp>
      <p:sp>
        <p:nvSpPr>
          <p:cNvPr id="6" name="Місце для вмісту 5">
            <a:extLst>
              <a:ext uri="{FF2B5EF4-FFF2-40B4-BE49-F238E27FC236}">
                <a16:creationId xmlns:a16="http://schemas.microsoft.com/office/drawing/2014/main" id="{3A384C6B-D71D-43A4-A982-0800DDDD0338}"/>
              </a:ext>
            </a:extLst>
          </p:cNvPr>
          <p:cNvSpPr>
            <a:spLocks noGrp="1"/>
          </p:cNvSpPr>
          <p:nvPr>
            <p:ph sz="half" idx="2"/>
          </p:nvPr>
        </p:nvSpPr>
        <p:spPr/>
        <p:txBody>
          <a:bodyPr>
            <a:normAutofit lnSpcReduction="10000"/>
          </a:bodyPr>
          <a:lstStyle/>
          <a:p>
            <a:pPr algn="just"/>
            <a:r>
              <a:rPr lang="uk-UA" dirty="0"/>
              <a:t>Спершу комунікацією називали видовища (на кшталт релігійних відправ, спортивних ігор, гладіаторських боїв, </a:t>
            </a:r>
            <a:r>
              <a:rPr lang="uk-UA" dirty="0" err="1"/>
              <a:t>вшанувань</a:t>
            </a:r>
            <a:r>
              <a:rPr lang="uk-UA" dirty="0"/>
              <a:t> мертвих та </a:t>
            </a:r>
            <a:r>
              <a:rPr lang="uk-UA" dirty="0" err="1"/>
              <a:t>ін</a:t>
            </a:r>
            <a:r>
              <a:rPr lang="uk-UA" dirty="0"/>
              <a:t>). Отже, основним для зазначеного виду діяльності був </a:t>
            </a:r>
            <a:r>
              <a:rPr lang="uk-UA" b="1" dirty="0">
                <a:solidFill>
                  <a:schemeClr val="tx1"/>
                </a:solidFill>
              </a:rPr>
              <a:t>контакт,</a:t>
            </a:r>
            <a:r>
              <a:rPr lang="uk-UA" dirty="0"/>
              <a:t> а не діалог, у сенсі якого суттєво не усвідомити чи зрозуміти, а об’єднати/з’єднати когось або щось. Таке потрактування </a:t>
            </a:r>
            <a:r>
              <a:rPr lang="uk-UA" dirty="0" err="1"/>
              <a:t>терміна</a:t>
            </a:r>
            <a:r>
              <a:rPr lang="uk-UA" dirty="0"/>
              <a:t> зберігалося аж до Х</a:t>
            </a:r>
            <a:r>
              <a:rPr lang="de-DE" dirty="0"/>
              <a:t>VIII </a:t>
            </a:r>
            <a:r>
              <a:rPr lang="uk-UA" dirty="0"/>
              <a:t>ст.</a:t>
            </a:r>
          </a:p>
          <a:p>
            <a:endParaRPr lang="uk-UA" dirty="0"/>
          </a:p>
        </p:txBody>
      </p:sp>
    </p:spTree>
    <p:extLst>
      <p:ext uri="{BB962C8B-B14F-4D97-AF65-F5344CB8AC3E}">
        <p14:creationId xmlns:p14="http://schemas.microsoft.com/office/powerpoint/2010/main" val="4063111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D62AEB-6DD4-4D2B-A872-DD1EB1DD45D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124F66B-C83F-47A1-ABF9-BA848DCDF26D}"/>
              </a:ext>
            </a:extLst>
          </p:cNvPr>
          <p:cNvSpPr>
            <a:spLocks noGrp="1"/>
          </p:cNvSpPr>
          <p:nvPr>
            <p:ph sz="half" idx="1"/>
          </p:nvPr>
        </p:nvSpPr>
        <p:spPr/>
        <p:txBody>
          <a:bodyPr>
            <a:normAutofit/>
          </a:bodyPr>
          <a:lstStyle/>
          <a:p>
            <a:pPr algn="just"/>
            <a:r>
              <a:rPr lang="uk-UA" dirty="0"/>
              <a:t>Масова комунікація, яка за характером і формою є видом соціальної взаємодії, а саме впливом </a:t>
            </a:r>
            <a:r>
              <a:rPr lang="uk-UA" dirty="0" err="1"/>
              <a:t>комуніканта</a:t>
            </a:r>
            <a:r>
              <a:rPr lang="uk-UA" dirty="0"/>
              <a:t> на </a:t>
            </a:r>
            <a:r>
              <a:rPr lang="uk-UA" dirty="0" err="1"/>
              <a:t>комуніката</a:t>
            </a:r>
            <a:r>
              <a:rPr lang="uk-UA" dirty="0"/>
              <a:t> у вигляді маси, завжди обслуговувала і обслуговує </a:t>
            </a:r>
            <a:r>
              <a:rPr lang="uk-UA" dirty="0">
                <a:solidFill>
                  <a:schemeClr val="tx1"/>
                </a:solidFill>
              </a:rPr>
              <a:t>штучні маси</a:t>
            </a:r>
            <a:r>
              <a:rPr lang="uk-UA" dirty="0"/>
              <a:t>. </a:t>
            </a:r>
            <a:endParaRPr lang="en-US" dirty="0"/>
          </a:p>
        </p:txBody>
      </p:sp>
      <p:sp>
        <p:nvSpPr>
          <p:cNvPr id="4" name="Місце для вмісту 3">
            <a:extLst>
              <a:ext uri="{FF2B5EF4-FFF2-40B4-BE49-F238E27FC236}">
                <a16:creationId xmlns:a16="http://schemas.microsoft.com/office/drawing/2014/main" id="{076FA0AF-4601-4619-8AA3-EADEC43A1A86}"/>
              </a:ext>
            </a:extLst>
          </p:cNvPr>
          <p:cNvSpPr>
            <a:spLocks noGrp="1"/>
          </p:cNvSpPr>
          <p:nvPr>
            <p:ph sz="half" idx="2"/>
          </p:nvPr>
        </p:nvSpPr>
        <p:spPr/>
        <p:txBody>
          <a:bodyPr>
            <a:normAutofit/>
          </a:bodyPr>
          <a:lstStyle/>
          <a:p>
            <a:pPr algn="just"/>
            <a:r>
              <a:rPr lang="uk-UA" dirty="0"/>
              <a:t>Її пряме призначення </a:t>
            </a:r>
            <a:r>
              <a:rPr lang="en-US" dirty="0"/>
              <a:t>-</a:t>
            </a:r>
            <a:r>
              <a:rPr lang="uk-UA" dirty="0"/>
              <a:t> бути середовищем для лідерів, вожаків, керівників, які "працюють" з народом, звісно, “заради його блага та процвітання”! Через це масова комунікація виступає особливою формою соціального регулювання і є окремим видом соціальних комунікацій.</a:t>
            </a:r>
          </a:p>
          <a:p>
            <a:endParaRPr lang="uk-UA" dirty="0"/>
          </a:p>
        </p:txBody>
      </p:sp>
    </p:spTree>
    <p:extLst>
      <p:ext uri="{BB962C8B-B14F-4D97-AF65-F5344CB8AC3E}">
        <p14:creationId xmlns:p14="http://schemas.microsoft.com/office/powerpoint/2010/main" val="824941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6A54BB-1356-4637-957C-44E4823EE96D}"/>
              </a:ext>
            </a:extLst>
          </p:cNvPr>
          <p:cNvSpPr>
            <a:spLocks noGrp="1"/>
          </p:cNvSpPr>
          <p:nvPr>
            <p:ph type="title"/>
          </p:nvPr>
        </p:nvSpPr>
        <p:spPr/>
        <p:txBody>
          <a:bodyPr/>
          <a:lstStyle/>
          <a:p>
            <a:pPr algn="ctr"/>
            <a:r>
              <a:rPr lang="uk-UA" dirty="0"/>
              <a:t>«лідери думок»</a:t>
            </a:r>
          </a:p>
        </p:txBody>
      </p:sp>
      <p:sp>
        <p:nvSpPr>
          <p:cNvPr id="3" name="Місце для вмісту 2">
            <a:extLst>
              <a:ext uri="{FF2B5EF4-FFF2-40B4-BE49-F238E27FC236}">
                <a16:creationId xmlns:a16="http://schemas.microsoft.com/office/drawing/2014/main" id="{6F84F666-454E-4FFD-99E9-5B2B73FB321D}"/>
              </a:ext>
            </a:extLst>
          </p:cNvPr>
          <p:cNvSpPr>
            <a:spLocks noGrp="1"/>
          </p:cNvSpPr>
          <p:nvPr>
            <p:ph sz="half" idx="1"/>
          </p:nvPr>
        </p:nvSpPr>
        <p:spPr/>
        <p:txBody>
          <a:bodyPr>
            <a:normAutofit fontScale="92500" lnSpcReduction="20000"/>
          </a:bodyPr>
          <a:lstStyle/>
          <a:p>
            <a:pPr algn="just"/>
            <a:r>
              <a:rPr lang="uk-UA" dirty="0"/>
              <a:t>Ще одна, супровідна роль масової комунікації, яку вона “невинно виконувала й виконує” по відношенню як до штучних, так і стихійних мас: впливати на них через свої засоби “між іншим”. </a:t>
            </a:r>
          </a:p>
          <a:p>
            <a:pPr algn="just"/>
            <a:r>
              <a:rPr lang="uk-UA" dirty="0"/>
              <a:t>Цей принцип забезпечується існуванням у стихійних масах так званих “лідерів думок” (термін ввів у ХІХ ст. французький учений-правознавець та соціолог </a:t>
            </a:r>
            <a:r>
              <a:rPr lang="uk-UA" dirty="0" err="1"/>
              <a:t>Габрієль</a:t>
            </a:r>
            <a:r>
              <a:rPr lang="uk-UA" dirty="0"/>
              <a:t> </a:t>
            </a:r>
            <a:r>
              <a:rPr lang="uk-UA" dirty="0" err="1"/>
              <a:t>Тард</a:t>
            </a:r>
            <a:r>
              <a:rPr lang="uk-UA" dirty="0"/>
              <a:t>), тих вожаків, яких висувають самі члени стихійних мас і яким вони довіряють як собі. </a:t>
            </a:r>
          </a:p>
        </p:txBody>
      </p:sp>
      <p:sp>
        <p:nvSpPr>
          <p:cNvPr id="4" name="Місце для вмісту 3">
            <a:extLst>
              <a:ext uri="{FF2B5EF4-FFF2-40B4-BE49-F238E27FC236}">
                <a16:creationId xmlns:a16="http://schemas.microsoft.com/office/drawing/2014/main" id="{D96124B6-F28C-4F0D-BB0C-D176A0AA08F9}"/>
              </a:ext>
            </a:extLst>
          </p:cNvPr>
          <p:cNvSpPr>
            <a:spLocks noGrp="1"/>
          </p:cNvSpPr>
          <p:nvPr>
            <p:ph sz="half" idx="2"/>
          </p:nvPr>
        </p:nvSpPr>
        <p:spPr/>
        <p:txBody>
          <a:bodyPr>
            <a:normAutofit fontScale="92500" lnSpcReduction="20000"/>
          </a:bodyPr>
          <a:lstStyle/>
          <a:p>
            <a:pPr algn="just"/>
            <a:r>
              <a:rPr lang="uk-UA" dirty="0"/>
              <a:t>Лідерів думок можуть спеціально шукати серед громади, якщо сама громада їх не висуває, “запускати” у середину громади. Лідери думок пропускають через свою свідомість почуте, побачене й прочитане і в своїй інтерпретації подають “рідній” громаді. Лідери думок мають більший вплив на членів маси, ніж самі ЗМК. У штучній масі </a:t>
            </a:r>
            <a:r>
              <a:rPr lang="uk-UA" dirty="0" err="1"/>
              <a:t>міжперсональне</a:t>
            </a:r>
            <a:r>
              <a:rPr lang="uk-UA" dirty="0"/>
              <a:t> спілкування виступає формою поширення необхідної масової інформації, її адаптації до масової свідомості.</a:t>
            </a:r>
          </a:p>
        </p:txBody>
      </p:sp>
    </p:spTree>
    <p:extLst>
      <p:ext uri="{BB962C8B-B14F-4D97-AF65-F5344CB8AC3E}">
        <p14:creationId xmlns:p14="http://schemas.microsoft.com/office/powerpoint/2010/main" val="1778910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D813F6-A21D-4F01-B242-4E9ABD1C1997}"/>
              </a:ext>
            </a:extLst>
          </p:cNvPr>
          <p:cNvSpPr>
            <a:spLocks noGrp="1"/>
          </p:cNvSpPr>
          <p:nvPr>
            <p:ph type="title"/>
          </p:nvPr>
        </p:nvSpPr>
        <p:spPr/>
        <p:txBody>
          <a:bodyPr/>
          <a:lstStyle/>
          <a:p>
            <a:pPr algn="ctr"/>
            <a:r>
              <a:rPr lang="uk-UA" dirty="0"/>
              <a:t>Рівні масової комунікації</a:t>
            </a:r>
          </a:p>
        </p:txBody>
      </p:sp>
      <p:sp>
        <p:nvSpPr>
          <p:cNvPr id="3" name="Місце для вмісту 2">
            <a:extLst>
              <a:ext uri="{FF2B5EF4-FFF2-40B4-BE49-F238E27FC236}">
                <a16:creationId xmlns:a16="http://schemas.microsoft.com/office/drawing/2014/main" id="{327D4CC1-7B00-49C0-864E-7F383F84B767}"/>
              </a:ext>
            </a:extLst>
          </p:cNvPr>
          <p:cNvSpPr>
            <a:spLocks noGrp="1"/>
          </p:cNvSpPr>
          <p:nvPr>
            <p:ph sz="half" idx="1"/>
          </p:nvPr>
        </p:nvSpPr>
        <p:spPr/>
        <p:txBody>
          <a:bodyPr>
            <a:normAutofit lnSpcReduction="10000"/>
          </a:bodyPr>
          <a:lstStyle/>
          <a:p>
            <a:pPr marL="0" indent="0" algn="just">
              <a:buNone/>
            </a:pPr>
            <a:r>
              <a:rPr lang="uk-UA" dirty="0"/>
              <a:t>історично масова комунікація має два рівні: </a:t>
            </a:r>
          </a:p>
          <a:p>
            <a:pPr algn="just"/>
            <a:r>
              <a:rPr lang="uk-UA" dirty="0"/>
              <a:t>нижній, міжособистісний, який забезпечує трансляцію інформації, отриманої з масової комунікації лідерами думок, </a:t>
            </a:r>
          </a:p>
          <a:p>
            <a:pPr algn="just"/>
            <a:r>
              <a:rPr lang="uk-UA" dirty="0"/>
              <a:t>верхній - рівень безпосередньо масової комунікації, яка забезпечується </a:t>
            </a:r>
            <a:r>
              <a:rPr lang="uk-UA" dirty="0" err="1"/>
              <a:t>комунікантами</a:t>
            </a:r>
            <a:r>
              <a:rPr lang="uk-UA" dirty="0"/>
              <a:t>-професіоналами, лідерами штучних мас.</a:t>
            </a:r>
          </a:p>
        </p:txBody>
      </p:sp>
      <p:sp>
        <p:nvSpPr>
          <p:cNvPr id="4" name="Місце для вмісту 3">
            <a:extLst>
              <a:ext uri="{FF2B5EF4-FFF2-40B4-BE49-F238E27FC236}">
                <a16:creationId xmlns:a16="http://schemas.microsoft.com/office/drawing/2014/main" id="{03699213-9384-4C68-A07D-B3A2A312D701}"/>
              </a:ext>
            </a:extLst>
          </p:cNvPr>
          <p:cNvSpPr>
            <a:spLocks noGrp="1"/>
          </p:cNvSpPr>
          <p:nvPr>
            <p:ph sz="half" idx="2"/>
          </p:nvPr>
        </p:nvSpPr>
        <p:spPr/>
        <p:txBody>
          <a:bodyPr>
            <a:normAutofit lnSpcReduction="10000"/>
          </a:bodyPr>
          <a:lstStyle/>
          <a:p>
            <a:endParaRPr lang="uk-UA"/>
          </a:p>
        </p:txBody>
      </p:sp>
    </p:spTree>
    <p:extLst>
      <p:ext uri="{BB962C8B-B14F-4D97-AF65-F5344CB8AC3E}">
        <p14:creationId xmlns:p14="http://schemas.microsoft.com/office/powerpoint/2010/main" val="12886858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B637A1-79C5-49E3-B40C-4EABF8EC3172}"/>
              </a:ext>
            </a:extLst>
          </p:cNvPr>
          <p:cNvSpPr>
            <a:spLocks noGrp="1"/>
          </p:cNvSpPr>
          <p:nvPr>
            <p:ph type="title"/>
          </p:nvPr>
        </p:nvSpPr>
        <p:spPr/>
        <p:txBody>
          <a:bodyPr/>
          <a:lstStyle/>
          <a:p>
            <a:pPr algn="ctr"/>
            <a:r>
              <a:rPr lang="uk-UA" dirty="0"/>
              <a:t>Характер масової комунікації</a:t>
            </a:r>
          </a:p>
        </p:txBody>
      </p:sp>
      <p:sp>
        <p:nvSpPr>
          <p:cNvPr id="3" name="Місце для вмісту 2">
            <a:extLst>
              <a:ext uri="{FF2B5EF4-FFF2-40B4-BE49-F238E27FC236}">
                <a16:creationId xmlns:a16="http://schemas.microsoft.com/office/drawing/2014/main" id="{61B60A51-296D-4477-A23F-17A843E9F2DF}"/>
              </a:ext>
            </a:extLst>
          </p:cNvPr>
          <p:cNvSpPr>
            <a:spLocks noGrp="1"/>
          </p:cNvSpPr>
          <p:nvPr>
            <p:ph sz="half" idx="1"/>
          </p:nvPr>
        </p:nvSpPr>
        <p:spPr/>
        <p:txBody>
          <a:bodyPr>
            <a:normAutofit/>
          </a:bodyPr>
          <a:lstStyle/>
          <a:p>
            <a:pPr algn="just"/>
            <a:r>
              <a:rPr lang="uk-UA" dirty="0"/>
              <a:t>Спілкування може бути простою дією, спрямованою на інших людей, які виступають у ролі об’єктів дії, простою реакцією на інших людей, що є суб’єктами спілкування, </a:t>
            </a:r>
          </a:p>
        </p:txBody>
      </p:sp>
      <p:sp>
        <p:nvSpPr>
          <p:cNvPr id="4" name="Місце для вмісту 3">
            <a:extLst>
              <a:ext uri="{FF2B5EF4-FFF2-40B4-BE49-F238E27FC236}">
                <a16:creationId xmlns:a16="http://schemas.microsoft.com/office/drawing/2014/main" id="{4ADABB38-B6B3-4571-AA96-EA37ABE403B2}"/>
              </a:ext>
            </a:extLst>
          </p:cNvPr>
          <p:cNvSpPr>
            <a:spLocks noGrp="1"/>
          </p:cNvSpPr>
          <p:nvPr>
            <p:ph sz="half" idx="2"/>
          </p:nvPr>
        </p:nvSpPr>
        <p:spPr/>
        <p:txBody>
          <a:bodyPr>
            <a:normAutofit/>
          </a:bodyPr>
          <a:lstStyle/>
          <a:p>
            <a:pPr algn="just"/>
            <a:r>
              <a:rPr lang="uk-UA" dirty="0"/>
              <a:t>або мати складну форму - і бути системою дій при рівноправних взаєминах (взаємодії) “суб’єкт—суб’єкт”. Тобто комунікація є впливом </a:t>
            </a:r>
            <a:r>
              <a:rPr lang="uk-UA" dirty="0" err="1"/>
              <a:t>комуніканта</a:t>
            </a:r>
            <a:r>
              <a:rPr lang="uk-UA" dirty="0"/>
              <a:t> на </a:t>
            </a:r>
            <a:r>
              <a:rPr lang="uk-UA" dirty="0" err="1"/>
              <a:t>комуніката</a:t>
            </a:r>
            <a:r>
              <a:rPr lang="uk-UA" dirty="0"/>
              <a:t>, відповіддю на зовнішні дії, стани, ситуації або взаємовпливом.</a:t>
            </a:r>
          </a:p>
        </p:txBody>
      </p:sp>
    </p:spTree>
    <p:extLst>
      <p:ext uri="{BB962C8B-B14F-4D97-AF65-F5344CB8AC3E}">
        <p14:creationId xmlns:p14="http://schemas.microsoft.com/office/powerpoint/2010/main" val="20812753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B5EF27-A62B-4CA3-9715-CCF1D8E58D5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B1F70A7-8D0F-49D7-A075-3E5430969E5B}"/>
              </a:ext>
            </a:extLst>
          </p:cNvPr>
          <p:cNvSpPr>
            <a:spLocks noGrp="1"/>
          </p:cNvSpPr>
          <p:nvPr>
            <p:ph sz="half" idx="1"/>
          </p:nvPr>
        </p:nvSpPr>
        <p:spPr/>
        <p:txBody>
          <a:bodyPr>
            <a:normAutofit/>
          </a:bodyPr>
          <a:lstStyle/>
          <a:p>
            <a:pPr algn="just"/>
            <a:r>
              <a:rPr lang="uk-UA" dirty="0"/>
              <a:t>Особливістю масового спілкування є те, що воно відбувається переважно між </a:t>
            </a:r>
            <a:r>
              <a:rPr lang="uk-UA" dirty="0" err="1"/>
              <a:t>комунікантом</a:t>
            </a:r>
            <a:r>
              <a:rPr lang="uk-UA" dirty="0"/>
              <a:t>-професіоналом та обов’язково реальною або уявною, потенційною масою. У ролі </a:t>
            </a:r>
            <a:r>
              <a:rPr lang="uk-UA" dirty="0" err="1"/>
              <a:t>комунікантів</a:t>
            </a:r>
            <a:r>
              <a:rPr lang="uk-UA" dirty="0"/>
              <a:t> можуть виступати також аматори спілкування з масами.</a:t>
            </a:r>
          </a:p>
        </p:txBody>
      </p:sp>
      <p:sp>
        <p:nvSpPr>
          <p:cNvPr id="4" name="Місце для вмісту 3">
            <a:extLst>
              <a:ext uri="{FF2B5EF4-FFF2-40B4-BE49-F238E27FC236}">
                <a16:creationId xmlns:a16="http://schemas.microsoft.com/office/drawing/2014/main" id="{5C032C6C-AFFD-4B94-AD21-04F90D06CEB5}"/>
              </a:ext>
            </a:extLst>
          </p:cNvPr>
          <p:cNvSpPr>
            <a:spLocks noGrp="1"/>
          </p:cNvSpPr>
          <p:nvPr>
            <p:ph sz="half" idx="2"/>
          </p:nvPr>
        </p:nvSpPr>
        <p:spPr/>
        <p:txBody>
          <a:bodyPr>
            <a:normAutofit/>
          </a:bodyPr>
          <a:lstStyle/>
          <a:p>
            <a:r>
              <a:rPr lang="uk-UA" dirty="0"/>
              <a:t>Характер масової комунікації такий, що вона є дією (впливом) </a:t>
            </a:r>
            <a:r>
              <a:rPr lang="uk-UA" dirty="0" err="1"/>
              <a:t>комуніканта</a:t>
            </a:r>
            <a:r>
              <a:rPr lang="uk-UA" dirty="0"/>
              <a:t> на </a:t>
            </a:r>
            <a:r>
              <a:rPr lang="uk-UA" dirty="0" err="1"/>
              <a:t>комуніката</a:t>
            </a:r>
            <a:r>
              <a:rPr lang="uk-UA" dirty="0"/>
              <a:t>. Прояви взаємодії (взаємовпливу) у масовій комунікації є нічим іншим, як симуляцією інших видів спілкування переважно під </a:t>
            </a:r>
            <a:r>
              <a:rPr lang="uk-UA" dirty="0" err="1"/>
              <a:t>упливом</a:t>
            </a:r>
            <a:r>
              <a:rPr lang="uk-UA" dirty="0"/>
              <a:t> громадськості демократизувати стосунки між медіа й іншими </a:t>
            </a:r>
            <a:r>
              <a:rPr lang="uk-UA" dirty="0" err="1"/>
              <a:t>комунікантами</a:t>
            </a:r>
            <a:r>
              <a:rPr lang="uk-UA" dirty="0"/>
              <a:t> та їхньою аудиторією</a:t>
            </a:r>
          </a:p>
        </p:txBody>
      </p:sp>
    </p:spTree>
    <p:extLst>
      <p:ext uri="{BB962C8B-B14F-4D97-AF65-F5344CB8AC3E}">
        <p14:creationId xmlns:p14="http://schemas.microsoft.com/office/powerpoint/2010/main" val="1217864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D3D557-31FB-4600-AA59-FF7CB61AC49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DDB9634-D191-4A5A-ACAC-36CB5AC4F7AB}"/>
              </a:ext>
            </a:extLst>
          </p:cNvPr>
          <p:cNvSpPr>
            <a:spLocks noGrp="1"/>
          </p:cNvSpPr>
          <p:nvPr>
            <p:ph sz="half" idx="1"/>
          </p:nvPr>
        </p:nvSpPr>
        <p:spPr/>
        <p:txBody>
          <a:bodyPr>
            <a:normAutofit fontScale="70000" lnSpcReduction="20000"/>
          </a:bodyPr>
          <a:lstStyle/>
          <a:p>
            <a:pPr algn="just"/>
            <a:r>
              <a:rPr lang="uk-UA" dirty="0"/>
              <a:t>Масова комунікація суспільну функцію насамперед соціального регулювання. </a:t>
            </a:r>
          </a:p>
          <a:p>
            <a:pPr algn="just"/>
            <a:r>
              <a:rPr lang="uk-UA" dirty="0"/>
              <a:t>Г. </a:t>
            </a:r>
            <a:r>
              <a:rPr lang="uk-UA" dirty="0" err="1"/>
              <a:t>Тард</a:t>
            </a:r>
            <a:r>
              <a:rPr lang="uk-UA" dirty="0"/>
              <a:t>: </a:t>
            </a:r>
            <a:r>
              <a:rPr lang="uk-UA" i="1" dirty="0"/>
              <a:t>є помилкова думка, ніби розвиток засобів комунікації веде до більшого демократизму та до більш масової участі населення у соціальному житті суспільства. Але це не зовсім так. Повернімося на багато тисячоліть назад, коли розмова займала головне місце у формуванні думок людей. Саме тоді люди розмовляли віч-на-віч, обмінювалися ідеями, задавали питання та відповідали на них. Вони перебували в однаковому становищі й кожен із них однаково впливав одне на одного. У сучасному суспільстві кожен залишається один на один з газетою, телебаченням, радіо і відносно однаково реагує на їхні повідомлення та впливи. </a:t>
            </a:r>
          </a:p>
        </p:txBody>
      </p:sp>
      <p:sp>
        <p:nvSpPr>
          <p:cNvPr id="4" name="Місце для вмісту 3">
            <a:extLst>
              <a:ext uri="{FF2B5EF4-FFF2-40B4-BE49-F238E27FC236}">
                <a16:creationId xmlns:a16="http://schemas.microsoft.com/office/drawing/2014/main" id="{D590AD78-D84C-4FE1-A85F-C0430D19C42E}"/>
              </a:ext>
            </a:extLst>
          </p:cNvPr>
          <p:cNvSpPr>
            <a:spLocks noGrp="1"/>
          </p:cNvSpPr>
          <p:nvPr>
            <p:ph sz="half" idx="2"/>
          </p:nvPr>
        </p:nvSpPr>
        <p:spPr/>
        <p:txBody>
          <a:bodyPr>
            <a:normAutofit fontScale="70000" lnSpcReduction="20000"/>
          </a:bodyPr>
          <a:lstStyle/>
          <a:p>
            <a:pPr algn="just"/>
            <a:r>
              <a:rPr lang="uk-UA" i="1" dirty="0"/>
              <a:t>Тобто відносини взаємності співрозмовників перетворюються на відносини невзаємності між читачем, слухачем, глядачем, з одного боку, та мас-медіа — з іншого. Людина може дивитися, слухати, але не має можливості заперечити або просто спитати (винятком тут є так звані інтерактивні передачі, які стали популярними в останній час). Крім того, ізоляція читача чи слухача не дозволяє йому дізнатися, як багато людей поділяє чи не поділяє його думки. Нерівність між журналістами та публікою призводить до певної значної асиметрії можливості впливу: публіка іноді реагує на журналіста, але сам він діє на неї постійно</a:t>
            </a:r>
          </a:p>
        </p:txBody>
      </p:sp>
    </p:spTree>
    <p:extLst>
      <p:ext uri="{BB962C8B-B14F-4D97-AF65-F5344CB8AC3E}">
        <p14:creationId xmlns:p14="http://schemas.microsoft.com/office/powerpoint/2010/main" val="25602525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BA29FD-13F4-4B0E-8A15-18050DDA548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B4679DF-B4E4-4562-B94A-FD84699FC7CE}"/>
              </a:ext>
            </a:extLst>
          </p:cNvPr>
          <p:cNvSpPr>
            <a:spLocks noGrp="1"/>
          </p:cNvSpPr>
          <p:nvPr>
            <p:ph sz="half" idx="1"/>
          </p:nvPr>
        </p:nvSpPr>
        <p:spPr/>
        <p:txBody>
          <a:bodyPr>
            <a:normAutofit lnSpcReduction="10000"/>
          </a:bodyPr>
          <a:lstStyle/>
          <a:p>
            <a:pPr algn="just"/>
            <a:r>
              <a:rPr lang="ru-RU" dirty="0" err="1"/>
              <a:t>Планування</a:t>
            </a:r>
            <a:r>
              <a:rPr lang="ru-RU" dirty="0"/>
              <a:t> </a:t>
            </a:r>
            <a:r>
              <a:rPr lang="ru-RU" dirty="0" err="1"/>
              <a:t>змісту</a:t>
            </a:r>
            <a:r>
              <a:rPr lang="ru-RU" dirty="0"/>
              <a:t> і форм </a:t>
            </a:r>
            <a:r>
              <a:rPr lang="ru-RU" dirty="0" err="1"/>
              <a:t>роботи</a:t>
            </a:r>
            <a:r>
              <a:rPr lang="ru-RU" dirty="0"/>
              <a:t> ЗМК </a:t>
            </a:r>
            <a:r>
              <a:rPr lang="ru-RU" dirty="0" err="1"/>
              <a:t>визначається</a:t>
            </a:r>
            <a:r>
              <a:rPr lang="ru-RU" dirty="0"/>
              <a:t> не </a:t>
            </a:r>
            <a:r>
              <a:rPr lang="ru-RU" dirty="0" err="1"/>
              <a:t>тим</a:t>
            </a:r>
            <a:r>
              <a:rPr lang="ru-RU" dirty="0"/>
              <a:t>, як </a:t>
            </a:r>
            <a:r>
              <a:rPr lang="ru-RU" dirty="0" err="1"/>
              <a:t>впливають</a:t>
            </a:r>
            <a:r>
              <a:rPr lang="ru-RU" dirty="0"/>
              <a:t> люди на </a:t>
            </a:r>
            <a:r>
              <a:rPr lang="ru-RU" dirty="0" err="1"/>
              <a:t>медіа</a:t>
            </a:r>
            <a:r>
              <a:rPr lang="ru-RU" dirty="0"/>
              <a:t>, а </a:t>
            </a:r>
            <a:r>
              <a:rPr lang="ru-RU" dirty="0" err="1"/>
              <a:t>навпаки</a:t>
            </a:r>
            <a:endParaRPr lang="uk-UA" dirty="0"/>
          </a:p>
        </p:txBody>
      </p:sp>
      <p:sp>
        <p:nvSpPr>
          <p:cNvPr id="4" name="Місце для вмісту 3">
            <a:extLst>
              <a:ext uri="{FF2B5EF4-FFF2-40B4-BE49-F238E27FC236}">
                <a16:creationId xmlns:a16="http://schemas.microsoft.com/office/drawing/2014/main" id="{C4CEBAE3-8D98-41C4-96D1-E8273CEAAAB0}"/>
              </a:ext>
            </a:extLst>
          </p:cNvPr>
          <p:cNvSpPr>
            <a:spLocks noGrp="1"/>
          </p:cNvSpPr>
          <p:nvPr>
            <p:ph sz="half" idx="2"/>
          </p:nvPr>
        </p:nvSpPr>
        <p:spPr/>
        <p:txBody>
          <a:bodyPr>
            <a:normAutofit lnSpcReduction="10000"/>
          </a:bodyPr>
          <a:lstStyle/>
          <a:p>
            <a:pPr algn="just"/>
            <a:r>
              <a:rPr lang="ru-RU" dirty="0"/>
              <a:t>— </a:t>
            </a:r>
            <a:r>
              <a:rPr lang="ru-RU" dirty="0" err="1"/>
              <a:t>необхідністю</a:t>
            </a:r>
            <a:r>
              <a:rPr lang="ru-RU" dirty="0"/>
              <a:t> </a:t>
            </a:r>
            <a:r>
              <a:rPr lang="ru-RU" dirty="0" err="1"/>
              <a:t>впливати</a:t>
            </a:r>
            <a:r>
              <a:rPr lang="ru-RU" dirty="0"/>
              <a:t> на людей. При </a:t>
            </a:r>
            <a:r>
              <a:rPr lang="ru-RU" dirty="0" err="1"/>
              <a:t>плануванні</a:t>
            </a:r>
            <a:r>
              <a:rPr lang="ru-RU" dirty="0"/>
              <a:t> </a:t>
            </a:r>
            <a:r>
              <a:rPr lang="ru-RU" dirty="0" err="1"/>
              <a:t>роботи</a:t>
            </a:r>
            <a:r>
              <a:rPr lang="ru-RU" dirty="0"/>
              <a:t> </a:t>
            </a:r>
            <a:r>
              <a:rPr lang="ru-RU" dirty="0" err="1"/>
              <a:t>беруться</a:t>
            </a:r>
            <a:r>
              <a:rPr lang="ru-RU" dirty="0"/>
              <a:t> до </a:t>
            </a:r>
            <a:r>
              <a:rPr lang="ru-RU" dirty="0" err="1"/>
              <a:t>уваги</a:t>
            </a:r>
            <a:r>
              <a:rPr lang="ru-RU" dirty="0"/>
              <a:t> потреби людей, </a:t>
            </a:r>
            <a:r>
              <a:rPr lang="ru-RU" dirty="0" err="1"/>
              <a:t>проблемні</a:t>
            </a:r>
            <a:r>
              <a:rPr lang="ru-RU" dirty="0"/>
              <a:t> </a:t>
            </a:r>
            <a:r>
              <a:rPr lang="ru-RU" dirty="0" err="1"/>
              <a:t>суспільні</a:t>
            </a:r>
            <a:r>
              <a:rPr lang="ru-RU" dirty="0"/>
              <a:t> </a:t>
            </a:r>
            <a:r>
              <a:rPr lang="ru-RU" dirty="0" err="1"/>
              <a:t>питання</a:t>
            </a:r>
            <a:r>
              <a:rPr lang="ru-RU" dirty="0"/>
              <a:t>, але </a:t>
            </a:r>
            <a:r>
              <a:rPr lang="ru-RU" dirty="0" err="1"/>
              <a:t>така</a:t>
            </a:r>
            <a:r>
              <a:rPr lang="ru-RU" dirty="0"/>
              <a:t> </a:t>
            </a:r>
            <a:r>
              <a:rPr lang="ru-RU" dirty="0" err="1"/>
              <a:t>реакція</a:t>
            </a:r>
            <a:r>
              <a:rPr lang="ru-RU" dirty="0"/>
              <a:t> </a:t>
            </a:r>
            <a:r>
              <a:rPr lang="ru-RU" dirty="0" err="1"/>
              <a:t>медіа</a:t>
            </a:r>
            <a:r>
              <a:rPr lang="ru-RU" dirty="0"/>
              <a:t> на </a:t>
            </a:r>
            <a:r>
              <a:rPr lang="ru-RU" dirty="0" err="1"/>
              <a:t>запити</a:t>
            </a:r>
            <a:r>
              <a:rPr lang="ru-RU" dirty="0"/>
              <a:t> </a:t>
            </a:r>
            <a:r>
              <a:rPr lang="ru-RU" dirty="0" err="1"/>
              <a:t>громадян</a:t>
            </a:r>
            <a:r>
              <a:rPr lang="ru-RU" dirty="0"/>
              <a:t> в </a:t>
            </a:r>
            <a:r>
              <a:rPr lang="ru-RU" dirty="0" err="1"/>
              <a:t>основі</a:t>
            </a:r>
            <a:r>
              <a:rPr lang="ru-RU" dirty="0"/>
              <a:t> </a:t>
            </a:r>
            <a:r>
              <a:rPr lang="ru-RU" dirty="0" err="1"/>
              <a:t>своїй</a:t>
            </a:r>
            <a:r>
              <a:rPr lang="ru-RU" dirty="0"/>
              <a:t> не є </a:t>
            </a:r>
            <a:r>
              <a:rPr lang="ru-RU" dirty="0" err="1"/>
              <a:t>відповіддю</a:t>
            </a:r>
            <a:r>
              <a:rPr lang="ru-RU" dirty="0"/>
              <a:t> на </a:t>
            </a:r>
            <a:r>
              <a:rPr lang="ru-RU" dirty="0" err="1"/>
              <a:t>запити</a:t>
            </a:r>
            <a:r>
              <a:rPr lang="ru-RU" dirty="0"/>
              <a:t> (</a:t>
            </a:r>
            <a:r>
              <a:rPr lang="ru-RU" dirty="0" err="1"/>
              <a:t>медіа</a:t>
            </a:r>
            <a:r>
              <a:rPr lang="ru-RU" dirty="0"/>
              <a:t> — </a:t>
            </a:r>
            <a:r>
              <a:rPr lang="ru-RU" dirty="0" err="1"/>
              <a:t>це</a:t>
            </a:r>
            <a:r>
              <a:rPr lang="ru-RU" dirty="0"/>
              <a:t> не </a:t>
            </a:r>
            <a:r>
              <a:rPr lang="ru-RU" dirty="0" err="1"/>
              <a:t>довідкове</a:t>
            </a:r>
            <a:r>
              <a:rPr lang="ru-RU" dirty="0"/>
              <a:t> бюро, не </a:t>
            </a:r>
            <a:r>
              <a:rPr lang="ru-RU" dirty="0" err="1"/>
              <a:t>служби</a:t>
            </a:r>
            <a:r>
              <a:rPr lang="ru-RU" dirty="0"/>
              <a:t> </a:t>
            </a:r>
            <a:r>
              <a:rPr lang="ru-RU" dirty="0" err="1"/>
              <a:t>допомоги</a:t>
            </a:r>
            <a:r>
              <a:rPr lang="ru-RU" dirty="0"/>
              <a:t>): </a:t>
            </a:r>
            <a:r>
              <a:rPr lang="ru-RU" dirty="0" err="1"/>
              <a:t>проблеми</a:t>
            </a:r>
            <a:r>
              <a:rPr lang="ru-RU" dirty="0"/>
              <a:t> людей </a:t>
            </a:r>
            <a:r>
              <a:rPr lang="ru-RU" dirty="0" err="1"/>
              <a:t>використовуються</a:t>
            </a:r>
            <a:r>
              <a:rPr lang="ru-RU" dirty="0"/>
              <a:t> </a:t>
            </a:r>
            <a:r>
              <a:rPr lang="ru-RU" dirty="0" err="1"/>
              <a:t>тільки</a:t>
            </a:r>
            <a:r>
              <a:rPr lang="ru-RU" dirty="0"/>
              <a:t> як </a:t>
            </a:r>
            <a:r>
              <a:rPr lang="ru-RU" dirty="0" err="1"/>
              <a:t>фактичний</a:t>
            </a:r>
            <a:r>
              <a:rPr lang="ru-RU" dirty="0"/>
              <a:t> </a:t>
            </a:r>
            <a:r>
              <a:rPr lang="ru-RU" dirty="0" err="1"/>
              <a:t>матеріал</a:t>
            </a:r>
            <a:r>
              <a:rPr lang="ru-RU" dirty="0"/>
              <a:t> для </a:t>
            </a:r>
            <a:r>
              <a:rPr lang="ru-RU" dirty="0" err="1"/>
              <a:t>роботи</a:t>
            </a:r>
            <a:r>
              <a:rPr lang="ru-RU" dirty="0"/>
              <a:t> ЗМК.</a:t>
            </a:r>
            <a:endParaRPr lang="uk-UA" dirty="0"/>
          </a:p>
        </p:txBody>
      </p:sp>
    </p:spTree>
    <p:extLst>
      <p:ext uri="{BB962C8B-B14F-4D97-AF65-F5344CB8AC3E}">
        <p14:creationId xmlns:p14="http://schemas.microsoft.com/office/powerpoint/2010/main" val="6553707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C66BD3-8671-4A54-8130-36640DBD3B5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65A83C9-E383-4A48-B425-C7E666065B62}"/>
              </a:ext>
            </a:extLst>
          </p:cNvPr>
          <p:cNvSpPr>
            <a:spLocks noGrp="1"/>
          </p:cNvSpPr>
          <p:nvPr>
            <p:ph sz="half" idx="1"/>
          </p:nvPr>
        </p:nvSpPr>
        <p:spPr/>
        <p:txBody>
          <a:bodyPr>
            <a:normAutofit fontScale="92500" lnSpcReduction="20000"/>
          </a:bodyPr>
          <a:lstStyle/>
          <a:p>
            <a:pPr algn="just"/>
            <a:r>
              <a:rPr lang="uk-UA" dirty="0"/>
              <a:t>В інформаційний період розвитку суспільства, який розпочинається з появою віртуальної комунікації, масова комунікація набуває особливого характеру — </a:t>
            </a:r>
            <a:r>
              <a:rPr lang="uk-UA" dirty="0" err="1"/>
              <a:t>саморегулятивного</a:t>
            </a:r>
            <a:r>
              <a:rPr lang="uk-UA" dirty="0"/>
              <a:t>, коли маса у віртуальному просторі формується і трансформується як публіка на майдані при відсутності явного лідера: маса нагадує спільноту в комунальній квартирі, мешканці якої самостійно вирішують проблемні питання, встановлюють правила проживання. </a:t>
            </a:r>
          </a:p>
        </p:txBody>
      </p:sp>
      <p:sp>
        <p:nvSpPr>
          <p:cNvPr id="4" name="Місце для вмісту 3">
            <a:extLst>
              <a:ext uri="{FF2B5EF4-FFF2-40B4-BE49-F238E27FC236}">
                <a16:creationId xmlns:a16="http://schemas.microsoft.com/office/drawing/2014/main" id="{F319E60F-9282-4607-8D7A-11A846811FF5}"/>
              </a:ext>
            </a:extLst>
          </p:cNvPr>
          <p:cNvSpPr>
            <a:spLocks noGrp="1"/>
          </p:cNvSpPr>
          <p:nvPr>
            <p:ph sz="half" idx="2"/>
          </p:nvPr>
        </p:nvSpPr>
        <p:spPr/>
        <p:txBody>
          <a:bodyPr>
            <a:normAutofit fontScale="92500" lnSpcReduction="20000"/>
          </a:bodyPr>
          <a:lstStyle/>
          <a:p>
            <a:pPr algn="ctr"/>
            <a:r>
              <a:rPr lang="uk-UA" i="1" dirty="0"/>
              <a:t>Маса постійно висуває нових лідерів зі свого середовища, вона кипить, шумує, бурлить,— і на тому шумовинні хтось, хоч на мить, стає вожаком.</a:t>
            </a:r>
          </a:p>
        </p:txBody>
      </p:sp>
    </p:spTree>
    <p:extLst>
      <p:ext uri="{BB962C8B-B14F-4D97-AF65-F5344CB8AC3E}">
        <p14:creationId xmlns:p14="http://schemas.microsoft.com/office/powerpoint/2010/main" val="36249935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9A25BC-0CDB-4784-AD49-C649E169EC9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CE31889-B195-4555-906D-B8729E70E4C6}"/>
              </a:ext>
            </a:extLst>
          </p:cNvPr>
          <p:cNvSpPr>
            <a:spLocks noGrp="1"/>
          </p:cNvSpPr>
          <p:nvPr>
            <p:ph sz="half" idx="1"/>
          </p:nvPr>
        </p:nvSpPr>
        <p:spPr/>
        <p:txBody>
          <a:bodyPr/>
          <a:lstStyle/>
          <a:p>
            <a:pPr algn="just"/>
            <a:r>
              <a:rPr lang="uk-UA" dirty="0"/>
              <a:t>Елементи віртуальної масової комунікації проникають у традиційну масову у вигляді </a:t>
            </a:r>
            <a:r>
              <a:rPr lang="uk-UA" dirty="0" err="1"/>
              <a:t>інтерактивів</a:t>
            </a:r>
            <a:r>
              <a:rPr lang="uk-UA" dirty="0"/>
              <a:t>, передач із майданів. </a:t>
            </a:r>
          </a:p>
        </p:txBody>
      </p:sp>
      <p:sp>
        <p:nvSpPr>
          <p:cNvPr id="4" name="Місце для вмісту 3">
            <a:extLst>
              <a:ext uri="{FF2B5EF4-FFF2-40B4-BE49-F238E27FC236}">
                <a16:creationId xmlns:a16="http://schemas.microsoft.com/office/drawing/2014/main" id="{06F243A2-9B4C-4895-90E1-69DABC7ABB89}"/>
              </a:ext>
            </a:extLst>
          </p:cNvPr>
          <p:cNvSpPr>
            <a:spLocks noGrp="1"/>
          </p:cNvSpPr>
          <p:nvPr>
            <p:ph sz="half" idx="2"/>
          </p:nvPr>
        </p:nvSpPr>
        <p:spPr/>
        <p:txBody>
          <a:bodyPr/>
          <a:lstStyle/>
          <a:p>
            <a:pPr algn="just"/>
            <a:r>
              <a:rPr lang="uk-UA" dirty="0"/>
              <a:t>Але традиційна масова комунікація досить консервативна і намагається пристосуватися до нових умов, лише б не розчинитися у віртуальній.</a:t>
            </a:r>
          </a:p>
        </p:txBody>
      </p:sp>
    </p:spTree>
    <p:extLst>
      <p:ext uri="{BB962C8B-B14F-4D97-AF65-F5344CB8AC3E}">
        <p14:creationId xmlns:p14="http://schemas.microsoft.com/office/powerpoint/2010/main" val="31523953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BBF2F5-0E26-4FE9-82B3-870BFA40B422}"/>
              </a:ext>
            </a:extLst>
          </p:cNvPr>
          <p:cNvSpPr>
            <a:spLocks noGrp="1"/>
          </p:cNvSpPr>
          <p:nvPr>
            <p:ph type="title"/>
          </p:nvPr>
        </p:nvSpPr>
        <p:spPr/>
        <p:txBody>
          <a:bodyPr/>
          <a:lstStyle/>
          <a:p>
            <a:r>
              <a:rPr lang="uk-UA" dirty="0"/>
              <a:t>Система масової комунікації</a:t>
            </a:r>
          </a:p>
        </p:txBody>
      </p:sp>
      <p:sp>
        <p:nvSpPr>
          <p:cNvPr id="3" name="Місце для вмісту 2">
            <a:extLst>
              <a:ext uri="{FF2B5EF4-FFF2-40B4-BE49-F238E27FC236}">
                <a16:creationId xmlns:a16="http://schemas.microsoft.com/office/drawing/2014/main" id="{F2644A6F-6169-4D01-BD9D-48E7F6AA3583}"/>
              </a:ext>
            </a:extLst>
          </p:cNvPr>
          <p:cNvSpPr>
            <a:spLocks noGrp="1"/>
          </p:cNvSpPr>
          <p:nvPr>
            <p:ph sz="half" idx="1"/>
          </p:nvPr>
        </p:nvSpPr>
        <p:spPr/>
        <p:txBody>
          <a:bodyPr/>
          <a:lstStyle/>
          <a:p>
            <a:pPr algn="just"/>
            <a:r>
              <a:rPr lang="uk-UA" dirty="0"/>
              <a:t>Від характеру залежить система масової комунікації. Класичною є така система, в основі якої лежать суб’єктно-об’єктні зв’язки (</a:t>
            </a:r>
            <a:r>
              <a:rPr lang="uk-UA" dirty="0" err="1"/>
              <a:t>комунікант</a:t>
            </a:r>
            <a:r>
              <a:rPr lang="uk-UA" dirty="0"/>
              <a:t> як суб’єкт, виконує активну роль у спілкуванні; </a:t>
            </a:r>
            <a:r>
              <a:rPr lang="uk-UA" dirty="0" err="1"/>
              <a:t>комунікат</a:t>
            </a:r>
            <a:r>
              <a:rPr lang="uk-UA" dirty="0"/>
              <a:t> як об’єкт, виконує пасивну роль у спілкуванні й залежить від </a:t>
            </a:r>
            <a:r>
              <a:rPr lang="uk-UA" dirty="0" err="1"/>
              <a:t>комуніканта</a:t>
            </a:r>
            <a:r>
              <a:rPr lang="uk-UA" dirty="0"/>
              <a:t>)</a:t>
            </a:r>
          </a:p>
        </p:txBody>
      </p:sp>
      <p:pic>
        <p:nvPicPr>
          <p:cNvPr id="6" name="Місце для вмісту 5">
            <a:extLst>
              <a:ext uri="{FF2B5EF4-FFF2-40B4-BE49-F238E27FC236}">
                <a16:creationId xmlns:a16="http://schemas.microsoft.com/office/drawing/2014/main" id="{3D25C041-457C-4521-8067-88A097A4AB2C}"/>
              </a:ext>
            </a:extLst>
          </p:cNvPr>
          <p:cNvPicPr>
            <a:picLocks noGrp="1" noChangeAspect="1"/>
          </p:cNvPicPr>
          <p:nvPr>
            <p:ph sz="half" idx="2"/>
          </p:nvPr>
        </p:nvPicPr>
        <p:blipFill>
          <a:blip r:embed="rId2"/>
          <a:stretch>
            <a:fillRect/>
          </a:stretch>
        </p:blipFill>
        <p:spPr>
          <a:xfrm>
            <a:off x="6669873" y="1000388"/>
            <a:ext cx="5097478" cy="3393812"/>
          </a:xfrm>
        </p:spPr>
      </p:pic>
    </p:spTree>
    <p:extLst>
      <p:ext uri="{BB962C8B-B14F-4D97-AF65-F5344CB8AC3E}">
        <p14:creationId xmlns:p14="http://schemas.microsoft.com/office/powerpoint/2010/main" val="470819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526067-92D8-4DEC-9F32-871AA94F6D9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E93731E-EF8F-4539-8D97-B150C37E2092}"/>
              </a:ext>
            </a:extLst>
          </p:cNvPr>
          <p:cNvSpPr>
            <a:spLocks noGrp="1"/>
          </p:cNvSpPr>
          <p:nvPr>
            <p:ph sz="half" idx="1"/>
          </p:nvPr>
        </p:nvSpPr>
        <p:spPr/>
        <p:txBody>
          <a:bodyPr>
            <a:normAutofit fontScale="85000" lnSpcReduction="10000"/>
          </a:bodyPr>
          <a:lstStyle/>
          <a:p>
            <a:pPr algn="just"/>
            <a:r>
              <a:rPr lang="uk-UA" dirty="0"/>
              <a:t>Згодом до усталеного значення «зв’язок» у сенсі «обмін речами» щільно приросло ще одне – </a:t>
            </a:r>
            <a:r>
              <a:rPr lang="uk-UA" b="1" i="1" dirty="0">
                <a:solidFill>
                  <a:schemeClr val="tx1"/>
                </a:solidFill>
              </a:rPr>
              <a:t>«обмін думками» </a:t>
            </a:r>
            <a:r>
              <a:rPr lang="uk-UA" dirty="0"/>
              <a:t>(оскільки рівень розвитку цивілізацій та культур давав змогу вважати цінністю нематеріальне (приміром інформацію). Як тільки найголовнішим предметом «обміну» стало слово, мислителі прийшли до думки, що комунікація не може бути однобічною і нейтральною (на відміну від передачі чи елементарного зв’язку). А отже, міркували вони, вочевидь, існує не комунікація, а комунікації: технічні, ритуальні, вербальні тощо. </a:t>
            </a:r>
          </a:p>
        </p:txBody>
      </p:sp>
      <p:sp>
        <p:nvSpPr>
          <p:cNvPr id="4" name="Місце для вмісту 3">
            <a:extLst>
              <a:ext uri="{FF2B5EF4-FFF2-40B4-BE49-F238E27FC236}">
                <a16:creationId xmlns:a16="http://schemas.microsoft.com/office/drawing/2014/main" id="{797ED1FE-1DC4-4BC9-A0B1-E89A8423084C}"/>
              </a:ext>
            </a:extLst>
          </p:cNvPr>
          <p:cNvSpPr>
            <a:spLocks noGrp="1"/>
          </p:cNvSpPr>
          <p:nvPr>
            <p:ph sz="half" idx="2"/>
          </p:nvPr>
        </p:nvSpPr>
        <p:spPr/>
        <p:txBody>
          <a:bodyPr>
            <a:normAutofit fontScale="85000" lnSpcReduction="10000"/>
          </a:bodyPr>
          <a:lstStyle/>
          <a:p>
            <a:pPr algn="just"/>
            <a:r>
              <a:rPr lang="uk-UA" dirty="0"/>
              <a:t>У такому широкому сенсі розуміння комунікацією вважали: транспорт, ріки, канали і моря, каналізації, гробниці, могили й піраміди, собори, ієрогліфи, монети, годинники, проводи, а тепер уважали б уже й звичні для нас засоби комунікації: пресу, пошту, телеграф, фотографію, кіно, телефон, радіо, телебачення, Інтернет. </a:t>
            </a:r>
          </a:p>
        </p:txBody>
      </p:sp>
    </p:spTree>
    <p:extLst>
      <p:ext uri="{BB962C8B-B14F-4D97-AF65-F5344CB8AC3E}">
        <p14:creationId xmlns:p14="http://schemas.microsoft.com/office/powerpoint/2010/main" val="26010792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3E81D5-51B8-4581-850C-40CAA3118DA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EBCBACE-2A22-445A-A990-0994B9489DDD}"/>
              </a:ext>
            </a:extLst>
          </p:cNvPr>
          <p:cNvSpPr>
            <a:spLocks noGrp="1"/>
          </p:cNvSpPr>
          <p:nvPr>
            <p:ph sz="half" idx="1"/>
          </p:nvPr>
        </p:nvSpPr>
        <p:spPr/>
        <p:txBody>
          <a:bodyPr>
            <a:normAutofit fontScale="92500" lnSpcReduction="20000"/>
          </a:bodyPr>
          <a:lstStyle/>
          <a:p>
            <a:pPr algn="just"/>
            <a:r>
              <a:rPr lang="uk-UA" dirty="0"/>
              <a:t>Класична система масової комунікації відображає природу масового спілкування, суть якої полягає в тому, що </a:t>
            </a:r>
            <a:r>
              <a:rPr lang="uk-UA" dirty="0" err="1"/>
              <a:t>комунікант</a:t>
            </a:r>
            <a:r>
              <a:rPr lang="uk-UA" dirty="0"/>
              <a:t> завжди воліє до “підкорення” </a:t>
            </a:r>
            <a:r>
              <a:rPr lang="uk-UA" dirty="0" err="1"/>
              <a:t>комуніката</a:t>
            </a:r>
            <a:r>
              <a:rPr lang="uk-UA" dirty="0"/>
              <a:t>, отримання ефекту порозуміння, згоди, але при цьому не береться до уваги чи навіть не допускається конфлікт між комунікаторами, який виражається у “непокірності” </a:t>
            </a:r>
            <a:r>
              <a:rPr lang="uk-UA" dirty="0" err="1"/>
              <a:t>комуніката</a:t>
            </a:r>
            <a:r>
              <a:rPr lang="uk-UA" dirty="0"/>
              <a:t>, у його небажанні розуміти, співпереживати, реагувати відповідним чином.</a:t>
            </a:r>
          </a:p>
        </p:txBody>
      </p:sp>
      <p:sp>
        <p:nvSpPr>
          <p:cNvPr id="4" name="Місце для вмісту 3">
            <a:extLst>
              <a:ext uri="{FF2B5EF4-FFF2-40B4-BE49-F238E27FC236}">
                <a16:creationId xmlns:a16="http://schemas.microsoft.com/office/drawing/2014/main" id="{86AE5B6E-9571-493D-99A3-B98918F91DFA}"/>
              </a:ext>
            </a:extLst>
          </p:cNvPr>
          <p:cNvSpPr>
            <a:spLocks noGrp="1"/>
          </p:cNvSpPr>
          <p:nvPr>
            <p:ph sz="half" idx="2"/>
          </p:nvPr>
        </p:nvSpPr>
        <p:spPr/>
        <p:txBody>
          <a:bodyPr>
            <a:normAutofit fontScale="92500" lnSpcReduction="20000"/>
          </a:bodyPr>
          <a:lstStyle/>
          <a:p>
            <a:pPr algn="just"/>
            <a:r>
              <a:rPr lang="uk-UA" dirty="0"/>
              <a:t>“Непокірність” </a:t>
            </a:r>
            <a:r>
              <a:rPr lang="uk-UA" dirty="0" err="1"/>
              <a:t>комуніката</a:t>
            </a:r>
            <a:r>
              <a:rPr lang="uk-UA" dirty="0"/>
              <a:t> розглядається як чинник, що знижує ефективність масового спілкування, заважає порозумінню, якого прагне </a:t>
            </a:r>
            <a:r>
              <a:rPr lang="uk-UA" dirty="0" err="1"/>
              <a:t>комунікант</a:t>
            </a:r>
            <a:r>
              <a:rPr lang="uk-UA" dirty="0"/>
              <a:t>.</a:t>
            </a:r>
          </a:p>
        </p:txBody>
      </p:sp>
    </p:spTree>
    <p:extLst>
      <p:ext uri="{BB962C8B-B14F-4D97-AF65-F5344CB8AC3E}">
        <p14:creationId xmlns:p14="http://schemas.microsoft.com/office/powerpoint/2010/main" val="32838018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C25592-F550-4B21-95FC-1C669C17B30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6132A17-2BFB-4ABB-84C3-25CF4A09427C}"/>
              </a:ext>
            </a:extLst>
          </p:cNvPr>
          <p:cNvSpPr>
            <a:spLocks noGrp="1"/>
          </p:cNvSpPr>
          <p:nvPr>
            <p:ph sz="half" idx="1"/>
          </p:nvPr>
        </p:nvSpPr>
        <p:spPr/>
        <p:txBody>
          <a:bodyPr>
            <a:normAutofit fontScale="85000" lnSpcReduction="10000"/>
          </a:bodyPr>
          <a:lstStyle/>
          <a:p>
            <a:pPr algn="just"/>
            <a:r>
              <a:rPr lang="uk-UA" dirty="0"/>
              <a:t>Вивчення реального процесу масової комунікації переконує в тому, що спілкування може проходити різні проміжні етапи: від невизначеності — до </a:t>
            </a:r>
            <a:r>
              <a:rPr lang="uk-UA" dirty="0" err="1"/>
              <a:t>взаємозгоди</a:t>
            </a:r>
            <a:r>
              <a:rPr lang="uk-UA" dirty="0"/>
              <a:t>; від невизначеності — до конфлікту; від невизначеності — через конфлікт — до порозуміння і т. д. Тобто пасивна роль </a:t>
            </a:r>
            <a:r>
              <a:rPr lang="uk-UA" dirty="0" err="1"/>
              <a:t>комуніката</a:t>
            </a:r>
            <a:r>
              <a:rPr lang="uk-UA" dirty="0"/>
              <a:t> змінюється активною роллю. Через те класична система масового спілкування може мати варіанти. Одним із них є система з суб’єктно-суб’єктним зв’язком (суб’єктно-суб’єктний підхід до масової комунікації, коли масі відводиться активна роль у процесі спілкування)</a:t>
            </a:r>
          </a:p>
        </p:txBody>
      </p:sp>
      <p:pic>
        <p:nvPicPr>
          <p:cNvPr id="6" name="Місце для вмісту 5">
            <a:extLst>
              <a:ext uri="{FF2B5EF4-FFF2-40B4-BE49-F238E27FC236}">
                <a16:creationId xmlns:a16="http://schemas.microsoft.com/office/drawing/2014/main" id="{12A78C2B-8891-4527-BB0D-303FB7ECA800}"/>
              </a:ext>
            </a:extLst>
          </p:cNvPr>
          <p:cNvPicPr>
            <a:picLocks noGrp="1" noChangeAspect="1"/>
          </p:cNvPicPr>
          <p:nvPr>
            <p:ph sz="half" idx="2"/>
          </p:nvPr>
        </p:nvPicPr>
        <p:blipFill>
          <a:blip r:embed="rId2"/>
          <a:stretch>
            <a:fillRect/>
          </a:stretch>
        </p:blipFill>
        <p:spPr>
          <a:xfrm>
            <a:off x="5934167" y="863601"/>
            <a:ext cx="6006819" cy="2943851"/>
          </a:xfrm>
        </p:spPr>
      </p:pic>
    </p:spTree>
    <p:extLst>
      <p:ext uri="{BB962C8B-B14F-4D97-AF65-F5344CB8AC3E}">
        <p14:creationId xmlns:p14="http://schemas.microsoft.com/office/powerpoint/2010/main" val="21750483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92AFE6-DDDC-445F-BB97-105B7F7EF728}"/>
              </a:ext>
            </a:extLst>
          </p:cNvPr>
          <p:cNvSpPr>
            <a:spLocks noGrp="1"/>
          </p:cNvSpPr>
          <p:nvPr>
            <p:ph type="title"/>
          </p:nvPr>
        </p:nvSpPr>
        <p:spPr/>
        <p:txBody>
          <a:bodyPr/>
          <a:lstStyle/>
          <a:p>
            <a:pPr algn="ctr"/>
            <a:r>
              <a:rPr lang="uk-UA" dirty="0"/>
              <a:t>Пасивні й активні маси</a:t>
            </a:r>
          </a:p>
        </p:txBody>
      </p:sp>
      <p:sp>
        <p:nvSpPr>
          <p:cNvPr id="3" name="Місце для вмісту 2">
            <a:extLst>
              <a:ext uri="{FF2B5EF4-FFF2-40B4-BE49-F238E27FC236}">
                <a16:creationId xmlns:a16="http://schemas.microsoft.com/office/drawing/2014/main" id="{5A510A34-DD11-4D93-A92C-DE0A45425E14}"/>
              </a:ext>
            </a:extLst>
          </p:cNvPr>
          <p:cNvSpPr>
            <a:spLocks noGrp="1"/>
          </p:cNvSpPr>
          <p:nvPr>
            <p:ph sz="half" idx="1"/>
          </p:nvPr>
        </p:nvSpPr>
        <p:spPr/>
        <p:txBody>
          <a:bodyPr>
            <a:normAutofit fontScale="92500" lnSpcReduction="20000"/>
          </a:bodyPr>
          <a:lstStyle/>
          <a:p>
            <a:pPr marL="0" indent="0" algn="just">
              <a:buNone/>
            </a:pPr>
            <a:r>
              <a:rPr lang="uk-UA" dirty="0"/>
              <a:t>— це не види мас, а стани маси в процесі впливу на неї. </a:t>
            </a:r>
          </a:p>
          <a:p>
            <a:pPr marL="0" indent="0" algn="just">
              <a:buNone/>
            </a:pPr>
            <a:r>
              <a:rPr lang="uk-UA" dirty="0"/>
              <a:t>У пасивному стані маса перебуває, коли: </a:t>
            </a:r>
          </a:p>
          <a:p>
            <a:pPr algn="just"/>
            <a:r>
              <a:rPr lang="uk-UA" dirty="0"/>
              <a:t>1) існує висока довіра до </a:t>
            </a:r>
            <a:r>
              <a:rPr lang="uk-UA" dirty="0" err="1"/>
              <a:t>комуніканта</a:t>
            </a:r>
            <a:r>
              <a:rPr lang="uk-UA" dirty="0"/>
              <a:t>; </a:t>
            </a:r>
          </a:p>
          <a:p>
            <a:pPr algn="just"/>
            <a:r>
              <a:rPr lang="uk-UA" dirty="0"/>
              <a:t>2) члени маси втрачають свідомий контроль за ситуацією, своїми вчинками тощо; </a:t>
            </a:r>
          </a:p>
          <a:p>
            <a:pPr algn="just"/>
            <a:r>
              <a:rPr lang="uk-UA" dirty="0"/>
              <a:t>3) цінності, моральні засади, погляди, цілі комунікаторів збігаються.</a:t>
            </a:r>
          </a:p>
        </p:txBody>
      </p:sp>
      <p:sp>
        <p:nvSpPr>
          <p:cNvPr id="4" name="Місце для вмісту 3">
            <a:extLst>
              <a:ext uri="{FF2B5EF4-FFF2-40B4-BE49-F238E27FC236}">
                <a16:creationId xmlns:a16="http://schemas.microsoft.com/office/drawing/2014/main" id="{0C29B2E3-3E86-4357-A5AF-67D17373A747}"/>
              </a:ext>
            </a:extLst>
          </p:cNvPr>
          <p:cNvSpPr>
            <a:spLocks noGrp="1"/>
          </p:cNvSpPr>
          <p:nvPr>
            <p:ph sz="half" idx="2"/>
          </p:nvPr>
        </p:nvSpPr>
        <p:spPr/>
        <p:txBody>
          <a:bodyPr>
            <a:normAutofit fontScale="92500" lnSpcReduction="20000"/>
          </a:bodyPr>
          <a:lstStyle/>
          <a:p>
            <a:pPr marL="0" indent="0" algn="just">
              <a:buNone/>
            </a:pPr>
            <a:r>
              <a:rPr lang="ru-RU" dirty="0"/>
              <a:t>В активному </a:t>
            </a:r>
            <a:r>
              <a:rPr lang="ru-RU" dirty="0" err="1"/>
              <a:t>стані</a:t>
            </a:r>
            <a:r>
              <a:rPr lang="ru-RU" dirty="0"/>
              <a:t> </a:t>
            </a:r>
            <a:r>
              <a:rPr lang="ru-RU" dirty="0" err="1"/>
              <a:t>маса</a:t>
            </a:r>
            <a:r>
              <a:rPr lang="ru-RU" dirty="0"/>
              <a:t> </a:t>
            </a:r>
            <a:r>
              <a:rPr lang="ru-RU" dirty="0" err="1"/>
              <a:t>перебуває</a:t>
            </a:r>
            <a:r>
              <a:rPr lang="ru-RU" dirty="0"/>
              <a:t> у таких </a:t>
            </a:r>
            <a:r>
              <a:rPr lang="ru-RU" dirty="0" err="1"/>
              <a:t>випадках</a:t>
            </a:r>
            <a:r>
              <a:rPr lang="ru-RU" dirty="0"/>
              <a:t>: </a:t>
            </a:r>
          </a:p>
          <a:p>
            <a:pPr algn="just"/>
            <a:r>
              <a:rPr lang="ru-RU" dirty="0"/>
              <a:t>1) члени </a:t>
            </a:r>
            <a:r>
              <a:rPr lang="ru-RU" dirty="0" err="1"/>
              <a:t>маси</a:t>
            </a:r>
            <a:r>
              <a:rPr lang="ru-RU" dirty="0"/>
              <a:t> </a:t>
            </a:r>
            <a:r>
              <a:rPr lang="ru-RU" dirty="0" err="1"/>
              <a:t>контролюють</a:t>
            </a:r>
            <a:r>
              <a:rPr lang="ru-RU" dirty="0"/>
              <a:t> </a:t>
            </a:r>
            <a:r>
              <a:rPr lang="ru-RU" dirty="0" err="1"/>
              <a:t>ситуацію</a:t>
            </a:r>
            <a:r>
              <a:rPr lang="ru-RU" dirty="0"/>
              <a:t>, </a:t>
            </a:r>
            <a:r>
              <a:rPr lang="ru-RU" dirty="0" err="1"/>
              <a:t>поведінку</a:t>
            </a:r>
            <a:r>
              <a:rPr lang="ru-RU" dirty="0"/>
              <a:t>;</a:t>
            </a:r>
          </a:p>
          <a:p>
            <a:pPr algn="just"/>
            <a:r>
              <a:rPr lang="ru-RU" dirty="0"/>
              <a:t>2) </a:t>
            </a:r>
            <a:r>
              <a:rPr lang="ru-RU" dirty="0" err="1"/>
              <a:t>відсутня</a:t>
            </a:r>
            <a:r>
              <a:rPr lang="ru-RU" dirty="0"/>
              <a:t> </a:t>
            </a:r>
            <a:r>
              <a:rPr lang="ru-RU" dirty="0" err="1"/>
              <a:t>висока</a:t>
            </a:r>
            <a:r>
              <a:rPr lang="ru-RU" dirty="0"/>
              <a:t> </a:t>
            </a:r>
            <a:r>
              <a:rPr lang="ru-RU" dirty="0" err="1"/>
              <a:t>довіра</a:t>
            </a:r>
            <a:r>
              <a:rPr lang="ru-RU" dirty="0"/>
              <a:t> до </a:t>
            </a:r>
            <a:r>
              <a:rPr lang="ru-RU" dirty="0" err="1"/>
              <a:t>комуніканта</a:t>
            </a:r>
            <a:r>
              <a:rPr lang="ru-RU" dirty="0"/>
              <a:t>; </a:t>
            </a:r>
          </a:p>
          <a:p>
            <a:pPr algn="just"/>
            <a:r>
              <a:rPr lang="ru-RU" dirty="0"/>
              <a:t>3) </a:t>
            </a:r>
            <a:r>
              <a:rPr lang="ru-RU" dirty="0" err="1"/>
              <a:t>цінності</a:t>
            </a:r>
            <a:r>
              <a:rPr lang="ru-RU" dirty="0"/>
              <a:t>, </a:t>
            </a:r>
            <a:r>
              <a:rPr lang="ru-RU" dirty="0" err="1"/>
              <a:t>моральні</a:t>
            </a:r>
            <a:r>
              <a:rPr lang="ru-RU" dirty="0"/>
              <a:t> засади, погляди, </a:t>
            </a:r>
            <a:r>
              <a:rPr lang="ru-RU" dirty="0" err="1"/>
              <a:t>цілі</a:t>
            </a:r>
            <a:r>
              <a:rPr lang="ru-RU" dirty="0"/>
              <a:t> </a:t>
            </a:r>
            <a:r>
              <a:rPr lang="ru-RU" dirty="0" err="1"/>
              <a:t>комунікаторів</a:t>
            </a:r>
            <a:r>
              <a:rPr lang="ru-RU" dirty="0"/>
              <a:t> не </a:t>
            </a:r>
            <a:r>
              <a:rPr lang="ru-RU" dirty="0" err="1"/>
              <a:t>збігаються</a:t>
            </a:r>
            <a:r>
              <a:rPr lang="ru-RU" dirty="0"/>
              <a:t>.</a:t>
            </a:r>
            <a:endParaRPr lang="uk-UA" dirty="0"/>
          </a:p>
        </p:txBody>
      </p:sp>
    </p:spTree>
    <p:extLst>
      <p:ext uri="{BB962C8B-B14F-4D97-AF65-F5344CB8AC3E}">
        <p14:creationId xmlns:p14="http://schemas.microsoft.com/office/powerpoint/2010/main" val="2036729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34AF98-E720-4AD7-B2FA-FD6680DB42A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F9F4177-167F-4D2A-9F4A-251D5F0A1217}"/>
              </a:ext>
            </a:extLst>
          </p:cNvPr>
          <p:cNvSpPr>
            <a:spLocks noGrp="1"/>
          </p:cNvSpPr>
          <p:nvPr>
            <p:ph sz="half" idx="1"/>
          </p:nvPr>
        </p:nvSpPr>
        <p:spPr/>
        <p:txBody>
          <a:bodyPr/>
          <a:lstStyle/>
          <a:p>
            <a:pPr algn="just"/>
            <a:r>
              <a:rPr lang="uk-UA" dirty="0"/>
              <a:t>Найпопулярніше визначення цього явища – у зазначеному вище об’ємному й різноаспектному розумінні – належить відомому письменникові, соціологу й теоретикові культури Раймонду Вільямсу:</a:t>
            </a:r>
          </a:p>
        </p:txBody>
      </p:sp>
      <p:sp>
        <p:nvSpPr>
          <p:cNvPr id="4" name="Місце для вмісту 3">
            <a:extLst>
              <a:ext uri="{FF2B5EF4-FFF2-40B4-BE49-F238E27FC236}">
                <a16:creationId xmlns:a16="http://schemas.microsoft.com/office/drawing/2014/main" id="{D7B436A9-FA9D-42EF-B1EC-9445B02C8E88}"/>
              </a:ext>
            </a:extLst>
          </p:cNvPr>
          <p:cNvSpPr>
            <a:spLocks noGrp="1"/>
          </p:cNvSpPr>
          <p:nvPr>
            <p:ph sz="half" idx="2"/>
          </p:nvPr>
        </p:nvSpPr>
        <p:spPr/>
        <p:txBody>
          <a:bodyPr/>
          <a:lstStyle/>
          <a:p>
            <a:pPr algn="ctr"/>
            <a:r>
              <a:rPr lang="uk-UA" i="1" dirty="0">
                <a:solidFill>
                  <a:schemeClr val="tx1"/>
                </a:solidFill>
              </a:rPr>
              <a:t>комунікація – це засоби й форми, через які передаються, надсилаються та отримуються інформація й ставлення.</a:t>
            </a:r>
          </a:p>
        </p:txBody>
      </p:sp>
    </p:spTree>
    <p:extLst>
      <p:ext uri="{BB962C8B-B14F-4D97-AF65-F5344CB8AC3E}">
        <p14:creationId xmlns:p14="http://schemas.microsoft.com/office/powerpoint/2010/main" val="4180641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6785A7-483D-459C-9453-C474338937A6}"/>
              </a:ext>
            </a:extLst>
          </p:cNvPr>
          <p:cNvSpPr>
            <a:spLocks noGrp="1"/>
          </p:cNvSpPr>
          <p:nvPr>
            <p:ph type="title"/>
          </p:nvPr>
        </p:nvSpPr>
        <p:spPr>
          <a:xfrm>
            <a:off x="684211" y="4487332"/>
            <a:ext cx="10727859" cy="1507067"/>
          </a:xfrm>
        </p:spPr>
        <p:txBody>
          <a:bodyPr/>
          <a:lstStyle/>
          <a:p>
            <a:r>
              <a:rPr lang="uk-UA" dirty="0"/>
              <a:t>Точки зору на визначення «комунікації»</a:t>
            </a:r>
          </a:p>
        </p:txBody>
      </p:sp>
      <p:sp>
        <p:nvSpPr>
          <p:cNvPr id="3" name="Місце для вмісту 2">
            <a:extLst>
              <a:ext uri="{FF2B5EF4-FFF2-40B4-BE49-F238E27FC236}">
                <a16:creationId xmlns:a16="http://schemas.microsoft.com/office/drawing/2014/main" id="{0BC9350B-25C4-4445-B322-19CE7F7C767C}"/>
              </a:ext>
            </a:extLst>
          </p:cNvPr>
          <p:cNvSpPr>
            <a:spLocks noGrp="1"/>
          </p:cNvSpPr>
          <p:nvPr>
            <p:ph sz="half" idx="1"/>
          </p:nvPr>
        </p:nvSpPr>
        <p:spPr/>
        <p:txBody>
          <a:bodyPr>
            <a:normAutofit/>
          </a:bodyPr>
          <a:lstStyle/>
          <a:p>
            <a:pPr marL="0" indent="0" algn="just">
              <a:buNone/>
            </a:pPr>
            <a:r>
              <a:rPr lang="uk-UA" dirty="0"/>
              <a:t>На початку ХХ ст. існувало п’ять взаємопов’язаних точок зору:</a:t>
            </a:r>
          </a:p>
          <a:p>
            <a:pPr algn="just"/>
            <a:r>
              <a:rPr lang="uk-UA" dirty="0"/>
              <a:t> комунікація як управління масовою свідомістю; </a:t>
            </a:r>
          </a:p>
          <a:p>
            <a:pPr algn="just"/>
            <a:r>
              <a:rPr lang="uk-UA" dirty="0"/>
              <a:t>розвіювання семантичного туману; марні вилазки з фортеці індивідуальності; </a:t>
            </a:r>
          </a:p>
          <a:p>
            <a:r>
              <a:rPr lang="uk-UA" dirty="0"/>
              <a:t>відкриття </a:t>
            </a:r>
            <a:r>
              <a:rPr lang="uk-UA" dirty="0" err="1"/>
              <a:t>інакшості</a:t>
            </a:r>
            <a:r>
              <a:rPr lang="uk-UA" dirty="0"/>
              <a:t>; </a:t>
            </a:r>
          </a:p>
          <a:p>
            <a:r>
              <a:rPr lang="uk-UA" dirty="0"/>
              <a:t>організація спільних дій.</a:t>
            </a:r>
          </a:p>
        </p:txBody>
      </p:sp>
      <p:sp>
        <p:nvSpPr>
          <p:cNvPr id="4" name="Місце для вмісту 3">
            <a:extLst>
              <a:ext uri="{FF2B5EF4-FFF2-40B4-BE49-F238E27FC236}">
                <a16:creationId xmlns:a16="http://schemas.microsoft.com/office/drawing/2014/main" id="{DEDA5332-993D-48F5-B28E-6271E29355B2}"/>
              </a:ext>
            </a:extLst>
          </p:cNvPr>
          <p:cNvSpPr>
            <a:spLocks noGrp="1"/>
          </p:cNvSpPr>
          <p:nvPr>
            <p:ph sz="half" idx="2"/>
          </p:nvPr>
        </p:nvSpPr>
        <p:spPr/>
        <p:txBody>
          <a:bodyPr>
            <a:normAutofit/>
          </a:bodyPr>
          <a:lstStyle/>
          <a:p>
            <a:pPr algn="just"/>
            <a:r>
              <a:rPr lang="uk-UA" dirty="0"/>
              <a:t> «Комунікація» може слугувати і загальним терміном для позначення різних видів взаємодії за допомогою символів. Це також механізм розвитку взаємин між людьми – всі символи свідомості разом із засобами їх передачі у просторі й збереження у часі.</a:t>
            </a:r>
          </a:p>
          <a:p>
            <a:endParaRPr lang="uk-UA" dirty="0"/>
          </a:p>
        </p:txBody>
      </p:sp>
    </p:spTree>
    <p:extLst>
      <p:ext uri="{BB962C8B-B14F-4D97-AF65-F5344CB8AC3E}">
        <p14:creationId xmlns:p14="http://schemas.microsoft.com/office/powerpoint/2010/main" val="947810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1696A7-0E2D-48F0-B549-8CD45C13CFAE}"/>
              </a:ext>
            </a:extLst>
          </p:cNvPr>
          <p:cNvSpPr>
            <a:spLocks noGrp="1"/>
          </p:cNvSpPr>
          <p:nvPr>
            <p:ph type="title"/>
          </p:nvPr>
        </p:nvSpPr>
        <p:spPr>
          <a:xfrm>
            <a:off x="684211" y="4487332"/>
            <a:ext cx="10629247" cy="1507067"/>
          </a:xfrm>
        </p:spPr>
        <p:txBody>
          <a:bodyPr>
            <a:normAutofit/>
          </a:bodyPr>
          <a:lstStyle/>
          <a:p>
            <a:pPr algn="ctr"/>
            <a:r>
              <a:rPr lang="uk-UA" dirty="0"/>
              <a:t>Рівні комунікаційного процесу</a:t>
            </a:r>
          </a:p>
        </p:txBody>
      </p:sp>
      <p:sp>
        <p:nvSpPr>
          <p:cNvPr id="3" name="Місце для вмісту 2">
            <a:extLst>
              <a:ext uri="{FF2B5EF4-FFF2-40B4-BE49-F238E27FC236}">
                <a16:creationId xmlns:a16="http://schemas.microsoft.com/office/drawing/2014/main" id="{EE29A511-8018-4CF1-BFA2-993421F5112B}"/>
              </a:ext>
            </a:extLst>
          </p:cNvPr>
          <p:cNvSpPr>
            <a:spLocks noGrp="1"/>
          </p:cNvSpPr>
          <p:nvPr>
            <p:ph sz="half" idx="1"/>
          </p:nvPr>
        </p:nvSpPr>
        <p:spPr>
          <a:xfrm>
            <a:off x="555813" y="685800"/>
            <a:ext cx="5066054" cy="4110318"/>
          </a:xfrm>
        </p:spPr>
        <p:txBody>
          <a:bodyPr>
            <a:normAutofit fontScale="92500" lnSpcReduction="20000"/>
          </a:bodyPr>
          <a:lstStyle/>
          <a:p>
            <a:r>
              <a:rPr lang="uk-UA" dirty="0"/>
              <a:t>1) </a:t>
            </a:r>
            <a:r>
              <a:rPr lang="uk-UA" dirty="0" err="1"/>
              <a:t>внутрішньоособистісна</a:t>
            </a:r>
            <a:r>
              <a:rPr lang="uk-UA" dirty="0"/>
              <a:t> комунікація (</a:t>
            </a:r>
            <a:r>
              <a:rPr lang="uk-UA" dirty="0" err="1"/>
              <a:t>автопереробка</a:t>
            </a:r>
            <a:r>
              <a:rPr lang="uk-UA" dirty="0"/>
              <a:t> інформації); </a:t>
            </a:r>
          </a:p>
          <a:p>
            <a:r>
              <a:rPr lang="uk-UA" dirty="0"/>
              <a:t>2) міжособистісна (із задіянням двох осіб); </a:t>
            </a:r>
          </a:p>
          <a:p>
            <a:r>
              <a:rPr lang="uk-UA" dirty="0"/>
              <a:t>3) </a:t>
            </a:r>
            <a:r>
              <a:rPr lang="uk-UA" dirty="0" err="1"/>
              <a:t>внутрішньогрупова</a:t>
            </a:r>
            <a:r>
              <a:rPr lang="uk-UA" dirty="0"/>
              <a:t> (наприклад у сім’ї); </a:t>
            </a:r>
          </a:p>
          <a:p>
            <a:r>
              <a:rPr lang="uk-UA" dirty="0"/>
              <a:t>4) </a:t>
            </a:r>
            <a:r>
              <a:rPr lang="uk-UA" dirty="0" err="1"/>
              <a:t>міжгрупова</a:t>
            </a:r>
            <a:r>
              <a:rPr lang="uk-UA" dirty="0"/>
              <a:t> (у різного роду спільнотах); </a:t>
            </a:r>
          </a:p>
          <a:p>
            <a:r>
              <a:rPr lang="uk-UA" dirty="0"/>
              <a:t>5) інституційна (у політичній сфері/на підприємствах); </a:t>
            </a:r>
          </a:p>
          <a:p>
            <a:r>
              <a:rPr lang="uk-UA" dirty="0"/>
              <a:t>6) загальносуспільна (власне – масова комунікація). </a:t>
            </a:r>
          </a:p>
        </p:txBody>
      </p:sp>
      <p:pic>
        <p:nvPicPr>
          <p:cNvPr id="6" name="Місце для вмісту 5">
            <a:extLst>
              <a:ext uri="{FF2B5EF4-FFF2-40B4-BE49-F238E27FC236}">
                <a16:creationId xmlns:a16="http://schemas.microsoft.com/office/drawing/2014/main" id="{144057E4-4929-445E-B35D-3DB699551512}"/>
              </a:ext>
            </a:extLst>
          </p:cNvPr>
          <p:cNvPicPr>
            <a:picLocks noGrp="1" noChangeAspect="1"/>
          </p:cNvPicPr>
          <p:nvPr>
            <p:ph sz="half" idx="2"/>
          </p:nvPr>
        </p:nvPicPr>
        <p:blipFill>
          <a:blip r:embed="rId2"/>
          <a:stretch>
            <a:fillRect/>
          </a:stretch>
        </p:blipFill>
        <p:spPr>
          <a:xfrm>
            <a:off x="6200316" y="241926"/>
            <a:ext cx="5839284" cy="4554191"/>
          </a:xfrm>
        </p:spPr>
      </p:pic>
    </p:spTree>
    <p:extLst>
      <p:ext uri="{BB962C8B-B14F-4D97-AF65-F5344CB8AC3E}">
        <p14:creationId xmlns:p14="http://schemas.microsoft.com/office/powerpoint/2010/main" val="1325593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BC5E64-14E4-4BA1-9A65-4B26DB5835EB}"/>
              </a:ext>
            </a:extLst>
          </p:cNvPr>
          <p:cNvSpPr>
            <a:spLocks noGrp="1"/>
          </p:cNvSpPr>
          <p:nvPr>
            <p:ph type="title"/>
          </p:nvPr>
        </p:nvSpPr>
        <p:spPr>
          <a:xfrm>
            <a:off x="0" y="5186579"/>
            <a:ext cx="12046026" cy="1507067"/>
          </a:xfrm>
        </p:spPr>
        <p:txBody>
          <a:bodyPr>
            <a:normAutofit fontScale="90000"/>
          </a:bodyPr>
          <a:lstStyle/>
          <a:p>
            <a:pPr algn="ctr"/>
            <a:r>
              <a:rPr lang="uk-UA" dirty="0"/>
              <a:t>Американські учені виділяють чотири рамкові теорії комунікації та дві базові моделі переконання. </a:t>
            </a:r>
            <a:br>
              <a:rPr lang="uk-UA" dirty="0"/>
            </a:br>
            <a:endParaRPr lang="uk-UA" dirty="0"/>
          </a:p>
        </p:txBody>
      </p:sp>
      <p:sp>
        <p:nvSpPr>
          <p:cNvPr id="3" name="Місце для вмісту 2">
            <a:extLst>
              <a:ext uri="{FF2B5EF4-FFF2-40B4-BE49-F238E27FC236}">
                <a16:creationId xmlns:a16="http://schemas.microsoft.com/office/drawing/2014/main" id="{D50EFF74-A18A-4588-84CD-EEC2C4C753B5}"/>
              </a:ext>
            </a:extLst>
          </p:cNvPr>
          <p:cNvSpPr>
            <a:spLocks noGrp="1"/>
          </p:cNvSpPr>
          <p:nvPr>
            <p:ph sz="half" idx="1"/>
          </p:nvPr>
        </p:nvSpPr>
        <p:spPr>
          <a:xfrm>
            <a:off x="385482" y="238062"/>
            <a:ext cx="5422651" cy="4926106"/>
          </a:xfrm>
        </p:spPr>
        <p:txBody>
          <a:bodyPr>
            <a:normAutofit fontScale="85000" lnSpcReduction="10000"/>
          </a:bodyPr>
          <a:lstStyle/>
          <a:p>
            <a:pPr marL="0" indent="0" algn="just">
              <a:buNone/>
            </a:pPr>
            <a:r>
              <a:rPr lang="uk-UA" dirty="0"/>
              <a:t>Теорії комунікації </a:t>
            </a:r>
          </a:p>
          <a:p>
            <a:pPr algn="just"/>
            <a:r>
              <a:rPr lang="uk-UA" dirty="0"/>
              <a:t>структурний функціоналізм (структура суспільства забезпечує його стабільність, форми передачі інформації залежать від суспільства і сприяють його рівновазі); </a:t>
            </a:r>
          </a:p>
          <a:p>
            <a:pPr algn="just"/>
            <a:r>
              <a:rPr lang="uk-UA" dirty="0"/>
              <a:t>теорія еволюції (суспільні зміни обумовлені законами природи і масова комунікація розвивається, відповідаючи на потребу в ній аудиторії завдяки розвитку технологій);</a:t>
            </a:r>
          </a:p>
          <a:p>
            <a:pPr algn="just"/>
            <a:r>
              <a:rPr lang="uk-UA" dirty="0"/>
              <a:t> суспільний конфлікт (суспільство розвивається завдяки боротьбі між групами з конкуруючими цілями, мас-медіа є активними учасниками цієї боротьби); </a:t>
            </a:r>
          </a:p>
          <a:p>
            <a:pPr algn="just"/>
            <a:r>
              <a:rPr lang="uk-UA" dirty="0"/>
              <a:t>теорія інструменталізму (мас-медіа створюють картинку дійсності, базуючись на обмеженій кількості джерел, тому суспільство і особа створюють власні картинки дійсності). </a:t>
            </a:r>
          </a:p>
        </p:txBody>
      </p:sp>
      <p:sp>
        <p:nvSpPr>
          <p:cNvPr id="4" name="Місце для вмісту 3">
            <a:extLst>
              <a:ext uri="{FF2B5EF4-FFF2-40B4-BE49-F238E27FC236}">
                <a16:creationId xmlns:a16="http://schemas.microsoft.com/office/drawing/2014/main" id="{81730B3A-A857-4836-ADEA-E3B60412ADD4}"/>
              </a:ext>
            </a:extLst>
          </p:cNvPr>
          <p:cNvSpPr>
            <a:spLocks noGrp="1"/>
          </p:cNvSpPr>
          <p:nvPr>
            <p:ph sz="half" idx="2"/>
          </p:nvPr>
        </p:nvSpPr>
        <p:spPr/>
        <p:txBody>
          <a:bodyPr>
            <a:normAutofit fontScale="85000" lnSpcReduction="10000"/>
          </a:bodyPr>
          <a:lstStyle/>
          <a:p>
            <a:pPr marL="0" indent="0" algn="just">
              <a:buNone/>
            </a:pPr>
            <a:r>
              <a:rPr lang="uk-UA" dirty="0"/>
              <a:t>Моделями переконання є</a:t>
            </a:r>
          </a:p>
          <a:p>
            <a:pPr algn="just"/>
            <a:r>
              <a:rPr lang="uk-UA" dirty="0"/>
              <a:t> соціокультурна парадигма (інтерпретація соціальних і культурних змінних, які дають особі можливість уявляти реальність)</a:t>
            </a:r>
          </a:p>
          <a:p>
            <a:pPr algn="just"/>
            <a:r>
              <a:rPr lang="uk-UA" dirty="0" err="1"/>
              <a:t>психодинамічна</a:t>
            </a:r>
            <a:r>
              <a:rPr lang="uk-UA" dirty="0"/>
              <a:t> модель (передбачає, що ефективне повідомлення приводить до адекватних дій особи)</a:t>
            </a:r>
          </a:p>
        </p:txBody>
      </p:sp>
    </p:spTree>
    <p:extLst>
      <p:ext uri="{BB962C8B-B14F-4D97-AF65-F5344CB8AC3E}">
        <p14:creationId xmlns:p14="http://schemas.microsoft.com/office/powerpoint/2010/main" val="87582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C9B708-44F5-4B74-B9C4-D355C050729B}"/>
              </a:ext>
            </a:extLst>
          </p:cNvPr>
          <p:cNvSpPr>
            <a:spLocks noGrp="1"/>
          </p:cNvSpPr>
          <p:nvPr>
            <p:ph type="title"/>
          </p:nvPr>
        </p:nvSpPr>
        <p:spPr>
          <a:xfrm>
            <a:off x="684211" y="4487332"/>
            <a:ext cx="9822423" cy="1507067"/>
          </a:xfrm>
        </p:spPr>
        <p:txBody>
          <a:bodyPr/>
          <a:lstStyle/>
          <a:p>
            <a:r>
              <a:rPr lang="uk-UA" dirty="0"/>
              <a:t>науки, що вивчають комунікацію</a:t>
            </a:r>
          </a:p>
        </p:txBody>
      </p:sp>
      <p:sp>
        <p:nvSpPr>
          <p:cNvPr id="3" name="Місце для вмісту 2">
            <a:extLst>
              <a:ext uri="{FF2B5EF4-FFF2-40B4-BE49-F238E27FC236}">
                <a16:creationId xmlns:a16="http://schemas.microsoft.com/office/drawing/2014/main" id="{E775F148-EBCE-4E8E-8E11-F518B98FF362}"/>
              </a:ext>
            </a:extLst>
          </p:cNvPr>
          <p:cNvSpPr>
            <a:spLocks noGrp="1"/>
          </p:cNvSpPr>
          <p:nvPr>
            <p:ph sz="half" idx="1"/>
          </p:nvPr>
        </p:nvSpPr>
        <p:spPr/>
        <p:txBody>
          <a:bodyPr>
            <a:normAutofit/>
          </a:bodyPr>
          <a:lstStyle/>
          <a:p>
            <a:pPr marL="0" indent="0" algn="just">
              <a:buNone/>
            </a:pPr>
            <a:r>
              <a:rPr lang="uk-UA" dirty="0"/>
              <a:t>Підходи:</a:t>
            </a:r>
          </a:p>
          <a:p>
            <a:pPr algn="just"/>
            <a:r>
              <a:rPr lang="uk-UA" dirty="0"/>
              <a:t>традиційний,</a:t>
            </a:r>
          </a:p>
          <a:p>
            <a:pPr algn="just"/>
            <a:r>
              <a:rPr lang="uk-UA" dirty="0"/>
              <a:t>загальнотеоретичний,</a:t>
            </a:r>
          </a:p>
          <a:p>
            <a:pPr algn="just"/>
            <a:r>
              <a:rPr lang="uk-UA" dirty="0"/>
              <a:t>прикладний, </a:t>
            </a:r>
          </a:p>
          <a:p>
            <a:pPr algn="just"/>
            <a:r>
              <a:rPr lang="uk-UA" dirty="0"/>
              <a:t>філологічний,</a:t>
            </a:r>
          </a:p>
          <a:p>
            <a:pPr algn="just"/>
            <a:r>
              <a:rPr lang="uk-UA" dirty="0"/>
              <a:t>психологічний і соціологічний підходи</a:t>
            </a:r>
          </a:p>
        </p:txBody>
      </p:sp>
      <p:sp>
        <p:nvSpPr>
          <p:cNvPr id="4" name="Місце для вмісту 3">
            <a:extLst>
              <a:ext uri="{FF2B5EF4-FFF2-40B4-BE49-F238E27FC236}">
                <a16:creationId xmlns:a16="http://schemas.microsoft.com/office/drawing/2014/main" id="{2C7D2883-E532-4458-9855-86387E5EAA9B}"/>
              </a:ext>
            </a:extLst>
          </p:cNvPr>
          <p:cNvSpPr>
            <a:spLocks noGrp="1"/>
          </p:cNvSpPr>
          <p:nvPr>
            <p:ph sz="half" idx="2"/>
          </p:nvPr>
        </p:nvSpPr>
        <p:spPr/>
        <p:txBody>
          <a:bodyPr>
            <a:normAutofit/>
          </a:bodyPr>
          <a:lstStyle/>
          <a:p>
            <a:pPr algn="just"/>
            <a:endParaRPr lang="uk-UA" dirty="0"/>
          </a:p>
        </p:txBody>
      </p:sp>
    </p:spTree>
    <p:extLst>
      <p:ext uri="{BB962C8B-B14F-4D97-AF65-F5344CB8AC3E}">
        <p14:creationId xmlns:p14="http://schemas.microsoft.com/office/powerpoint/2010/main" val="3739225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43CBA4-3A9A-4498-B19B-2B297D7309B5}"/>
              </a:ext>
            </a:extLst>
          </p:cNvPr>
          <p:cNvSpPr>
            <a:spLocks noGrp="1"/>
          </p:cNvSpPr>
          <p:nvPr>
            <p:ph type="title"/>
          </p:nvPr>
        </p:nvSpPr>
        <p:spPr/>
        <p:txBody>
          <a:bodyPr/>
          <a:lstStyle/>
          <a:p>
            <a:pPr algn="ctr"/>
            <a:r>
              <a:rPr lang="uk-UA" dirty="0"/>
              <a:t>традиційний</a:t>
            </a:r>
          </a:p>
        </p:txBody>
      </p:sp>
      <p:sp>
        <p:nvSpPr>
          <p:cNvPr id="3" name="Місце для вмісту 2">
            <a:extLst>
              <a:ext uri="{FF2B5EF4-FFF2-40B4-BE49-F238E27FC236}">
                <a16:creationId xmlns:a16="http://schemas.microsoft.com/office/drawing/2014/main" id="{1C7DA5F4-2977-46CB-B109-37DFBD46757B}"/>
              </a:ext>
            </a:extLst>
          </p:cNvPr>
          <p:cNvSpPr>
            <a:spLocks noGrp="1"/>
          </p:cNvSpPr>
          <p:nvPr>
            <p:ph sz="half" idx="1"/>
          </p:nvPr>
        </p:nvSpPr>
        <p:spPr/>
        <p:txBody>
          <a:bodyPr>
            <a:normAutofit fontScale="92500" lnSpcReduction="20000"/>
          </a:bodyPr>
          <a:lstStyle/>
          <a:p>
            <a:r>
              <a:rPr lang="uk-UA" dirty="0"/>
              <a:t>До традиційного напряму належать науки, які давно розробляють тему комунікацій. </a:t>
            </a:r>
          </a:p>
          <a:p>
            <a:r>
              <a:rPr lang="uk-UA" dirty="0"/>
              <a:t>Це герменевтика, яка займається розумінням тексту, його правильною інтерпретацією;</a:t>
            </a:r>
          </a:p>
          <a:p>
            <a:r>
              <a:rPr lang="uk-UA" dirty="0"/>
              <a:t>гомілетика, що об'єднує теологію і комунікацію; </a:t>
            </a:r>
          </a:p>
          <a:p>
            <a:r>
              <a:rPr lang="uk-UA" dirty="0"/>
              <a:t>риторика як мистецтво впливу за допомогою мовлення, філософія і логіка;</a:t>
            </a:r>
          </a:p>
          <a:p>
            <a:r>
              <a:rPr lang="uk-UA" dirty="0"/>
              <a:t>теорія аргументації. </a:t>
            </a:r>
          </a:p>
        </p:txBody>
      </p:sp>
      <p:sp>
        <p:nvSpPr>
          <p:cNvPr id="4" name="Місце для вмісту 3">
            <a:extLst>
              <a:ext uri="{FF2B5EF4-FFF2-40B4-BE49-F238E27FC236}">
                <a16:creationId xmlns:a16="http://schemas.microsoft.com/office/drawing/2014/main" id="{BD1D6A4F-96D8-4629-AF7F-CB68CAF96458}"/>
              </a:ext>
            </a:extLst>
          </p:cNvPr>
          <p:cNvSpPr>
            <a:spLocks noGrp="1"/>
          </p:cNvSpPr>
          <p:nvPr>
            <p:ph sz="half" idx="2"/>
          </p:nvPr>
        </p:nvSpPr>
        <p:spPr/>
        <p:txBody>
          <a:bodyPr>
            <a:normAutofit fontScale="92500" lnSpcReduction="20000"/>
          </a:bodyPr>
          <a:lstStyle/>
          <a:p>
            <a:endParaRPr lang="uk-UA"/>
          </a:p>
        </p:txBody>
      </p:sp>
    </p:spTree>
    <p:extLst>
      <p:ext uri="{BB962C8B-B14F-4D97-AF65-F5344CB8AC3E}">
        <p14:creationId xmlns:p14="http://schemas.microsoft.com/office/powerpoint/2010/main" val="1413130696"/>
      </p:ext>
    </p:extLst>
  </p:cSld>
  <p:clrMapOvr>
    <a:masterClrMapping/>
  </p:clrMapOvr>
</p:sld>
</file>

<file path=ppt/theme/theme1.xml><?xml version="1.0" encoding="utf-8"?>
<a:theme xmlns:a="http://schemas.openxmlformats.org/drawingml/2006/main" name="Скибка">
  <a:themeElements>
    <a:clrScheme name="Скибка">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кибка">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кибка">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96</TotalTime>
  <Words>2653</Words>
  <Application>Microsoft Office PowerPoint</Application>
  <PresentationFormat>Широкий екран</PresentationFormat>
  <Paragraphs>148</Paragraphs>
  <Slides>32</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32</vt:i4>
      </vt:variant>
    </vt:vector>
  </HeadingPairs>
  <TitlesOfParts>
    <vt:vector size="35" baseType="lpstr">
      <vt:lpstr>Century Gothic</vt:lpstr>
      <vt:lpstr>Wingdings 3</vt:lpstr>
      <vt:lpstr>Скибка</vt:lpstr>
      <vt:lpstr>Теорія МАСОВої КОМУНІКАЦІї ЯК НАВЧАЛЬНА ДИСЦИПЛІНА</vt:lpstr>
      <vt:lpstr>Визначення поняття «комунікація»</vt:lpstr>
      <vt:lpstr>Презентація PowerPoint</vt:lpstr>
      <vt:lpstr>Презентація PowerPoint</vt:lpstr>
      <vt:lpstr>Точки зору на визначення «комунікації»</vt:lpstr>
      <vt:lpstr>Рівні комунікаційного процесу</vt:lpstr>
      <vt:lpstr>Американські учені виділяють чотири рамкові теорії комунікації та дві базові моделі переконання.  </vt:lpstr>
      <vt:lpstr>науки, що вивчають комунікацію</vt:lpstr>
      <vt:lpstr>традиційний</vt:lpstr>
      <vt:lpstr>Загальнотеоретичний підхід </vt:lpstr>
      <vt:lpstr>Прикладний підхід</vt:lpstr>
      <vt:lpstr>Філологічний підхід </vt:lpstr>
      <vt:lpstr>етапи розвитку людської комунікації</vt:lpstr>
      <vt:lpstr>Презентація PowerPoint</vt:lpstr>
      <vt:lpstr>Складність формування теорії масової комунікації</vt:lpstr>
      <vt:lpstr>типологія теорії масової комунікації</vt:lpstr>
      <vt:lpstr>Презентація PowerPoint</vt:lpstr>
      <vt:lpstr>Презентація PowerPoint</vt:lpstr>
      <vt:lpstr>Презентація PowerPoint</vt:lpstr>
      <vt:lpstr>Презентація PowerPoint</vt:lpstr>
      <vt:lpstr>«лідери думок»</vt:lpstr>
      <vt:lpstr>Рівні масової комунікації</vt:lpstr>
      <vt:lpstr>Характер масової комунікації</vt:lpstr>
      <vt:lpstr>Презентація PowerPoint</vt:lpstr>
      <vt:lpstr>Презентація PowerPoint</vt:lpstr>
      <vt:lpstr>Презентація PowerPoint</vt:lpstr>
      <vt:lpstr>Презентація PowerPoint</vt:lpstr>
      <vt:lpstr>Презентація PowerPoint</vt:lpstr>
      <vt:lpstr>Система масової комунікації</vt:lpstr>
      <vt:lpstr>Презентація PowerPoint</vt:lpstr>
      <vt:lpstr>Презентація PowerPoint</vt:lpstr>
      <vt:lpstr>Пасивні й активні маси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Слюсар Вадим Миколайович</dc:creator>
  <cp:lastModifiedBy>Слюсар Вадим Миколайович</cp:lastModifiedBy>
  <cp:revision>12</cp:revision>
  <dcterms:created xsi:type="dcterms:W3CDTF">2024-02-08T20:59:19Z</dcterms:created>
  <dcterms:modified xsi:type="dcterms:W3CDTF">2024-02-21T10:02:18Z</dcterms:modified>
</cp:coreProperties>
</file>