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7" r:id="rId2"/>
    <p:sldId id="380" r:id="rId3"/>
    <p:sldId id="389" r:id="rId4"/>
    <p:sldId id="381" r:id="rId5"/>
    <p:sldId id="382" r:id="rId6"/>
    <p:sldId id="383" r:id="rId7"/>
    <p:sldId id="384" r:id="rId8"/>
    <p:sldId id="385" r:id="rId9"/>
    <p:sldId id="386" r:id="rId10"/>
    <p:sldId id="398" r:id="rId11"/>
    <p:sldId id="387" r:id="rId12"/>
    <p:sldId id="406" r:id="rId13"/>
    <p:sldId id="390" r:id="rId14"/>
    <p:sldId id="391" r:id="rId15"/>
    <p:sldId id="392" r:id="rId16"/>
    <p:sldId id="393" r:id="rId17"/>
    <p:sldId id="394" r:id="rId18"/>
    <p:sldId id="395" r:id="rId19"/>
    <p:sldId id="396" r:id="rId20"/>
    <p:sldId id="397" r:id="rId21"/>
    <p:sldId id="399" r:id="rId22"/>
    <p:sldId id="407" r:id="rId23"/>
    <p:sldId id="400" r:id="rId24"/>
    <p:sldId id="401" r:id="rId25"/>
    <p:sldId id="402" r:id="rId26"/>
    <p:sldId id="404" r:id="rId27"/>
    <p:sldId id="405" r:id="rId28"/>
    <p:sldId id="409" r:id="rId29"/>
    <p:sldId id="410" r:id="rId30"/>
    <p:sldId id="412" r:id="rId31"/>
    <p:sldId id="282" r:id="rId3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19" autoAdjust="0"/>
  </p:normalViewPr>
  <p:slideViewPr>
    <p:cSldViewPr snapToGrid="0">
      <p:cViewPr varScale="1">
        <p:scale>
          <a:sx n="78" d="100"/>
          <a:sy n="78" d="100"/>
        </p:scale>
        <p:origin x="-7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D60FD-E248-455E-9B0A-D031B6BF11EC}" type="datetimeFigureOut">
              <a:rPr lang="uk-UA" smtClean="0"/>
              <a:t>13.04.2021</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83663-80A2-4675-98E8-DB654D14F123}" type="slidenum">
              <a:rPr lang="uk-UA" smtClean="0"/>
              <a:t>‹#›</a:t>
            </a:fld>
            <a:endParaRPr lang="uk-UA"/>
          </a:p>
        </p:txBody>
      </p:sp>
    </p:spTree>
    <p:extLst>
      <p:ext uri="{BB962C8B-B14F-4D97-AF65-F5344CB8AC3E}">
        <p14:creationId xmlns:p14="http://schemas.microsoft.com/office/powerpoint/2010/main" val="33378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F1683663-80A2-4675-98E8-DB654D14F123}" type="slidenum">
              <a:rPr lang="uk-UA" smtClean="0"/>
              <a:t>5</a:t>
            </a:fld>
            <a:endParaRPr lang="uk-UA"/>
          </a:p>
        </p:txBody>
      </p:sp>
    </p:spTree>
    <p:extLst>
      <p:ext uri="{BB962C8B-B14F-4D97-AF65-F5344CB8AC3E}">
        <p14:creationId xmlns:p14="http://schemas.microsoft.com/office/powerpoint/2010/main" val="139919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p>
            <a:fld id="{47F80809-8795-4E7B-93FD-BE6422B3B6EB}" type="datetimeFigureOut">
              <a:rPr lang="uk-UA" smtClean="0"/>
              <a:t>13.04.2021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76004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47F80809-8795-4E7B-93FD-BE6422B3B6EB}" type="datetimeFigureOut">
              <a:rPr lang="uk-UA" smtClean="0"/>
              <a:t>13.04.2021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7818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47F80809-8795-4E7B-93FD-BE6422B3B6EB}" type="datetimeFigureOut">
              <a:rPr lang="uk-UA" smtClean="0"/>
              <a:t>13.04.2021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74798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47F80809-8795-4E7B-93FD-BE6422B3B6EB}" type="datetimeFigureOut">
              <a:rPr lang="uk-UA" smtClean="0"/>
              <a:t>13.04.2021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79496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F80809-8795-4E7B-93FD-BE6422B3B6EB}" type="datetimeFigureOut">
              <a:rPr lang="uk-UA" smtClean="0"/>
              <a:t>13.04.2021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41779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p>
            <a:fld id="{47F80809-8795-4E7B-93FD-BE6422B3B6EB}" type="datetimeFigureOut">
              <a:rPr lang="uk-UA" smtClean="0"/>
              <a:t>13.04.2021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13093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p>
            <a:fld id="{47F80809-8795-4E7B-93FD-BE6422B3B6EB}" type="datetimeFigureOut">
              <a:rPr lang="uk-UA" smtClean="0"/>
              <a:t>13.04.2021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48944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p>
            <a:fld id="{47F80809-8795-4E7B-93FD-BE6422B3B6EB}" type="datetimeFigureOut">
              <a:rPr lang="uk-UA" smtClean="0"/>
              <a:t>13.04.2021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35957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80809-8795-4E7B-93FD-BE6422B3B6EB}" type="datetimeFigureOut">
              <a:rPr lang="uk-UA" smtClean="0"/>
              <a:t>13.04.2021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33442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80809-8795-4E7B-93FD-BE6422B3B6EB}" type="datetimeFigureOut">
              <a:rPr lang="uk-UA" smtClean="0"/>
              <a:t>13.04.2021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61282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80809-8795-4E7B-93FD-BE6422B3B6EB}" type="datetimeFigureOut">
              <a:rPr lang="uk-UA" smtClean="0"/>
              <a:t>13.04.2021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93242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80809-8795-4E7B-93FD-BE6422B3B6EB}" type="datetimeFigureOut">
              <a:rPr lang="uk-UA" smtClean="0"/>
              <a:t>13.04.2021</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F789A-9D0B-4E29-B113-7C1791EE8361}" type="slidenum">
              <a:rPr lang="uk-UA" smtClean="0"/>
              <a:t>‹#›</a:t>
            </a:fld>
            <a:endParaRPr lang="uk-UA"/>
          </a:p>
        </p:txBody>
      </p:sp>
    </p:spTree>
    <p:extLst>
      <p:ext uri="{BB962C8B-B14F-4D97-AF65-F5344CB8AC3E}">
        <p14:creationId xmlns:p14="http://schemas.microsoft.com/office/powerpoint/2010/main" val="33739610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4511" y="1284051"/>
            <a:ext cx="11108602" cy="3464668"/>
          </a:xfrm>
        </p:spPr>
        <p:txBody>
          <a:bodyPr>
            <a:normAutofit/>
          </a:bodyPr>
          <a:lstStyle/>
          <a:p>
            <a:r>
              <a:rPr lang="uk-UA" sz="3100" dirty="0" smtClean="0">
                <a:latin typeface="+mn-lt"/>
              </a:rPr>
              <a:t>Лекція </a:t>
            </a:r>
            <a:r>
              <a:rPr lang="en-US" sz="3100" dirty="0" smtClean="0">
                <a:latin typeface="+mn-lt"/>
              </a:rPr>
              <a:t>1</a:t>
            </a:r>
            <a:r>
              <a:rPr lang="uk-UA" sz="3100" dirty="0" smtClean="0">
                <a:latin typeface="+mn-lt"/>
              </a:rPr>
              <a:t>7 </a:t>
            </a:r>
            <a:r>
              <a:rPr lang="uk-UA" dirty="0">
                <a:latin typeface="+mn-lt"/>
              </a:rPr>
              <a:t/>
            </a:r>
            <a:br>
              <a:rPr lang="uk-UA" dirty="0">
                <a:latin typeface="+mn-lt"/>
              </a:rPr>
            </a:br>
            <a:r>
              <a:rPr lang="en-US" dirty="0" smtClean="0">
                <a:latin typeface="+mn-lt"/>
              </a:rPr>
              <a:t/>
            </a:r>
            <a:br>
              <a:rPr lang="en-US" dirty="0" smtClean="0">
                <a:latin typeface="+mn-lt"/>
              </a:rPr>
            </a:br>
            <a:r>
              <a:rPr lang="en-US" dirty="0" smtClean="0">
                <a:latin typeface="+mn-lt"/>
              </a:rPr>
              <a:t>SDN</a:t>
            </a:r>
            <a:r>
              <a:rPr lang="uk-UA" dirty="0" smtClean="0"/>
              <a:t/>
            </a:r>
            <a:br>
              <a:rPr lang="uk-UA" dirty="0" smtClean="0"/>
            </a:br>
            <a:endParaRPr lang="uk-UA" dirty="0"/>
          </a:p>
        </p:txBody>
      </p:sp>
    </p:spTree>
    <p:extLst>
      <p:ext uri="{BB962C8B-B14F-4D97-AF65-F5344CB8AC3E}">
        <p14:creationId xmlns:p14="http://schemas.microsoft.com/office/powerpoint/2010/main" val="2497669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3374" y="200025"/>
            <a:ext cx="11458575" cy="6410325"/>
          </a:xfrm>
        </p:spPr>
        <p:txBody>
          <a:bodyPr>
            <a:normAutofit/>
          </a:bodyPr>
          <a:lstStyle/>
          <a:p>
            <a:pPr marL="0" indent="0" algn="ctr">
              <a:buNone/>
            </a:pPr>
            <a:r>
              <a:rPr lang="ru-RU" sz="1900" b="1" dirty="0"/>
              <a:t>SDN </a:t>
            </a:r>
            <a:r>
              <a:rPr lang="ru-RU" sz="1900" b="1" dirty="0" smtClean="0"/>
              <a:t>(Програмно-конфігурована мережа)</a:t>
            </a:r>
          </a:p>
          <a:p>
            <a:pPr marL="0" indent="0">
              <a:buNone/>
            </a:pPr>
            <a:r>
              <a:rPr lang="ru-RU" sz="1900" dirty="0"/>
              <a:t/>
            </a:r>
            <a:br>
              <a:rPr lang="ru-RU" sz="1900" dirty="0"/>
            </a:br>
            <a:r>
              <a:rPr lang="uk-UA" sz="1900" dirty="0"/>
              <a:t>Традиційна </a:t>
            </a:r>
            <a:r>
              <a:rPr lang="uk-UA" sz="1900" dirty="0" smtClean="0"/>
              <a:t>мережа </a:t>
            </a:r>
            <a:r>
              <a:rPr lang="uk-UA" sz="1900" dirty="0"/>
              <a:t>використовує розподілену модель для рівня </a:t>
            </a:r>
            <a:r>
              <a:rPr lang="uk-UA" sz="1900" dirty="0" smtClean="0"/>
              <a:t>керування. </a:t>
            </a:r>
            <a:r>
              <a:rPr lang="uk-UA" sz="1900" dirty="0"/>
              <a:t>Протоколи, такі як </a:t>
            </a:r>
            <a:r>
              <a:rPr lang="en-US" sz="1900" dirty="0"/>
              <a:t>ARP, STP, OSPF, EIGRP, BGP </a:t>
            </a:r>
            <a:r>
              <a:rPr lang="uk-UA" sz="1900" dirty="0"/>
              <a:t>і інші, запускаються окремо на кожному мережевому пристрої. </a:t>
            </a:r>
            <a:endParaRPr lang="uk-UA" sz="1900" dirty="0" smtClean="0"/>
          </a:p>
          <a:p>
            <a:pPr marL="0" indent="0">
              <a:buNone/>
            </a:pPr>
            <a:endParaRPr lang="uk-UA" sz="1900" dirty="0" smtClean="0"/>
          </a:p>
          <a:p>
            <a:pPr marL="0" indent="0">
              <a:buNone/>
            </a:pPr>
            <a:r>
              <a:rPr lang="uk-UA" sz="1900" dirty="0" smtClean="0"/>
              <a:t>Ці </a:t>
            </a:r>
            <a:r>
              <a:rPr lang="uk-UA" sz="1900" dirty="0"/>
              <a:t>мережеві пристрої з'єднуються один з одним, але немає центрального пристрою, який </a:t>
            </a:r>
            <a:r>
              <a:rPr lang="uk-UA" sz="1900" dirty="0" smtClean="0"/>
              <a:t>здійснював </a:t>
            </a:r>
            <a:r>
              <a:rPr lang="uk-UA" sz="1900" dirty="0"/>
              <a:t>огляд або </a:t>
            </a:r>
            <a:r>
              <a:rPr lang="uk-UA" sz="1900" dirty="0" smtClean="0"/>
              <a:t>контролював </a:t>
            </a:r>
            <a:r>
              <a:rPr lang="uk-UA" sz="1900" dirty="0"/>
              <a:t>всю мережу. Єдиним винятком тут </a:t>
            </a:r>
            <a:r>
              <a:rPr lang="uk-UA" sz="1900" dirty="0" smtClean="0"/>
              <a:t>є </a:t>
            </a:r>
            <a:r>
              <a:rPr lang="uk-UA" sz="1900" dirty="0"/>
              <a:t>контролери бездротової локальної мережі (</a:t>
            </a:r>
            <a:r>
              <a:rPr lang="en-US" sz="1900" dirty="0"/>
              <a:t>WLC). </a:t>
            </a:r>
            <a:r>
              <a:rPr lang="uk-UA" sz="1900" dirty="0"/>
              <a:t>Коли ви налаштовуєте бездротову мережу, ви налаштовуєте все на </a:t>
            </a:r>
            <a:r>
              <a:rPr lang="en-US" sz="1900" dirty="0"/>
              <a:t>WLC, </a:t>
            </a:r>
            <a:r>
              <a:rPr lang="uk-UA" sz="1900" dirty="0"/>
              <a:t>який контролює і налаштовує точки доступу. </a:t>
            </a:r>
            <a:endParaRPr lang="uk-UA" sz="1900" dirty="0" smtClean="0"/>
          </a:p>
          <a:p>
            <a:pPr marL="0" indent="0">
              <a:buNone/>
            </a:pPr>
            <a:endParaRPr lang="uk-UA" sz="1900" dirty="0"/>
          </a:p>
          <a:p>
            <a:pPr marL="0" indent="0">
              <a:buNone/>
            </a:pPr>
            <a:r>
              <a:rPr lang="uk-UA" sz="1900" dirty="0" smtClean="0"/>
              <a:t>З </a:t>
            </a:r>
            <a:r>
              <a:rPr lang="en-US" sz="1900" b="1" dirty="0"/>
              <a:t>SDN</a:t>
            </a:r>
            <a:r>
              <a:rPr lang="en-US" sz="1900" dirty="0"/>
              <a:t> </a:t>
            </a:r>
            <a:r>
              <a:rPr lang="uk-UA" sz="1900" dirty="0"/>
              <a:t>ми використовуємо </a:t>
            </a:r>
            <a:r>
              <a:rPr lang="uk-UA" sz="1900" b="1" dirty="0"/>
              <a:t>центральний контролер для рівня </a:t>
            </a:r>
            <a:r>
              <a:rPr lang="uk-UA" sz="1900" b="1" dirty="0" smtClean="0"/>
              <a:t>керування</a:t>
            </a:r>
            <a:r>
              <a:rPr lang="uk-UA" sz="1900" dirty="0" smtClean="0"/>
              <a:t>. </a:t>
            </a:r>
            <a:r>
              <a:rPr lang="uk-UA" sz="1900" dirty="0"/>
              <a:t>Залежно від рішення </a:t>
            </a:r>
            <a:r>
              <a:rPr lang="en-US" sz="1900" dirty="0"/>
              <a:t>SDN </a:t>
            </a:r>
            <a:r>
              <a:rPr lang="uk-UA" sz="1900" dirty="0"/>
              <a:t>виробника це може означати, що контролер </a:t>
            </a:r>
            <a:r>
              <a:rPr lang="en-US" sz="1900" dirty="0"/>
              <a:t>SDN </a:t>
            </a:r>
            <a:r>
              <a:rPr lang="uk-UA" sz="1900" dirty="0"/>
              <a:t>приймає </a:t>
            </a:r>
            <a:r>
              <a:rPr lang="uk-UA" sz="1900" dirty="0" smtClean="0"/>
              <a:t>керування рівнем керування на </a:t>
            </a:r>
            <a:r>
              <a:rPr lang="uk-UA" sz="1900" dirty="0"/>
              <a:t>100% (в цілому) або що він має уявлення тільки про рівні </a:t>
            </a:r>
            <a:r>
              <a:rPr lang="uk-UA" sz="1900" dirty="0" smtClean="0"/>
              <a:t>керування </a:t>
            </a:r>
            <a:r>
              <a:rPr lang="uk-UA" sz="1900" dirty="0"/>
              <a:t>всіх мережевих пристроїв в мережі. </a:t>
            </a:r>
            <a:endParaRPr lang="uk-UA" sz="1900" dirty="0" smtClean="0"/>
          </a:p>
          <a:p>
            <a:pPr marL="0" indent="0">
              <a:buNone/>
            </a:pPr>
            <a:r>
              <a:rPr lang="uk-UA" sz="1900" dirty="0" smtClean="0"/>
              <a:t>Контролер </a:t>
            </a:r>
            <a:r>
              <a:rPr lang="en-US" sz="1900" dirty="0"/>
              <a:t>SDN </a:t>
            </a:r>
            <a:r>
              <a:rPr lang="uk-UA" sz="1900" dirty="0"/>
              <a:t>може бути фізичним апаратним пристроєм або віртуальною машиною.</a:t>
            </a:r>
            <a:r>
              <a:rPr lang="uk-UA" dirty="0"/>
              <a:t> </a:t>
            </a:r>
            <a:endParaRPr lang="ru-RU" dirty="0"/>
          </a:p>
        </p:txBody>
      </p:sp>
    </p:spTree>
    <p:extLst>
      <p:ext uri="{BB962C8B-B14F-4D97-AF65-F5344CB8AC3E}">
        <p14:creationId xmlns:p14="http://schemas.microsoft.com/office/powerpoint/2010/main" val="1983975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762" y="404812"/>
            <a:ext cx="3962400" cy="4400550"/>
          </a:xfrm>
        </p:spPr>
      </p:pic>
      <p:sp>
        <p:nvSpPr>
          <p:cNvPr id="4" name="Прямоугольник 3"/>
          <p:cNvSpPr/>
          <p:nvPr/>
        </p:nvSpPr>
        <p:spPr>
          <a:xfrm>
            <a:off x="4676775" y="661987"/>
            <a:ext cx="7136534" cy="4247317"/>
          </a:xfrm>
          <a:prstGeom prst="rect">
            <a:avLst/>
          </a:prstGeom>
        </p:spPr>
        <p:txBody>
          <a:bodyPr wrap="square">
            <a:spAutoFit/>
          </a:bodyPr>
          <a:lstStyle/>
          <a:p>
            <a:r>
              <a:rPr lang="uk-UA" b="1" dirty="0"/>
              <a:t>Контролер </a:t>
            </a:r>
            <a:r>
              <a:rPr lang="en-US" b="1" dirty="0"/>
              <a:t>SDN, </a:t>
            </a:r>
            <a:r>
              <a:rPr lang="uk-UA" b="1" dirty="0"/>
              <a:t>який відповідає за рівень </a:t>
            </a:r>
            <a:r>
              <a:rPr lang="uk-UA" b="1" dirty="0" smtClean="0"/>
              <a:t>керування. </a:t>
            </a:r>
          </a:p>
          <a:p>
            <a:endParaRPr lang="uk-UA" dirty="0"/>
          </a:p>
          <a:p>
            <a:r>
              <a:rPr lang="uk-UA" dirty="0" smtClean="0"/>
              <a:t>Комутатори </a:t>
            </a:r>
            <a:r>
              <a:rPr lang="uk-UA" dirty="0"/>
              <a:t>тепер просто «тупі» пристрою, які </a:t>
            </a:r>
            <a:r>
              <a:rPr lang="uk-UA" dirty="0" smtClean="0"/>
              <a:t>містять </a:t>
            </a:r>
            <a:r>
              <a:rPr lang="uk-UA" dirty="0"/>
              <a:t>тільки рівень даних, але не рівень </a:t>
            </a:r>
            <a:r>
              <a:rPr lang="uk-UA" dirty="0" smtClean="0"/>
              <a:t>керування. </a:t>
            </a:r>
          </a:p>
          <a:p>
            <a:endParaRPr lang="uk-UA" dirty="0"/>
          </a:p>
          <a:p>
            <a:r>
              <a:rPr lang="uk-UA" dirty="0" smtClean="0"/>
              <a:t>Контролер </a:t>
            </a:r>
            <a:r>
              <a:rPr lang="en-US" dirty="0"/>
              <a:t>SDN </a:t>
            </a:r>
            <a:r>
              <a:rPr lang="uk-UA" dirty="0"/>
              <a:t>відповідає за передачу даних цих комутаторів рівня даних з рівня управління. </a:t>
            </a:r>
            <a:endParaRPr lang="uk-UA" dirty="0" smtClean="0"/>
          </a:p>
          <a:p>
            <a:endParaRPr lang="uk-UA" dirty="0"/>
          </a:p>
          <a:p>
            <a:r>
              <a:rPr lang="uk-UA" dirty="0" smtClean="0"/>
              <a:t>Є </a:t>
            </a:r>
            <a:r>
              <a:rPr lang="uk-UA" dirty="0"/>
              <a:t>деякі переваги і недоліки наявності розподіленого </a:t>
            </a:r>
            <a:r>
              <a:rPr lang="uk-UA" dirty="0" smtClean="0"/>
              <a:t>рівня керування в </a:t>
            </a:r>
            <a:r>
              <a:rPr lang="uk-UA" dirty="0"/>
              <a:t>порівнянні з центральним рівнем </a:t>
            </a:r>
            <a:r>
              <a:rPr lang="uk-UA" dirty="0" smtClean="0"/>
              <a:t>керування.</a:t>
            </a:r>
          </a:p>
          <a:p>
            <a:endParaRPr lang="uk-UA" dirty="0"/>
          </a:p>
          <a:p>
            <a:r>
              <a:rPr lang="uk-UA" dirty="0" smtClean="0"/>
              <a:t> Однією </a:t>
            </a:r>
            <a:r>
              <a:rPr lang="uk-UA" dirty="0"/>
              <a:t>з переваг наявності центрального контролера є те, що ми можемо налаштувати всю мережу з одного пристрою. </a:t>
            </a:r>
            <a:endParaRPr lang="uk-UA" dirty="0" smtClean="0"/>
          </a:p>
          <a:p>
            <a:r>
              <a:rPr lang="uk-UA" dirty="0" smtClean="0"/>
              <a:t>Цей </a:t>
            </a:r>
            <a:r>
              <a:rPr lang="uk-UA" dirty="0"/>
              <a:t>контролер має повний доступ і розуміння всього, що відбувається в нашій мережі. </a:t>
            </a:r>
            <a:endParaRPr lang="ru-RU" dirty="0"/>
          </a:p>
        </p:txBody>
      </p:sp>
    </p:spTree>
    <p:extLst>
      <p:ext uri="{BB962C8B-B14F-4D97-AF65-F5344CB8AC3E}">
        <p14:creationId xmlns:p14="http://schemas.microsoft.com/office/powerpoint/2010/main" val="3734863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485775"/>
            <a:ext cx="11458575" cy="5972175"/>
          </a:xfrm>
        </p:spPr>
        <p:txBody>
          <a:bodyPr>
            <a:normAutofit/>
          </a:bodyPr>
          <a:lstStyle/>
          <a:p>
            <a:pPr marL="0" indent="0">
              <a:buNone/>
            </a:pPr>
            <a:r>
              <a:rPr lang="uk-UA" sz="1800" dirty="0" smtClean="0"/>
              <a:t>Програмно-конфігурована мережа (</a:t>
            </a:r>
            <a:r>
              <a:rPr lang="en-US" sz="1800" dirty="0" smtClean="0"/>
              <a:t>SDN) </a:t>
            </a:r>
            <a:r>
              <a:rPr lang="uk-UA" sz="1800" dirty="0" smtClean="0"/>
              <a:t>приносить багато інновацій в традиційні мережі. </a:t>
            </a:r>
          </a:p>
          <a:p>
            <a:pPr marL="0" indent="0">
              <a:buNone/>
            </a:pPr>
            <a:r>
              <a:rPr lang="uk-UA" sz="1800" dirty="0" smtClean="0"/>
              <a:t>Вона забезпечує це новою архітектурою. </a:t>
            </a:r>
          </a:p>
          <a:p>
            <a:pPr marL="0" indent="0">
              <a:buNone/>
            </a:pPr>
            <a:endParaRPr lang="uk-UA" sz="1800" dirty="0" smtClean="0"/>
          </a:p>
          <a:p>
            <a:pPr marL="0" indent="0">
              <a:buNone/>
            </a:pPr>
            <a:r>
              <a:rPr lang="uk-UA" sz="1800" b="1" dirty="0" smtClean="0"/>
              <a:t>Особливості </a:t>
            </a:r>
            <a:r>
              <a:rPr lang="en-US" sz="1800" b="1" dirty="0" smtClean="0"/>
              <a:t>SDN</a:t>
            </a:r>
            <a:r>
              <a:rPr lang="uk-UA" sz="1800" b="1" dirty="0" smtClean="0"/>
              <a:t>: </a:t>
            </a:r>
          </a:p>
          <a:p>
            <a:pPr marL="342900" indent="-342900">
              <a:buFont typeface="+mj-lt"/>
              <a:buAutoNum type="arabicPeriod"/>
            </a:pPr>
            <a:r>
              <a:rPr lang="uk-UA" sz="1600" dirty="0" smtClean="0"/>
              <a:t>Нова архітектура, що розділяє </a:t>
            </a:r>
            <a:r>
              <a:rPr lang="en-US" sz="1600" dirty="0" smtClean="0"/>
              <a:t>control plane </a:t>
            </a:r>
            <a:r>
              <a:rPr lang="uk-UA" sz="1600" dirty="0" smtClean="0"/>
              <a:t>і </a:t>
            </a:r>
            <a:r>
              <a:rPr lang="en-US" sz="1600" dirty="0" smtClean="0"/>
              <a:t>data plane, </a:t>
            </a:r>
            <a:endParaRPr lang="uk-UA" sz="1600" dirty="0" smtClean="0"/>
          </a:p>
          <a:p>
            <a:pPr marL="342900" indent="-342900">
              <a:buFont typeface="+mj-lt"/>
              <a:buAutoNum type="arabicPeriod"/>
            </a:pPr>
            <a:r>
              <a:rPr lang="uk-UA" sz="1600" dirty="0" smtClean="0"/>
              <a:t>Центральний механізм обслуговування, </a:t>
            </a:r>
          </a:p>
          <a:p>
            <a:pPr marL="342900" indent="-342900">
              <a:buFont typeface="+mj-lt"/>
              <a:buAutoNum type="arabicPeriod"/>
            </a:pPr>
            <a:r>
              <a:rPr lang="uk-UA" sz="1600" dirty="0" smtClean="0"/>
              <a:t>Мережні пристрої, що відповідають тільки за пересилку, </a:t>
            </a:r>
          </a:p>
          <a:p>
            <a:pPr marL="342900" indent="-342900">
              <a:buFont typeface="+mj-lt"/>
              <a:buAutoNum type="arabicPeriod"/>
            </a:pPr>
            <a:r>
              <a:rPr lang="uk-UA" sz="1600" dirty="0" smtClean="0"/>
              <a:t>Апаратні засоби загального призначення, </a:t>
            </a:r>
          </a:p>
          <a:p>
            <a:pPr marL="342900" indent="-342900">
              <a:buFont typeface="+mj-lt"/>
              <a:buAutoNum type="arabicPeriod"/>
            </a:pPr>
            <a:r>
              <a:rPr lang="uk-UA" sz="1600" dirty="0" smtClean="0"/>
              <a:t>Мережева операційна система, </a:t>
            </a:r>
          </a:p>
          <a:p>
            <a:pPr marL="342900" indent="-342900">
              <a:buFont typeface="+mj-lt"/>
              <a:buAutoNum type="arabicPeriod"/>
            </a:pPr>
            <a:r>
              <a:rPr lang="uk-UA" sz="1600" dirty="0" smtClean="0"/>
              <a:t>Нові додатки замість деяких протоколів, </a:t>
            </a:r>
          </a:p>
          <a:p>
            <a:pPr marL="342900" indent="-342900">
              <a:buFont typeface="+mj-lt"/>
              <a:buAutoNum type="arabicPeriod"/>
            </a:pPr>
            <a:r>
              <a:rPr lang="uk-UA" sz="1600" dirty="0" smtClean="0"/>
              <a:t>Нові протоколи, такі як </a:t>
            </a:r>
            <a:r>
              <a:rPr lang="en-US" sz="1600" dirty="0" smtClean="0"/>
              <a:t>Open Flow </a:t>
            </a:r>
            <a:endParaRPr lang="uk-UA" sz="1600" dirty="0" smtClean="0"/>
          </a:p>
          <a:p>
            <a:pPr marL="342900" indent="-342900">
              <a:buFont typeface="+mj-lt"/>
              <a:buAutoNum type="arabicPeriod"/>
            </a:pPr>
            <a:r>
              <a:rPr lang="uk-UA" sz="1600" dirty="0" smtClean="0"/>
              <a:t>Скорочення капітальних і операційних витрат, </a:t>
            </a:r>
          </a:p>
          <a:p>
            <a:pPr marL="342900" indent="-342900">
              <a:buFont typeface="+mj-lt"/>
              <a:buAutoNum type="arabicPeriod"/>
            </a:pPr>
            <a:r>
              <a:rPr lang="uk-UA" sz="1600" dirty="0" smtClean="0"/>
              <a:t>Підвищена надійність і безпека, </a:t>
            </a:r>
          </a:p>
          <a:p>
            <a:pPr marL="342900" indent="-342900">
              <a:buFont typeface="+mj-lt"/>
              <a:buAutoNum type="arabicPeriod"/>
            </a:pPr>
            <a:r>
              <a:rPr lang="uk-UA" sz="1600" dirty="0" smtClean="0"/>
              <a:t>Краще усунення неполадок, </a:t>
            </a:r>
          </a:p>
          <a:p>
            <a:pPr marL="342900" indent="-342900">
              <a:buFont typeface="+mj-lt"/>
              <a:buAutoNum type="arabicPeriod"/>
            </a:pPr>
            <a:r>
              <a:rPr lang="uk-UA" sz="1600" dirty="0" smtClean="0"/>
              <a:t>Повністю контрольована мережа. </a:t>
            </a:r>
            <a:endParaRPr lang="ru-RU" sz="1600" dirty="0"/>
          </a:p>
        </p:txBody>
      </p:sp>
    </p:spTree>
    <p:extLst>
      <p:ext uri="{BB962C8B-B14F-4D97-AF65-F5344CB8AC3E}">
        <p14:creationId xmlns:p14="http://schemas.microsoft.com/office/powerpoint/2010/main" val="87612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087" y="547687"/>
            <a:ext cx="4552950" cy="5848350"/>
          </a:xfrm>
        </p:spPr>
      </p:pic>
      <p:sp>
        <p:nvSpPr>
          <p:cNvPr id="4" name="Прямоугольник 3"/>
          <p:cNvSpPr/>
          <p:nvPr/>
        </p:nvSpPr>
        <p:spPr>
          <a:xfrm>
            <a:off x="5334000" y="699611"/>
            <a:ext cx="6858000" cy="1323439"/>
          </a:xfrm>
          <a:prstGeom prst="rect">
            <a:avLst/>
          </a:prstGeom>
        </p:spPr>
        <p:txBody>
          <a:bodyPr wrap="square">
            <a:spAutoFit/>
          </a:bodyPr>
          <a:lstStyle/>
          <a:p>
            <a:r>
              <a:rPr lang="ru-RU" sz="2000" dirty="0"/>
              <a:t>Контроллер SDN </a:t>
            </a:r>
            <a:r>
              <a:rPr lang="ru-RU" sz="2000" dirty="0" smtClean="0"/>
              <a:t>використовує два спеціальних </a:t>
            </a:r>
            <a:r>
              <a:rPr lang="ru-RU" sz="2000" b="1" dirty="0" smtClean="0"/>
              <a:t>інтерфейси</a:t>
            </a:r>
            <a:r>
              <a:rPr lang="ru-RU" sz="2000" dirty="0" smtClean="0"/>
              <a:t>:</a:t>
            </a:r>
          </a:p>
          <a:p>
            <a:r>
              <a:rPr lang="ru-RU" sz="2000" dirty="0"/>
              <a:t/>
            </a:r>
            <a:br>
              <a:rPr lang="ru-RU" sz="2000" dirty="0"/>
            </a:br>
            <a:r>
              <a:rPr lang="ru-RU" sz="2000" dirty="0" smtClean="0"/>
              <a:t>Інтерфейси називають північним інтерфейсом(NBI)</a:t>
            </a:r>
          </a:p>
          <a:p>
            <a:r>
              <a:rPr lang="ru-RU" sz="2000" dirty="0" smtClean="0"/>
              <a:t>і </a:t>
            </a:r>
            <a:r>
              <a:rPr lang="ru-RU" sz="2000" dirty="0"/>
              <a:t>південним </a:t>
            </a:r>
            <a:r>
              <a:rPr lang="ru-RU" sz="2000" dirty="0" smtClean="0"/>
              <a:t>інтерфейсом (SBI</a:t>
            </a:r>
            <a:r>
              <a:rPr lang="ru-RU" sz="2000" dirty="0"/>
              <a:t>). </a:t>
            </a:r>
          </a:p>
        </p:txBody>
      </p:sp>
    </p:spTree>
    <p:extLst>
      <p:ext uri="{BB962C8B-B14F-4D97-AF65-F5344CB8AC3E}">
        <p14:creationId xmlns:p14="http://schemas.microsoft.com/office/powerpoint/2010/main" val="3243181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3374" y="200025"/>
            <a:ext cx="11458575" cy="6410325"/>
          </a:xfrm>
        </p:spPr>
        <p:txBody>
          <a:bodyPr>
            <a:normAutofit/>
          </a:bodyPr>
          <a:lstStyle/>
          <a:p>
            <a:pPr marL="0" indent="0" algn="ctr">
              <a:buNone/>
            </a:pPr>
            <a:r>
              <a:rPr lang="ru-RU" sz="2000" b="1" dirty="0" smtClean="0"/>
              <a:t>Південний інтерфейс</a:t>
            </a:r>
            <a:r>
              <a:rPr lang="en-US" sz="2000" b="1" dirty="0" smtClean="0"/>
              <a:t>(SBI)</a:t>
            </a:r>
          </a:p>
          <a:p>
            <a:pPr marL="0" indent="0">
              <a:buNone/>
            </a:pPr>
            <a:r>
              <a:rPr lang="ru-RU" sz="2000" dirty="0"/>
              <a:t/>
            </a:r>
            <a:br>
              <a:rPr lang="ru-RU" sz="2000" dirty="0"/>
            </a:br>
            <a:r>
              <a:rPr lang="uk-UA" sz="2000" dirty="0" smtClean="0"/>
              <a:t>Контролер SDN повинен зв'язуватися з нашими пристроями для програмування рівня даних. Це робиться через південний інтерфейс. Це не фізичний інтерфейс, а програмний інтерфейс, часто API (інтерфейс прикладного програмування). API - це програмний інтерфейс, який дозволяє додатку надавати спробувати відкрити іншу програму за допомогою попередньо визначених функцій і структур даних. </a:t>
            </a:r>
          </a:p>
          <a:p>
            <a:pPr marL="0" indent="0">
              <a:buNone/>
            </a:pPr>
            <a:endParaRPr lang="uk-UA" sz="2000" dirty="0" smtClean="0"/>
          </a:p>
          <a:p>
            <a:pPr marL="0" indent="0">
              <a:buNone/>
            </a:pPr>
            <a:r>
              <a:rPr lang="uk-UA" sz="2000" dirty="0" smtClean="0"/>
              <a:t>Деякі </a:t>
            </a:r>
            <a:r>
              <a:rPr lang="uk-UA" sz="2000" u="sng" dirty="0" smtClean="0"/>
              <a:t>популярні південні інтерфейси</a:t>
            </a:r>
            <a:r>
              <a:rPr lang="uk-UA" sz="2000" dirty="0" smtClean="0"/>
              <a:t>: </a:t>
            </a:r>
          </a:p>
          <a:p>
            <a:pPr>
              <a:buFontTx/>
              <a:buChar char="-"/>
            </a:pPr>
            <a:r>
              <a:rPr lang="uk-UA" sz="2000" b="1" dirty="0" smtClean="0"/>
              <a:t>OpenFlow</a:t>
            </a:r>
            <a:r>
              <a:rPr lang="uk-UA" sz="2000" dirty="0" smtClean="0"/>
              <a:t>: це, мабуть, найпопулярніший SBI на даний момент, це протокол з відкритим вихідним кодом від Open Networking Foundation. Існує досить багато мережевих пристроїв і контролерів SDN, які підтримують OpenFlow. </a:t>
            </a:r>
          </a:p>
          <a:p>
            <a:pPr>
              <a:buFontTx/>
              <a:buChar char="-"/>
            </a:pPr>
            <a:r>
              <a:rPr lang="uk-UA" sz="2000" dirty="0" smtClean="0"/>
              <a:t> </a:t>
            </a:r>
            <a:r>
              <a:rPr lang="uk-UA" sz="2000" b="1" dirty="0" smtClean="0"/>
              <a:t>Cisco OpFlex</a:t>
            </a:r>
            <a:r>
              <a:rPr lang="uk-UA" sz="2000" dirty="0" smtClean="0"/>
              <a:t>: це відповідь Cisco на OpenFlow. Це також протокол з відкритим вихідним кодом, який був представлений IETF для стандартизації. </a:t>
            </a:r>
          </a:p>
          <a:p>
            <a:pPr>
              <a:buFontTx/>
              <a:buChar char="-"/>
            </a:pPr>
            <a:r>
              <a:rPr lang="uk-UA" sz="2000" dirty="0" smtClean="0"/>
              <a:t> </a:t>
            </a:r>
            <a:r>
              <a:rPr lang="uk-UA" sz="2000" b="1" dirty="0" smtClean="0"/>
              <a:t>CLI</a:t>
            </a:r>
            <a:r>
              <a:rPr lang="uk-UA" sz="2000" dirty="0" smtClean="0"/>
              <a:t>: Cisco пропонує </a:t>
            </a:r>
            <a:r>
              <a:rPr lang="uk-UA" sz="2000" b="1" dirty="0" smtClean="0"/>
              <a:t>APIC-EM</a:t>
            </a:r>
            <a:r>
              <a:rPr lang="uk-UA" sz="2000" dirty="0" smtClean="0"/>
              <a:t>, який є рішенням SDN для поточного покоління маршрутизаторів і комутаторів. Він використовує протоколи, які доступні на обладнанні поточного покоління, таких як telnet, SSH і SNMP.</a:t>
            </a:r>
            <a:endParaRPr lang="ru-RU" sz="2000" dirty="0"/>
          </a:p>
        </p:txBody>
      </p:sp>
    </p:spTree>
    <p:extLst>
      <p:ext uri="{BB962C8B-B14F-4D97-AF65-F5344CB8AC3E}">
        <p14:creationId xmlns:p14="http://schemas.microsoft.com/office/powerpoint/2010/main" val="616095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3374" y="200025"/>
            <a:ext cx="11458575" cy="6410325"/>
          </a:xfrm>
        </p:spPr>
        <p:txBody>
          <a:bodyPr>
            <a:normAutofit/>
          </a:bodyPr>
          <a:lstStyle/>
          <a:p>
            <a:pPr marL="0" indent="0" algn="ctr">
              <a:buNone/>
            </a:pPr>
            <a:r>
              <a:rPr lang="uk-UA" sz="2000" b="1" dirty="0" smtClean="0"/>
              <a:t>Північний інтерфейс </a:t>
            </a:r>
            <a:r>
              <a:rPr lang="en-US" sz="2000" b="1" dirty="0" smtClean="0"/>
              <a:t>(NBI)</a:t>
            </a:r>
          </a:p>
          <a:p>
            <a:pPr marL="0" indent="0">
              <a:buNone/>
            </a:pPr>
            <a:r>
              <a:rPr lang="ru-RU" sz="2000" dirty="0"/>
              <a:t/>
            </a:r>
            <a:br>
              <a:rPr lang="ru-RU" sz="2000" dirty="0"/>
            </a:br>
            <a:r>
              <a:rPr lang="uk-UA" sz="2000" dirty="0" smtClean="0"/>
              <a:t>Північний інтерфейс використовується для доступу до самого контролера </a:t>
            </a:r>
            <a:r>
              <a:rPr lang="en-US" sz="2000" dirty="0" smtClean="0"/>
              <a:t>SDN. </a:t>
            </a:r>
            <a:r>
              <a:rPr lang="uk-UA" sz="2000" dirty="0" smtClean="0"/>
              <a:t>Це дозволяє адміністратору отримати доступ до </a:t>
            </a:r>
            <a:r>
              <a:rPr lang="en-US" sz="2000" dirty="0" smtClean="0"/>
              <a:t>SDN, </a:t>
            </a:r>
            <a:r>
              <a:rPr lang="uk-UA" sz="2000" dirty="0" smtClean="0"/>
              <a:t>щоб налаштувати його або витягти з нього інформацію. Це можна зробити за допомогою графічного інтерфейсу, але він також пропонує </a:t>
            </a:r>
            <a:r>
              <a:rPr lang="en-US" sz="2000" dirty="0" smtClean="0"/>
              <a:t>API, </a:t>
            </a:r>
            <a:r>
              <a:rPr lang="uk-UA" sz="2000" dirty="0" smtClean="0"/>
              <a:t>який дозволяє іншим програмам отримувати доступ до контролера </a:t>
            </a:r>
            <a:r>
              <a:rPr lang="en-US" sz="2000" dirty="0" smtClean="0"/>
              <a:t>SDN. </a:t>
            </a:r>
            <a:endParaRPr lang="uk-UA" sz="2000" dirty="0" smtClean="0"/>
          </a:p>
          <a:p>
            <a:pPr marL="0" indent="0">
              <a:buNone/>
            </a:pPr>
            <a:r>
              <a:rPr lang="uk-UA" sz="2000" dirty="0" smtClean="0"/>
              <a:t>Подібний підхід дозволяє використовувати це для написання сценаріїв і автоматизації мережевого адміністрування. </a:t>
            </a:r>
          </a:p>
          <a:p>
            <a:pPr marL="0" indent="0">
              <a:buNone/>
            </a:pPr>
            <a:endParaRPr lang="uk-UA" sz="2000" dirty="0" smtClean="0"/>
          </a:p>
          <a:p>
            <a:pPr marL="0" indent="0">
              <a:buNone/>
            </a:pPr>
            <a:r>
              <a:rPr lang="uk-UA" sz="2000" dirty="0" smtClean="0"/>
              <a:t>Ось деякі приклади: </a:t>
            </a:r>
          </a:p>
          <a:p>
            <a:pPr>
              <a:buFontTx/>
              <a:buChar char="-"/>
            </a:pPr>
            <a:r>
              <a:rPr lang="uk-UA" sz="2000" dirty="0" smtClean="0"/>
              <a:t>Вивести інформацію з усіх мережевих пристроїв у вашій мережі. </a:t>
            </a:r>
          </a:p>
          <a:p>
            <a:pPr>
              <a:buFontTx/>
              <a:buChar char="-"/>
            </a:pPr>
            <a:r>
              <a:rPr lang="uk-UA" sz="2000" dirty="0" smtClean="0"/>
              <a:t>Показати стан всіх фізичних інтерфейсів в мережі. </a:t>
            </a:r>
          </a:p>
          <a:p>
            <a:pPr>
              <a:buFontTx/>
              <a:buChar char="-"/>
            </a:pPr>
            <a:r>
              <a:rPr lang="uk-UA" sz="2000" dirty="0" smtClean="0"/>
              <a:t>Додайте нову </a:t>
            </a:r>
            <a:r>
              <a:rPr lang="en-US" sz="2000" dirty="0" smtClean="0"/>
              <a:t>VLAN </a:t>
            </a:r>
            <a:r>
              <a:rPr lang="uk-UA" sz="2000" dirty="0" smtClean="0"/>
              <a:t>на всіх ваших комутаторах. </a:t>
            </a:r>
          </a:p>
          <a:p>
            <a:pPr>
              <a:buFontTx/>
              <a:buChar char="-"/>
            </a:pPr>
            <a:r>
              <a:rPr lang="uk-UA" sz="2000" dirty="0" smtClean="0"/>
              <a:t>Показати топологію всієї вашої мережі. </a:t>
            </a:r>
          </a:p>
          <a:p>
            <a:pPr>
              <a:buFontTx/>
              <a:buChar char="-"/>
            </a:pPr>
            <a:r>
              <a:rPr lang="uk-UA" sz="2000" dirty="0" smtClean="0"/>
              <a:t>Автоматична настройка </a:t>
            </a:r>
            <a:r>
              <a:rPr lang="en-US" sz="2000" dirty="0" smtClean="0"/>
              <a:t>IP-</a:t>
            </a:r>
            <a:r>
              <a:rPr lang="uk-UA" sz="2000" dirty="0" smtClean="0"/>
              <a:t>адрес, маршрутизації і списків доступу при створенні нової віртуальної машини. </a:t>
            </a:r>
            <a:endParaRPr lang="ru-RU" sz="2000" dirty="0"/>
          </a:p>
        </p:txBody>
      </p:sp>
    </p:spTree>
    <p:extLst>
      <p:ext uri="{BB962C8B-B14F-4D97-AF65-F5344CB8AC3E}">
        <p14:creationId xmlns:p14="http://schemas.microsoft.com/office/powerpoint/2010/main" val="3424756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61" y="285750"/>
            <a:ext cx="5510213" cy="6175239"/>
          </a:xfrm>
        </p:spPr>
      </p:pic>
      <p:sp>
        <p:nvSpPr>
          <p:cNvPr id="4" name="Прямоугольник 3"/>
          <p:cNvSpPr/>
          <p:nvPr/>
        </p:nvSpPr>
        <p:spPr>
          <a:xfrm>
            <a:off x="6096000" y="386566"/>
            <a:ext cx="5715000" cy="4524315"/>
          </a:xfrm>
          <a:prstGeom prst="rect">
            <a:avLst/>
          </a:prstGeom>
        </p:spPr>
        <p:txBody>
          <a:bodyPr wrap="square">
            <a:spAutoFit/>
          </a:bodyPr>
          <a:lstStyle/>
          <a:p>
            <a:r>
              <a:rPr lang="uk-UA" dirty="0"/>
              <a:t>Через </a:t>
            </a:r>
            <a:r>
              <a:rPr lang="en-US" dirty="0"/>
              <a:t>API </a:t>
            </a:r>
            <a:r>
              <a:rPr lang="uk-UA" dirty="0"/>
              <a:t>кілька додатків можуть отримати доступ до контролера </a:t>
            </a:r>
            <a:r>
              <a:rPr lang="en-US" dirty="0"/>
              <a:t>SDN: </a:t>
            </a:r>
            <a:endParaRPr lang="uk-UA" dirty="0" smtClean="0"/>
          </a:p>
          <a:p>
            <a:endParaRPr lang="uk-UA" dirty="0"/>
          </a:p>
          <a:p>
            <a:pPr marL="285750" indent="-285750">
              <a:buFontTx/>
              <a:buChar char="-"/>
            </a:pPr>
            <a:r>
              <a:rPr lang="uk-UA" dirty="0" smtClean="0"/>
              <a:t>Користувач</a:t>
            </a:r>
            <a:r>
              <a:rPr lang="uk-UA" dirty="0"/>
              <a:t>, який використовує графічний інтерфейс для отримання інформації про мережу з контролера </a:t>
            </a:r>
            <a:r>
              <a:rPr lang="en-US" dirty="0"/>
              <a:t>SDN. </a:t>
            </a:r>
            <a:r>
              <a:rPr lang="uk-UA" dirty="0"/>
              <a:t>За лаштунками графічний інтерфейс використовує </a:t>
            </a:r>
            <a:r>
              <a:rPr lang="en-US" dirty="0"/>
              <a:t>API. </a:t>
            </a:r>
            <a:endParaRPr lang="uk-UA" dirty="0" smtClean="0"/>
          </a:p>
          <a:p>
            <a:endParaRPr lang="uk-UA" dirty="0" smtClean="0"/>
          </a:p>
          <a:p>
            <a:pPr marL="285750" indent="-285750">
              <a:buFontTx/>
              <a:buChar char="-"/>
            </a:pPr>
            <a:r>
              <a:rPr lang="en-US" dirty="0" smtClean="0"/>
              <a:t> </a:t>
            </a:r>
            <a:r>
              <a:rPr lang="uk-UA" dirty="0"/>
              <a:t>Скрипти, написані на </a:t>
            </a:r>
            <a:r>
              <a:rPr lang="en-US" dirty="0"/>
              <a:t>Java </a:t>
            </a:r>
            <a:r>
              <a:rPr lang="uk-UA" dirty="0"/>
              <a:t>або </a:t>
            </a:r>
            <a:r>
              <a:rPr lang="en-US" dirty="0"/>
              <a:t>Python, </a:t>
            </a:r>
            <a:r>
              <a:rPr lang="uk-UA" dirty="0"/>
              <a:t>можуть використовувати </a:t>
            </a:r>
            <a:r>
              <a:rPr lang="en-US" dirty="0"/>
              <a:t>API </a:t>
            </a:r>
            <a:r>
              <a:rPr lang="uk-UA" dirty="0"/>
              <a:t>для отримання інформації з контролера </a:t>
            </a:r>
            <a:r>
              <a:rPr lang="en-US" dirty="0"/>
              <a:t>SDN </a:t>
            </a:r>
            <a:r>
              <a:rPr lang="uk-UA" dirty="0"/>
              <a:t>або настройки мережі. </a:t>
            </a:r>
            <a:endParaRPr lang="uk-UA" dirty="0" smtClean="0"/>
          </a:p>
          <a:p>
            <a:endParaRPr lang="uk-UA" dirty="0" smtClean="0"/>
          </a:p>
          <a:p>
            <a:pPr marL="285750" indent="-285750">
              <a:buFontTx/>
              <a:buChar char="-"/>
            </a:pPr>
            <a:r>
              <a:rPr lang="uk-UA" dirty="0" smtClean="0"/>
              <a:t>Інші </a:t>
            </a:r>
            <a:r>
              <a:rPr lang="uk-UA" dirty="0"/>
              <a:t>додатки можуть отримати доступ до контролера </a:t>
            </a:r>
            <a:r>
              <a:rPr lang="en-US" dirty="0"/>
              <a:t>SDN. </a:t>
            </a:r>
            <a:r>
              <a:rPr lang="uk-UA" dirty="0" smtClean="0"/>
              <a:t>Наприклад, </a:t>
            </a:r>
            <a:r>
              <a:rPr lang="uk-UA" dirty="0"/>
              <a:t>додаток, </a:t>
            </a:r>
            <a:r>
              <a:rPr lang="uk-UA" dirty="0" smtClean="0"/>
              <a:t>який </a:t>
            </a:r>
            <a:r>
              <a:rPr lang="uk-UA" dirty="0"/>
              <a:t>автоматично налаштовує мережу після створення нової віртуальної машини на сервері </a:t>
            </a:r>
            <a:r>
              <a:rPr lang="en-US" dirty="0"/>
              <a:t>VMware </a:t>
            </a:r>
            <a:r>
              <a:rPr lang="en-US" dirty="0" err="1"/>
              <a:t>ESXi</a:t>
            </a:r>
            <a:r>
              <a:rPr lang="en-US" dirty="0"/>
              <a:t>. </a:t>
            </a:r>
            <a:endParaRPr lang="ru-RU" dirty="0"/>
          </a:p>
        </p:txBody>
      </p:sp>
    </p:spTree>
    <p:extLst>
      <p:ext uri="{BB962C8B-B14F-4D97-AF65-F5344CB8AC3E}">
        <p14:creationId xmlns:p14="http://schemas.microsoft.com/office/powerpoint/2010/main" val="2267769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3374" y="200025"/>
            <a:ext cx="11458575" cy="6410325"/>
          </a:xfrm>
        </p:spPr>
        <p:txBody>
          <a:bodyPr>
            <a:normAutofit/>
          </a:bodyPr>
          <a:lstStyle/>
          <a:p>
            <a:pPr marL="0" indent="0" algn="ctr">
              <a:buNone/>
            </a:pPr>
            <a:r>
              <a:rPr lang="ru-RU" sz="2000" b="1" dirty="0"/>
              <a:t>REST </a:t>
            </a:r>
            <a:r>
              <a:rPr lang="ru-RU" sz="2000" b="1" dirty="0" smtClean="0"/>
              <a:t>API</a:t>
            </a:r>
          </a:p>
          <a:p>
            <a:pPr marL="0" indent="0">
              <a:buNone/>
            </a:pPr>
            <a:r>
              <a:rPr lang="ru-RU" sz="2000" dirty="0" smtClean="0"/>
              <a:t/>
            </a:r>
            <a:br>
              <a:rPr lang="ru-RU" sz="2000" dirty="0" smtClean="0"/>
            </a:br>
            <a:r>
              <a:rPr lang="uk-UA" sz="2000" dirty="0" smtClean="0"/>
              <a:t>Контролери </a:t>
            </a:r>
            <a:r>
              <a:rPr lang="en-US" sz="2000" dirty="0" smtClean="0"/>
              <a:t>SDN </a:t>
            </a:r>
            <a:r>
              <a:rPr lang="uk-UA" sz="2000" dirty="0" smtClean="0"/>
              <a:t>зазвичай використовують </a:t>
            </a:r>
            <a:r>
              <a:rPr lang="en-US" sz="2000" dirty="0" smtClean="0"/>
              <a:t>REST API (Representational State Transfer). </a:t>
            </a:r>
          </a:p>
          <a:p>
            <a:pPr marL="0" indent="0">
              <a:buNone/>
            </a:pPr>
            <a:r>
              <a:rPr lang="en-US" sz="2000" dirty="0" smtClean="0"/>
              <a:t>REST API </a:t>
            </a:r>
            <a:r>
              <a:rPr lang="uk-UA" sz="2000" dirty="0" smtClean="0"/>
              <a:t>використовує </a:t>
            </a:r>
            <a:r>
              <a:rPr lang="en-US" sz="2000" dirty="0" smtClean="0"/>
              <a:t>HTTP-</a:t>
            </a:r>
            <a:r>
              <a:rPr lang="uk-UA" sz="2000" dirty="0" smtClean="0"/>
              <a:t>повідомлення для надсилання та отримання інформації між контролером </a:t>
            </a:r>
            <a:r>
              <a:rPr lang="en-US" sz="2000" dirty="0" smtClean="0"/>
              <a:t>SDN </a:t>
            </a:r>
            <a:r>
              <a:rPr lang="uk-UA" sz="2000" dirty="0" smtClean="0"/>
              <a:t>та іншим додатком. </a:t>
            </a:r>
          </a:p>
          <a:p>
            <a:pPr marL="0" indent="0">
              <a:buNone/>
            </a:pPr>
            <a:endParaRPr lang="uk-UA" sz="2000" dirty="0"/>
          </a:p>
          <a:p>
            <a:pPr marL="0" indent="0">
              <a:buNone/>
            </a:pPr>
            <a:r>
              <a:rPr lang="uk-UA" sz="2000" dirty="0" smtClean="0"/>
              <a:t>Він використовує ті ж </a:t>
            </a:r>
            <a:r>
              <a:rPr lang="en-US" sz="2000" dirty="0" smtClean="0"/>
              <a:t>HTTP-</a:t>
            </a:r>
            <a:r>
              <a:rPr lang="uk-UA" sz="2000" dirty="0" smtClean="0"/>
              <a:t>повідомлення: </a:t>
            </a:r>
          </a:p>
          <a:p>
            <a:pPr>
              <a:buFontTx/>
              <a:buChar char="-"/>
            </a:pPr>
            <a:r>
              <a:rPr lang="en-US" sz="2000" b="1" dirty="0" smtClean="0"/>
              <a:t>HTTP GET</a:t>
            </a:r>
            <a:r>
              <a:rPr lang="en-US" sz="2000" dirty="0" smtClean="0"/>
              <a:t>: </a:t>
            </a:r>
            <a:r>
              <a:rPr lang="uk-UA" sz="2000" dirty="0" smtClean="0"/>
              <a:t>використовується, коли ми хочемо отримати інформацію. </a:t>
            </a:r>
          </a:p>
          <a:p>
            <a:pPr>
              <a:buFontTx/>
              <a:buChar char="-"/>
            </a:pPr>
            <a:r>
              <a:rPr lang="en-US" sz="2000" b="1" dirty="0" smtClean="0"/>
              <a:t>HTTP POST/PUT</a:t>
            </a:r>
            <a:r>
              <a:rPr lang="en-US" sz="2000" dirty="0" smtClean="0"/>
              <a:t>: </a:t>
            </a:r>
            <a:r>
              <a:rPr lang="uk-UA" sz="2000" dirty="0" smtClean="0"/>
              <a:t>використовується, коли ми хочемо завантажити або оновити інформацію. Це схоже на перегляд веб-сторінки, тільки цього разу ви робите запит не веб-сторінки або зображення, а конкретний об'єкт у контролера </a:t>
            </a:r>
            <a:r>
              <a:rPr lang="en-US" sz="2000" dirty="0" smtClean="0"/>
              <a:t>SDN, </a:t>
            </a:r>
            <a:r>
              <a:rPr lang="uk-UA" sz="2000" dirty="0" smtClean="0"/>
              <a:t>наприклад, список з усіма </a:t>
            </a:r>
            <a:r>
              <a:rPr lang="en-US" sz="2000" dirty="0" smtClean="0"/>
              <a:t>VLAN </a:t>
            </a:r>
            <a:r>
              <a:rPr lang="uk-UA" sz="2000" dirty="0" smtClean="0"/>
              <a:t>в мережі. Коли контролер </a:t>
            </a:r>
            <a:r>
              <a:rPr lang="en-US" sz="2000" dirty="0" smtClean="0"/>
              <a:t>SDN </a:t>
            </a:r>
            <a:r>
              <a:rPr lang="uk-UA" sz="2000" dirty="0" smtClean="0"/>
              <a:t>отримує запит </a:t>
            </a:r>
            <a:r>
              <a:rPr lang="en-US" sz="2000" dirty="0" smtClean="0"/>
              <a:t>HTTP GET, </a:t>
            </a:r>
            <a:r>
              <a:rPr lang="uk-UA" sz="2000" dirty="0" smtClean="0"/>
              <a:t>він відповість відповіддю </a:t>
            </a:r>
            <a:r>
              <a:rPr lang="en-US" sz="2000" dirty="0" smtClean="0"/>
              <a:t>HTTP GET </a:t>
            </a:r>
            <a:r>
              <a:rPr lang="uk-UA" sz="2000" dirty="0" smtClean="0"/>
              <a:t>з інформацією, яка була запрошена. Ця інформація доставляється в загальному форматі даних. </a:t>
            </a:r>
          </a:p>
          <a:p>
            <a:pPr>
              <a:buFontTx/>
              <a:buChar char="-"/>
            </a:pPr>
            <a:endParaRPr lang="uk-UA" sz="2000" dirty="0" smtClean="0"/>
          </a:p>
          <a:p>
            <a:pPr marL="0" indent="0">
              <a:buNone/>
            </a:pPr>
            <a:r>
              <a:rPr lang="uk-UA" sz="2000" dirty="0" smtClean="0"/>
              <a:t>Два найбільш часто використовуваних формату даних: </a:t>
            </a:r>
          </a:p>
          <a:p>
            <a:pPr>
              <a:buFontTx/>
              <a:buChar char="-"/>
            </a:pPr>
            <a:r>
              <a:rPr lang="en-US" sz="2000" b="1" dirty="0" smtClean="0"/>
              <a:t>JSON</a:t>
            </a:r>
            <a:r>
              <a:rPr lang="en-US" sz="2000" dirty="0" smtClean="0"/>
              <a:t> (JavaScript Object Notation) </a:t>
            </a:r>
            <a:endParaRPr lang="uk-UA" sz="2000" dirty="0" smtClean="0"/>
          </a:p>
          <a:p>
            <a:pPr>
              <a:buFontTx/>
              <a:buChar char="-"/>
            </a:pPr>
            <a:r>
              <a:rPr lang="en-US" sz="2000" b="1" dirty="0" smtClean="0"/>
              <a:t>XML</a:t>
            </a:r>
            <a:r>
              <a:rPr lang="en-US" sz="2000" dirty="0" smtClean="0"/>
              <a:t> ​​(</a:t>
            </a:r>
            <a:r>
              <a:rPr lang="en-US" sz="2000" dirty="0" err="1" smtClean="0"/>
              <a:t>eXtensible</a:t>
            </a:r>
            <a:r>
              <a:rPr lang="en-US" sz="2000" dirty="0" smtClean="0"/>
              <a:t> Markup Language) </a:t>
            </a:r>
            <a:endParaRPr lang="ru-RU" sz="2000" dirty="0"/>
          </a:p>
        </p:txBody>
      </p:sp>
    </p:spTree>
    <p:extLst>
      <p:ext uri="{BB962C8B-B14F-4D97-AF65-F5344CB8AC3E}">
        <p14:creationId xmlns:p14="http://schemas.microsoft.com/office/powerpoint/2010/main" val="1513027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33550"/>
            <a:ext cx="5729708" cy="3676650"/>
          </a:xfrm>
        </p:spPr>
      </p:pic>
      <p:sp>
        <p:nvSpPr>
          <p:cNvPr id="4" name="Прямоугольник 3"/>
          <p:cNvSpPr/>
          <p:nvPr/>
        </p:nvSpPr>
        <p:spPr>
          <a:xfrm>
            <a:off x="5901158" y="2198638"/>
            <a:ext cx="6096000" cy="2031325"/>
          </a:xfrm>
          <a:prstGeom prst="rect">
            <a:avLst/>
          </a:prstGeom>
        </p:spPr>
        <p:txBody>
          <a:bodyPr>
            <a:spAutoFit/>
          </a:bodyPr>
          <a:lstStyle/>
          <a:p>
            <a:r>
              <a:rPr lang="ru-RU" dirty="0" smtClean="0"/>
              <a:t>Скрипт на Python</a:t>
            </a:r>
            <a:r>
              <a:rPr lang="ru-RU" dirty="0"/>
              <a:t>, </a:t>
            </a:r>
            <a:r>
              <a:rPr lang="ru-RU" dirty="0" smtClean="0"/>
              <a:t>який виконує HTTP </a:t>
            </a:r>
            <a:r>
              <a:rPr lang="ru-RU" dirty="0"/>
              <a:t>GET </a:t>
            </a:r>
            <a:r>
              <a:rPr lang="ru-RU" dirty="0" smtClean="0"/>
              <a:t>для отримання наступного  </a:t>
            </a:r>
            <a:r>
              <a:rPr lang="ru-RU" dirty="0"/>
              <a:t>URL через API:</a:t>
            </a:r>
            <a:br>
              <a:rPr lang="ru-RU" dirty="0"/>
            </a:br>
            <a:r>
              <a:rPr lang="ru-RU" dirty="0"/>
              <a:t/>
            </a:r>
            <a:br>
              <a:rPr lang="ru-RU" dirty="0"/>
            </a:br>
            <a:r>
              <a:rPr lang="ru-RU" dirty="0"/>
              <a:t>https://192.168.1.1:8443/sdn/v2.0/net/nodes</a:t>
            </a:r>
            <a:br>
              <a:rPr lang="ru-RU" dirty="0"/>
            </a:br>
            <a:r>
              <a:rPr lang="ru-RU" dirty="0"/>
              <a:t/>
            </a:r>
            <a:br>
              <a:rPr lang="ru-RU" dirty="0"/>
            </a:br>
            <a:r>
              <a:rPr lang="ru-RU" dirty="0"/>
              <a:t>Цей URL буде витягувати деякі доступні змінні, наприклад, інформацію про всі вузли (хостах) в мережі. </a:t>
            </a:r>
          </a:p>
        </p:txBody>
      </p:sp>
    </p:spTree>
    <p:extLst>
      <p:ext uri="{BB962C8B-B14F-4D97-AF65-F5344CB8AC3E}">
        <p14:creationId xmlns:p14="http://schemas.microsoft.com/office/powerpoint/2010/main" val="3759056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57325"/>
            <a:ext cx="5210175" cy="2809875"/>
          </a:xfrm>
        </p:spPr>
      </p:pic>
      <p:sp>
        <p:nvSpPr>
          <p:cNvPr id="4" name="Прямоугольник 3"/>
          <p:cNvSpPr/>
          <p:nvPr/>
        </p:nvSpPr>
        <p:spPr>
          <a:xfrm>
            <a:off x="533400" y="400735"/>
            <a:ext cx="8477250" cy="369332"/>
          </a:xfrm>
          <a:prstGeom prst="rect">
            <a:avLst/>
          </a:prstGeom>
        </p:spPr>
        <p:txBody>
          <a:bodyPr wrap="square">
            <a:spAutoFit/>
          </a:bodyPr>
          <a:lstStyle/>
          <a:p>
            <a:r>
              <a:rPr lang="ru-RU" dirty="0" smtClean="0"/>
              <a:t>Як тільки API отримає це, він відповість HTTP </a:t>
            </a:r>
            <a:r>
              <a:rPr lang="ru-RU" dirty="0"/>
              <a:t>GET:</a:t>
            </a:r>
          </a:p>
        </p:txBody>
      </p:sp>
      <p:pic>
        <p:nvPicPr>
          <p:cNvPr id="6" name="Рисунок 5"/>
          <p:cNvPicPr>
            <a:picLocks noChangeAspect="1"/>
          </p:cNvPicPr>
          <p:nvPr/>
        </p:nvPicPr>
        <p:blipFill>
          <a:blip r:embed="rId3"/>
          <a:stretch>
            <a:fillRect/>
          </a:stretch>
        </p:blipFill>
        <p:spPr>
          <a:xfrm>
            <a:off x="6353174" y="1457325"/>
            <a:ext cx="5248275" cy="5168756"/>
          </a:xfrm>
          <a:prstGeom prst="rect">
            <a:avLst/>
          </a:prstGeom>
        </p:spPr>
      </p:pic>
    </p:spTree>
    <p:extLst>
      <p:ext uri="{BB962C8B-B14F-4D97-AF65-F5344CB8AC3E}">
        <p14:creationId xmlns:p14="http://schemas.microsoft.com/office/powerpoint/2010/main" val="2260603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0382" y="149513"/>
            <a:ext cx="5609706" cy="790575"/>
          </a:xfrm>
        </p:spPr>
        <p:txBody>
          <a:bodyPr>
            <a:normAutofit/>
          </a:bodyPr>
          <a:lstStyle/>
          <a:p>
            <a:pPr algn="ctr"/>
            <a:r>
              <a:rPr lang="ru-RU" sz="2400" b="1" dirty="0" smtClean="0">
                <a:latin typeface="+mn-lt"/>
              </a:rPr>
              <a:t>ТРАДИЦІЙНА МЕРЕЖА</a:t>
            </a:r>
            <a:endParaRPr lang="ru-RU" sz="2400" b="1" dirty="0">
              <a:latin typeface="+mn-lt"/>
            </a:endParaRPr>
          </a:p>
        </p:txBody>
      </p:sp>
      <p:sp>
        <p:nvSpPr>
          <p:cNvPr id="3" name="Объект 2"/>
          <p:cNvSpPr>
            <a:spLocks noGrp="1"/>
          </p:cNvSpPr>
          <p:nvPr>
            <p:ph idx="1"/>
          </p:nvPr>
        </p:nvSpPr>
        <p:spPr>
          <a:xfrm>
            <a:off x="415636" y="1152524"/>
            <a:ext cx="11037455" cy="5285221"/>
          </a:xfrm>
        </p:spPr>
        <p:txBody>
          <a:bodyPr>
            <a:normAutofit/>
          </a:bodyPr>
          <a:lstStyle/>
          <a:p>
            <a:pPr marL="0" indent="0">
              <a:buNone/>
            </a:pPr>
            <a:r>
              <a:rPr lang="uk-UA" sz="1800" dirty="0" smtClean="0"/>
              <a:t>Традиційний мережевий </a:t>
            </a:r>
            <a:r>
              <a:rPr lang="uk-UA" sz="1800" dirty="0"/>
              <a:t>пристрій, наприклад, маршрутизатор, має різні функції, </a:t>
            </a:r>
            <a:r>
              <a:rPr lang="uk-UA" sz="1800" dirty="0" smtClean="0"/>
              <a:t>який він повинен </a:t>
            </a:r>
            <a:r>
              <a:rPr lang="uk-UA" sz="1800" dirty="0"/>
              <a:t>виконувати. </a:t>
            </a:r>
            <a:endParaRPr lang="uk-UA" sz="1800" dirty="0" smtClean="0"/>
          </a:p>
          <a:p>
            <a:pPr marL="0" indent="0">
              <a:buNone/>
            </a:pPr>
            <a:endParaRPr lang="uk-UA" sz="1800" dirty="0" smtClean="0"/>
          </a:p>
          <a:p>
            <a:pPr marL="0" indent="0">
              <a:buNone/>
            </a:pPr>
            <a:r>
              <a:rPr lang="uk-UA" sz="1800" dirty="0" smtClean="0"/>
              <a:t>Наприклад</a:t>
            </a:r>
            <a:r>
              <a:rPr lang="uk-UA" sz="1800" dirty="0"/>
              <a:t>, маршрутизатор для пересилання </a:t>
            </a:r>
            <a:r>
              <a:rPr lang="en-US" sz="1800" dirty="0"/>
              <a:t>IP-</a:t>
            </a:r>
            <a:r>
              <a:rPr lang="uk-UA" sz="1800" dirty="0"/>
              <a:t>пакета: </a:t>
            </a:r>
            <a:endParaRPr lang="uk-UA" sz="1800" dirty="0" smtClean="0"/>
          </a:p>
          <a:p>
            <a:pPr>
              <a:buFontTx/>
              <a:buChar char="-"/>
            </a:pPr>
            <a:r>
              <a:rPr lang="uk-UA" sz="1800" dirty="0" smtClean="0"/>
              <a:t>Повинен </a:t>
            </a:r>
            <a:r>
              <a:rPr lang="uk-UA" sz="1800" dirty="0"/>
              <a:t>перевірити </a:t>
            </a:r>
            <a:r>
              <a:rPr lang="en-US" sz="1800" dirty="0"/>
              <a:t>IP-</a:t>
            </a:r>
            <a:r>
              <a:rPr lang="uk-UA" sz="1800" dirty="0"/>
              <a:t>адресу призначення в таблиці маршрутизації, щоб з'ясувати, куди направити </a:t>
            </a:r>
            <a:r>
              <a:rPr lang="en-US" sz="1800" dirty="0"/>
              <a:t>IP-</a:t>
            </a:r>
            <a:r>
              <a:rPr lang="uk-UA" sz="1800" dirty="0"/>
              <a:t>пакет. </a:t>
            </a:r>
            <a:endParaRPr lang="uk-UA" sz="1800" dirty="0" smtClean="0"/>
          </a:p>
          <a:p>
            <a:pPr>
              <a:buFontTx/>
              <a:buChar char="-"/>
            </a:pPr>
            <a:r>
              <a:rPr lang="uk-UA" sz="1800" dirty="0" smtClean="0"/>
              <a:t>Протоколи </a:t>
            </a:r>
            <a:r>
              <a:rPr lang="uk-UA" sz="1800" dirty="0"/>
              <a:t>маршрутизації, такі як </a:t>
            </a:r>
            <a:r>
              <a:rPr lang="en-US" sz="1800" dirty="0"/>
              <a:t>OSPF, EIGRP </a:t>
            </a:r>
            <a:r>
              <a:rPr lang="uk-UA" sz="1800" dirty="0"/>
              <a:t>або </a:t>
            </a:r>
            <a:r>
              <a:rPr lang="en-US" sz="1800" dirty="0"/>
              <a:t>BGP, </a:t>
            </a:r>
            <a:r>
              <a:rPr lang="uk-UA" sz="1800" dirty="0" smtClean="0"/>
              <a:t>потрібні для </a:t>
            </a:r>
            <a:r>
              <a:rPr lang="uk-UA" sz="1800" dirty="0"/>
              <a:t>вивчення мереж, </a:t>
            </a:r>
            <a:r>
              <a:rPr lang="uk-UA" sz="1800" dirty="0" smtClean="0"/>
              <a:t>визначених </a:t>
            </a:r>
            <a:r>
              <a:rPr lang="uk-UA" sz="1800" dirty="0"/>
              <a:t>в таблиці маршрутизації. </a:t>
            </a:r>
            <a:endParaRPr lang="uk-UA" sz="1800" dirty="0" smtClean="0"/>
          </a:p>
          <a:p>
            <a:pPr>
              <a:buFontTx/>
              <a:buChar char="-"/>
            </a:pPr>
            <a:r>
              <a:rPr lang="uk-UA" sz="1800" dirty="0" smtClean="0"/>
              <a:t>Він </a:t>
            </a:r>
            <a:r>
              <a:rPr lang="uk-UA" sz="1800" dirty="0"/>
              <a:t>повинен використовувати </a:t>
            </a:r>
            <a:r>
              <a:rPr lang="en-US" sz="1800" dirty="0"/>
              <a:t>ARP </a:t>
            </a:r>
            <a:r>
              <a:rPr lang="uk-UA" sz="1800" dirty="0"/>
              <a:t>для визначення </a:t>
            </a:r>
            <a:r>
              <a:rPr lang="en-US" sz="1800" dirty="0"/>
              <a:t>MAC-</a:t>
            </a:r>
            <a:r>
              <a:rPr lang="uk-UA" sz="1800" dirty="0"/>
              <a:t>адреси призначення наступного переходу або призначення і зміни </a:t>
            </a:r>
            <a:r>
              <a:rPr lang="en-US" sz="1800" dirty="0"/>
              <a:t>MAC-</a:t>
            </a:r>
            <a:r>
              <a:rPr lang="uk-UA" sz="1800" dirty="0"/>
              <a:t>адреси призначення в кадрі </a:t>
            </a:r>
            <a:r>
              <a:rPr lang="en-US" sz="1800" dirty="0"/>
              <a:t>Ethernet. </a:t>
            </a:r>
            <a:endParaRPr lang="uk-UA" sz="1800" dirty="0" smtClean="0"/>
          </a:p>
          <a:p>
            <a:pPr>
              <a:buFontTx/>
              <a:buChar char="-"/>
            </a:pPr>
            <a:r>
              <a:rPr lang="en-US" sz="1800" dirty="0" smtClean="0"/>
              <a:t>TTL </a:t>
            </a:r>
            <a:r>
              <a:rPr lang="en-US" sz="1800" dirty="0"/>
              <a:t>(</a:t>
            </a:r>
            <a:r>
              <a:rPr lang="uk-UA" sz="1800" dirty="0"/>
              <a:t>час життя) в пакеті </a:t>
            </a:r>
            <a:r>
              <a:rPr lang="en-US" sz="1800" dirty="0"/>
              <a:t>IP </a:t>
            </a:r>
            <a:r>
              <a:rPr lang="uk-UA" sz="1800" dirty="0"/>
              <a:t>має бути зменшено на 1, а контрольна сума заголовка </a:t>
            </a:r>
            <a:r>
              <a:rPr lang="en-US" sz="1800" dirty="0" smtClean="0"/>
              <a:t>IP</a:t>
            </a:r>
            <a:r>
              <a:rPr lang="uk-UA" sz="1800" dirty="0" smtClean="0"/>
              <a:t>-пакета</a:t>
            </a:r>
            <a:r>
              <a:rPr lang="en-US" sz="1800" dirty="0" smtClean="0"/>
              <a:t> </a:t>
            </a:r>
            <a:r>
              <a:rPr lang="uk-UA" sz="1800" dirty="0"/>
              <a:t>повинна бути перерахована. </a:t>
            </a:r>
            <a:endParaRPr lang="uk-UA" sz="1800" dirty="0" smtClean="0"/>
          </a:p>
          <a:p>
            <a:pPr>
              <a:buFontTx/>
              <a:buChar char="-"/>
            </a:pPr>
            <a:r>
              <a:rPr lang="uk-UA" sz="1800" dirty="0" smtClean="0"/>
              <a:t>Контрольна </a:t>
            </a:r>
            <a:r>
              <a:rPr lang="uk-UA" sz="1800" dirty="0"/>
              <a:t>сума кадру </a:t>
            </a:r>
            <a:r>
              <a:rPr lang="en-US" sz="1800" dirty="0"/>
              <a:t>Ethernet </a:t>
            </a:r>
            <a:r>
              <a:rPr lang="uk-UA" sz="1800" dirty="0"/>
              <a:t>повинна бути перерахована. </a:t>
            </a:r>
            <a:endParaRPr lang="ru-RU" sz="1800" dirty="0"/>
          </a:p>
        </p:txBody>
      </p:sp>
    </p:spTree>
    <p:extLst>
      <p:ext uri="{BB962C8B-B14F-4D97-AF65-F5344CB8AC3E}">
        <p14:creationId xmlns:p14="http://schemas.microsoft.com/office/powerpoint/2010/main" val="3553395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148" y="257359"/>
            <a:ext cx="5157527" cy="6430092"/>
          </a:xfrm>
        </p:spPr>
      </p:pic>
      <p:sp>
        <p:nvSpPr>
          <p:cNvPr id="4" name="Прямоугольник 3"/>
          <p:cNvSpPr/>
          <p:nvPr/>
        </p:nvSpPr>
        <p:spPr>
          <a:xfrm>
            <a:off x="6457321" y="405884"/>
            <a:ext cx="3648704" cy="369332"/>
          </a:xfrm>
          <a:prstGeom prst="rect">
            <a:avLst/>
          </a:prstGeom>
        </p:spPr>
        <p:txBody>
          <a:bodyPr wrap="square">
            <a:spAutoFit/>
          </a:bodyPr>
          <a:lstStyle/>
          <a:p>
            <a:r>
              <a:rPr lang="uk-UA" b="1" dirty="0" smtClean="0"/>
              <a:t>Рівні архітектури </a:t>
            </a:r>
            <a:r>
              <a:rPr lang="en-US" b="1" dirty="0" smtClean="0"/>
              <a:t>SDN</a:t>
            </a:r>
            <a:endParaRPr lang="en-US" b="1" dirty="0"/>
          </a:p>
        </p:txBody>
      </p:sp>
    </p:spTree>
    <p:extLst>
      <p:ext uri="{BB962C8B-B14F-4D97-AF65-F5344CB8AC3E}">
        <p14:creationId xmlns:p14="http://schemas.microsoft.com/office/powerpoint/2010/main" val="2955958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1600" y="76200"/>
            <a:ext cx="11976100" cy="6677025"/>
          </a:xfrm>
        </p:spPr>
        <p:txBody>
          <a:bodyPr>
            <a:normAutofit/>
          </a:bodyPr>
          <a:lstStyle/>
          <a:p>
            <a:pPr marL="457200" indent="-457200" algn="ctr">
              <a:spcBef>
                <a:spcPts val="0"/>
              </a:spcBef>
              <a:buAutoNum type="arabicPeriod"/>
            </a:pPr>
            <a:r>
              <a:rPr lang="ru-RU" sz="2000" b="1" dirty="0" smtClean="0"/>
              <a:t>Рівень інфраструктури</a:t>
            </a:r>
          </a:p>
          <a:p>
            <a:pPr marL="0" indent="0" algn="ctr">
              <a:spcBef>
                <a:spcPts val="0"/>
              </a:spcBef>
              <a:buNone/>
            </a:pPr>
            <a:endParaRPr lang="ru-RU" sz="1800" b="1" dirty="0" smtClean="0"/>
          </a:p>
          <a:p>
            <a:pPr marL="0" indent="0">
              <a:spcBef>
                <a:spcPts val="0"/>
              </a:spcBef>
              <a:buNone/>
            </a:pPr>
            <a:r>
              <a:rPr lang="uk-UA" sz="1600" dirty="0" smtClean="0"/>
              <a:t>Він складається з комутаційних пристроїв, наприклад маршрутизаторів на рівні даних. </a:t>
            </a:r>
          </a:p>
          <a:p>
            <a:pPr marL="0" indent="0">
              <a:spcBef>
                <a:spcPts val="0"/>
              </a:spcBef>
              <a:buNone/>
            </a:pPr>
            <a:r>
              <a:rPr lang="uk-UA" sz="1600" dirty="0" smtClean="0"/>
              <a:t>Комутаційні пристрої відповідають за обробку пакетів на основі правил, що надаються контролером. Вони збирають інформацію про стан мережі, беруть кеш даних і зберігають його в локальному сховищі або призначених пристроях перед відправкою їх в контролери.</a:t>
            </a:r>
          </a:p>
          <a:p>
            <a:pPr marL="0" indent="0">
              <a:spcBef>
                <a:spcPts val="0"/>
              </a:spcBef>
              <a:buNone/>
            </a:pPr>
            <a:endParaRPr lang="uk-UA" sz="1600" dirty="0"/>
          </a:p>
          <a:p>
            <a:pPr marL="0" indent="0">
              <a:spcBef>
                <a:spcPts val="0"/>
              </a:spcBef>
              <a:buNone/>
            </a:pPr>
            <a:r>
              <a:rPr lang="uk-UA" sz="1600" dirty="0" smtClean="0"/>
              <a:t>Інформація про стан мережі може включати таку інформацію, як статистика трафіку, топологія мережі, використання мережі і т. д. </a:t>
            </a:r>
          </a:p>
          <a:p>
            <a:pPr marL="0" indent="0">
              <a:spcBef>
                <a:spcPts val="0"/>
              </a:spcBef>
              <a:buNone/>
            </a:pPr>
            <a:endParaRPr lang="uk-UA" sz="1600" dirty="0"/>
          </a:p>
          <a:p>
            <a:pPr marL="0" indent="0">
              <a:spcBef>
                <a:spcPts val="0"/>
              </a:spcBef>
              <a:buNone/>
            </a:pPr>
            <a:r>
              <a:rPr lang="uk-UA" sz="1600" dirty="0" smtClean="0"/>
              <a:t>а. </a:t>
            </a:r>
            <a:r>
              <a:rPr lang="uk-UA" sz="1600" b="1" dirty="0" smtClean="0"/>
              <a:t>Комутаційні пристрої: </a:t>
            </a:r>
            <a:r>
              <a:rPr lang="uk-UA" sz="1600" dirty="0" smtClean="0"/>
              <a:t>Такі як комутатори і маршрутизатори, які пов'язані між собою, утворюючи єдину мережу. Комутаційні пристрої зв'язані між собою через різні середовища передачі, включаючи кабелі </a:t>
            </a:r>
            <a:r>
              <a:rPr lang="en-US" sz="1600" dirty="0" smtClean="0"/>
              <a:t>Ethernet, </a:t>
            </a:r>
            <a:r>
              <a:rPr lang="uk-UA" sz="1600" dirty="0" smtClean="0"/>
              <a:t>вита пара, оптоволокно і бездротове радіо. </a:t>
            </a:r>
          </a:p>
          <a:p>
            <a:pPr marL="0" indent="0">
              <a:spcBef>
                <a:spcPts val="0"/>
              </a:spcBef>
              <a:buNone/>
            </a:pPr>
            <a:endParaRPr lang="uk-UA" sz="1600" dirty="0"/>
          </a:p>
          <a:p>
            <a:pPr marL="0" indent="0">
              <a:spcBef>
                <a:spcPts val="0"/>
              </a:spcBef>
              <a:buNone/>
            </a:pPr>
            <a:r>
              <a:rPr lang="uk-UA" sz="1600" dirty="0" smtClean="0"/>
              <a:t>б. </a:t>
            </a:r>
            <a:r>
              <a:rPr lang="uk-UA" sz="1600" b="1" dirty="0" smtClean="0"/>
              <a:t>Пам'ять: </a:t>
            </a:r>
            <a:r>
              <a:rPr lang="uk-UA" sz="1600" dirty="0" smtClean="0"/>
              <a:t>Одне з головних завдань рівня керування - як ефективно зберегти вбудовану пам'ять. Для переключення пристроїв у великих мережах потрібно більший обсяг пам'яті, і, як наслідок, необхідно постійно очищати накопичені дані і оновлювати пристрої зберігання, щоб уникнути вичерпання пам'яті. У разі заповненого простору пам'яті пакети повинні бути відкинуті або спрямовані в контролери для подальших рішень про те, як їх обробляти, що призводить до зниження продуктивності мережі. </a:t>
            </a:r>
          </a:p>
          <a:p>
            <a:pPr marL="0" indent="0">
              <a:spcBef>
                <a:spcPts val="0"/>
              </a:spcBef>
              <a:buNone/>
            </a:pPr>
            <a:endParaRPr lang="uk-UA" sz="1600" dirty="0"/>
          </a:p>
          <a:p>
            <a:pPr marL="0" indent="0">
              <a:spcBef>
                <a:spcPts val="0"/>
              </a:spcBef>
              <a:buNone/>
            </a:pPr>
            <a:r>
              <a:rPr lang="en-US" sz="1600" dirty="0" smtClean="0"/>
              <a:t>SDN </a:t>
            </a:r>
            <a:r>
              <a:rPr lang="uk-UA" sz="1600" dirty="0" smtClean="0"/>
              <a:t>вирішує цю проблему шляхом використання запрограмованих інструкцій для контролерів, щоб зменшити використання пам'яті. </a:t>
            </a:r>
            <a:endParaRPr lang="ru-RU" sz="1600" dirty="0" smtClean="0"/>
          </a:p>
        </p:txBody>
      </p:sp>
      <p:pic>
        <p:nvPicPr>
          <p:cNvPr id="2" name="Picture 1"/>
          <p:cNvPicPr>
            <a:picLocks noChangeAspect="1"/>
          </p:cNvPicPr>
          <p:nvPr/>
        </p:nvPicPr>
        <p:blipFill>
          <a:blip r:embed="rId2"/>
          <a:stretch>
            <a:fillRect/>
          </a:stretch>
        </p:blipFill>
        <p:spPr>
          <a:xfrm>
            <a:off x="3608387" y="4328969"/>
            <a:ext cx="4962525" cy="2171700"/>
          </a:xfrm>
          <a:prstGeom prst="rect">
            <a:avLst/>
          </a:prstGeom>
        </p:spPr>
      </p:pic>
    </p:spTree>
    <p:extLst>
      <p:ext uri="{BB962C8B-B14F-4D97-AF65-F5344CB8AC3E}">
        <p14:creationId xmlns:p14="http://schemas.microsoft.com/office/powerpoint/2010/main" val="3175092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5955" y="637310"/>
            <a:ext cx="11610975" cy="2576946"/>
          </a:xfrm>
        </p:spPr>
        <p:txBody>
          <a:bodyPr>
            <a:normAutofit/>
          </a:bodyPr>
          <a:lstStyle/>
          <a:p>
            <a:pPr marL="0" indent="0">
              <a:spcBef>
                <a:spcPts val="0"/>
              </a:spcBef>
              <a:buNone/>
            </a:pPr>
            <a:r>
              <a:rPr lang="uk-UA" sz="1800" dirty="0" smtClean="0"/>
              <a:t>в. </a:t>
            </a:r>
            <a:r>
              <a:rPr lang="uk-UA" sz="1800" b="1" dirty="0" smtClean="0"/>
              <a:t>Засоби передачі</a:t>
            </a:r>
            <a:r>
              <a:rPr lang="uk-UA" sz="1800" dirty="0" smtClean="0"/>
              <a:t>: </a:t>
            </a:r>
            <a:r>
              <a:rPr lang="en-US" sz="1800" dirty="0" smtClean="0"/>
              <a:t>SDN </a:t>
            </a:r>
            <a:r>
              <a:rPr lang="uk-UA" sz="1800" dirty="0" smtClean="0"/>
              <a:t>повинен охоплювати всі можливі середовища передачі, включаючи провідні, бездротові і оптичні пристрої, щоб забезпечити універсальне покриття. Однак різні середовища передачі мають свої власні специфікації конфігурації і управління. Таким чином, </a:t>
            </a:r>
            <a:r>
              <a:rPr lang="en-US" sz="1800" dirty="0" smtClean="0"/>
              <a:t>SDN </a:t>
            </a:r>
            <a:r>
              <a:rPr lang="uk-UA" sz="1800" dirty="0" smtClean="0"/>
              <a:t>повинен інтегруватися з цими технологіями незалежно від необхідної конфігурації. </a:t>
            </a:r>
          </a:p>
          <a:p>
            <a:pPr marL="0" indent="0">
              <a:spcBef>
                <a:spcPts val="0"/>
              </a:spcBef>
              <a:buNone/>
            </a:pPr>
            <a:endParaRPr lang="uk-UA" sz="1800" dirty="0"/>
          </a:p>
          <a:p>
            <a:pPr marL="0" indent="0">
              <a:spcBef>
                <a:spcPts val="0"/>
              </a:spcBef>
              <a:buNone/>
            </a:pPr>
            <a:endParaRPr lang="uk-UA" sz="1800" dirty="0" smtClean="0"/>
          </a:p>
          <a:p>
            <a:pPr marL="0" indent="0">
              <a:spcBef>
                <a:spcPts val="0"/>
              </a:spcBef>
              <a:buNone/>
            </a:pPr>
            <a:r>
              <a:rPr lang="uk-UA" sz="1800" dirty="0" smtClean="0"/>
              <a:t>г</a:t>
            </a:r>
            <a:r>
              <a:rPr lang="uk-UA" sz="1800" b="1" dirty="0" smtClean="0"/>
              <a:t>. Площина даних</a:t>
            </a:r>
            <a:r>
              <a:rPr lang="uk-UA" sz="1800" dirty="0" smtClean="0"/>
              <a:t>: Основна функція рівня даних - пересилання пакетів. Після отримання пакету даних комутаційний пристрій спочатку підтверджує правило пересилання, яке відповідає пакету, а потім відповідно пересилає пакет на наступний сервер або маршрутизатор. </a:t>
            </a:r>
            <a:endParaRPr lang="ru-RU" sz="1800" dirty="0"/>
          </a:p>
        </p:txBody>
      </p:sp>
      <p:pic>
        <p:nvPicPr>
          <p:cNvPr id="2" name="Picture 1"/>
          <p:cNvPicPr>
            <a:picLocks noChangeAspect="1"/>
          </p:cNvPicPr>
          <p:nvPr/>
        </p:nvPicPr>
        <p:blipFill>
          <a:blip r:embed="rId2"/>
          <a:stretch>
            <a:fillRect/>
          </a:stretch>
        </p:blipFill>
        <p:spPr>
          <a:xfrm>
            <a:off x="3630179" y="3839440"/>
            <a:ext cx="4962525" cy="2171700"/>
          </a:xfrm>
          <a:prstGeom prst="rect">
            <a:avLst/>
          </a:prstGeom>
        </p:spPr>
      </p:pic>
    </p:spTree>
    <p:extLst>
      <p:ext uri="{BB962C8B-B14F-4D97-AF65-F5344CB8AC3E}">
        <p14:creationId xmlns:p14="http://schemas.microsoft.com/office/powerpoint/2010/main" val="2340622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3374" y="200025"/>
            <a:ext cx="11458575" cy="6410325"/>
          </a:xfrm>
        </p:spPr>
        <p:txBody>
          <a:bodyPr>
            <a:normAutofit/>
          </a:bodyPr>
          <a:lstStyle/>
          <a:p>
            <a:pPr marL="0" indent="0" algn="ctr">
              <a:spcBef>
                <a:spcPts val="0"/>
              </a:spcBef>
              <a:buNone/>
            </a:pPr>
            <a:r>
              <a:rPr lang="ru-RU" sz="2000" b="1" dirty="0"/>
              <a:t>2. </a:t>
            </a:r>
            <a:r>
              <a:rPr lang="ru-RU" sz="2000" b="1" dirty="0" smtClean="0"/>
              <a:t>Рівень керування</a:t>
            </a:r>
          </a:p>
          <a:p>
            <a:pPr marL="0" indent="0">
              <a:spcBef>
                <a:spcPts val="0"/>
              </a:spcBef>
              <a:buNone/>
            </a:pPr>
            <a:r>
              <a:rPr lang="ru-RU" sz="2000" dirty="0"/>
              <a:t/>
            </a:r>
            <a:br>
              <a:rPr lang="ru-RU" sz="2000" dirty="0"/>
            </a:br>
            <a:r>
              <a:rPr lang="uk-UA" sz="1800" dirty="0" smtClean="0"/>
              <a:t>Рівень керування пов'язує рівень інфраструктури та рівень додатків через два інтерфейси - один для низхідної взаємодії з рівнем інфраструктури (Південним інтерфейсом), визначаючи правила для контролерів для доступу до різних функцій, що надаються перемиканням пристроїв. </a:t>
            </a:r>
          </a:p>
          <a:p>
            <a:pPr marL="0" indent="0">
              <a:spcBef>
                <a:spcPts val="0"/>
              </a:spcBef>
              <a:buNone/>
            </a:pPr>
            <a:r>
              <a:rPr lang="uk-UA" sz="1800" dirty="0" smtClean="0"/>
              <a:t>І висхідна взаємодія з прикладним рівнем (Північний інтерфейс). </a:t>
            </a:r>
          </a:p>
          <a:p>
            <a:pPr marL="0" indent="0">
              <a:spcBef>
                <a:spcPts val="0"/>
              </a:spcBef>
              <a:buNone/>
            </a:pPr>
            <a:endParaRPr lang="uk-UA" sz="1800" dirty="0"/>
          </a:p>
          <a:p>
            <a:pPr marL="0" indent="0">
              <a:spcBef>
                <a:spcPts val="0"/>
              </a:spcBef>
              <a:buNone/>
            </a:pPr>
            <a:r>
              <a:rPr lang="uk-UA" sz="1800" dirty="0" smtClean="0"/>
              <a:t>а. </a:t>
            </a:r>
            <a:r>
              <a:rPr lang="uk-UA" sz="1800" b="1" dirty="0" smtClean="0"/>
              <a:t>Мова програмування: </a:t>
            </a:r>
            <a:r>
              <a:rPr lang="uk-UA" sz="1800" dirty="0" smtClean="0"/>
              <a:t>Ключовою функцією рівня керування є аналіз вимог додатків в правилах пересилання пакетів. Ця функція вимагає наявність протоколу зв'язку, наприклад, мови програмування, між рівнем керування і прикладним рівнем над ним. Тому вкрай важливо забезпечити мову високого рівня для додатків SDN для взаємодії з контролерами. Мовні інструкції повинні вказувати повний синтаксис для додатків SDN, щоб легко зрозуміти їхні вимоги і стратегії управління мережею. Для розробки додатків можна використовувати  мови програмування, такі як C ++, Java і Python, які зазвичай включають в себе комплект розробки програмного забезпечення (SDK) з бібліотеками для потрібних функцій, таких як протоколи безпеки.</a:t>
            </a:r>
            <a:r>
              <a:rPr lang="ru-RU" dirty="0"/>
              <a:t/>
            </a:r>
            <a:br>
              <a:rPr lang="ru-RU" dirty="0"/>
            </a:br>
            <a:endParaRPr lang="ru-RU" dirty="0"/>
          </a:p>
        </p:txBody>
      </p:sp>
      <p:pic>
        <p:nvPicPr>
          <p:cNvPr id="2" name="Picture 1"/>
          <p:cNvPicPr>
            <a:picLocks noChangeAspect="1"/>
          </p:cNvPicPr>
          <p:nvPr/>
        </p:nvPicPr>
        <p:blipFill>
          <a:blip r:embed="rId2"/>
          <a:stretch>
            <a:fillRect/>
          </a:stretch>
        </p:blipFill>
        <p:spPr>
          <a:xfrm>
            <a:off x="3349914" y="4135005"/>
            <a:ext cx="5067300" cy="2171700"/>
          </a:xfrm>
          <a:prstGeom prst="rect">
            <a:avLst/>
          </a:prstGeom>
        </p:spPr>
      </p:pic>
    </p:spTree>
    <p:extLst>
      <p:ext uri="{BB962C8B-B14F-4D97-AF65-F5344CB8AC3E}">
        <p14:creationId xmlns:p14="http://schemas.microsoft.com/office/powerpoint/2010/main" val="3600961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3374" y="200025"/>
            <a:ext cx="11458575" cy="6410325"/>
          </a:xfrm>
        </p:spPr>
        <p:txBody>
          <a:bodyPr>
            <a:normAutofit/>
          </a:bodyPr>
          <a:lstStyle/>
          <a:p>
            <a:pPr marL="0" indent="0">
              <a:buNone/>
            </a:pPr>
            <a:r>
              <a:rPr lang="uk-UA" sz="1800" dirty="0" smtClean="0"/>
              <a:t>б. </a:t>
            </a:r>
            <a:r>
              <a:rPr lang="uk-UA" sz="1800" b="1" dirty="0" smtClean="0"/>
              <a:t>Оновлення правил: </a:t>
            </a:r>
            <a:r>
              <a:rPr lang="uk-UA" sz="1800" dirty="0" smtClean="0"/>
              <a:t>Контролер </a:t>
            </a:r>
            <a:r>
              <a:rPr lang="en-US" sz="1800" dirty="0" smtClean="0"/>
              <a:t>SDN </a:t>
            </a:r>
            <a:r>
              <a:rPr lang="uk-UA" sz="1800" dirty="0" smtClean="0"/>
              <a:t>відповідає за генерацію правил пересилання пакетів, аналіз правил і пересилку їх на відповідні комутаційні пристрої для роботи. Однак правила пересилання необхідно оновити через зміни конфігурації і динамічного контролю мережевих проблем, таких як перенаправлення трафіку з одного сервера на інший для оптимального балансування навантаження. </a:t>
            </a:r>
          </a:p>
          <a:p>
            <a:pPr marL="0" indent="0">
              <a:buNone/>
            </a:pPr>
            <a:endParaRPr lang="uk-UA" sz="1800" dirty="0"/>
          </a:p>
          <a:p>
            <a:pPr marL="0" indent="0">
              <a:buNone/>
            </a:pPr>
            <a:r>
              <a:rPr lang="uk-UA" sz="1800" dirty="0" smtClean="0"/>
              <a:t>в. С</a:t>
            </a:r>
            <a:r>
              <a:rPr lang="uk-UA" sz="1800" b="1" dirty="0" smtClean="0"/>
              <a:t>півставлення стану мережі</a:t>
            </a:r>
            <a:r>
              <a:rPr lang="uk-UA" sz="1800" dirty="0" smtClean="0"/>
              <a:t>: В висхідному потоці контролери збирають інформацію про статистику мережі, щоб побудувати загальне уявлення про всю мережу і надати прикладному рівню необхідну інформацію для її оптимальної роботи. Основні дані про стан мережі включають статистику трафіку, таку як час виконання, номер пакета, розмір даних і пропускна здатність. </a:t>
            </a:r>
          </a:p>
          <a:p>
            <a:pPr marL="0" indent="0">
              <a:buNone/>
            </a:pPr>
            <a:endParaRPr lang="uk-UA" sz="1800" dirty="0"/>
          </a:p>
          <a:p>
            <a:pPr marL="0" indent="0">
              <a:buNone/>
            </a:pPr>
            <a:r>
              <a:rPr lang="uk-UA" sz="1800" b="1" dirty="0" smtClean="0"/>
              <a:t>г. Перевірка політик і правил: </a:t>
            </a:r>
            <a:r>
              <a:rPr lang="uk-UA" sz="1800" dirty="0" smtClean="0"/>
              <a:t>Узгодженість політик і правил є важливим кроком до стабілізації вибору маршрутизації в мережах </a:t>
            </a:r>
            <a:r>
              <a:rPr lang="en-US" sz="1800" dirty="0" smtClean="0"/>
              <a:t>SDN. </a:t>
            </a:r>
            <a:r>
              <a:rPr lang="uk-UA" sz="1800" dirty="0" smtClean="0"/>
              <a:t>Це пов'язано з тим, що в мережах </a:t>
            </a:r>
            <a:r>
              <a:rPr lang="en-US" sz="1800" dirty="0" smtClean="0"/>
              <a:t>SDN </a:t>
            </a:r>
            <a:r>
              <a:rPr lang="uk-UA" sz="1800" dirty="0" smtClean="0"/>
              <a:t>кілька додатків можуть підключатися до одного контролера, а кілька контролерів можуть бути налаштовані для загальної оптимізації мережі. У разі, коли в системі розміщено багато правил, політики і правила повинні бути перевірені, щоб виявити і уникнути потенційних конфліктів. </a:t>
            </a:r>
            <a:endParaRPr lang="ru-RU" sz="1800" dirty="0"/>
          </a:p>
        </p:txBody>
      </p:sp>
      <p:pic>
        <p:nvPicPr>
          <p:cNvPr id="2" name="Picture 1"/>
          <p:cNvPicPr>
            <a:picLocks noChangeAspect="1"/>
          </p:cNvPicPr>
          <p:nvPr/>
        </p:nvPicPr>
        <p:blipFill>
          <a:blip r:embed="rId2"/>
          <a:stretch>
            <a:fillRect/>
          </a:stretch>
        </p:blipFill>
        <p:spPr>
          <a:xfrm>
            <a:off x="3529011" y="4438650"/>
            <a:ext cx="5067300" cy="2171700"/>
          </a:xfrm>
          <a:prstGeom prst="rect">
            <a:avLst/>
          </a:prstGeom>
        </p:spPr>
      </p:pic>
    </p:spTree>
    <p:extLst>
      <p:ext uri="{BB962C8B-B14F-4D97-AF65-F5344CB8AC3E}">
        <p14:creationId xmlns:p14="http://schemas.microsoft.com/office/powerpoint/2010/main" val="3749777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1083" y="0"/>
            <a:ext cx="11458575" cy="6410325"/>
          </a:xfrm>
        </p:spPr>
        <p:txBody>
          <a:bodyPr>
            <a:normAutofit fontScale="85000" lnSpcReduction="20000"/>
          </a:bodyPr>
          <a:lstStyle/>
          <a:p>
            <a:pPr marL="0" indent="0" algn="ctr">
              <a:spcBef>
                <a:spcPts val="0"/>
              </a:spcBef>
              <a:buNone/>
            </a:pPr>
            <a:r>
              <a:rPr lang="ru-RU" sz="2400" b="1" dirty="0"/>
              <a:t>3. </a:t>
            </a:r>
            <a:r>
              <a:rPr lang="ru-RU" sz="2400" b="1" dirty="0" smtClean="0"/>
              <a:t>Рівень додатків</a:t>
            </a:r>
          </a:p>
          <a:p>
            <a:pPr marL="0" indent="0" algn="ctr">
              <a:spcBef>
                <a:spcPts val="0"/>
              </a:spcBef>
              <a:buNone/>
            </a:pPr>
            <a:endParaRPr lang="ru-RU" sz="2400" b="1" dirty="0" smtClean="0"/>
          </a:p>
          <a:p>
            <a:pPr marL="0" indent="0">
              <a:spcBef>
                <a:spcPts val="0"/>
              </a:spcBef>
              <a:buNone/>
            </a:pPr>
            <a:r>
              <a:rPr lang="ru-RU" sz="2100" dirty="0"/>
              <a:t/>
            </a:r>
            <a:br>
              <a:rPr lang="ru-RU" sz="2100" dirty="0"/>
            </a:br>
            <a:r>
              <a:rPr lang="uk-UA" sz="2100" dirty="0" smtClean="0"/>
              <a:t>Цей рівень містить додатки, які призначені для оптимізації взаємодії з користувачем. Через програмовану платформу, яка надається рівнем керування SDN, додатки SDN можуть здійснювати доступ та керувати комутаційними пристроями на рівні інфраструктури. Додатки SDN можуть використовуватися для оптимізації процесу, який включає динамічне управління доступом, мобільність і міграцію, а також балансування навантаження на сервер і віртуалізацію мережі. </a:t>
            </a:r>
          </a:p>
          <a:p>
            <a:pPr marL="0" indent="0">
              <a:spcBef>
                <a:spcPts val="0"/>
              </a:spcBef>
              <a:buNone/>
            </a:pPr>
            <a:endParaRPr lang="uk-UA" sz="2100" dirty="0" smtClean="0"/>
          </a:p>
          <a:p>
            <a:pPr marL="0" indent="0">
              <a:spcBef>
                <a:spcPts val="0"/>
              </a:spcBef>
              <a:buNone/>
            </a:pPr>
            <a:endParaRPr lang="uk-UA" sz="2100" dirty="0"/>
          </a:p>
          <a:p>
            <a:pPr marL="0" indent="0">
              <a:spcBef>
                <a:spcPts val="0"/>
              </a:spcBef>
              <a:buNone/>
            </a:pPr>
            <a:r>
              <a:rPr lang="uk-UA" sz="2100" b="1" dirty="0" smtClean="0"/>
              <a:t>а. Адаптивна маршрутизація. </a:t>
            </a:r>
            <a:r>
              <a:rPr lang="uk-UA" sz="2100" dirty="0" smtClean="0"/>
              <a:t>Основною функцією мережі є комутація пакетів і маршрутизація. Традиційно схеми комутації та маршрутизації засновані на розподіленому підході. Однак такі розподілені конструкції мають безліч вузьких місць, включаючи складну реалізацію, повільну конвергенцію і обмежені можливості для досягнення широкого контролю мережі. </a:t>
            </a:r>
          </a:p>
          <a:p>
            <a:pPr marL="0" indent="0">
              <a:spcBef>
                <a:spcPts val="0"/>
              </a:spcBef>
              <a:buNone/>
            </a:pPr>
            <a:r>
              <a:rPr lang="uk-UA" sz="2100" dirty="0" smtClean="0"/>
              <a:t>Як альтернативне рішення SDN, з іншого боку, пропонує замкнутий набір елементів управління циклом, забезпечуючи додатки регулярної своєчасною інформацією про стан глобальної мережі і дозволяючи додаткам контролювати мережу.</a:t>
            </a:r>
          </a:p>
          <a:p>
            <a:pPr marL="0" indent="0">
              <a:spcBef>
                <a:spcPts val="0"/>
              </a:spcBef>
              <a:buNone/>
            </a:pPr>
            <a:endParaRPr lang="uk-UA" sz="2100" dirty="0" smtClean="0"/>
          </a:p>
          <a:p>
            <a:pPr marL="0" indent="0">
              <a:buNone/>
            </a:pPr>
            <a:r>
              <a:rPr lang="ru-RU" sz="2100" dirty="0" smtClean="0"/>
              <a:t>б. </a:t>
            </a:r>
            <a:r>
              <a:rPr lang="ru-RU" sz="2100" b="1" dirty="0" smtClean="0"/>
              <a:t>Балансування навантаження. </a:t>
            </a:r>
            <a:r>
              <a:rPr lang="ru-RU" sz="2100" dirty="0" smtClean="0"/>
              <a:t>Балансування навантаження - це широко використовуваний метод для досягнення кращого використання сервера. </a:t>
            </a:r>
          </a:p>
          <a:p>
            <a:pPr marL="0" indent="0">
              <a:buNone/>
            </a:pPr>
            <a:r>
              <a:rPr lang="ru-RU" sz="2100" dirty="0" smtClean="0"/>
              <a:t>Звичайна практика методів балансування навантаження в центрах обробки даних полягає в розгортанні технологій балансування навантаження переднього плану для обробки перенаправлення запиту клієнта на певний набір серверів на основі деякої матриці або репліки для оптимізації пропускної здатності, скорочення часу відгуку, і переконайтеся, що перевантаження мережі не відбувається. Однак виділені балансувальники навантаження зазвичай дуже дорогі. </a:t>
            </a:r>
          </a:p>
          <a:p>
            <a:pPr marL="0" indent="0">
              <a:buNone/>
            </a:pPr>
            <a:r>
              <a:rPr lang="ru-RU" sz="2100" dirty="0" smtClean="0"/>
              <a:t>SDN надає альтернативний метод або підхід шляхом настройки мережі для обробки розподілу трафіку. </a:t>
            </a:r>
          </a:p>
          <a:p>
            <a:pPr marL="0" indent="0">
              <a:spcBef>
                <a:spcPts val="0"/>
              </a:spcBef>
              <a:buNone/>
            </a:pPr>
            <a:r>
              <a:rPr lang="ru-RU" dirty="0"/>
              <a:t/>
            </a:r>
            <a:br>
              <a:rPr lang="ru-RU" dirty="0"/>
            </a:br>
            <a:endParaRPr lang="ru-RU" dirty="0"/>
          </a:p>
        </p:txBody>
      </p:sp>
      <p:pic>
        <p:nvPicPr>
          <p:cNvPr id="2" name="Picture 1"/>
          <p:cNvPicPr>
            <a:picLocks noChangeAspect="1"/>
          </p:cNvPicPr>
          <p:nvPr/>
        </p:nvPicPr>
        <p:blipFill>
          <a:blip r:embed="rId2"/>
          <a:stretch>
            <a:fillRect/>
          </a:stretch>
        </p:blipFill>
        <p:spPr>
          <a:xfrm>
            <a:off x="3588760" y="5473844"/>
            <a:ext cx="4848225" cy="1285875"/>
          </a:xfrm>
          <a:prstGeom prst="rect">
            <a:avLst/>
          </a:prstGeom>
        </p:spPr>
      </p:pic>
    </p:spTree>
    <p:extLst>
      <p:ext uri="{BB962C8B-B14F-4D97-AF65-F5344CB8AC3E}">
        <p14:creationId xmlns:p14="http://schemas.microsoft.com/office/powerpoint/2010/main" val="1496830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5522" y="3851282"/>
            <a:ext cx="5930393" cy="2078182"/>
          </a:xfrm>
        </p:spPr>
        <p:txBody>
          <a:bodyPr>
            <a:noAutofit/>
          </a:bodyPr>
          <a:lstStyle/>
          <a:p>
            <a:pPr marL="0" indent="0">
              <a:buNone/>
            </a:pPr>
            <a:r>
              <a:rPr lang="uk-UA" sz="1600" dirty="0" smtClean="0"/>
              <a:t>Ідея </a:t>
            </a:r>
            <a:r>
              <a:rPr lang="en-US" sz="1600" dirty="0" err="1" smtClean="0"/>
              <a:t>OpenFlow</a:t>
            </a:r>
            <a:r>
              <a:rPr lang="en-US" sz="1600" dirty="0" smtClean="0"/>
              <a:t> </a:t>
            </a:r>
            <a:r>
              <a:rPr lang="uk-UA" sz="1600" dirty="0" smtClean="0"/>
              <a:t>про створення окремої мережі, призначеної виключно для управління мережею, породила ключову концепцію </a:t>
            </a:r>
            <a:r>
              <a:rPr lang="en-US" sz="1600" dirty="0" smtClean="0"/>
              <a:t>SDN </a:t>
            </a:r>
            <a:r>
              <a:rPr lang="uk-UA" sz="1600" dirty="0" smtClean="0"/>
              <a:t>і заклала основу для програмованості мережі і логічно централізованої панелі керування. Концепції і принципи дизайну </a:t>
            </a:r>
            <a:r>
              <a:rPr lang="en-US" sz="1600" dirty="0" smtClean="0"/>
              <a:t>SDN </a:t>
            </a:r>
            <a:r>
              <a:rPr lang="uk-UA" sz="1600" dirty="0" smtClean="0"/>
              <a:t>та </a:t>
            </a:r>
            <a:r>
              <a:rPr lang="en-US" sz="1600" dirty="0" err="1" smtClean="0"/>
              <a:t>OpenFlow</a:t>
            </a:r>
            <a:r>
              <a:rPr lang="en-US" sz="1600" dirty="0" smtClean="0"/>
              <a:t> </a:t>
            </a:r>
            <a:r>
              <a:rPr lang="uk-UA" sz="1600" dirty="0" smtClean="0"/>
              <a:t>нерозривно пов'язані один з одним. З одного боку, багато концепції в </a:t>
            </a:r>
            <a:r>
              <a:rPr lang="en-US" sz="1600" dirty="0" smtClean="0"/>
              <a:t>SDN </a:t>
            </a:r>
            <a:r>
              <a:rPr lang="uk-UA" sz="1600" dirty="0" smtClean="0"/>
              <a:t>засновані на дизайні </a:t>
            </a:r>
            <a:r>
              <a:rPr lang="en-US" sz="1600" dirty="0" err="1" smtClean="0"/>
              <a:t>OpenFlow</a:t>
            </a:r>
            <a:r>
              <a:rPr lang="en-US" sz="1600" dirty="0" smtClean="0"/>
              <a:t>; </a:t>
            </a:r>
            <a:endParaRPr lang="uk-UA" sz="1600" dirty="0" smtClean="0"/>
          </a:p>
          <a:p>
            <a:pPr marL="0" indent="0">
              <a:buNone/>
            </a:pPr>
            <a:r>
              <a:rPr lang="uk-UA" sz="1600" dirty="0" smtClean="0"/>
              <a:t>ПО мірі того як концептуальна основа </a:t>
            </a:r>
            <a:r>
              <a:rPr lang="en-US" sz="1600" dirty="0" smtClean="0"/>
              <a:t>SDN </a:t>
            </a:r>
            <a:r>
              <a:rPr lang="uk-UA" sz="1600" dirty="0" smtClean="0"/>
              <a:t>стає більш чіткою і зрілою, це впливає на розвиток </a:t>
            </a:r>
            <a:r>
              <a:rPr lang="en-US" sz="1600" dirty="0" err="1" smtClean="0"/>
              <a:t>OpenFlow</a:t>
            </a:r>
            <a:r>
              <a:rPr lang="en-US" sz="1600" dirty="0" smtClean="0"/>
              <a:t>. </a:t>
            </a:r>
            <a:endParaRPr lang="ru-RU" sz="16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9" y="200025"/>
            <a:ext cx="4647881" cy="97987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658" y="3676087"/>
            <a:ext cx="5752381" cy="2428571"/>
          </a:xfrm>
          <a:prstGeom prst="rect">
            <a:avLst/>
          </a:prstGeom>
        </p:spPr>
      </p:pic>
      <p:sp>
        <p:nvSpPr>
          <p:cNvPr id="5" name="Rectangle 4"/>
          <p:cNvSpPr/>
          <p:nvPr/>
        </p:nvSpPr>
        <p:spPr>
          <a:xfrm>
            <a:off x="235522" y="1517871"/>
            <a:ext cx="11780626" cy="1477328"/>
          </a:xfrm>
          <a:prstGeom prst="rect">
            <a:avLst/>
          </a:prstGeom>
        </p:spPr>
        <p:txBody>
          <a:bodyPr wrap="square">
            <a:spAutoFit/>
          </a:bodyPr>
          <a:lstStyle/>
          <a:p>
            <a:r>
              <a:rPr lang="ru-RU" b="1" dirty="0"/>
              <a:t>OpenFlow</a:t>
            </a:r>
            <a:r>
              <a:rPr lang="ru-RU" dirty="0"/>
              <a:t> - протокол </a:t>
            </a:r>
            <a:r>
              <a:rPr lang="ru-RU" dirty="0" smtClean="0"/>
              <a:t>керування </a:t>
            </a:r>
            <a:r>
              <a:rPr lang="ru-RU" dirty="0"/>
              <a:t>процесом обробки даних, що передаються по мережі передачі даних маршрутизаторами і комутаторами, який реалізує технологію </a:t>
            </a:r>
            <a:r>
              <a:rPr lang="en-US" dirty="0" smtClean="0"/>
              <a:t>SDN</a:t>
            </a:r>
            <a:r>
              <a:rPr lang="ru-RU" dirty="0" smtClean="0"/>
              <a:t>. </a:t>
            </a:r>
            <a:endParaRPr lang="en-US" dirty="0" smtClean="0"/>
          </a:p>
          <a:p>
            <a:r>
              <a:rPr lang="ru-RU" dirty="0" smtClean="0"/>
              <a:t>Протокол </a:t>
            </a:r>
            <a:r>
              <a:rPr lang="ru-RU" dirty="0"/>
              <a:t>використовується для </a:t>
            </a:r>
            <a:r>
              <a:rPr lang="uk-UA" dirty="0" smtClean="0"/>
              <a:t>керування</a:t>
            </a:r>
            <a:r>
              <a:rPr lang="ru-RU" dirty="0" smtClean="0"/>
              <a:t> </a:t>
            </a:r>
            <a:r>
              <a:rPr lang="ru-RU" dirty="0"/>
              <a:t>мережевими комутаторами і маршрутизаторами з центрального пристрою - контролера </a:t>
            </a:r>
            <a:r>
              <a:rPr lang="ru-RU" dirty="0" smtClean="0"/>
              <a:t>мережі. </a:t>
            </a:r>
            <a:r>
              <a:rPr lang="ru-RU" dirty="0"/>
              <a:t>Це </a:t>
            </a:r>
            <a:r>
              <a:rPr lang="ru-RU" dirty="0" smtClean="0"/>
              <a:t>керування </a:t>
            </a:r>
            <a:r>
              <a:rPr lang="ru-RU" dirty="0"/>
              <a:t>замінює або доповнює працюючу на комутаторі (маршрутизаторі) вбудовану програму, яка здійснює </a:t>
            </a:r>
            <a:r>
              <a:rPr lang="ru-RU" dirty="0" smtClean="0"/>
              <a:t>побудову </a:t>
            </a:r>
            <a:r>
              <a:rPr lang="ru-RU" dirty="0"/>
              <a:t>маршруту, створення карти комутації і т. </a:t>
            </a:r>
            <a:r>
              <a:rPr lang="ru-RU" dirty="0" smtClean="0"/>
              <a:t>д. </a:t>
            </a:r>
          </a:p>
        </p:txBody>
      </p:sp>
    </p:spTree>
    <p:extLst>
      <p:ext uri="{BB962C8B-B14F-4D97-AF65-F5344CB8AC3E}">
        <p14:creationId xmlns:p14="http://schemas.microsoft.com/office/powerpoint/2010/main" val="3137885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3374" y="200025"/>
            <a:ext cx="11458575" cy="6410325"/>
          </a:xfrm>
        </p:spPr>
        <p:txBody>
          <a:bodyPr>
            <a:normAutofit/>
          </a:bodyPr>
          <a:lstStyle/>
          <a:p>
            <a:pPr marL="0" indent="0" algn="ctr">
              <a:buNone/>
            </a:pPr>
            <a:r>
              <a:rPr lang="ru-RU" sz="1800" b="1" dirty="0"/>
              <a:t>SDN для </a:t>
            </a:r>
            <a:r>
              <a:rPr lang="ru-RU" sz="1800" b="1" dirty="0" smtClean="0"/>
              <a:t>хмарних обчисленнь</a:t>
            </a:r>
          </a:p>
          <a:p>
            <a:pPr marL="0" indent="0">
              <a:buNone/>
            </a:pPr>
            <a:r>
              <a:rPr lang="ru-RU" sz="1800" dirty="0"/>
              <a:t/>
            </a:r>
            <a:br>
              <a:rPr lang="ru-RU" sz="1800" dirty="0"/>
            </a:br>
            <a:r>
              <a:rPr lang="uk-UA" sz="1800" dirty="0" smtClean="0"/>
              <a:t>Хмарні обчислення забезпечують використання систем, зберігання даних і інших ресурсів за запитом і супутні витрати на ці види використання; він також забезпечує віртуалізацію серверів і мереж. </a:t>
            </a:r>
            <a:r>
              <a:rPr lang="en-US" sz="1800" dirty="0" smtClean="0"/>
              <a:t>SDN </a:t>
            </a:r>
            <a:r>
              <a:rPr lang="uk-UA" sz="1800" dirty="0" smtClean="0"/>
              <a:t>надає можливості для розширення сервісу «Інфраструктура як послуга» (</a:t>
            </a:r>
            <a:r>
              <a:rPr lang="en-US" sz="1800" dirty="0" err="1" smtClean="0"/>
              <a:t>IaaS</a:t>
            </a:r>
            <a:r>
              <a:rPr lang="en-US" sz="1800" dirty="0" smtClean="0"/>
              <a:t>) </a:t>
            </a:r>
            <a:r>
              <a:rPr lang="uk-UA" sz="1800" dirty="0" smtClean="0"/>
              <a:t>за межі сервісів обчислень і зберігання, щоб включити багатий набір інших мережевих сервісів для більш інноваційних і ефективних хмарних обчислень. У мереж центрів обробки даних для хмарних обчислень є вимоги, і вони включають в себе масштабованість (це означає масштабування, в залежності від розміру, щоб вмістити більше) для великомасштабного розгортання (як у випадку підприємств), незалежності розташування і задоволення вимог динамічних ресурсів. </a:t>
            </a:r>
          </a:p>
          <a:p>
            <a:pPr marL="0" indent="0" algn="ctr">
              <a:buNone/>
            </a:pPr>
            <a:endParaRPr lang="en-US" sz="1800" b="1" dirty="0" smtClean="0"/>
          </a:p>
          <a:p>
            <a:pPr marL="0" indent="0" algn="ctr">
              <a:buNone/>
            </a:pPr>
            <a:endParaRPr lang="en-US" sz="1800" b="1" dirty="0"/>
          </a:p>
          <a:p>
            <a:pPr marL="0" indent="0" algn="ctr">
              <a:buNone/>
            </a:pPr>
            <a:r>
              <a:rPr lang="uk-UA" sz="1800" b="1" dirty="0" smtClean="0"/>
              <a:t>Мережева безпека </a:t>
            </a:r>
          </a:p>
          <a:p>
            <a:pPr marL="0" indent="0">
              <a:buNone/>
            </a:pPr>
            <a:r>
              <a:rPr lang="uk-UA" sz="1800" dirty="0" smtClean="0"/>
              <a:t>Традиційні методи забезпечення безпеки мережі використовують міжмережеві екрани і проксі-сервери для захисту фізичної мережі. Через величезної кількості пристроїв, підключених до мережі, забезпечення виняткового доступу легітимними додатками, які споживають мережеві ресурси, включає в себе реалізацію серії загальномережевого політик і тяжку налаштування міжмережевих екранів, проксі-серверів і інших пристроїв. </a:t>
            </a:r>
            <a:r>
              <a:rPr lang="en-US" sz="1800" dirty="0" smtClean="0"/>
              <a:t>SDN </a:t>
            </a:r>
            <a:r>
              <a:rPr lang="uk-UA" sz="1800" dirty="0" smtClean="0"/>
              <a:t>надає зручну платформу для централізації, об'єднання і перевірки політик і конфігурацій, щоб гарантувати, що реалізація відповідає необхідним стандартам, запобігаючи загрози безпеки. Крім того, </a:t>
            </a:r>
            <a:r>
              <a:rPr lang="en-US" sz="1800" dirty="0" smtClean="0"/>
              <a:t>SDN </a:t>
            </a:r>
            <a:r>
              <a:rPr lang="uk-UA" sz="1800" dirty="0" smtClean="0"/>
              <a:t>надає більш ефективні способи виявлення та захисту від атак завдяки своїй здатності збирати дані про стан мережі і аналізувати шаблони трафіку для потенційних загроз безпеки. </a:t>
            </a:r>
            <a:endParaRPr lang="ru-RU" sz="1800" dirty="0"/>
          </a:p>
        </p:txBody>
      </p:sp>
    </p:spTree>
    <p:extLst>
      <p:ext uri="{BB962C8B-B14F-4D97-AF65-F5344CB8AC3E}">
        <p14:creationId xmlns:p14="http://schemas.microsoft.com/office/powerpoint/2010/main" val="4020725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876" y="200025"/>
            <a:ext cx="11925300" cy="6581775"/>
          </a:xfrm>
        </p:spPr>
        <p:txBody>
          <a:bodyPr>
            <a:normAutofit/>
          </a:bodyPr>
          <a:lstStyle/>
          <a:p>
            <a:pPr marL="0" indent="0" algn="ctr">
              <a:buNone/>
            </a:pPr>
            <a:r>
              <a:rPr lang="ru-RU" sz="2000" b="1" dirty="0" smtClean="0"/>
              <a:t>Переваги SDN</a:t>
            </a:r>
          </a:p>
          <a:p>
            <a:pPr marL="0" indent="0" algn="ctr">
              <a:buNone/>
            </a:pPr>
            <a:endParaRPr lang="ru-RU" sz="1800" b="1" dirty="0" smtClean="0"/>
          </a:p>
          <a:p>
            <a:r>
              <a:rPr lang="uk-UA" sz="1800" dirty="0" smtClean="0"/>
              <a:t>Централізація дозволяє </a:t>
            </a:r>
            <a:r>
              <a:rPr lang="en-US" sz="1800" dirty="0" smtClean="0"/>
              <a:t>SDN </a:t>
            </a:r>
            <a:r>
              <a:rPr lang="uk-UA" sz="1800" dirty="0" smtClean="0"/>
              <a:t>змінювати поведінку мережі в режимі реального часу і </a:t>
            </a:r>
            <a:r>
              <a:rPr lang="uk-UA" sz="1800" u="sng" dirty="0" smtClean="0"/>
              <a:t>прискорювати розгортання</a:t>
            </a:r>
            <a:r>
              <a:rPr lang="uk-UA" sz="1800" dirty="0" smtClean="0"/>
              <a:t> нових додатків і мережевих служб протягом декількох годин.</a:t>
            </a:r>
          </a:p>
          <a:p>
            <a:r>
              <a:rPr lang="en-US" sz="1800" dirty="0" smtClean="0"/>
              <a:t>SDN </a:t>
            </a:r>
            <a:r>
              <a:rPr lang="uk-UA" sz="1800" dirty="0" smtClean="0"/>
              <a:t>робить його </a:t>
            </a:r>
            <a:r>
              <a:rPr lang="uk-UA" sz="1800" u="sng" dirty="0" smtClean="0"/>
              <a:t>гнучким і простим в налаштуванні</a:t>
            </a:r>
            <a:r>
              <a:rPr lang="uk-UA" sz="1800" dirty="0" smtClean="0"/>
              <a:t>, захист, управління та оптимізацію мережевих ресурсів за допомогою динамічних автоматизованих програм і додатків </a:t>
            </a:r>
            <a:r>
              <a:rPr lang="en-US" sz="1800" dirty="0" smtClean="0"/>
              <a:t>SDN. </a:t>
            </a:r>
            <a:endParaRPr lang="uk-UA" sz="1800" dirty="0" smtClean="0"/>
          </a:p>
          <a:p>
            <a:r>
              <a:rPr lang="en-US" sz="1800" dirty="0" smtClean="0"/>
              <a:t>SDN </a:t>
            </a:r>
            <a:r>
              <a:rPr lang="uk-UA" sz="1800" dirty="0" smtClean="0"/>
              <a:t>сприяє </a:t>
            </a:r>
            <a:r>
              <a:rPr lang="uk-UA" sz="1800" u="sng" dirty="0" smtClean="0"/>
              <a:t>простому впровадження</a:t>
            </a:r>
            <a:r>
              <a:rPr lang="uk-UA" sz="1800" dirty="0" smtClean="0"/>
              <a:t> мережевих правил і управління політиками. </a:t>
            </a:r>
          </a:p>
          <a:p>
            <a:r>
              <a:rPr lang="en-US" sz="1800" dirty="0" smtClean="0"/>
              <a:t>SDN </a:t>
            </a:r>
            <a:r>
              <a:rPr lang="uk-UA" sz="1800" dirty="0" smtClean="0"/>
              <a:t>може бути реалізований і застосований як в мережах </a:t>
            </a:r>
            <a:r>
              <a:rPr lang="uk-UA" sz="1800" u="sng" dirty="0" smtClean="0"/>
              <a:t>провідних</a:t>
            </a:r>
            <a:r>
              <a:rPr lang="uk-UA" sz="1800" dirty="0" smtClean="0"/>
              <a:t>, так і </a:t>
            </a:r>
            <a:r>
              <a:rPr lang="uk-UA" sz="1800" u="sng" dirty="0" smtClean="0"/>
              <a:t>бездротових з'єднань</a:t>
            </a:r>
            <a:r>
              <a:rPr lang="uk-UA" sz="1800" dirty="0" smtClean="0"/>
              <a:t>, а також в широкому діапазоні пристроїв. </a:t>
            </a:r>
          </a:p>
          <a:p>
            <a:r>
              <a:rPr lang="en-US" sz="1800" dirty="0" smtClean="0"/>
              <a:t>SDN </a:t>
            </a:r>
            <a:r>
              <a:rPr lang="uk-UA" sz="1800" dirty="0" smtClean="0"/>
              <a:t>забезпечує </a:t>
            </a:r>
            <a:r>
              <a:rPr lang="uk-UA" sz="1800" u="sng" dirty="0" smtClean="0"/>
              <a:t>централізоване управління </a:t>
            </a:r>
            <a:r>
              <a:rPr lang="uk-UA" sz="1800" dirty="0" smtClean="0"/>
              <a:t>з широким оглядом мережевих операцій і управління зі зворотним зв'язком з обміном інформацією, що відбувається на різних рівнях в інтерактивному режимі в мережевій архітектурі. </a:t>
            </a:r>
          </a:p>
          <a:p>
            <a:pPr marL="0" indent="0">
              <a:buNone/>
            </a:pPr>
            <a:endParaRPr lang="uk-UA" sz="1800" dirty="0" smtClean="0"/>
          </a:p>
          <a:p>
            <a:pPr marL="0" indent="0">
              <a:buNone/>
            </a:pPr>
            <a:r>
              <a:rPr lang="uk-UA" sz="1800" dirty="0" smtClean="0"/>
              <a:t>Таким чином, багато проблем, що впливають на продуктивність мережі, можливо вирішити за допомогою правильно розроблених центральних алгоритмів. </a:t>
            </a:r>
          </a:p>
          <a:p>
            <a:pPr marL="0" indent="0">
              <a:buNone/>
            </a:pPr>
            <a:endParaRPr lang="uk-UA" sz="1800" dirty="0"/>
          </a:p>
          <a:p>
            <a:pPr marL="0" indent="0">
              <a:buNone/>
            </a:pPr>
            <a:r>
              <a:rPr lang="en-US" sz="1800" dirty="0" smtClean="0"/>
              <a:t>SDN </a:t>
            </a:r>
            <a:r>
              <a:rPr lang="uk-UA" sz="1800" dirty="0" smtClean="0"/>
              <a:t>заохочує інновації, надаючи програмовану мережеву платформу для зручної і гнучкої реалізації, експерименту і розгортання нових ідей, нових додатків і нових послуг отримання доходів. </a:t>
            </a:r>
            <a:endParaRPr lang="ru-RU" sz="1800" dirty="0"/>
          </a:p>
        </p:txBody>
      </p:sp>
    </p:spTree>
    <p:extLst>
      <p:ext uri="{BB962C8B-B14F-4D97-AF65-F5344CB8AC3E}">
        <p14:creationId xmlns:p14="http://schemas.microsoft.com/office/powerpoint/2010/main" val="4164455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776" y="190500"/>
            <a:ext cx="11717770" cy="6552045"/>
          </a:xfrm>
        </p:spPr>
        <p:txBody>
          <a:bodyPr>
            <a:normAutofit/>
          </a:bodyPr>
          <a:lstStyle/>
          <a:p>
            <a:pPr marL="0" indent="0" algn="ctr">
              <a:buNone/>
            </a:pPr>
            <a:r>
              <a:rPr lang="ru-RU" sz="2000" b="1" dirty="0" smtClean="0"/>
              <a:t>Загрози безпеки SDN</a:t>
            </a:r>
          </a:p>
          <a:p>
            <a:pPr marL="0" indent="0">
              <a:buNone/>
            </a:pPr>
            <a:r>
              <a:rPr lang="ru-RU" sz="1600" dirty="0"/>
              <a:t/>
            </a:r>
            <a:br>
              <a:rPr lang="ru-RU" sz="1600" dirty="0"/>
            </a:br>
            <a:r>
              <a:rPr lang="uk-UA" sz="1600" dirty="0" smtClean="0"/>
              <a:t>Через загрози кібератак і безлічі цифрових загроз безпека і надійність є головними пріоритетами в </a:t>
            </a:r>
            <a:r>
              <a:rPr lang="en-US" sz="1600" dirty="0" smtClean="0"/>
              <a:t>SDN. </a:t>
            </a:r>
            <a:endParaRPr lang="uk-UA" sz="1600" dirty="0" smtClean="0"/>
          </a:p>
          <a:p>
            <a:pPr marL="0" indent="0">
              <a:buNone/>
            </a:pPr>
            <a:r>
              <a:rPr lang="uk-UA" sz="1600" dirty="0" smtClean="0"/>
              <a:t>В той час як деякі вектори загроз є загальними для існуючих мереж, інші, такі як </a:t>
            </a:r>
            <a:r>
              <a:rPr lang="uk-UA" sz="1600" b="1" dirty="0" smtClean="0"/>
              <a:t>атаки на рівень керування або рівень зв'язку та логічно централізовані контролери</a:t>
            </a:r>
            <a:r>
              <a:rPr lang="uk-UA" sz="1600" dirty="0" smtClean="0"/>
              <a:t>, більш специфічні для </a:t>
            </a:r>
            <a:r>
              <a:rPr lang="en-US" sz="1600" dirty="0" smtClean="0"/>
              <a:t>SDN. </a:t>
            </a:r>
            <a:endParaRPr lang="uk-UA" sz="1600" dirty="0" smtClean="0"/>
          </a:p>
          <a:p>
            <a:pPr marL="0" indent="0">
              <a:buNone/>
            </a:pPr>
            <a:r>
              <a:rPr lang="uk-UA" sz="1600" dirty="0" smtClean="0"/>
              <a:t>Мережі </a:t>
            </a:r>
            <a:r>
              <a:rPr lang="en-US" sz="1600" dirty="0" err="1" smtClean="0"/>
              <a:t>OpenFlow</a:t>
            </a:r>
            <a:r>
              <a:rPr lang="en-US" sz="1600" dirty="0" smtClean="0"/>
              <a:t> </a:t>
            </a:r>
            <a:r>
              <a:rPr lang="uk-UA" sz="1600" dirty="0" smtClean="0"/>
              <a:t>схильні до деяких проблем безпеки і надійності, таким як </a:t>
            </a:r>
            <a:r>
              <a:rPr lang="uk-UA" sz="1600" b="1" dirty="0" smtClean="0"/>
              <a:t>підробка, фальсифікація, анулювання, розкриття інформації, відмова в обслуговуванні і підвищення привілеїв</a:t>
            </a:r>
            <a:r>
              <a:rPr lang="uk-UA" sz="1600" dirty="0" smtClean="0"/>
              <a:t>. </a:t>
            </a:r>
          </a:p>
          <a:p>
            <a:pPr marL="0" indent="0">
              <a:buNone/>
            </a:pPr>
            <a:r>
              <a:rPr lang="uk-UA" sz="1600" dirty="0" smtClean="0"/>
              <a:t>Припущення, що вплив загроз на деякі </a:t>
            </a:r>
            <a:r>
              <a:rPr lang="uk-UA" sz="1600" b="1" dirty="0" smtClean="0"/>
              <a:t>додатки</a:t>
            </a:r>
            <a:r>
              <a:rPr lang="uk-UA" sz="1600" dirty="0" smtClean="0"/>
              <a:t> локалізовано і не вплине на роботу </a:t>
            </a:r>
            <a:r>
              <a:rPr lang="en-US" sz="1600" dirty="0" smtClean="0"/>
              <a:t>SDN, </a:t>
            </a:r>
            <a:r>
              <a:rPr lang="uk-UA" sz="1600" dirty="0" smtClean="0"/>
              <a:t>є основною причиною цих вразливостей. Варто підкреслити, що деякі атаки (наприклад, спуфінг) не прив'язані до </a:t>
            </a:r>
            <a:r>
              <a:rPr lang="en-US" sz="1600" dirty="0" smtClean="0"/>
              <a:t>SDN. </a:t>
            </a:r>
            <a:r>
              <a:rPr lang="uk-UA" sz="1600" dirty="0" smtClean="0"/>
              <a:t>Однак ці атаки можуть зробити більший вплив на </a:t>
            </a:r>
            <a:r>
              <a:rPr lang="en-US" sz="1600" dirty="0" smtClean="0"/>
              <a:t>SDN. </a:t>
            </a:r>
            <a:endParaRPr lang="uk-UA" sz="1600" dirty="0" smtClean="0"/>
          </a:p>
          <a:p>
            <a:pPr marL="0" indent="0">
              <a:buNone/>
            </a:pPr>
            <a:r>
              <a:rPr lang="uk-UA" sz="1600" dirty="0" smtClean="0"/>
              <a:t>Наприклад, успішно </a:t>
            </a:r>
            <a:r>
              <a:rPr lang="uk-UA" sz="1600" b="1" dirty="0" smtClean="0"/>
              <a:t>визначивши адресу мережевого контролера</a:t>
            </a:r>
            <a:r>
              <a:rPr lang="uk-UA" sz="1600" dirty="0" smtClean="0"/>
              <a:t>, зловмисник, який використовує скомпрометований контролер, може </a:t>
            </a:r>
            <a:r>
              <a:rPr lang="uk-UA" sz="1600" b="1" dirty="0" smtClean="0"/>
              <a:t>встановити свої власні спеціальні правила </a:t>
            </a:r>
            <a:r>
              <a:rPr lang="uk-UA" sz="1600" dirty="0" smtClean="0"/>
              <a:t>на всіх вузлах, що пересилають дані, або пристроях для своїх власних зловмисних цілей і отримати контроль над всією мережею протягом декількох хвилин, і це величезна проблема!</a:t>
            </a:r>
          </a:p>
          <a:p>
            <a:pPr marL="0" indent="0">
              <a:buNone/>
            </a:pPr>
            <a:r>
              <a:rPr lang="ru-RU" sz="1600" dirty="0" smtClean="0"/>
              <a:t>Зловмисник </a:t>
            </a:r>
            <a:r>
              <a:rPr lang="ru-RU" sz="1600" dirty="0"/>
              <a:t>також може спробувати </a:t>
            </a:r>
            <a:r>
              <a:rPr lang="ru-RU" sz="1600" b="1" dirty="0"/>
              <a:t>вгадати встановлені правила </a:t>
            </a:r>
            <a:r>
              <a:rPr lang="ru-RU" sz="1600" dirty="0"/>
              <a:t>потоку і згодом </a:t>
            </a:r>
            <a:r>
              <a:rPr lang="ru-RU" sz="1600" b="1" dirty="0"/>
              <a:t>підробити пакети</a:t>
            </a:r>
            <a:r>
              <a:rPr lang="ru-RU" sz="1600" dirty="0"/>
              <a:t>, щоб віддалено збільшити лічильник мережевого трафіку і зробити правила балансування навантаження неефективними. Така атака негативно позначиться на системах балансування навантаження. </a:t>
            </a:r>
          </a:p>
          <a:p>
            <a:pPr marL="0" indent="0">
              <a:buNone/>
            </a:pPr>
            <a:r>
              <a:rPr lang="ru-RU" sz="1600" dirty="0"/>
              <a:t>Деякі інші технічні проблеми безпеки в мережах SDN включають відсутність суворих заходів безпеки і підтримки контролю доступу на більшості комутаторів, які контролюють контролери. </a:t>
            </a:r>
          </a:p>
          <a:p>
            <a:pPr marL="0" indent="0">
              <a:buNone/>
            </a:pPr>
            <a:r>
              <a:rPr lang="ru-RU" sz="1600" dirty="0"/>
              <a:t>Існує помилкова думка, що дані каналу протоколу TCP є безпечними в фізичному сенсі. Це не правильно: досить простого прослуховуючого додатку, налаштованого (наприклад, використовуваного для настройки мережевих даних) і націленого на хост-сервер, щоб зламати мережу. Крім того, вразливостей в самих контролерів, проблеми розробки додатків (помилки), таких як раптовий вихід додатка або постійне виділення системної пам'яті, досить для того, щоб викликати вразливість і вивести з ладу існуючі контролери, а також може призвести до серйозної безпеки. порушення. </a:t>
            </a:r>
          </a:p>
          <a:p>
            <a:pPr marL="0" indent="0">
              <a:buNone/>
            </a:pPr>
            <a:endParaRPr lang="en-US" dirty="0" smtClean="0"/>
          </a:p>
          <a:p>
            <a:pPr marL="0" indent="0">
              <a:buNone/>
            </a:pPr>
            <a:endParaRPr lang="ru-RU" dirty="0"/>
          </a:p>
        </p:txBody>
      </p:sp>
    </p:spTree>
    <p:extLst>
      <p:ext uri="{BB962C8B-B14F-4D97-AF65-F5344CB8AC3E}">
        <p14:creationId xmlns:p14="http://schemas.microsoft.com/office/powerpoint/2010/main" val="2619645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6224" y="563418"/>
            <a:ext cx="10982326" cy="3160858"/>
          </a:xfrm>
        </p:spPr>
        <p:txBody>
          <a:bodyPr>
            <a:normAutofit/>
          </a:bodyPr>
          <a:lstStyle/>
          <a:p>
            <a:pPr marL="0" indent="0">
              <a:buNone/>
            </a:pPr>
            <a:r>
              <a:rPr lang="ru-RU" sz="1800" dirty="0" smtClean="0"/>
              <a:t>Всі ці задачі за своїи призначенням можна умовно поділити на три рівня:</a:t>
            </a:r>
          </a:p>
          <a:p>
            <a:pPr marL="0" indent="0">
              <a:buNone/>
            </a:pPr>
            <a:r>
              <a:rPr lang="ru-RU" sz="1800" dirty="0"/>
              <a:t/>
            </a:r>
            <a:br>
              <a:rPr lang="ru-RU" sz="1800" dirty="0"/>
            </a:br>
            <a:r>
              <a:rPr lang="en-US" sz="1800" dirty="0"/>
              <a:t> </a:t>
            </a:r>
            <a:r>
              <a:rPr lang="uk-UA" sz="1800" dirty="0" smtClean="0"/>
              <a:t>   </a:t>
            </a:r>
          </a:p>
          <a:p>
            <a:pPr marL="0" indent="0">
              <a:buNone/>
            </a:pPr>
            <a:r>
              <a:rPr lang="ru-RU" sz="1800" dirty="0" smtClean="0"/>
              <a:t>-  Рівень адміністрування та оркестрування (</a:t>
            </a:r>
            <a:r>
              <a:rPr lang="en-US" sz="1800" dirty="0"/>
              <a:t>management plane</a:t>
            </a:r>
            <a:r>
              <a:rPr lang="ru-RU" sz="1800" dirty="0" smtClean="0"/>
              <a:t>)</a:t>
            </a:r>
          </a:p>
          <a:p>
            <a:pPr marL="0" indent="0">
              <a:buNone/>
            </a:pPr>
            <a:r>
              <a:rPr lang="ru-RU" sz="1800" dirty="0" smtClean="0"/>
              <a:t>-  Рівень керування (</a:t>
            </a:r>
            <a:r>
              <a:rPr lang="en-US" sz="1800" dirty="0" smtClean="0"/>
              <a:t>control plane</a:t>
            </a:r>
            <a:r>
              <a:rPr lang="uk-UA" sz="1800" dirty="0" smtClean="0"/>
              <a:t>)</a:t>
            </a:r>
            <a:endParaRPr lang="en-US" sz="1800" dirty="0"/>
          </a:p>
          <a:p>
            <a:pPr marL="0" indent="0">
              <a:buNone/>
            </a:pPr>
            <a:r>
              <a:rPr lang="uk-UA" sz="1800" dirty="0" smtClean="0"/>
              <a:t>-  Рівень даних </a:t>
            </a:r>
            <a:r>
              <a:rPr lang="ru-RU" sz="1800" dirty="0" smtClean="0"/>
              <a:t>(</a:t>
            </a:r>
            <a:r>
              <a:rPr lang="en-US" sz="1800" dirty="0" smtClean="0"/>
              <a:t>data plane</a:t>
            </a:r>
            <a:r>
              <a:rPr lang="ru-RU" sz="1800" dirty="0" smtClean="0"/>
              <a:t>)</a:t>
            </a:r>
            <a:endParaRPr lang="en-US" sz="18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385" y="3125787"/>
            <a:ext cx="5381625" cy="3419475"/>
          </a:xfrm>
          <a:prstGeom prst="rect">
            <a:avLst/>
          </a:prstGeom>
        </p:spPr>
      </p:pic>
    </p:spTree>
    <p:extLst>
      <p:ext uri="{BB962C8B-B14F-4D97-AF65-F5344CB8AC3E}">
        <p14:creationId xmlns:p14="http://schemas.microsoft.com/office/powerpoint/2010/main" val="87110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3374" y="200025"/>
            <a:ext cx="11458575" cy="6410325"/>
          </a:xfrm>
        </p:spPr>
        <p:txBody>
          <a:bodyPr>
            <a:normAutofit/>
          </a:bodyPr>
          <a:lstStyle/>
          <a:p>
            <a:pPr marL="0" indent="0" algn="ctr">
              <a:buNone/>
            </a:pPr>
            <a:r>
              <a:rPr lang="ru-RU" sz="1800" b="1" dirty="0" smtClean="0"/>
              <a:t>Зустрічні заходи безпеки</a:t>
            </a:r>
          </a:p>
          <a:p>
            <a:pPr marL="0" indent="0">
              <a:buNone/>
            </a:pPr>
            <a:r>
              <a:rPr lang="ru-RU" sz="1800" dirty="0" smtClean="0"/>
              <a:t/>
            </a:r>
            <a:br>
              <a:rPr lang="ru-RU" sz="1800" dirty="0" smtClean="0"/>
            </a:br>
            <a:r>
              <a:rPr lang="ru-RU" sz="1800" dirty="0" smtClean="0"/>
              <a:t/>
            </a:r>
            <a:br>
              <a:rPr lang="ru-RU" sz="1800" dirty="0" smtClean="0"/>
            </a:br>
            <a:r>
              <a:rPr lang="uk-UA" sz="1800" dirty="0" smtClean="0"/>
              <a:t>Можна виконати декілька контрзаходів для зменшення загроз безпеки в </a:t>
            </a:r>
            <a:r>
              <a:rPr lang="en-US" sz="1800" dirty="0" smtClean="0"/>
              <a:t>SDN. </a:t>
            </a:r>
            <a:endParaRPr lang="uk-UA" sz="1800" dirty="0" smtClean="0"/>
          </a:p>
          <a:p>
            <a:pPr marL="0" indent="0">
              <a:buNone/>
            </a:pPr>
            <a:r>
              <a:rPr lang="uk-UA" sz="1800" dirty="0" smtClean="0"/>
              <a:t>Традиційні методи, такі як контроль доступу, механізми виявлення атак, вибіркова фільтрація (наприклад, контролер вирішує, які асинхронні повідомлення він буде приймати або відхиляти), усунення неполадок, брандмауери і системи виявлення вторгнень, можуть використовуватися для пом'якшення впливу або запобігання атак.</a:t>
            </a:r>
          </a:p>
          <a:p>
            <a:pPr marL="0" indent="0">
              <a:buNone/>
            </a:pPr>
            <a:r>
              <a:rPr lang="uk-UA" sz="1800" dirty="0" smtClean="0"/>
              <a:t>Сторонні мережеві додатки завжди повинні перевірятися на наявність поганого коду і прихованих загроз. Більш короткі тайм-аути, відкидання пакетів і обмеження швидкості - це методи, які можуть застосовуватися на контролерах і пристроях переадресації для пом'якшення широкого спектру загроз. </a:t>
            </a:r>
          </a:p>
          <a:p>
            <a:pPr marL="0" indent="0">
              <a:buNone/>
            </a:pPr>
            <a:r>
              <a:rPr lang="uk-UA" sz="1800" dirty="0" smtClean="0"/>
              <a:t>Скорочені тайм-аути можна використовувати для зменшення ефекту атаки шляхом вивчення режиму роботи з реагує відповіддю в мережі </a:t>
            </a:r>
            <a:r>
              <a:rPr lang="en-US" sz="1800" dirty="0" smtClean="0"/>
              <a:t>SDN, </a:t>
            </a:r>
            <a:r>
              <a:rPr lang="uk-UA" sz="1800" dirty="0" smtClean="0"/>
              <a:t>щоб змусити правила установки контролера відключати, голодувати або позбавляти заражений сервер трафіку. При зменшенні часу очікування зловмисник буде змушений постійно генерувати кілька підроблених пакетів, щоб уникнути закінчення часу очікування </a:t>
            </a:r>
            <a:r>
              <a:rPr lang="en-US" sz="1800" dirty="0" smtClean="0"/>
              <a:t>TTL (</a:t>
            </a:r>
            <a:r>
              <a:rPr lang="uk-UA" sz="1800" dirty="0" smtClean="0"/>
              <a:t>час життя), що збільшить атаку і підвищить ймовірність виявлення; зателефонуйте в поліцію. І так, я бачу це по телеграмі, і в той час як злочинця відводять, він кричить, це пастка, це пастка. Так, я теж сміюся. </a:t>
            </a:r>
          </a:p>
          <a:p>
            <a:pPr marL="0" indent="0">
              <a:buNone/>
            </a:pPr>
            <a:r>
              <a:rPr lang="uk-UA" sz="1800" dirty="0" smtClean="0"/>
              <a:t>Криміналістичні заходи і заходи щодо виправлення, такі як безпечне ведення журналу, кореляція подій і узгоджена звітність, дуже важливі для забезпечення безпеки мережі </a:t>
            </a:r>
            <a:r>
              <a:rPr lang="en-US" sz="1800" dirty="0" smtClean="0"/>
              <a:t>SDN. </a:t>
            </a:r>
            <a:r>
              <a:rPr lang="uk-UA" sz="1800" dirty="0" smtClean="0"/>
              <a:t>Якщо щось не так з мережею, оператори повинні бути в змозі швидко виявити загрозу, відстежити її, закрити лазівки і максимально швидко перевести мережу в безпечний режим. </a:t>
            </a:r>
            <a:endParaRPr lang="ru-RU" sz="1800" dirty="0"/>
          </a:p>
        </p:txBody>
      </p:sp>
    </p:spTree>
    <p:extLst>
      <p:ext uri="{BB962C8B-B14F-4D97-AF65-F5344CB8AC3E}">
        <p14:creationId xmlns:p14="http://schemas.microsoft.com/office/powerpoint/2010/main" val="3868757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5249" y="2484582"/>
            <a:ext cx="10353761" cy="1326321"/>
          </a:xfrm>
        </p:spPr>
        <p:txBody>
          <a:bodyPr/>
          <a:lstStyle/>
          <a:p>
            <a:pPr algn="ctr"/>
            <a:r>
              <a:rPr lang="uk-UA" b="1" dirty="0" smtClean="0"/>
              <a:t>Дякую за увагу!</a:t>
            </a:r>
            <a:endParaRPr lang="uk-UA" b="1" dirty="0"/>
          </a:p>
        </p:txBody>
      </p:sp>
    </p:spTree>
    <p:extLst>
      <p:ext uri="{BB962C8B-B14F-4D97-AF65-F5344CB8AC3E}">
        <p14:creationId xmlns:p14="http://schemas.microsoft.com/office/powerpoint/2010/main" val="1204139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5636" y="200026"/>
            <a:ext cx="10390909" cy="1185430"/>
          </a:xfrm>
        </p:spPr>
        <p:txBody>
          <a:bodyPr>
            <a:normAutofit/>
          </a:bodyPr>
          <a:lstStyle/>
          <a:p>
            <a:pPr marL="0" indent="0" algn="ctr">
              <a:buNone/>
            </a:pPr>
            <a:r>
              <a:rPr lang="ru-RU" sz="2000" b="1" dirty="0" smtClean="0"/>
              <a:t>Рівень керування (</a:t>
            </a:r>
            <a:r>
              <a:rPr lang="en-US" sz="2000" b="1" dirty="0"/>
              <a:t>control plane</a:t>
            </a:r>
            <a:r>
              <a:rPr lang="uk-UA" sz="2000" b="1" dirty="0"/>
              <a:t>)</a:t>
            </a:r>
            <a:endParaRPr lang="en-US" sz="2000" b="1" dirty="0"/>
          </a:p>
          <a:p>
            <a:pPr marL="0" indent="0">
              <a:buNone/>
            </a:pPr>
            <a:r>
              <a:rPr lang="ru-RU" sz="1800" dirty="0"/>
              <a:t/>
            </a:r>
            <a:br>
              <a:rPr lang="ru-RU" sz="1800" dirty="0"/>
            </a:br>
            <a:r>
              <a:rPr lang="ru-RU" sz="1800" dirty="0" smtClean="0"/>
              <a:t>Рівень керування відповідає за обмін інформацією про маршрутизацію, побудову таблиць </a:t>
            </a:r>
            <a:r>
              <a:rPr lang="en-US" sz="1800" dirty="0" smtClean="0"/>
              <a:t>ARP </a:t>
            </a:r>
            <a:r>
              <a:rPr lang="uk-UA" sz="1800" dirty="0" smtClean="0"/>
              <a:t>і т.д.</a:t>
            </a:r>
            <a:r>
              <a:rPr lang="ru-RU" sz="1800" dirty="0" smtClean="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090" y="1707734"/>
            <a:ext cx="6125799" cy="3696530"/>
          </a:xfrm>
          <a:prstGeom prst="rect">
            <a:avLst/>
          </a:prstGeom>
        </p:spPr>
      </p:pic>
      <p:sp>
        <p:nvSpPr>
          <p:cNvPr id="4" name="Rectangle 3"/>
          <p:cNvSpPr/>
          <p:nvPr/>
        </p:nvSpPr>
        <p:spPr>
          <a:xfrm>
            <a:off x="249382" y="1707734"/>
            <a:ext cx="5116946" cy="3416320"/>
          </a:xfrm>
          <a:prstGeom prst="rect">
            <a:avLst/>
          </a:prstGeom>
        </p:spPr>
        <p:txBody>
          <a:bodyPr wrap="square">
            <a:spAutoFit/>
          </a:bodyPr>
          <a:lstStyle/>
          <a:p>
            <a:r>
              <a:rPr lang="uk-UA" dirty="0"/>
              <a:t>Ось деякі </a:t>
            </a:r>
            <a:r>
              <a:rPr lang="uk-UA" u="sng" dirty="0"/>
              <a:t>завдання,</a:t>
            </a:r>
            <a:r>
              <a:rPr lang="uk-UA" dirty="0"/>
              <a:t> які виконуються </a:t>
            </a:r>
            <a:r>
              <a:rPr lang="uk-UA" u="sng" dirty="0"/>
              <a:t>рівнем керування</a:t>
            </a:r>
            <a:r>
              <a:rPr lang="uk-UA" dirty="0"/>
              <a:t>: </a:t>
            </a:r>
            <a:endParaRPr lang="en-US" dirty="0" smtClean="0"/>
          </a:p>
          <a:p>
            <a:endParaRPr lang="uk-UA" dirty="0"/>
          </a:p>
          <a:p>
            <a:pPr>
              <a:buFontTx/>
              <a:buChar char="-"/>
            </a:pPr>
            <a:r>
              <a:rPr lang="en-US" dirty="0" smtClean="0"/>
              <a:t>  </a:t>
            </a:r>
            <a:r>
              <a:rPr lang="uk-UA" dirty="0" smtClean="0"/>
              <a:t>Вивчення </a:t>
            </a:r>
            <a:r>
              <a:rPr lang="en-US" dirty="0"/>
              <a:t>MAC-</a:t>
            </a:r>
            <a:r>
              <a:rPr lang="uk-UA" dirty="0"/>
              <a:t>адрес для побудови таблиці </a:t>
            </a:r>
            <a:r>
              <a:rPr lang="en-US" dirty="0"/>
              <a:t>MAC-</a:t>
            </a:r>
            <a:r>
              <a:rPr lang="uk-UA" dirty="0"/>
              <a:t>адрес комутатора. </a:t>
            </a:r>
            <a:endParaRPr lang="en-US" dirty="0" smtClean="0"/>
          </a:p>
          <a:p>
            <a:endParaRPr lang="uk-UA" dirty="0"/>
          </a:p>
          <a:p>
            <a:pPr>
              <a:buFontTx/>
              <a:buChar char="-"/>
            </a:pPr>
            <a:r>
              <a:rPr lang="en-US" dirty="0" smtClean="0"/>
              <a:t>  </a:t>
            </a:r>
            <a:r>
              <a:rPr lang="uk-UA" dirty="0" smtClean="0"/>
              <a:t>Запуск </a:t>
            </a:r>
            <a:r>
              <a:rPr lang="en-US" dirty="0"/>
              <a:t>STP </a:t>
            </a:r>
            <a:r>
              <a:rPr lang="uk-UA" dirty="0"/>
              <a:t>для створення топології без петель</a:t>
            </a:r>
            <a:r>
              <a:rPr lang="uk-UA" dirty="0" smtClean="0"/>
              <a:t>.</a:t>
            </a:r>
            <a:endParaRPr lang="en-US" dirty="0" smtClean="0"/>
          </a:p>
          <a:p>
            <a:r>
              <a:rPr lang="uk-UA" dirty="0" smtClean="0"/>
              <a:t> </a:t>
            </a:r>
            <a:endParaRPr lang="uk-UA" dirty="0"/>
          </a:p>
          <a:p>
            <a:pPr>
              <a:buFontTx/>
              <a:buChar char="-"/>
            </a:pPr>
            <a:r>
              <a:rPr lang="en-US" dirty="0" smtClean="0"/>
              <a:t>  </a:t>
            </a:r>
            <a:r>
              <a:rPr lang="uk-UA" dirty="0" smtClean="0"/>
              <a:t>Побудова </a:t>
            </a:r>
            <a:r>
              <a:rPr lang="en-US" dirty="0"/>
              <a:t>ARP </a:t>
            </a:r>
            <a:r>
              <a:rPr lang="uk-UA" dirty="0"/>
              <a:t>таблиць</a:t>
            </a:r>
            <a:r>
              <a:rPr lang="uk-UA" dirty="0" smtClean="0"/>
              <a:t>.</a:t>
            </a:r>
            <a:endParaRPr lang="en-US" dirty="0" smtClean="0"/>
          </a:p>
          <a:p>
            <a:r>
              <a:rPr lang="uk-UA" dirty="0" smtClean="0"/>
              <a:t> </a:t>
            </a:r>
            <a:endParaRPr lang="uk-UA" dirty="0"/>
          </a:p>
          <a:p>
            <a:pPr>
              <a:buFontTx/>
              <a:buChar char="-"/>
            </a:pPr>
            <a:r>
              <a:rPr lang="uk-UA" dirty="0" smtClean="0"/>
              <a:t> </a:t>
            </a:r>
            <a:r>
              <a:rPr lang="uk-UA" dirty="0"/>
              <a:t>Запуск протоколів маршрутизації, таких як </a:t>
            </a:r>
            <a:r>
              <a:rPr lang="en-US" dirty="0"/>
              <a:t>OSPF, EIGRP </a:t>
            </a:r>
            <a:r>
              <a:rPr lang="uk-UA" dirty="0"/>
              <a:t>і </a:t>
            </a:r>
            <a:r>
              <a:rPr lang="en-US" dirty="0"/>
              <a:t>BGP, </a:t>
            </a:r>
            <a:r>
              <a:rPr lang="uk-UA" dirty="0"/>
              <a:t>і створення таблиці маршрутизації. </a:t>
            </a:r>
            <a:endParaRPr lang="ru-RU" dirty="0"/>
          </a:p>
        </p:txBody>
      </p:sp>
    </p:spTree>
    <p:extLst>
      <p:ext uri="{BB962C8B-B14F-4D97-AF65-F5344CB8AC3E}">
        <p14:creationId xmlns:p14="http://schemas.microsoft.com/office/powerpoint/2010/main" val="1139755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3374" y="200025"/>
            <a:ext cx="11458575" cy="1213139"/>
          </a:xfrm>
        </p:spPr>
        <p:txBody>
          <a:bodyPr>
            <a:normAutofit fontScale="25000" lnSpcReduction="20000"/>
          </a:bodyPr>
          <a:lstStyle/>
          <a:p>
            <a:pPr marL="0" indent="0" algn="ctr">
              <a:buNone/>
            </a:pPr>
            <a:r>
              <a:rPr lang="ru-RU" sz="7200" b="1" dirty="0" smtClean="0"/>
              <a:t>Рівень даних </a:t>
            </a:r>
            <a:r>
              <a:rPr lang="ru-RU" sz="7200" b="1" dirty="0"/>
              <a:t>(</a:t>
            </a:r>
            <a:r>
              <a:rPr lang="en-US" sz="7200" b="1" dirty="0"/>
              <a:t>data plane</a:t>
            </a:r>
            <a:r>
              <a:rPr lang="ru-RU" sz="7200" b="1" dirty="0"/>
              <a:t>)</a:t>
            </a:r>
            <a:endParaRPr lang="en-US" sz="7200" b="1" dirty="0"/>
          </a:p>
          <a:p>
            <a:pPr marL="0" indent="0">
              <a:buNone/>
            </a:pPr>
            <a:r>
              <a:rPr lang="ru-RU" sz="7200" dirty="0"/>
              <a:t/>
            </a:r>
            <a:br>
              <a:rPr lang="ru-RU" sz="7200" dirty="0"/>
            </a:br>
            <a:r>
              <a:rPr lang="uk-UA" sz="7200" dirty="0"/>
              <a:t>Рівень даних відповідає за пересилку трафіку. Він спирається на інформацію, яку надає рівень </a:t>
            </a:r>
            <a:r>
              <a:rPr lang="uk-UA" sz="7200" dirty="0" smtClean="0"/>
              <a:t>керування. </a:t>
            </a:r>
          </a:p>
          <a:p>
            <a:pPr marL="0" indent="0">
              <a:buNone/>
            </a:pPr>
            <a:endParaRPr lang="uk-UA" sz="7200" dirty="0"/>
          </a:p>
          <a:p>
            <a:pPr marL="0" indent="0">
              <a:buNone/>
            </a:pPr>
            <a:r>
              <a:rPr lang="ru-RU" dirty="0"/>
              <a:t/>
            </a:r>
            <a:br>
              <a:rPr lang="ru-RU" dirty="0"/>
            </a:br>
            <a:r>
              <a:rPr lang="ru-RU" dirty="0"/>
              <a:t/>
            </a:r>
            <a:br>
              <a:rPr lang="ru-RU" dirty="0"/>
            </a:br>
            <a:endParaRPr lang="ru-R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150" y="1883225"/>
            <a:ext cx="6125799" cy="3696530"/>
          </a:xfrm>
          <a:prstGeom prst="rect">
            <a:avLst/>
          </a:prstGeom>
        </p:spPr>
      </p:pic>
      <p:sp>
        <p:nvSpPr>
          <p:cNvPr id="2" name="Rectangle 1"/>
          <p:cNvSpPr/>
          <p:nvPr/>
        </p:nvSpPr>
        <p:spPr>
          <a:xfrm>
            <a:off x="157883" y="1739176"/>
            <a:ext cx="5254626" cy="4524315"/>
          </a:xfrm>
          <a:prstGeom prst="rect">
            <a:avLst/>
          </a:prstGeom>
        </p:spPr>
        <p:txBody>
          <a:bodyPr wrap="square">
            <a:spAutoFit/>
          </a:bodyPr>
          <a:lstStyle/>
          <a:p>
            <a:r>
              <a:rPr lang="uk-UA" dirty="0"/>
              <a:t>Ось деякі </a:t>
            </a:r>
            <a:r>
              <a:rPr lang="uk-UA" u="sng" dirty="0"/>
              <a:t>завдання</a:t>
            </a:r>
            <a:r>
              <a:rPr lang="uk-UA" dirty="0"/>
              <a:t>, які вирішує </a:t>
            </a:r>
            <a:r>
              <a:rPr lang="uk-UA" u="sng" dirty="0"/>
              <a:t>рівень даних</a:t>
            </a:r>
            <a:r>
              <a:rPr lang="uk-UA" dirty="0" smtClean="0"/>
              <a:t>:</a:t>
            </a:r>
            <a:endParaRPr lang="en-US" dirty="0" smtClean="0"/>
          </a:p>
          <a:p>
            <a:r>
              <a:rPr lang="uk-UA" dirty="0" smtClean="0"/>
              <a:t> </a:t>
            </a:r>
            <a:endParaRPr lang="uk-UA" dirty="0"/>
          </a:p>
          <a:p>
            <a:pPr>
              <a:buFontTx/>
              <a:buChar char="-"/>
            </a:pPr>
            <a:r>
              <a:rPr lang="uk-UA" dirty="0"/>
              <a:t>Інкапсуляція і деінкапсуляція пакетів</a:t>
            </a:r>
            <a:r>
              <a:rPr lang="uk-UA" dirty="0" smtClean="0"/>
              <a:t>.</a:t>
            </a:r>
            <a:endParaRPr lang="en-US" dirty="0" smtClean="0"/>
          </a:p>
          <a:p>
            <a:endParaRPr lang="uk-UA" dirty="0"/>
          </a:p>
          <a:p>
            <a:pPr>
              <a:buFontTx/>
              <a:buChar char="-"/>
            </a:pPr>
            <a:r>
              <a:rPr lang="uk-UA" dirty="0"/>
              <a:t>Додавання або видалення заголовків, таких як заголовок </a:t>
            </a:r>
            <a:r>
              <a:rPr lang="uk-UA" dirty="0" smtClean="0"/>
              <a:t>802.1Q</a:t>
            </a:r>
            <a:r>
              <a:rPr lang="en-US" dirty="0" smtClean="0"/>
              <a:t> (VLAN)</a:t>
            </a:r>
            <a:r>
              <a:rPr lang="uk-UA" dirty="0" smtClean="0"/>
              <a:t>. </a:t>
            </a:r>
            <a:endParaRPr lang="en-US" dirty="0" smtClean="0"/>
          </a:p>
          <a:p>
            <a:endParaRPr lang="uk-UA" dirty="0"/>
          </a:p>
          <a:p>
            <a:pPr>
              <a:buFontTx/>
              <a:buChar char="-"/>
            </a:pPr>
            <a:r>
              <a:rPr lang="uk-UA" dirty="0"/>
              <a:t>Пошук відповідних MAC-адрес для пересилання. </a:t>
            </a:r>
            <a:endParaRPr lang="en-US" dirty="0" smtClean="0"/>
          </a:p>
          <a:p>
            <a:endParaRPr lang="uk-UA" dirty="0"/>
          </a:p>
          <a:p>
            <a:pPr>
              <a:buFontTx/>
              <a:buChar char="-"/>
            </a:pPr>
            <a:r>
              <a:rPr lang="uk-UA" dirty="0"/>
              <a:t>Пошук відповідних IP-адрес в таблиці маршрутизації. </a:t>
            </a:r>
            <a:endParaRPr lang="en-US" dirty="0" smtClean="0"/>
          </a:p>
          <a:p>
            <a:endParaRPr lang="uk-UA" dirty="0"/>
          </a:p>
          <a:p>
            <a:pPr>
              <a:buFontTx/>
              <a:buChar char="-"/>
            </a:pPr>
            <a:r>
              <a:rPr lang="uk-UA" dirty="0"/>
              <a:t>Зміни адрес джерела і адреси призначення при використанні NAT. </a:t>
            </a:r>
            <a:endParaRPr lang="en-US" dirty="0" smtClean="0"/>
          </a:p>
          <a:p>
            <a:endParaRPr lang="uk-UA" dirty="0"/>
          </a:p>
          <a:p>
            <a:pPr>
              <a:buFontTx/>
              <a:buChar char="-"/>
            </a:pPr>
            <a:r>
              <a:rPr lang="uk-UA" dirty="0"/>
              <a:t>Фільтрація трафіку через access-lists.</a:t>
            </a:r>
          </a:p>
        </p:txBody>
      </p:sp>
    </p:spTree>
    <p:extLst>
      <p:ext uri="{BB962C8B-B14F-4D97-AF65-F5344CB8AC3E}">
        <p14:creationId xmlns:p14="http://schemas.microsoft.com/office/powerpoint/2010/main" val="2803100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3374" y="200025"/>
            <a:ext cx="11458575" cy="6410325"/>
          </a:xfrm>
        </p:spPr>
        <p:txBody>
          <a:bodyPr>
            <a:normAutofit/>
          </a:bodyPr>
          <a:lstStyle/>
          <a:p>
            <a:pPr marL="0" indent="0" algn="ctr">
              <a:buNone/>
            </a:pPr>
            <a:r>
              <a:rPr lang="ru-RU" sz="1800" dirty="0" smtClean="0"/>
              <a:t>Рівень адміністрування та оркестрування</a:t>
            </a:r>
            <a:r>
              <a:rPr lang="ru-RU" sz="1800" b="1" dirty="0" smtClean="0"/>
              <a:t>(</a:t>
            </a:r>
            <a:r>
              <a:rPr lang="en-US" sz="1800" b="1" dirty="0"/>
              <a:t>management plane</a:t>
            </a:r>
            <a:r>
              <a:rPr lang="ru-RU" sz="1800" b="1" dirty="0"/>
              <a:t>)</a:t>
            </a:r>
          </a:p>
          <a:p>
            <a:pPr marL="0" indent="0">
              <a:buNone/>
            </a:pPr>
            <a:endParaRPr lang="uk-UA" sz="1800" dirty="0" smtClean="0"/>
          </a:p>
          <a:p>
            <a:pPr marL="0" indent="0">
              <a:buNone/>
            </a:pPr>
            <a:r>
              <a:rPr lang="uk-UA" sz="1800" dirty="0" smtClean="0"/>
              <a:t>Рівень </a:t>
            </a:r>
            <a:r>
              <a:rPr lang="uk-UA" sz="1800" dirty="0"/>
              <a:t>адміністрування та оркестрування використовується для доступу і </a:t>
            </a:r>
            <a:r>
              <a:rPr lang="uk-UA" sz="1800" dirty="0" smtClean="0"/>
              <a:t>керування мережевими </a:t>
            </a:r>
            <a:r>
              <a:rPr lang="uk-UA" sz="1800" dirty="0"/>
              <a:t>пристроями. Наприклад, доступ до пристрою через </a:t>
            </a:r>
            <a:r>
              <a:rPr lang="en-US" sz="1800" dirty="0"/>
              <a:t>telnet, SSH </a:t>
            </a:r>
            <a:r>
              <a:rPr lang="uk-UA" sz="1800" dirty="0"/>
              <a:t>або через консольний порт</a:t>
            </a:r>
            <a:r>
              <a:rPr lang="uk-UA" sz="1800" dirty="0" smtClean="0"/>
              <a:t>.</a:t>
            </a:r>
            <a:endParaRPr lang="en-US" sz="1800" dirty="0" smtClean="0"/>
          </a:p>
          <a:p>
            <a:pPr marL="0" indent="0">
              <a:buNone/>
            </a:pPr>
            <a:r>
              <a:rPr lang="uk-UA" sz="1800" dirty="0" smtClean="0"/>
              <a:t> </a:t>
            </a:r>
            <a:endParaRPr lang="ru-RU"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150" y="1975589"/>
            <a:ext cx="6125799" cy="36965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3" y="2621834"/>
            <a:ext cx="4777815" cy="1553002"/>
          </a:xfrm>
          <a:prstGeom prst="rect">
            <a:avLst/>
          </a:prstGeom>
        </p:spPr>
      </p:pic>
    </p:spTree>
    <p:extLst>
      <p:ext uri="{BB962C8B-B14F-4D97-AF65-F5344CB8AC3E}">
        <p14:creationId xmlns:p14="http://schemas.microsoft.com/office/powerpoint/2010/main" val="1259592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212" y="180975"/>
            <a:ext cx="2303800" cy="6410325"/>
          </a:xfrm>
        </p:spPr>
      </p:pic>
      <p:sp>
        <p:nvSpPr>
          <p:cNvPr id="4" name="Прямоугольник 3"/>
          <p:cNvSpPr/>
          <p:nvPr/>
        </p:nvSpPr>
        <p:spPr>
          <a:xfrm>
            <a:off x="3047999" y="180975"/>
            <a:ext cx="9020175" cy="4031873"/>
          </a:xfrm>
          <a:prstGeom prst="rect">
            <a:avLst/>
          </a:prstGeom>
        </p:spPr>
        <p:txBody>
          <a:bodyPr wrap="square">
            <a:spAutoFit/>
          </a:bodyPr>
          <a:lstStyle/>
          <a:p>
            <a:r>
              <a:rPr lang="uk-UA" sz="2000" b="1" dirty="0"/>
              <a:t>Приклад мережевої інфраструктури дата-центру компанії. </a:t>
            </a:r>
            <a:endParaRPr lang="uk-UA" sz="2000" b="1" dirty="0" smtClean="0"/>
          </a:p>
          <a:p>
            <a:endParaRPr lang="uk-UA" sz="2000" dirty="0"/>
          </a:p>
          <a:p>
            <a:r>
              <a:rPr lang="uk-UA" dirty="0" smtClean="0"/>
              <a:t>Внизу схеми ми </a:t>
            </a:r>
            <a:r>
              <a:rPr lang="uk-UA" dirty="0"/>
              <a:t>бачимо сервер VMware ESXi з декількома віртуальними машинами. Цей сервер підключений до деяких комутаторів на рівнях доступу та агрегації. Ми також бачимо два ASA, які захищають наш сервер і два маршрутизатора для доступу до зовнішнього світу. Зверху є ще один роутер з хост-пристроєм. </a:t>
            </a:r>
            <a:endParaRPr lang="uk-UA" dirty="0" smtClean="0"/>
          </a:p>
          <a:p>
            <a:endParaRPr lang="uk-UA" dirty="0"/>
          </a:p>
          <a:p>
            <a:r>
              <a:rPr lang="uk-UA" dirty="0" smtClean="0"/>
              <a:t>Припустимо</a:t>
            </a:r>
            <a:r>
              <a:rPr lang="uk-UA" dirty="0"/>
              <a:t>, у цій компанії є бізнес-вимоги для нового додатка, для якого потрібно встановити чотири нові віртуальні машини на сервері VMware. </a:t>
            </a:r>
            <a:endParaRPr lang="uk-UA" dirty="0" smtClean="0"/>
          </a:p>
          <a:p>
            <a:r>
              <a:rPr lang="uk-UA" dirty="0" smtClean="0"/>
              <a:t>З </a:t>
            </a:r>
            <a:r>
              <a:rPr lang="uk-UA" dirty="0"/>
              <a:t>міркувань безпеки кожна віртуальна машина повинна знаходитися в </a:t>
            </a:r>
            <a:r>
              <a:rPr lang="uk-UA" dirty="0" smtClean="0"/>
              <a:t>окремій </a:t>
            </a:r>
            <a:r>
              <a:rPr lang="uk-UA" dirty="0"/>
              <a:t>VLAN. </a:t>
            </a:r>
            <a:endParaRPr lang="uk-UA" dirty="0" smtClean="0"/>
          </a:p>
          <a:p>
            <a:r>
              <a:rPr lang="uk-UA" dirty="0" smtClean="0"/>
              <a:t>Користувач</a:t>
            </a:r>
            <a:r>
              <a:rPr lang="uk-UA" dirty="0"/>
              <a:t>, який використовує H1 за R3, повинен мати доступ до додатка, яке працює на цих віртуальних машинах.</a:t>
            </a: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3594083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1492" y="200025"/>
            <a:ext cx="8060458" cy="6410325"/>
          </a:xfrm>
        </p:spPr>
        <p:txBody>
          <a:bodyPr>
            <a:normAutofit/>
          </a:bodyPr>
          <a:lstStyle/>
          <a:p>
            <a:pPr marL="0" indent="0">
              <a:buNone/>
            </a:pPr>
            <a:r>
              <a:rPr lang="uk-UA" sz="1800" dirty="0"/>
              <a:t>Що потрібно налаштувати в мережі, щоб </a:t>
            </a:r>
            <a:r>
              <a:rPr lang="uk-UA" sz="1800" dirty="0" smtClean="0"/>
              <a:t>все запрацювало? </a:t>
            </a:r>
          </a:p>
          <a:p>
            <a:pPr marL="0" indent="0">
              <a:buNone/>
            </a:pPr>
            <a:endParaRPr lang="uk-UA" sz="1800" dirty="0" smtClean="0"/>
          </a:p>
          <a:p>
            <a:pPr>
              <a:buFontTx/>
              <a:buChar char="-"/>
            </a:pPr>
            <a:r>
              <a:rPr lang="uk-UA" sz="1800" dirty="0" smtClean="0"/>
              <a:t>Мережі </a:t>
            </a:r>
            <a:r>
              <a:rPr lang="en-US" sz="1800" dirty="0"/>
              <a:t>VLAN </a:t>
            </a:r>
            <a:r>
              <a:rPr lang="uk-UA" sz="1800" dirty="0"/>
              <a:t>повинні бути створені на всіх комутаторах. </a:t>
            </a:r>
            <a:endParaRPr lang="uk-UA" sz="1800" dirty="0" smtClean="0"/>
          </a:p>
          <a:p>
            <a:pPr>
              <a:buFontTx/>
              <a:buChar char="-"/>
            </a:pPr>
            <a:r>
              <a:rPr lang="uk-UA" sz="1800" dirty="0" smtClean="0"/>
              <a:t>Ми </a:t>
            </a:r>
            <a:r>
              <a:rPr lang="uk-UA" sz="1800" dirty="0"/>
              <a:t>повинні налаштувати </a:t>
            </a:r>
            <a:r>
              <a:rPr lang="uk-UA" sz="1800" dirty="0" smtClean="0"/>
              <a:t>кореневий </a:t>
            </a:r>
            <a:r>
              <a:rPr lang="uk-UA" sz="1800" dirty="0"/>
              <a:t>міст для нових </a:t>
            </a:r>
            <a:r>
              <a:rPr lang="en-US" sz="1800" dirty="0"/>
              <a:t>VLAN. </a:t>
            </a:r>
            <a:endParaRPr lang="uk-UA" sz="1800" dirty="0" smtClean="0"/>
          </a:p>
          <a:p>
            <a:pPr>
              <a:buFontTx/>
              <a:buChar char="-"/>
            </a:pPr>
            <a:r>
              <a:rPr lang="uk-UA" sz="1800" dirty="0" smtClean="0"/>
              <a:t>Ми </a:t>
            </a:r>
            <a:r>
              <a:rPr lang="uk-UA" sz="1800" dirty="0"/>
              <a:t>повинні призначити чотири нові підмережі, по одній для кожної </a:t>
            </a:r>
            <a:r>
              <a:rPr lang="en-US" sz="1800" dirty="0"/>
              <a:t>VLAN. </a:t>
            </a:r>
            <a:endParaRPr lang="uk-UA" sz="1800" dirty="0" smtClean="0"/>
          </a:p>
          <a:p>
            <a:pPr>
              <a:buFontTx/>
              <a:buChar char="-"/>
            </a:pPr>
            <a:r>
              <a:rPr lang="uk-UA" sz="1800" dirty="0" smtClean="0"/>
              <a:t>Нам </a:t>
            </a:r>
            <a:r>
              <a:rPr lang="uk-UA" sz="1800" dirty="0"/>
              <a:t>потрібно створити нові під-інтерфейси з </a:t>
            </a:r>
            <a:r>
              <a:rPr lang="en-US" sz="1800" dirty="0"/>
              <a:t>IP-</a:t>
            </a:r>
            <a:r>
              <a:rPr lang="uk-UA" sz="1800" dirty="0"/>
              <a:t>адресами на комутаторах. </a:t>
            </a:r>
            <a:endParaRPr lang="uk-UA" sz="1800" dirty="0" smtClean="0"/>
          </a:p>
          <a:p>
            <a:pPr>
              <a:buFontTx/>
              <a:buChar char="-"/>
            </a:pPr>
            <a:r>
              <a:rPr lang="uk-UA" sz="1800" dirty="0" smtClean="0"/>
              <a:t>Нам </a:t>
            </a:r>
            <a:r>
              <a:rPr lang="uk-UA" sz="1800" dirty="0"/>
              <a:t>потрібно налаштувати </a:t>
            </a:r>
            <a:r>
              <a:rPr lang="en-US" sz="1800" dirty="0" smtClean="0"/>
              <a:t>VRRP</a:t>
            </a:r>
            <a:r>
              <a:rPr lang="uk-UA" sz="1800" dirty="0" smtClean="0"/>
              <a:t> </a:t>
            </a:r>
            <a:r>
              <a:rPr lang="en-US" sz="1800" dirty="0"/>
              <a:t>(Virtual Router Redundancy Protocol) </a:t>
            </a:r>
            <a:r>
              <a:rPr lang="uk-UA" sz="1800" dirty="0"/>
              <a:t>або </a:t>
            </a:r>
            <a:r>
              <a:rPr lang="en-US" sz="1800" dirty="0"/>
              <a:t>HSRP </a:t>
            </a:r>
            <a:r>
              <a:rPr lang="uk-UA" sz="1800" dirty="0" smtClean="0">
                <a:effectLst/>
              </a:rPr>
              <a:t>(</a:t>
            </a:r>
            <a:r>
              <a:rPr lang="en-US" sz="1800" dirty="0" smtClean="0">
                <a:effectLst/>
              </a:rPr>
              <a:t>Hot </a:t>
            </a:r>
            <a:r>
              <a:rPr lang="en-US" sz="1800" dirty="0">
                <a:effectLst/>
              </a:rPr>
              <a:t>Standby Redundancy Protocol)</a:t>
            </a:r>
            <a:r>
              <a:rPr lang="en-US" sz="1800" dirty="0"/>
              <a:t>  </a:t>
            </a:r>
            <a:r>
              <a:rPr lang="uk-UA" sz="1800" dirty="0" smtClean="0"/>
              <a:t>на </a:t>
            </a:r>
            <a:r>
              <a:rPr lang="uk-UA" sz="1800" dirty="0"/>
              <a:t>комутаторах для нових </a:t>
            </a:r>
            <a:r>
              <a:rPr lang="en-US" sz="1800" dirty="0"/>
              <a:t>VLAN. </a:t>
            </a:r>
            <a:endParaRPr lang="uk-UA" sz="1800" dirty="0" smtClean="0"/>
          </a:p>
          <a:p>
            <a:pPr>
              <a:buFontTx/>
              <a:buChar char="-"/>
            </a:pPr>
            <a:r>
              <a:rPr lang="uk-UA" sz="1800" dirty="0" smtClean="0"/>
              <a:t>Ми </a:t>
            </a:r>
            <a:r>
              <a:rPr lang="uk-UA" sz="1800" dirty="0"/>
              <a:t>повинні налаштувати брандмауери, щоб дозволити доступ до нових </a:t>
            </a:r>
            <a:r>
              <a:rPr lang="uk-UA" sz="1800" dirty="0" smtClean="0"/>
              <a:t>додатків/підмереж. </a:t>
            </a:r>
          </a:p>
          <a:p>
            <a:pPr>
              <a:buFontTx/>
              <a:buChar char="-"/>
            </a:pPr>
            <a:r>
              <a:rPr lang="uk-UA" sz="1800" dirty="0" smtClean="0"/>
              <a:t>Ми </a:t>
            </a:r>
            <a:r>
              <a:rPr lang="uk-UA" sz="1800" dirty="0"/>
              <a:t>повинні оголосити нові підмережі в протоколі маршрутизації на наших комутаторах, маршрутизаторах і брандмауерах. </a:t>
            </a:r>
            <a:endParaRPr lang="ru-RU" sz="1800" dirty="0"/>
          </a:p>
        </p:txBody>
      </p:sp>
      <p:pic>
        <p:nvPicPr>
          <p:cNvPr id="4" name="Объект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12" y="180975"/>
            <a:ext cx="2303800" cy="6410325"/>
          </a:xfrm>
          <a:prstGeom prst="rect">
            <a:avLst/>
          </a:prstGeom>
        </p:spPr>
      </p:pic>
    </p:spTree>
    <p:extLst>
      <p:ext uri="{BB962C8B-B14F-4D97-AF65-F5344CB8AC3E}">
        <p14:creationId xmlns:p14="http://schemas.microsoft.com/office/powerpoint/2010/main" val="1088840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3374" y="200025"/>
            <a:ext cx="11458575" cy="6410325"/>
          </a:xfrm>
        </p:spPr>
        <p:txBody>
          <a:bodyPr>
            <a:normAutofit/>
          </a:bodyPr>
          <a:lstStyle/>
          <a:p>
            <a:pPr marL="0" indent="0">
              <a:buNone/>
            </a:pPr>
            <a:r>
              <a:rPr lang="ru-RU" sz="1800" dirty="0"/>
              <a:t>Незважаючи на те, що існують </a:t>
            </a:r>
            <a:r>
              <a:rPr lang="ru-RU" sz="1800" u="sng" dirty="0"/>
              <a:t>інструменти для автоматизації мережі</a:t>
            </a:r>
            <a:r>
              <a:rPr lang="ru-RU" sz="1800" dirty="0"/>
              <a:t>, частіше використовується </a:t>
            </a:r>
            <a:r>
              <a:rPr lang="ru-RU" sz="1800" u="sng" dirty="0"/>
              <a:t>інтерфейс командного рядка</a:t>
            </a:r>
            <a:r>
              <a:rPr lang="ru-RU" sz="1800" dirty="0"/>
              <a:t> для налаштування всіх цих пристроїв, один за іншим. </a:t>
            </a:r>
            <a:endParaRPr lang="ru-RU" sz="1800" dirty="0" smtClean="0"/>
          </a:p>
          <a:p>
            <a:pPr marL="0" indent="0">
              <a:buNone/>
            </a:pPr>
            <a:r>
              <a:rPr lang="ru-RU" sz="1800" dirty="0" smtClean="0"/>
              <a:t>Це </a:t>
            </a:r>
            <a:r>
              <a:rPr lang="ru-RU" sz="1800" b="1" dirty="0"/>
              <a:t>повільний, ручний процес</a:t>
            </a:r>
            <a:r>
              <a:rPr lang="ru-RU" sz="1800" dirty="0"/>
              <a:t>, який </a:t>
            </a:r>
            <a:r>
              <a:rPr lang="ru-RU" sz="1800" dirty="0" smtClean="0"/>
              <a:t>виконує людина!</a:t>
            </a:r>
          </a:p>
          <a:p>
            <a:pPr marL="0" indent="0">
              <a:buNone/>
            </a:pPr>
            <a:r>
              <a:rPr lang="ru-RU" sz="1800" dirty="0" smtClean="0"/>
              <a:t> </a:t>
            </a:r>
          </a:p>
          <a:p>
            <a:pPr marL="0" indent="0">
              <a:buNone/>
            </a:pPr>
            <a:r>
              <a:rPr lang="ru-RU" sz="1800" dirty="0" smtClean="0"/>
              <a:t>Хоча </a:t>
            </a:r>
            <a:r>
              <a:rPr lang="ru-RU" sz="1800" dirty="0"/>
              <a:t>для запуску нової віртуальної машини потрібно всього кілька хвилин, </a:t>
            </a:r>
            <a:r>
              <a:rPr lang="ru-RU" sz="1800" dirty="0" smtClean="0"/>
              <a:t>мережевій </a:t>
            </a:r>
            <a:r>
              <a:rPr lang="ru-RU" sz="1800" dirty="0"/>
              <a:t>команді може знадобитися кілька годин для підготовки мережі. Подібні зміни, як правило, також виконуються під час технічного обслуговування, а не в робочий час. </a:t>
            </a:r>
            <a:endParaRPr lang="ru-RU" sz="1800" dirty="0" smtClean="0"/>
          </a:p>
          <a:p>
            <a:pPr marL="0" indent="0">
              <a:buNone/>
            </a:pPr>
            <a:endParaRPr lang="ru-RU" sz="1800" dirty="0" smtClean="0"/>
          </a:p>
          <a:p>
            <a:pPr marL="0" indent="0">
              <a:buNone/>
            </a:pPr>
            <a:r>
              <a:rPr lang="ru-RU" sz="1800" dirty="0" smtClean="0"/>
              <a:t>Віртуалізація </a:t>
            </a:r>
            <a:r>
              <a:rPr lang="ru-RU" sz="1800" dirty="0"/>
              <a:t>серверів є однією з причин, чому компанії шукають щось, що прискорює </a:t>
            </a:r>
            <a:r>
              <a:rPr lang="ru-RU" sz="1800" dirty="0" smtClean="0"/>
              <a:t>цей процес. </a:t>
            </a:r>
          </a:p>
          <a:p>
            <a:pPr marL="0" indent="0">
              <a:buNone/>
            </a:pPr>
            <a:r>
              <a:rPr lang="ru-RU" sz="1800" dirty="0" smtClean="0"/>
              <a:t>До </a:t>
            </a:r>
            <a:r>
              <a:rPr lang="ru-RU" sz="1800" dirty="0"/>
              <a:t>віртуалізації у нас був один фізичний сервер з однією операційною системою. В даний час у нас є кілька фізичних серверів з сотнями віртуальних машин. Ці віртуальні машини можуть автоматично переміщатися з одного фізичного сервера на інший. Коли вони перетинають кордон L3, вам не потрібно чекати, поки мережева команда внесе необхідні зміни в маршрутизацію або списки доступу. Це повинно </a:t>
            </a:r>
            <a:r>
              <a:rPr lang="ru-RU" sz="1800" dirty="0" smtClean="0"/>
              <a:t>відбуватися автоматично. </a:t>
            </a:r>
          </a:p>
          <a:p>
            <a:pPr marL="0" indent="0">
              <a:buNone/>
            </a:pPr>
            <a:endParaRPr lang="ru-RU" sz="1800" dirty="0"/>
          </a:p>
          <a:p>
            <a:pPr marL="0" indent="0">
              <a:buNone/>
            </a:pPr>
            <a:r>
              <a:rPr lang="ru-RU" sz="1800" dirty="0" smtClean="0"/>
              <a:t>В </a:t>
            </a:r>
            <a:r>
              <a:rPr lang="ru-RU" sz="1800" dirty="0"/>
              <a:t>даний час «тренд» полягає в тому, що все повинно бути віртуальним. Тож не дивно, що це також відбувається з мережею. Великі компанії, такі як Cisco, які раніше продавали тільки </a:t>
            </a:r>
            <a:r>
              <a:rPr lang="ru-RU" sz="1800" dirty="0" smtClean="0"/>
              <a:t>пропрієтарне </a:t>
            </a:r>
            <a:r>
              <a:rPr lang="ru-RU" sz="1800" dirty="0"/>
              <a:t>обладнання, тепер також пропонують віртуальні маршрутизатори, ASA, контролери бездротової локальної мережі і т. </a:t>
            </a:r>
            <a:r>
              <a:rPr lang="ru-RU" sz="1800" dirty="0" smtClean="0"/>
              <a:t>д., які </a:t>
            </a:r>
            <a:r>
              <a:rPr lang="ru-RU" sz="1800" dirty="0"/>
              <a:t>можна запускати на серверах VMWare. </a:t>
            </a:r>
          </a:p>
        </p:txBody>
      </p:sp>
    </p:spTree>
    <p:extLst>
      <p:ext uri="{BB962C8B-B14F-4D97-AF65-F5344CB8AC3E}">
        <p14:creationId xmlns:p14="http://schemas.microsoft.com/office/powerpoint/2010/main" val="35825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3995</TotalTime>
  <Words>1825</Words>
  <PresentationFormat>Произвольный</PresentationFormat>
  <Paragraphs>221</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Office Theme</vt:lpstr>
      <vt:lpstr>Лекція 17   SDN </vt:lpstr>
      <vt:lpstr>ТРАДИЦІЙНА МЕРЕЖА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2017-11-21T17:19:25Z</dcterms:created>
  <dcterms:modified xsi:type="dcterms:W3CDTF">2021-04-13T08:11:07Z</dcterms:modified>
</cp:coreProperties>
</file>