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74" r:id="rId4"/>
    <p:sldId id="275" r:id="rId5"/>
    <p:sldId id="276" r:id="rId6"/>
    <p:sldId id="277" r:id="rId7"/>
    <p:sldId id="282" r:id="rId8"/>
    <p:sldId id="283" r:id="rId9"/>
    <p:sldId id="281" r:id="rId10"/>
  </p:sldIdLst>
  <p:sldSz cx="18288000" cy="10287000"/>
  <p:notesSz cx="6858000" cy="9144000"/>
  <p:embeddedFontLst>
    <p:embeddedFont>
      <p:font typeface="Vollkorn" panose="020B0604020202020204" charset="0"/>
      <p:regular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610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EFBB5-E6BD-41EF-9A6C-4898AE6BC8E1}" type="datetimeFigureOut">
              <a:rPr lang="uk-UA" smtClean="0"/>
              <a:t>05.03.2025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92D6C-C0A9-429E-91CA-FAFE545D81C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8446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4837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4696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4400" y="2628900"/>
            <a:ext cx="16535400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4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ТЕМА 2. КОНЦЕПЦІЇ ЯДЕРНОГО СТРИМУВАННЯ І ВЗАЄМНОГО ЯДЕРНОГО ЗНИЩЕННЯ </a:t>
            </a:r>
            <a:endParaRPr lang="uk-UA" sz="40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lvl="0" algn="ctr"/>
            <a:endParaRPr lang="uk-UA" sz="26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lvl="0" algn="ctr"/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План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Політика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ядерного стримування як геополітична теорія.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Формування політики ядерного стримування. «Довга телеграма» Джорджа </a:t>
            </a:r>
            <a:r>
              <a:rPr lang="uk-UA" sz="2600" dirty="0" err="1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Кеннона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. Доктрина </a:t>
            </a:r>
            <a:r>
              <a:rPr lang="uk-UA" sz="2600" dirty="0" err="1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Трумана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Ядерне стримування у військово-політичних стратегіях ядерних держав.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Основні проблеми в реалізації політики ядерного стримування.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Концепція гарантованого взаємного знищення.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Ядерне стримування в політиці США та </a:t>
            </a:r>
            <a:r>
              <a:rPr lang="uk-UA" sz="2600" dirty="0" err="1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росії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 в сучасній системі міжнародних відносин.</a:t>
            </a:r>
            <a:endParaRPr lang="en-US" sz="2600" spc="-23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824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66800" y="647700"/>
            <a:ext cx="15934623" cy="9602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>
              <a:lnSpc>
                <a:spcPct val="120000"/>
              </a:lnSpc>
            </a:pPr>
            <a:endParaRPr lang="ru-RU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20000"/>
              </a:lnSpc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066800" y="1409605"/>
            <a:ext cx="16230600" cy="5601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1080000" algn="ctr"/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ПОЛІТИКА ЯДЕРНОГО СТРИМУВАННЯ ЯК ГЕОПОЛІТИЧНА ТЕОРІЯ</a:t>
            </a:r>
          </a:p>
          <a:p>
            <a:pPr indent="1080000" algn="ctr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1"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Ядерне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стримування – стратегія, що базується на загрозі нанесення відповідного удару у разі атаки.</a:t>
            </a:r>
          </a:p>
          <a:p>
            <a:pPr lvl="1"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Основна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мета – запобігання війні шляхом створення непереборного ризику для супротивника.</a:t>
            </a:r>
          </a:p>
          <a:p>
            <a:pPr lvl="1"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Витоки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концепції: досвід Другої світової війни, розробка ядерної зброї.</a:t>
            </a:r>
          </a:p>
          <a:p>
            <a:pPr lvl="1"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Види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стримування: класичне (масштабна відповідь), розширене (захист союзників), асиметричне (нерівномірний баланс сил).</a:t>
            </a:r>
          </a:p>
          <a:p>
            <a:pPr lvl="1"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Основні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країни, що реалізують стратегію: США,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рф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, Китай, Франція, Велика Британія.</a:t>
            </a:r>
          </a:p>
          <a:p>
            <a:pPr lvl="1"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Значення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концепції у міжнародній безпеці.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0" y="473075"/>
            <a:ext cx="1828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905000" y="3108325"/>
            <a:ext cx="153162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endParaRPr lang="uk-UA" sz="2800" dirty="0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838200" y="1181100"/>
            <a:ext cx="16535400" cy="5472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ФОРМУВАННЯ ПОЛІТИКИ ЯДЕРНОГО СТРИМУВАННЯ. </a:t>
            </a:r>
            <a:br>
              <a:rPr kumimoji="0" lang="uk-UA" altLang="uk-UA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</a:br>
            <a:r>
              <a:rPr kumimoji="0" lang="uk-UA" altLang="uk-UA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"ДОВГА ТЕЛЕГРАМА" ДЖОРДЖА </a:t>
            </a:r>
            <a:r>
              <a:rPr kumimoji="0" lang="uk-UA" altLang="uk-UA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КЕННОНА</a:t>
            </a:r>
            <a:r>
              <a:rPr kumimoji="0" lang="uk-UA" altLang="uk-UA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. ДОКТРИНА </a:t>
            </a:r>
            <a:r>
              <a:rPr kumimoji="0" lang="uk-UA" altLang="uk-UA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ТРУМАНА</a:t>
            </a:r>
            <a:endParaRPr kumimoji="0" lang="uk-UA" altLang="uk-UA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ollkorn" panose="020B0604020202020204" charset="0"/>
              <a:ea typeface="Vollkorn" panose="020B060402020202020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ollkorn" panose="020B0604020202020204" charset="0"/>
              <a:ea typeface="Vollkorn" panose="020B0604020202020204" charset="0"/>
            </a:endParaRPr>
          </a:p>
          <a:p>
            <a:pPr marL="0" marR="0" lvl="1" indent="108000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- "Довга телеграма" (1946) – аналітичний документ, що заклав основу політики стримування </a:t>
            </a:r>
            <a:r>
              <a:rPr kumimoji="0" lang="uk-UA" altLang="uk-UA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СРСР</a:t>
            </a: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marL="0" lvl="1" indent="10800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alt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Основні ідеї </a:t>
            </a:r>
            <a:r>
              <a:rPr kumimoji="0" lang="uk-UA" altLang="uk-UA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Кеннона</a:t>
            </a: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: неможливість співіснування з радянським режимом, необхідність контролю за його експансією.</a:t>
            </a:r>
          </a:p>
          <a:p>
            <a:pPr marL="0" lvl="1" indent="10800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alt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Доктрина </a:t>
            </a:r>
            <a:r>
              <a:rPr kumimoji="0" lang="uk-UA" altLang="uk-UA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Трумана</a:t>
            </a: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 (1947) – офіційна політика США, спрямована на протидію комунізму.</a:t>
            </a:r>
          </a:p>
          <a:p>
            <a:pPr marL="0" lvl="1" indent="10800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alt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Наслідки Доктрини </a:t>
            </a:r>
            <a:r>
              <a:rPr kumimoji="0" lang="uk-UA" altLang="uk-UA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Трумана</a:t>
            </a: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: створення НАТО (1949), гонка ядерних озброєнь.</a:t>
            </a:r>
          </a:p>
          <a:p>
            <a:pPr marL="0" lvl="1" indent="10800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alt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Запровадження політики "масованої відплати" – загроза знищення у відповідь на агресію.</a:t>
            </a:r>
          </a:p>
          <a:p>
            <a:pPr marL="0" lvl="1" indent="10800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alt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kumimoji="0" lang="uk-UA" altLang="uk-UA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ollkorn" panose="020B0604020202020204" charset="0"/>
                <a:ea typeface="Vollkorn" panose="020B0604020202020204" charset="0"/>
              </a:rPr>
              <a:t>Вплив політики стримування на формування біполярного світу.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ollkorn" panose="020B0604020202020204" charset="0"/>
              <a:ea typeface="Vollkorn" panose="020B0604020202020204" charset="0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457200" y="2324100"/>
            <a:ext cx="1828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75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28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95400" y="1562100"/>
            <a:ext cx="16087023" cy="51491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ЯДЕРНЕ СТРИМУВАННЯ У ВІЙСЬКОВО-ПОЛІТИЧНИХ СТРАТЕГІЯХ ЯДЕРНИХ ДЕРЖАВ</a:t>
            </a:r>
          </a:p>
          <a:p>
            <a:pPr lvl="1"/>
            <a:endParaRPr lang="uk-UA" dirty="0" smtClean="0"/>
          </a:p>
          <a:p>
            <a:pPr marL="0" lvl="1" indent="1080000" algn="just">
              <a:lnSpc>
                <a:spcPct val="130000"/>
              </a:lnSpc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Військово-політичні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концепції: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«гнучке реагування», «перевірена ескалація».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marL="0" lvl="1" indent="1080000" algn="just">
              <a:lnSpc>
                <a:spcPct val="130000"/>
              </a:lnSpc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Принцип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триади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ядерних сил: стратегічні ракети, підводні човни, бомбардувальники.</a:t>
            </a:r>
          </a:p>
          <a:p>
            <a:pPr marL="0" lvl="1" indent="1080000" algn="just">
              <a:lnSpc>
                <a:spcPct val="130000"/>
              </a:lnSpc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Приклади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сучасних стратегій США, Китаю, Франції.</a:t>
            </a:r>
          </a:p>
          <a:p>
            <a:pPr marL="0" lvl="1" indent="1080000" algn="just">
              <a:lnSpc>
                <a:spcPct val="130000"/>
              </a:lnSpc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російська концепція «ескалації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задля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деескалації».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marL="0" lvl="1" indent="1080000" algn="just">
              <a:lnSpc>
                <a:spcPct val="130000"/>
              </a:lnSpc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Роль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тактичної ядерної зброї у регіональних конфліктах.</a:t>
            </a:r>
          </a:p>
          <a:p>
            <a:pPr marL="0" lvl="1" indent="1080000" algn="just">
              <a:lnSpc>
                <a:spcPct val="130000"/>
              </a:lnSpc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Використання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ядерного стримування як дипломатичного важеля.</a:t>
            </a:r>
          </a:p>
          <a:p>
            <a:pPr indent="1080000" algn="just">
              <a:lnSpc>
                <a:spcPct val="130000"/>
              </a:lnSpc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90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3364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143000" y="1031237"/>
            <a:ext cx="15696441" cy="5583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1080000" algn="ctr">
              <a:lnSpc>
                <a:spcPct val="130000"/>
              </a:lnSpc>
            </a:pPr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ОСНОВНІ ПРОБЛЕМИ В РЕАЛІЗАЦІЇ ПОЛІТИКИ </a:t>
            </a:r>
            <a:b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</a:br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ЯДЕРНОГО СТРИМУВАННЯ</a:t>
            </a:r>
          </a:p>
          <a:p>
            <a:pPr indent="1080000" algn="ctr">
              <a:lnSpc>
                <a:spcPct val="130000"/>
              </a:lnSpc>
            </a:pPr>
            <a:endParaRPr lang="uk-UA" sz="40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0" lvl="1" indent="1080000">
              <a:lnSpc>
                <a:spcPct val="130000"/>
              </a:lnSpc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Етичні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дилеми: загроза масового знищення цивільного населення.</a:t>
            </a:r>
          </a:p>
          <a:p>
            <a:pPr marL="0" lvl="1" indent="1080000">
              <a:lnSpc>
                <a:spcPct val="130000"/>
              </a:lnSpc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Проблема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"ядерного порогу" – коли саме варто застосовувати ядерну зброю?</a:t>
            </a:r>
          </a:p>
          <a:p>
            <a:pPr marL="0" lvl="1" indent="1080000">
              <a:lnSpc>
                <a:spcPct val="130000"/>
              </a:lnSpc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Загроза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помилкового запуску через технічні чи людські фактори.</a:t>
            </a:r>
          </a:p>
          <a:p>
            <a:pPr marL="0" lvl="1" indent="1080000">
              <a:lnSpc>
                <a:spcPct val="130000"/>
              </a:lnSpc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Поширення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ядерної зброї серед нових гравців (Індія, Пакистан,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КНДР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).</a:t>
            </a:r>
          </a:p>
          <a:p>
            <a:pPr marL="0" lvl="1" indent="1080000">
              <a:lnSpc>
                <a:spcPct val="130000"/>
              </a:lnSpc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Виклики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сучасної епохи: кібератаки на ядерні системи управління.</a:t>
            </a:r>
          </a:p>
          <a:p>
            <a:pPr marL="0" lvl="1" indent="1080000">
              <a:lnSpc>
                <a:spcPct val="130000"/>
              </a:lnSpc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Дилема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колективної безпеки: чи можливе роззброєння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?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533400" y="2476500"/>
            <a:ext cx="1828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38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922" y="3127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4400" y="1943100"/>
            <a:ext cx="16154400" cy="41365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КОНЦЕПЦІЯ ГАРАНТОВАНОГО ВЗАЄМНОГО ЗНИЩЕННЯ (</a:t>
            </a:r>
            <a:r>
              <a:rPr lang="en-US" sz="4000" b="1" dirty="0" smtClean="0">
                <a:latin typeface="Vollkorn" panose="020B0604020202020204" charset="0"/>
                <a:ea typeface="Vollkorn" panose="020B0604020202020204" charset="0"/>
              </a:rPr>
              <a:t>MAD)</a:t>
            </a:r>
          </a:p>
          <a:p>
            <a:pPr lvl="1"/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0" lvl="1" indent="1080000" algn="just">
              <a:lnSpc>
                <a:spcPct val="130000"/>
              </a:lnSpc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Гарантоване взаємне знищення – стратегія, що передбачає взаємний ядерний удар у разі агресії.</a:t>
            </a:r>
          </a:p>
          <a:p>
            <a:pPr marL="0" lvl="1" indent="1080000" algn="just">
              <a:lnSpc>
                <a:spcPct val="130000"/>
              </a:lnSpc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Підґрунтя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концепції: ядерна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триада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, негайний удар у відповідь.</a:t>
            </a:r>
          </a:p>
          <a:p>
            <a:pPr marL="0" lvl="1" indent="1080000" algn="just">
              <a:lnSpc>
                <a:spcPct val="130000"/>
              </a:lnSpc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Приклад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Кубинська криза (1962) – межа ядерної війни.</a:t>
            </a:r>
          </a:p>
          <a:p>
            <a:pPr marL="0" lvl="1" indent="1080000" algn="just">
              <a:lnSpc>
                <a:spcPct val="130000"/>
              </a:lnSpc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Сучасні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механізми 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MAD: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протиракетна оборона, політика "першого удару".</a:t>
            </a:r>
          </a:p>
          <a:p>
            <a:pPr marL="0" lvl="1" indent="1080000" algn="just">
              <a:lnSpc>
                <a:spcPct val="130000"/>
              </a:lnSpc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Чи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є 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MAD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стримуючим фактором у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ХХІ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столітті?</a:t>
            </a:r>
          </a:p>
          <a:p>
            <a:pPr marL="0" lvl="1" indent="1080000" algn="just">
              <a:lnSpc>
                <a:spcPct val="130000"/>
              </a:lnSpc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Дискусії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щодо необхідності змін у підходах до стримування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77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922" y="3127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4400" y="1943100"/>
            <a:ext cx="16154400" cy="52114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ru-RU" sz="4000" b="1" dirty="0" err="1" smtClean="0">
                <a:latin typeface="Vollkorn" panose="020B0604020202020204" charset="0"/>
                <a:ea typeface="Vollkorn" panose="020B0604020202020204" charset="0"/>
              </a:rPr>
              <a:t>ЯДЕРНЕ</a:t>
            </a:r>
            <a:r>
              <a:rPr lang="ru-RU" sz="4000" b="1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4000" b="1" dirty="0" err="1" smtClean="0">
                <a:latin typeface="Vollkorn" panose="020B0604020202020204" charset="0"/>
                <a:ea typeface="Vollkorn" panose="020B0604020202020204" charset="0"/>
              </a:rPr>
              <a:t>СТРИМУВАННЯ</a:t>
            </a:r>
            <a:r>
              <a:rPr lang="ru-RU" sz="4000" b="1" dirty="0" smtClean="0">
                <a:latin typeface="Vollkorn" panose="020B0604020202020204" charset="0"/>
                <a:ea typeface="Vollkorn" panose="020B0604020202020204" charset="0"/>
              </a:rPr>
              <a:t> В </a:t>
            </a:r>
            <a:r>
              <a:rPr lang="ru-RU" sz="4000" b="1" dirty="0" err="1" smtClean="0">
                <a:latin typeface="Vollkorn" panose="020B0604020202020204" charset="0"/>
                <a:ea typeface="Vollkorn" panose="020B0604020202020204" charset="0"/>
              </a:rPr>
              <a:t>ПОЛІТИЦІ</a:t>
            </a:r>
            <a:r>
              <a:rPr lang="ru-RU" sz="4000" b="1" dirty="0" smtClean="0">
                <a:latin typeface="Vollkorn" panose="020B0604020202020204" charset="0"/>
                <a:ea typeface="Vollkorn" panose="020B0604020202020204" charset="0"/>
              </a:rPr>
              <a:t> США ТА РФ </a:t>
            </a:r>
            <a:br>
              <a:rPr lang="ru-RU" sz="4000" b="1" dirty="0" smtClean="0">
                <a:latin typeface="Vollkorn" panose="020B0604020202020204" charset="0"/>
                <a:ea typeface="Vollkorn" panose="020B0604020202020204" charset="0"/>
              </a:rPr>
            </a:br>
            <a:r>
              <a:rPr lang="ru-RU" sz="4000" b="1" dirty="0" smtClean="0">
                <a:latin typeface="Vollkorn" panose="020B0604020202020204" charset="0"/>
                <a:ea typeface="Vollkorn" panose="020B0604020202020204" charset="0"/>
              </a:rPr>
              <a:t>У </a:t>
            </a:r>
            <a:r>
              <a:rPr lang="ru-RU" sz="4000" b="1" dirty="0" err="1" smtClean="0">
                <a:latin typeface="Vollkorn" panose="020B0604020202020204" charset="0"/>
                <a:ea typeface="Vollkorn" panose="020B0604020202020204" charset="0"/>
              </a:rPr>
              <a:t>СУЧАСНІЙ</a:t>
            </a:r>
            <a:r>
              <a:rPr lang="ru-RU" sz="4000" b="1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4000" b="1" dirty="0" err="1" smtClean="0">
                <a:latin typeface="Vollkorn" panose="020B0604020202020204" charset="0"/>
                <a:ea typeface="Vollkorn" panose="020B0604020202020204" charset="0"/>
              </a:rPr>
              <a:t>СИСТЕМІ</a:t>
            </a:r>
            <a:r>
              <a:rPr lang="ru-RU" sz="4000" b="1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4000" b="1" dirty="0" err="1" smtClean="0">
                <a:latin typeface="Vollkorn" panose="020B0604020202020204" charset="0"/>
                <a:ea typeface="Vollkorn" panose="020B0604020202020204" charset="0"/>
              </a:rPr>
              <a:t>МІЖНАРОДНИХ</a:t>
            </a:r>
            <a:r>
              <a:rPr lang="ru-RU" sz="4000" b="1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4000" b="1" dirty="0" err="1" smtClean="0">
                <a:latin typeface="Vollkorn" panose="020B0604020202020204" charset="0"/>
                <a:ea typeface="Vollkorn" panose="020B0604020202020204" charset="0"/>
              </a:rPr>
              <a:t>ВІДНОСИН</a:t>
            </a:r>
            <a:endParaRPr lang="ru-RU" sz="40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0" lvl="1" indent="1080000" algn="just">
              <a:lnSpc>
                <a:spcPct val="130000"/>
              </a:lnSpc>
            </a:pPr>
            <a:endParaRPr lang="ru-RU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0" lvl="1" indent="1080000" algn="just">
              <a:lnSpc>
                <a:spcPct val="130000"/>
              </a:lnSpc>
            </a:pPr>
            <a:r>
              <a:rPr lang="ru-RU" sz="2600" dirty="0" smtClean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ru-RU" sz="2600" dirty="0" err="1" smtClean="0">
                <a:latin typeface="Vollkorn" panose="020B0604020202020204" charset="0"/>
                <a:ea typeface="Vollkorn" panose="020B0604020202020204" charset="0"/>
              </a:rPr>
              <a:t>Політика</a:t>
            </a:r>
            <a:r>
              <a:rPr lang="ru-RU" sz="2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США: баланс сил,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підтримка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союзників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через </a:t>
            </a:r>
            <a:r>
              <a:rPr lang="ru-RU" sz="2600" dirty="0" smtClean="0">
                <a:latin typeface="Vollkorn" panose="020B0604020202020204" charset="0"/>
                <a:ea typeface="Vollkorn" panose="020B0604020202020204" charset="0"/>
              </a:rPr>
              <a:t>«</a:t>
            </a:r>
            <a:r>
              <a:rPr lang="ru-RU" sz="2600" dirty="0" err="1" smtClean="0">
                <a:latin typeface="Vollkorn" panose="020B0604020202020204" charset="0"/>
                <a:ea typeface="Vollkorn" panose="020B0604020202020204" charset="0"/>
              </a:rPr>
              <a:t>ядерну</a:t>
            </a:r>
            <a:r>
              <a:rPr lang="ru-RU" sz="2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err="1" smtClean="0">
                <a:latin typeface="Vollkorn" panose="020B0604020202020204" charset="0"/>
                <a:ea typeface="Vollkorn" panose="020B0604020202020204" charset="0"/>
              </a:rPr>
              <a:t>парасольку</a:t>
            </a:r>
            <a:r>
              <a:rPr lang="ru-RU" sz="2600" dirty="0" smtClean="0">
                <a:latin typeface="Vollkorn" panose="020B0604020202020204" charset="0"/>
                <a:ea typeface="Vollkorn" panose="020B0604020202020204" charset="0"/>
              </a:rPr>
              <a:t>».</a:t>
            </a:r>
            <a:endParaRPr lang="ru-RU" sz="2600" dirty="0">
              <a:latin typeface="Vollkorn" panose="020B0604020202020204" charset="0"/>
              <a:ea typeface="Vollkorn" panose="020B0604020202020204" charset="0"/>
            </a:endParaRPr>
          </a:p>
          <a:p>
            <a:pPr marL="0" lvl="1" indent="1080000" algn="just">
              <a:lnSpc>
                <a:spcPct val="130000"/>
              </a:lnSpc>
            </a:pP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ru-RU" sz="2600" dirty="0" smtClean="0">
                <a:latin typeface="Vollkorn" panose="020B0604020202020204" charset="0"/>
                <a:ea typeface="Vollkorn" panose="020B0604020202020204" charset="0"/>
              </a:rPr>
              <a:t>Система 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ПРО (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протиракетна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оборона) та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її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вплив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на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стратегічний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баланс.</a:t>
            </a:r>
          </a:p>
          <a:p>
            <a:pPr marL="0" lvl="1" indent="1080000" algn="just">
              <a:lnSpc>
                <a:spcPct val="130000"/>
              </a:lnSpc>
            </a:pP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ru-RU" sz="2600" dirty="0" err="1" smtClean="0">
                <a:latin typeface="Vollkorn" panose="020B0604020202020204" charset="0"/>
                <a:ea typeface="Vollkorn" panose="020B0604020202020204" charset="0"/>
              </a:rPr>
              <a:t>Актуальні</a:t>
            </a:r>
            <a:r>
              <a:rPr lang="ru-RU" sz="2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доктрини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США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щодо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ядерного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використання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marL="0" lvl="1" indent="1080000" algn="just">
              <a:lnSpc>
                <a:spcPct val="130000"/>
              </a:lnSpc>
            </a:pP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ru-RU" sz="2600" dirty="0" err="1" smtClean="0">
                <a:latin typeface="Vollkorn" panose="020B0604020202020204" charset="0"/>
                <a:ea typeface="Vollkorn" panose="020B0604020202020204" charset="0"/>
              </a:rPr>
              <a:t>Політика</a:t>
            </a:r>
            <a:r>
              <a:rPr lang="ru-RU" sz="2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рф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: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ядерне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стримування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як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головний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компонент оборони.</a:t>
            </a:r>
          </a:p>
          <a:p>
            <a:pPr marL="0" lvl="1" indent="1080000" algn="just">
              <a:lnSpc>
                <a:spcPct val="130000"/>
              </a:lnSpc>
            </a:pP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ru-RU" sz="2600" dirty="0" err="1" smtClean="0">
                <a:latin typeface="Vollkorn" panose="020B0604020202020204" charset="0"/>
                <a:ea typeface="Vollkorn" panose="020B0604020202020204" charset="0"/>
              </a:rPr>
              <a:t>Загрози</a:t>
            </a:r>
            <a:r>
              <a:rPr lang="ru-RU" sz="2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ядерного шантажу у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геополітиці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marL="0" lvl="1" indent="1080000" algn="just">
              <a:lnSpc>
                <a:spcPct val="130000"/>
              </a:lnSpc>
            </a:pP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ru-RU" sz="2600" dirty="0" err="1" smtClean="0">
                <a:latin typeface="Vollkorn" panose="020B0604020202020204" charset="0"/>
                <a:ea typeface="Vollkorn" panose="020B0604020202020204" charset="0"/>
              </a:rPr>
              <a:t>Перспективи</a:t>
            </a:r>
            <a:r>
              <a:rPr lang="ru-RU" sz="2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контролю над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ядерним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озброєнням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у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ХХІ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столітті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7544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922" y="3127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4400" y="1943100"/>
            <a:ext cx="16154400" cy="44412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ctr">
              <a:lnSpc>
                <a:spcPct val="130000"/>
              </a:lnSpc>
            </a:pPr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ВИСНОВКИ ТА ПЕРСПЕКТИВИ ЯДЕРНОГО СТРИМУВАННЯ</a:t>
            </a:r>
          </a:p>
          <a:p>
            <a:pPr marL="0" lvl="1" indent="1080000">
              <a:lnSpc>
                <a:spcPct val="130000"/>
              </a:lnSpc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0" lvl="1" indent="1080000">
              <a:lnSpc>
                <a:spcPct val="130000"/>
              </a:lnSpc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Еволюція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ядерної стратегії від Холодної війни до сьогодення.</a:t>
            </a:r>
          </a:p>
          <a:p>
            <a:pPr marL="0" lvl="1" indent="1080000">
              <a:lnSpc>
                <a:spcPct val="130000"/>
              </a:lnSpc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Основні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виклики, пов’язані з ядерним стримуванням.</a:t>
            </a:r>
          </a:p>
          <a:p>
            <a:pPr marL="0" lvl="1" indent="1080000">
              <a:lnSpc>
                <a:spcPct val="130000"/>
              </a:lnSpc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Роль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дипломатії у запобіганні ядерному конфлікту.</a:t>
            </a:r>
          </a:p>
          <a:p>
            <a:pPr marL="0" lvl="1" indent="1080000">
              <a:lnSpc>
                <a:spcPct val="130000"/>
              </a:lnSpc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Перспективи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нових міжнародних угод з контролю над озброєнням.</a:t>
            </a:r>
          </a:p>
          <a:p>
            <a:pPr marL="0" lvl="1" indent="1080000">
              <a:lnSpc>
                <a:spcPct val="130000"/>
              </a:lnSpc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Чи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можливе повне ядерне роззброєння?</a:t>
            </a:r>
          </a:p>
          <a:p>
            <a:pPr marL="0" lvl="1" indent="1080000">
              <a:lnSpc>
                <a:spcPct val="130000"/>
              </a:lnSpc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Роль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світових лідерів у формуванні ядерної політики майбутнього.</a:t>
            </a:r>
          </a:p>
        </p:txBody>
      </p:sp>
    </p:spTree>
    <p:extLst>
      <p:ext uri="{BB962C8B-B14F-4D97-AF65-F5344CB8AC3E}">
        <p14:creationId xmlns:p14="http://schemas.microsoft.com/office/powerpoint/2010/main" val="1810675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90600" y="3695700"/>
            <a:ext cx="15163800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5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ДЯКУЮ ЗА УВАГУ!!!</a:t>
            </a:r>
            <a:endParaRPr lang="en-US" sz="5000" spc="-23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53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</TotalTime>
  <Words>394</Words>
  <Application>Microsoft Office PowerPoint</Application>
  <PresentationFormat>Довільний</PresentationFormat>
  <Paragraphs>69</Paragraphs>
  <Slides>9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9</vt:i4>
      </vt:variant>
    </vt:vector>
  </HeadingPairs>
  <TitlesOfParts>
    <vt:vector size="13" baseType="lpstr">
      <vt:lpstr>Arial</vt:lpstr>
      <vt:lpstr>Vollkorn</vt:lpstr>
      <vt:lpstr>Calibri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ЦИФРОВІ ТЕХНОЛОГІЇ, ТРАНФЕРТ ТЕХНОЛОГІЙ ТА ОСОБИСТА ІНФОРМАЦІЙНА БЕЗПЕКА ДОСЛІДНИКА</dc:title>
  <dc:creator>1</dc:creator>
  <cp:lastModifiedBy>1</cp:lastModifiedBy>
  <cp:revision>41</cp:revision>
  <dcterms:created xsi:type="dcterms:W3CDTF">2006-08-16T00:00:00Z</dcterms:created>
  <dcterms:modified xsi:type="dcterms:W3CDTF">2025-03-05T20:36:01Z</dcterms:modified>
  <dc:identifier>DAGCUslPLi8</dc:identifier>
</cp:coreProperties>
</file>