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778" autoAdjust="0"/>
    <p:restoredTop sz="94660"/>
  </p:normalViewPr>
  <p:slideViewPr>
    <p:cSldViewPr snapToGrid="0">
      <p:cViewPr varScale="1">
        <p:scale>
          <a:sx n="64" d="100"/>
          <a:sy n="64" d="100"/>
        </p:scale>
        <p:origin x="720" y="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D1889F1C-2EFA-47A5-9A09-6980AF8DF15F}" type="datetimeFigureOut">
              <a:rPr lang="ru-RU" smtClean="0"/>
              <a:t>пн 25.03.24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77C6DA1-235D-47FA-B5E7-6C4E7585ED06}" type="slidenum">
              <a:rPr lang="ru-RU" smtClean="0"/>
              <a:t>‹#›</a:t>
            </a:fld>
            <a:endParaRPr lang="ru-RU"/>
          </a:p>
        </p:txBody>
      </p:sp>
    </p:spTree>
    <p:extLst>
      <p:ext uri="{BB962C8B-B14F-4D97-AF65-F5344CB8AC3E}">
        <p14:creationId xmlns:p14="http://schemas.microsoft.com/office/powerpoint/2010/main" val="39913867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D1889F1C-2EFA-47A5-9A09-6980AF8DF15F}" type="datetimeFigureOut">
              <a:rPr lang="ru-RU" smtClean="0"/>
              <a:t>пн 25.03.24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77C6DA1-235D-47FA-B5E7-6C4E7585ED06}" type="slidenum">
              <a:rPr lang="ru-RU" smtClean="0"/>
              <a:t>‹#›</a:t>
            </a:fld>
            <a:endParaRPr lang="ru-RU"/>
          </a:p>
        </p:txBody>
      </p:sp>
    </p:spTree>
    <p:extLst>
      <p:ext uri="{BB962C8B-B14F-4D97-AF65-F5344CB8AC3E}">
        <p14:creationId xmlns:p14="http://schemas.microsoft.com/office/powerpoint/2010/main" val="4343922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D1889F1C-2EFA-47A5-9A09-6980AF8DF15F}" type="datetimeFigureOut">
              <a:rPr lang="ru-RU" smtClean="0"/>
              <a:t>пн 25.03.24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77C6DA1-235D-47FA-B5E7-6C4E7585ED06}" type="slidenum">
              <a:rPr lang="ru-RU" smtClean="0"/>
              <a:t>‹#›</a:t>
            </a:fld>
            <a:endParaRPr lang="ru-RU"/>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902512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D1889F1C-2EFA-47A5-9A09-6980AF8DF15F}" type="datetimeFigureOut">
              <a:rPr lang="ru-RU" smtClean="0"/>
              <a:t>пн 25.03.24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77C6DA1-235D-47FA-B5E7-6C4E7585ED06}" type="slidenum">
              <a:rPr lang="ru-RU" smtClean="0"/>
              <a:t>‹#›</a:t>
            </a:fld>
            <a:endParaRPr lang="ru-RU"/>
          </a:p>
        </p:txBody>
      </p:sp>
    </p:spTree>
    <p:extLst>
      <p:ext uri="{BB962C8B-B14F-4D97-AF65-F5344CB8AC3E}">
        <p14:creationId xmlns:p14="http://schemas.microsoft.com/office/powerpoint/2010/main" val="30895182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D1889F1C-2EFA-47A5-9A09-6980AF8DF15F}" type="datetimeFigureOut">
              <a:rPr lang="ru-RU" smtClean="0"/>
              <a:t>пн 25.03.24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77C6DA1-235D-47FA-B5E7-6C4E7585ED06}" type="slidenum">
              <a:rPr lang="ru-RU" smtClean="0"/>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2145229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D1889F1C-2EFA-47A5-9A09-6980AF8DF15F}" type="datetimeFigureOut">
              <a:rPr lang="ru-RU" smtClean="0"/>
              <a:t>пн 25.03.24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77C6DA1-235D-47FA-B5E7-6C4E7585ED06}" type="slidenum">
              <a:rPr lang="ru-RU" smtClean="0"/>
              <a:t>‹#›</a:t>
            </a:fld>
            <a:endParaRPr lang="ru-RU"/>
          </a:p>
        </p:txBody>
      </p:sp>
    </p:spTree>
    <p:extLst>
      <p:ext uri="{BB962C8B-B14F-4D97-AF65-F5344CB8AC3E}">
        <p14:creationId xmlns:p14="http://schemas.microsoft.com/office/powerpoint/2010/main" val="8487646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D1889F1C-2EFA-47A5-9A09-6980AF8DF15F}" type="datetimeFigureOut">
              <a:rPr lang="ru-RU" smtClean="0"/>
              <a:t>пн 25.03.24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77C6DA1-235D-47FA-B5E7-6C4E7585ED06}" type="slidenum">
              <a:rPr lang="ru-RU" smtClean="0"/>
              <a:t>‹#›</a:t>
            </a:fld>
            <a:endParaRPr lang="ru-RU"/>
          </a:p>
        </p:txBody>
      </p:sp>
    </p:spTree>
    <p:extLst>
      <p:ext uri="{BB962C8B-B14F-4D97-AF65-F5344CB8AC3E}">
        <p14:creationId xmlns:p14="http://schemas.microsoft.com/office/powerpoint/2010/main" val="1910323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D1889F1C-2EFA-47A5-9A09-6980AF8DF15F}" type="datetimeFigureOut">
              <a:rPr lang="ru-RU" smtClean="0"/>
              <a:t>пн 25.03.24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77C6DA1-235D-47FA-B5E7-6C4E7585ED06}" type="slidenum">
              <a:rPr lang="ru-RU" smtClean="0"/>
              <a:t>‹#›</a:t>
            </a:fld>
            <a:endParaRPr lang="ru-RU"/>
          </a:p>
        </p:txBody>
      </p:sp>
    </p:spTree>
    <p:extLst>
      <p:ext uri="{BB962C8B-B14F-4D97-AF65-F5344CB8AC3E}">
        <p14:creationId xmlns:p14="http://schemas.microsoft.com/office/powerpoint/2010/main" val="25123674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D1889F1C-2EFA-47A5-9A09-6980AF8DF15F}" type="datetimeFigureOut">
              <a:rPr lang="ru-RU" smtClean="0"/>
              <a:t>пн 25.03.24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77C6DA1-235D-47FA-B5E7-6C4E7585ED06}" type="slidenum">
              <a:rPr lang="ru-RU" smtClean="0"/>
              <a:t>‹#›</a:t>
            </a:fld>
            <a:endParaRPr lang="ru-RU"/>
          </a:p>
        </p:txBody>
      </p:sp>
    </p:spTree>
    <p:extLst>
      <p:ext uri="{BB962C8B-B14F-4D97-AF65-F5344CB8AC3E}">
        <p14:creationId xmlns:p14="http://schemas.microsoft.com/office/powerpoint/2010/main" val="36798827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D1889F1C-2EFA-47A5-9A09-6980AF8DF15F}" type="datetimeFigureOut">
              <a:rPr lang="ru-RU" smtClean="0"/>
              <a:t>пн 25.03.24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77C6DA1-235D-47FA-B5E7-6C4E7585ED06}" type="slidenum">
              <a:rPr lang="ru-RU" smtClean="0"/>
              <a:t>‹#›</a:t>
            </a:fld>
            <a:endParaRPr lang="ru-RU"/>
          </a:p>
        </p:txBody>
      </p:sp>
    </p:spTree>
    <p:extLst>
      <p:ext uri="{BB962C8B-B14F-4D97-AF65-F5344CB8AC3E}">
        <p14:creationId xmlns:p14="http://schemas.microsoft.com/office/powerpoint/2010/main" val="7205715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D1889F1C-2EFA-47A5-9A09-6980AF8DF15F}" type="datetimeFigureOut">
              <a:rPr lang="ru-RU" smtClean="0"/>
              <a:t>пн 25.03.24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377C6DA1-235D-47FA-B5E7-6C4E7585ED06}" type="slidenum">
              <a:rPr lang="ru-RU" smtClean="0"/>
              <a:t>‹#›</a:t>
            </a:fld>
            <a:endParaRPr lang="ru-RU"/>
          </a:p>
        </p:txBody>
      </p:sp>
    </p:spTree>
    <p:extLst>
      <p:ext uri="{BB962C8B-B14F-4D97-AF65-F5344CB8AC3E}">
        <p14:creationId xmlns:p14="http://schemas.microsoft.com/office/powerpoint/2010/main" val="40293613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D1889F1C-2EFA-47A5-9A09-6980AF8DF15F}" type="datetimeFigureOut">
              <a:rPr lang="ru-RU" smtClean="0"/>
              <a:t>пн 25.03.24</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377C6DA1-235D-47FA-B5E7-6C4E7585ED06}" type="slidenum">
              <a:rPr lang="ru-RU" smtClean="0"/>
              <a:t>‹#›</a:t>
            </a:fld>
            <a:endParaRPr lang="ru-RU"/>
          </a:p>
        </p:txBody>
      </p:sp>
    </p:spTree>
    <p:extLst>
      <p:ext uri="{BB962C8B-B14F-4D97-AF65-F5344CB8AC3E}">
        <p14:creationId xmlns:p14="http://schemas.microsoft.com/office/powerpoint/2010/main" val="13989783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D1889F1C-2EFA-47A5-9A09-6980AF8DF15F}" type="datetimeFigureOut">
              <a:rPr lang="ru-RU" smtClean="0"/>
              <a:t>пн 25.03.24</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377C6DA1-235D-47FA-B5E7-6C4E7585ED06}" type="slidenum">
              <a:rPr lang="ru-RU" smtClean="0"/>
              <a:t>‹#›</a:t>
            </a:fld>
            <a:endParaRPr lang="ru-RU"/>
          </a:p>
        </p:txBody>
      </p:sp>
    </p:spTree>
    <p:extLst>
      <p:ext uri="{BB962C8B-B14F-4D97-AF65-F5344CB8AC3E}">
        <p14:creationId xmlns:p14="http://schemas.microsoft.com/office/powerpoint/2010/main" val="8593768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889F1C-2EFA-47A5-9A09-6980AF8DF15F}" type="datetimeFigureOut">
              <a:rPr lang="ru-RU" smtClean="0"/>
              <a:t>пн 25.03.24</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377C6DA1-235D-47FA-B5E7-6C4E7585ED06}" type="slidenum">
              <a:rPr lang="ru-RU" smtClean="0"/>
              <a:t>‹#›</a:t>
            </a:fld>
            <a:endParaRPr lang="ru-RU"/>
          </a:p>
        </p:txBody>
      </p:sp>
    </p:spTree>
    <p:extLst>
      <p:ext uri="{BB962C8B-B14F-4D97-AF65-F5344CB8AC3E}">
        <p14:creationId xmlns:p14="http://schemas.microsoft.com/office/powerpoint/2010/main" val="20404703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D1889F1C-2EFA-47A5-9A09-6980AF8DF15F}" type="datetimeFigureOut">
              <a:rPr lang="ru-RU" smtClean="0"/>
              <a:t>пн 25.03.24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377C6DA1-235D-47FA-B5E7-6C4E7585ED06}" type="slidenum">
              <a:rPr lang="ru-RU" smtClean="0"/>
              <a:t>‹#›</a:t>
            </a:fld>
            <a:endParaRPr lang="ru-RU"/>
          </a:p>
        </p:txBody>
      </p:sp>
    </p:spTree>
    <p:extLst>
      <p:ext uri="{BB962C8B-B14F-4D97-AF65-F5344CB8AC3E}">
        <p14:creationId xmlns:p14="http://schemas.microsoft.com/office/powerpoint/2010/main" val="32610025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D1889F1C-2EFA-47A5-9A09-6980AF8DF15F}" type="datetimeFigureOut">
              <a:rPr lang="ru-RU" smtClean="0"/>
              <a:t>пн 25.03.24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377C6DA1-235D-47FA-B5E7-6C4E7585ED06}" type="slidenum">
              <a:rPr lang="ru-RU" smtClean="0"/>
              <a:t>‹#›</a:t>
            </a:fld>
            <a:endParaRPr lang="ru-RU"/>
          </a:p>
        </p:txBody>
      </p:sp>
    </p:spTree>
    <p:extLst>
      <p:ext uri="{BB962C8B-B14F-4D97-AF65-F5344CB8AC3E}">
        <p14:creationId xmlns:p14="http://schemas.microsoft.com/office/powerpoint/2010/main" val="6506265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1889F1C-2EFA-47A5-9A09-6980AF8DF15F}" type="datetimeFigureOut">
              <a:rPr lang="ru-RU" smtClean="0"/>
              <a:t>пн 25.03.24</a:t>
            </a:fld>
            <a:endParaRPr lang="ru-R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77C6DA1-235D-47FA-B5E7-6C4E7585ED06}" type="slidenum">
              <a:rPr lang="ru-RU" smtClean="0"/>
              <a:t>‹#›</a:t>
            </a:fld>
            <a:endParaRPr lang="ru-RU"/>
          </a:p>
        </p:txBody>
      </p:sp>
    </p:spTree>
    <p:extLst>
      <p:ext uri="{BB962C8B-B14F-4D97-AF65-F5344CB8AC3E}">
        <p14:creationId xmlns:p14="http://schemas.microsoft.com/office/powerpoint/2010/main" val="45985183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324B4A8-6CA8-4CB4-9D8B-11BFFBB368CE}"/>
              </a:ext>
            </a:extLst>
          </p:cNvPr>
          <p:cNvSpPr>
            <a:spLocks noGrp="1"/>
          </p:cNvSpPr>
          <p:nvPr>
            <p:ph type="ctrTitle"/>
          </p:nvPr>
        </p:nvSpPr>
        <p:spPr/>
        <p:txBody>
          <a:bodyPr>
            <a:normAutofit fontScale="90000"/>
          </a:bodyPr>
          <a:lstStyle/>
          <a:p>
            <a:r>
              <a:rPr lang="uk-UA" dirty="0"/>
              <a:t>Грошові надходження. Формування і розподіл прибутку</a:t>
            </a:r>
            <a:endParaRPr lang="ru-RU" dirty="0"/>
          </a:p>
        </p:txBody>
      </p:sp>
      <p:sp>
        <p:nvSpPr>
          <p:cNvPr id="3" name="Подзаголовок 2">
            <a:extLst>
              <a:ext uri="{FF2B5EF4-FFF2-40B4-BE49-F238E27FC236}">
                <a16:creationId xmlns:a16="http://schemas.microsoft.com/office/drawing/2014/main" id="{342D83B2-29C4-4ED6-BFCF-E3CE522E2262}"/>
              </a:ext>
            </a:extLst>
          </p:cNvPr>
          <p:cNvSpPr>
            <a:spLocks noGrp="1"/>
          </p:cNvSpPr>
          <p:nvPr>
            <p:ph type="subTitle" idx="1"/>
          </p:nvPr>
        </p:nvSpPr>
        <p:spPr/>
        <p:txBody>
          <a:bodyPr/>
          <a:lstStyle/>
          <a:p>
            <a:r>
              <a:rPr lang="uk-UA" dirty="0"/>
              <a:t>Лекція 2</a:t>
            </a:r>
            <a:endParaRPr lang="ru-RU" dirty="0"/>
          </a:p>
        </p:txBody>
      </p:sp>
    </p:spTree>
    <p:extLst>
      <p:ext uri="{BB962C8B-B14F-4D97-AF65-F5344CB8AC3E}">
        <p14:creationId xmlns:p14="http://schemas.microsoft.com/office/powerpoint/2010/main" val="15779516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Объект 1">
            <a:extLst>
              <a:ext uri="{FF2B5EF4-FFF2-40B4-BE49-F238E27FC236}">
                <a16:creationId xmlns:a16="http://schemas.microsoft.com/office/drawing/2014/main" id="{AB63F8DA-E4C3-4B94-AF51-C43E9D532BEB}"/>
              </a:ext>
            </a:extLst>
          </p:cNvPr>
          <p:cNvPicPr>
            <a:picLocks noGrp="1" noChangeAspect="1"/>
          </p:cNvPicPr>
          <p:nvPr>
            <p:ph idx="1"/>
          </p:nvPr>
        </p:nvPicPr>
        <p:blipFill>
          <a:blip r:embed="rId2"/>
          <a:stretch>
            <a:fillRect/>
          </a:stretch>
        </p:blipFill>
        <p:spPr>
          <a:xfrm>
            <a:off x="808831" y="753269"/>
            <a:ext cx="8334375" cy="5610225"/>
          </a:xfrm>
          <a:prstGeom prst="rect">
            <a:avLst/>
          </a:prstGeom>
        </p:spPr>
      </p:pic>
    </p:spTree>
    <p:extLst>
      <p:ext uri="{BB962C8B-B14F-4D97-AF65-F5344CB8AC3E}">
        <p14:creationId xmlns:p14="http://schemas.microsoft.com/office/powerpoint/2010/main" val="29916888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Объект 3">
            <a:extLst>
              <a:ext uri="{FF2B5EF4-FFF2-40B4-BE49-F238E27FC236}">
                <a16:creationId xmlns:a16="http://schemas.microsoft.com/office/drawing/2014/main" id="{F27505AC-D007-48C3-9991-8499FC23F3D7}"/>
              </a:ext>
            </a:extLst>
          </p:cNvPr>
          <p:cNvSpPr>
            <a:spLocks noGrp="1"/>
          </p:cNvSpPr>
          <p:nvPr>
            <p:ph idx="1"/>
          </p:nvPr>
        </p:nvSpPr>
        <p:spPr>
          <a:xfrm>
            <a:off x="677334" y="745435"/>
            <a:ext cx="8596668" cy="5295927"/>
          </a:xfrm>
        </p:spPr>
        <p:txBody>
          <a:bodyPr>
            <a:normAutofit/>
          </a:bodyPr>
          <a:lstStyle/>
          <a:p>
            <a:pPr marL="0" indent="0" algn="ctr">
              <a:buNone/>
            </a:pPr>
            <a:r>
              <a:rPr lang="uk-UA" sz="3200" b="1" dirty="0"/>
              <a:t>Класифікація цін</a:t>
            </a:r>
          </a:p>
          <a:p>
            <a:pPr>
              <a:buAutoNum type="arabicPeriod"/>
            </a:pPr>
            <a:r>
              <a:rPr lang="uk-UA" dirty="0"/>
              <a:t>За способом встановлення ціни поділяються на</a:t>
            </a:r>
            <a:r>
              <a:rPr lang="en-US" dirty="0"/>
              <a:t>:</a:t>
            </a:r>
            <a:endParaRPr lang="uk-UA" dirty="0"/>
          </a:p>
          <a:p>
            <a:pPr algn="just">
              <a:buFont typeface="Wingdings" panose="05000000000000000000" pitchFamily="2" charset="2"/>
              <a:buChar char="Ø"/>
            </a:pPr>
            <a:r>
              <a:rPr lang="uk-UA" sz="2000" dirty="0"/>
              <a:t>фіксовані – встановлюються державою на продукцію державних підприємств, деякі ресурси, соціально значимі товари, які монопольно виробляються державою (наприклад, газ)</a:t>
            </a:r>
            <a:r>
              <a:rPr lang="en-US" sz="2000" dirty="0"/>
              <a:t>;</a:t>
            </a:r>
            <a:endParaRPr lang="uk-UA" sz="2000" dirty="0"/>
          </a:p>
          <a:p>
            <a:pPr algn="just">
              <a:buFont typeface="Wingdings" panose="05000000000000000000" pitchFamily="2" charset="2"/>
              <a:buChar char="Ø"/>
            </a:pPr>
            <a:r>
              <a:rPr lang="uk-UA" sz="2000" dirty="0"/>
              <a:t>регульовані – встановлюються шляхом регулювання рентабельності продукції (товарів, робіт, послуг) першої необхідності (наприклад, хліб)</a:t>
            </a:r>
            <a:r>
              <a:rPr lang="en-US" sz="2000" dirty="0"/>
              <a:t>;</a:t>
            </a:r>
            <a:endParaRPr lang="uk-UA" sz="2000" dirty="0"/>
          </a:p>
          <a:p>
            <a:pPr algn="just">
              <a:buFont typeface="Wingdings" panose="05000000000000000000" pitchFamily="2" charset="2"/>
              <a:buChar char="Ø"/>
            </a:pPr>
            <a:r>
              <a:rPr lang="uk-UA" sz="2000" dirty="0"/>
              <a:t>вільні</a:t>
            </a:r>
            <a:r>
              <a:rPr lang="en-US" sz="2000" dirty="0"/>
              <a:t> - </a:t>
            </a:r>
            <a:r>
              <a:rPr lang="uk-UA" sz="2000" dirty="0"/>
              <a:t>встановлюються підприємством самостійно або на договірній основі з врахуванням попиту і пропозиції на ринку товарів; орієнтовані на економічну зацікавленість виробників у розширенні асортименту товарів та запобігання ажіотажного попиту і пропозиції.</a:t>
            </a:r>
            <a:endParaRPr lang="ru-RU" sz="2000" dirty="0"/>
          </a:p>
          <a:p>
            <a:pPr marL="0" indent="0">
              <a:buNone/>
            </a:pPr>
            <a:endParaRPr lang="uk-UA" sz="3200" dirty="0"/>
          </a:p>
        </p:txBody>
      </p:sp>
    </p:spTree>
    <p:extLst>
      <p:ext uri="{BB962C8B-B14F-4D97-AF65-F5344CB8AC3E}">
        <p14:creationId xmlns:p14="http://schemas.microsoft.com/office/powerpoint/2010/main" val="22903544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Объект 3">
            <a:extLst>
              <a:ext uri="{FF2B5EF4-FFF2-40B4-BE49-F238E27FC236}">
                <a16:creationId xmlns:a16="http://schemas.microsoft.com/office/drawing/2014/main" id="{F27505AC-D007-48C3-9991-8499FC23F3D7}"/>
              </a:ext>
            </a:extLst>
          </p:cNvPr>
          <p:cNvSpPr>
            <a:spLocks noGrp="1"/>
          </p:cNvSpPr>
          <p:nvPr>
            <p:ph idx="1"/>
          </p:nvPr>
        </p:nvSpPr>
        <p:spPr>
          <a:xfrm>
            <a:off x="677334" y="487017"/>
            <a:ext cx="8596668" cy="5554345"/>
          </a:xfrm>
        </p:spPr>
        <p:txBody>
          <a:bodyPr>
            <a:normAutofit/>
          </a:bodyPr>
          <a:lstStyle/>
          <a:p>
            <a:pPr marL="0" indent="0">
              <a:buNone/>
            </a:pPr>
            <a:r>
              <a:rPr lang="uk-UA" dirty="0"/>
              <a:t>Регулювання цін використовуються для окремих найбільш соціально значущих і дефіцитних товарів та послуг з метою стримування інфляційних процесів у народному господарстві та здійснення соціального захисту прав споживачів, а також для продукції підприємств-монополістів. Питома вага товарів, робіт і послуг, ціни і тарифи на які регулюються державою, є невеликою, основна ж маса товарів, робіт і послуг реалізується за вільними (договірним) цінами і тарифами.</a:t>
            </a:r>
            <a:endParaRPr lang="ru-RU" dirty="0"/>
          </a:p>
          <a:p>
            <a:pPr marL="0" indent="0">
              <a:buNone/>
            </a:pPr>
            <a:r>
              <a:rPr lang="uk-UA" dirty="0"/>
              <a:t>Регулювання цін і тарифів в Україні здійснюється у різноманітних формах, основні з яких такі: </a:t>
            </a:r>
            <a:endParaRPr lang="ru-RU" dirty="0"/>
          </a:p>
          <a:p>
            <a:pPr lvl="0"/>
            <a:r>
              <a:rPr lang="uk-UA" dirty="0"/>
              <a:t>пряме затвердження повноважними органами виконавчої влади (центральної або місцевої) оптових і роздрібних цін і тарифів (так званих державних фіксованих цін і тарифів) на товари та послуги;</a:t>
            </a:r>
            <a:endParaRPr lang="ru-RU" dirty="0"/>
          </a:p>
          <a:p>
            <a:pPr lvl="0"/>
            <a:r>
              <a:rPr lang="uk-UA" dirty="0"/>
              <a:t>встановлення граничних (максимальних або мінімальних) цін і тарифів;</a:t>
            </a:r>
            <a:endParaRPr lang="ru-RU" dirty="0"/>
          </a:p>
          <a:p>
            <a:pPr lvl="0"/>
            <a:r>
              <a:rPr lang="uk-UA" dirty="0"/>
              <a:t>затвердження граничних рівнів рентабельності (питомої ваги прибутку в ціні, тарифі);</a:t>
            </a:r>
            <a:endParaRPr lang="ru-RU" dirty="0"/>
          </a:p>
          <a:p>
            <a:pPr lvl="0"/>
            <a:r>
              <a:rPr lang="uk-UA" dirty="0"/>
              <a:t>встановлення граничних рівнів торгових надбавок і постачальницько-збутових націнок при реалізації товарів, робіт, послуг.</a:t>
            </a:r>
            <a:endParaRPr lang="ru-RU" dirty="0"/>
          </a:p>
          <a:p>
            <a:pPr marL="0" indent="0">
              <a:buNone/>
            </a:pPr>
            <a:endParaRPr lang="uk-UA" sz="3200" dirty="0"/>
          </a:p>
        </p:txBody>
      </p:sp>
    </p:spTree>
    <p:extLst>
      <p:ext uri="{BB962C8B-B14F-4D97-AF65-F5344CB8AC3E}">
        <p14:creationId xmlns:p14="http://schemas.microsoft.com/office/powerpoint/2010/main" val="26971750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Объект 3">
            <a:extLst>
              <a:ext uri="{FF2B5EF4-FFF2-40B4-BE49-F238E27FC236}">
                <a16:creationId xmlns:a16="http://schemas.microsoft.com/office/drawing/2014/main" id="{F27505AC-D007-48C3-9991-8499FC23F3D7}"/>
              </a:ext>
            </a:extLst>
          </p:cNvPr>
          <p:cNvSpPr>
            <a:spLocks noGrp="1"/>
          </p:cNvSpPr>
          <p:nvPr>
            <p:ph idx="1"/>
          </p:nvPr>
        </p:nvSpPr>
        <p:spPr>
          <a:xfrm>
            <a:off x="677334" y="487017"/>
            <a:ext cx="8854292" cy="5554345"/>
          </a:xfrm>
        </p:spPr>
        <p:txBody>
          <a:bodyPr>
            <a:noAutofit/>
          </a:bodyPr>
          <a:lstStyle/>
          <a:p>
            <a:pPr marL="0" indent="0" algn="just">
              <a:buNone/>
            </a:pPr>
            <a:r>
              <a:rPr lang="uk-UA" sz="2000" dirty="0"/>
              <a:t>2. Крім класифікації цін на фіксовані, регульовані та вільні, існує поділ цін на </a:t>
            </a:r>
            <a:r>
              <a:rPr lang="uk-UA" sz="2000" b="1" i="1" dirty="0"/>
              <a:t>оптові та роздрібні</a:t>
            </a:r>
            <a:r>
              <a:rPr lang="uk-UA" sz="2000" dirty="0"/>
              <a:t>. </a:t>
            </a:r>
            <a:r>
              <a:rPr lang="uk-UA" sz="2000" b="1" dirty="0"/>
              <a:t>Оптові ціни</a:t>
            </a:r>
            <a:r>
              <a:rPr lang="uk-UA" sz="2000" dirty="0"/>
              <a:t> –  це ціни, що встановлюються між підприємством-виробником продукції виробничо-технічного призначення і товарів народного споживання та іншими підприємствами (споживачами продукції) або збутовими організаціями, оптовими і роздрібними торговельними підприємствами. Оптова ціна включає в себе собівартість товару і прибуток. Якщо реалізація продукції відбувається через збутові, посередницькі та інші торговельні підприємства, до оптової ціни додаються постачальницько-збутові націнки і надбавки, що є джерелом покриття витрат, пов’язаних з організацією постачання і збуту продукції. </a:t>
            </a:r>
            <a:endParaRPr lang="ru-RU" sz="2000" dirty="0"/>
          </a:p>
          <a:p>
            <a:pPr marL="0" indent="0" algn="just">
              <a:buNone/>
            </a:pPr>
            <a:r>
              <a:rPr lang="uk-UA" sz="2000" dirty="0"/>
              <a:t>Оптова ціна також може включати в себе транспортні витрати, пов’язані з доставкою продукції до споживача. В залежності від внесення або невнесення до оптової ціни транспортних витрат розрізняють ціни: франко-склад постачальника, франко-станція призначення. Термін “франко” показує, до якого пункту транспортні витрати покриваються за рахунок постачальника при даній оптовій ціні.</a:t>
            </a:r>
            <a:endParaRPr lang="ru-RU" sz="2000" dirty="0"/>
          </a:p>
          <a:p>
            <a:pPr marL="0" indent="0" algn="just">
              <a:buNone/>
            </a:pPr>
            <a:r>
              <a:rPr lang="uk-UA" sz="2000" dirty="0"/>
              <a:t> </a:t>
            </a:r>
          </a:p>
        </p:txBody>
      </p:sp>
    </p:spTree>
    <p:extLst>
      <p:ext uri="{BB962C8B-B14F-4D97-AF65-F5344CB8AC3E}">
        <p14:creationId xmlns:p14="http://schemas.microsoft.com/office/powerpoint/2010/main" val="8903405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Объект 3">
            <a:extLst>
              <a:ext uri="{FF2B5EF4-FFF2-40B4-BE49-F238E27FC236}">
                <a16:creationId xmlns:a16="http://schemas.microsoft.com/office/drawing/2014/main" id="{F27505AC-D007-48C3-9991-8499FC23F3D7}"/>
              </a:ext>
            </a:extLst>
          </p:cNvPr>
          <p:cNvSpPr>
            <a:spLocks noGrp="1"/>
          </p:cNvSpPr>
          <p:nvPr>
            <p:ph idx="1"/>
          </p:nvPr>
        </p:nvSpPr>
        <p:spPr>
          <a:xfrm>
            <a:off x="677334" y="487017"/>
            <a:ext cx="8854292" cy="5554345"/>
          </a:xfrm>
        </p:spPr>
        <p:txBody>
          <a:bodyPr>
            <a:noAutofit/>
          </a:bodyPr>
          <a:lstStyle/>
          <a:p>
            <a:pPr marL="0" indent="0" algn="just">
              <a:buNone/>
            </a:pPr>
            <a:r>
              <a:rPr lang="uk-UA" dirty="0"/>
              <a:t>Різновидом оптових цін є розрахункові ціни. Вони можуть встановлюватися для групи підприємств однієї галузі, виходячи з індивідуальної собівартості, з метою забезпечення її реального рівня рентабельності (прибутковості). Справа в тому, що в деяких галузях промисловості підприємства мають значну різницю у витратах на виробництво та інвестиціях відносно інших підприємств галузі з причин, незалежних від їх діяльності (гірничо-геологічні, природно-кліматичні, транспортні та інші умови). За допомогою розрахункових цін організовуються розрахунки всередині галузі між підприємствами і збутовими організаціями.</a:t>
            </a:r>
            <a:endParaRPr lang="ru-RU" dirty="0"/>
          </a:p>
          <a:p>
            <a:pPr marL="0" indent="0" algn="just">
              <a:buNone/>
            </a:pPr>
            <a:r>
              <a:rPr lang="uk-UA" dirty="0"/>
              <a:t>Оптові ціни, за якими проводяться розрахунки між постачальниками та покупцями, включають в себе податок на додану вартість і (в окремих випадках, при реалізації високорентабельної продукції) акцизний збір. </a:t>
            </a:r>
            <a:endParaRPr lang="ru-RU" dirty="0"/>
          </a:p>
          <a:p>
            <a:pPr marL="0" indent="0" algn="just">
              <a:buNone/>
            </a:pPr>
            <a:r>
              <a:rPr lang="uk-UA" b="1" dirty="0"/>
              <a:t>Роздрібні ціни </a:t>
            </a:r>
            <a:r>
              <a:rPr lang="uk-UA" dirty="0"/>
              <a:t>використовуються при реалізації товарів і послуг населенню через підприємства торгівлі і громадського харчування державної та інших форм власності, включаючи товари виробничо-технічного призначення (наприклад, цемент, інші будівельні матеріали, нафтопродукти, автомобілі тощо), які надходять в особисте користування громадян. Вони включають в себе, поряд з оптовою ціною, торгові надбавки (націнки), які є джерелом покриття витрат підприємств роздрібної торгівлі на організацію торгівлі.</a:t>
            </a:r>
            <a:endParaRPr lang="ru-RU" dirty="0"/>
          </a:p>
          <a:p>
            <a:pPr marL="0" indent="0" algn="just">
              <a:buNone/>
            </a:pPr>
            <a:endParaRPr lang="uk-UA" sz="2000" dirty="0"/>
          </a:p>
        </p:txBody>
      </p:sp>
    </p:spTree>
    <p:extLst>
      <p:ext uri="{BB962C8B-B14F-4D97-AF65-F5344CB8AC3E}">
        <p14:creationId xmlns:p14="http://schemas.microsoft.com/office/powerpoint/2010/main" val="38370440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Объект 3">
            <a:extLst>
              <a:ext uri="{FF2B5EF4-FFF2-40B4-BE49-F238E27FC236}">
                <a16:creationId xmlns:a16="http://schemas.microsoft.com/office/drawing/2014/main" id="{F27505AC-D007-48C3-9991-8499FC23F3D7}"/>
              </a:ext>
            </a:extLst>
          </p:cNvPr>
          <p:cNvSpPr>
            <a:spLocks noGrp="1"/>
          </p:cNvSpPr>
          <p:nvPr>
            <p:ph idx="1"/>
          </p:nvPr>
        </p:nvSpPr>
        <p:spPr>
          <a:xfrm>
            <a:off x="677334" y="487017"/>
            <a:ext cx="8854292" cy="5554345"/>
          </a:xfrm>
        </p:spPr>
        <p:txBody>
          <a:bodyPr>
            <a:noAutofit/>
          </a:bodyPr>
          <a:lstStyle/>
          <a:p>
            <a:pPr marL="0" indent="0" algn="ctr">
              <a:buNone/>
            </a:pPr>
            <a:r>
              <a:rPr lang="uk-UA" sz="2800" b="1" dirty="0"/>
              <a:t>Формування прибутку підприємства</a:t>
            </a:r>
          </a:p>
          <a:p>
            <a:pPr marL="0" indent="0" algn="just">
              <a:buNone/>
            </a:pPr>
            <a:r>
              <a:rPr lang="uk-UA" sz="2000" b="1" i="1" dirty="0"/>
              <a:t>Прибуток – </a:t>
            </a:r>
            <a:r>
              <a:rPr lang="uk-UA" sz="2000" dirty="0"/>
              <a:t>найважливіша фінансова категорія, що відображає позитивний фінансовий результат господарської діяльності підприємства, характеризує ефективність виробництва, і в кінцевому підсумку свідчить про рівень і якість виробленої продукції, стан продуктивності праці, рівень собівартості. </a:t>
            </a:r>
          </a:p>
          <a:p>
            <a:pPr marL="0" indent="0" algn="just">
              <a:buNone/>
            </a:pPr>
            <a:r>
              <a:rPr lang="uk-UA" sz="2000" b="1" i="1" dirty="0"/>
              <a:t>У фінансовому словнику прибуток –</a:t>
            </a:r>
            <a:r>
              <a:rPr lang="uk-UA" sz="2000" dirty="0"/>
              <a:t>  перевищення сукупних доходів над сукупними витратами. Обчислюють його як різницю між валовим виторгом (без податку на додану вартість і акцизного збору) та витратами на виробництво і реалізацію продукції (робіт, послуг). Прибуток є основним узагальнюючим показником фінансових результатів виробничо-господарської діяльності підприємства.</a:t>
            </a:r>
          </a:p>
          <a:p>
            <a:pPr marL="0" indent="0" algn="just">
              <a:buNone/>
            </a:pPr>
            <a:r>
              <a:rPr lang="uk-UA" sz="2000" b="1" dirty="0"/>
              <a:t>Доходи </a:t>
            </a:r>
            <a:r>
              <a:rPr lang="uk-UA" sz="2000" dirty="0"/>
              <a:t>– це збільшення економічних </a:t>
            </a:r>
            <a:r>
              <a:rPr lang="uk-UA" sz="2000" dirty="0" err="1"/>
              <a:t>вигод</a:t>
            </a:r>
            <a:r>
              <a:rPr lang="uk-UA" sz="2000" dirty="0"/>
              <a:t> у вигляді надходження активів або зменшення зобов’язань, які призводять до зростання власного капіталу (за винятком зростання капіталу за рахунок внесків власників).</a:t>
            </a:r>
            <a:endParaRPr lang="ru-RU" sz="2000" dirty="0"/>
          </a:p>
          <a:p>
            <a:pPr marL="0" indent="0" algn="just">
              <a:buNone/>
            </a:pPr>
            <a:endParaRPr lang="uk-UA" sz="2000" dirty="0"/>
          </a:p>
        </p:txBody>
      </p:sp>
    </p:spTree>
    <p:extLst>
      <p:ext uri="{BB962C8B-B14F-4D97-AF65-F5344CB8AC3E}">
        <p14:creationId xmlns:p14="http://schemas.microsoft.com/office/powerpoint/2010/main" val="13133151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Объект 3">
            <a:extLst>
              <a:ext uri="{FF2B5EF4-FFF2-40B4-BE49-F238E27FC236}">
                <a16:creationId xmlns:a16="http://schemas.microsoft.com/office/drawing/2014/main" id="{F27505AC-D007-48C3-9991-8499FC23F3D7}"/>
              </a:ext>
            </a:extLst>
          </p:cNvPr>
          <p:cNvSpPr>
            <a:spLocks noGrp="1"/>
          </p:cNvSpPr>
          <p:nvPr>
            <p:ph idx="1"/>
          </p:nvPr>
        </p:nvSpPr>
        <p:spPr>
          <a:xfrm>
            <a:off x="677334" y="646044"/>
            <a:ext cx="8854292" cy="5128592"/>
          </a:xfrm>
        </p:spPr>
        <p:txBody>
          <a:bodyPr>
            <a:noAutofit/>
          </a:bodyPr>
          <a:lstStyle/>
          <a:p>
            <a:pPr marL="0" indent="0">
              <a:buNone/>
            </a:pPr>
            <a:r>
              <a:rPr lang="uk-UA" sz="3200" b="1" dirty="0"/>
              <a:t>Доходами не визнаються:</a:t>
            </a:r>
            <a:endParaRPr lang="ru-RU" sz="3200" b="1" dirty="0"/>
          </a:p>
          <a:p>
            <a:pPr lvl="0"/>
            <a:r>
              <a:rPr lang="uk-UA" sz="2000" dirty="0"/>
              <a:t>сума податку на додану вартість, акцизів, інших податків і обов’язкових платежів, що підлягають перерахуванню до бюджету та позабюджетних фондів;</a:t>
            </a:r>
            <a:endParaRPr lang="ru-RU" sz="2000" dirty="0"/>
          </a:p>
          <a:p>
            <a:pPr lvl="0"/>
            <a:r>
              <a:rPr lang="uk-UA" sz="2000" dirty="0"/>
              <a:t>сума надходжень за договором комісії, агентським та іншим аналогічним договором на користь комітента, принципала тощо;</a:t>
            </a:r>
            <a:endParaRPr lang="ru-RU" sz="2000" dirty="0"/>
          </a:p>
          <a:p>
            <a:pPr lvl="0"/>
            <a:r>
              <a:rPr lang="uk-UA" sz="2000" dirty="0"/>
              <a:t>сума попередньої оплати продукції (товарів, робіт, послуг);</a:t>
            </a:r>
            <a:endParaRPr lang="ru-RU" sz="2000" dirty="0"/>
          </a:p>
          <a:p>
            <a:pPr lvl="0"/>
            <a:r>
              <a:rPr lang="uk-UA" sz="2000" dirty="0"/>
              <a:t>сума авансу в рахунок оплати продукції (товарів, робіт, послуг);</a:t>
            </a:r>
            <a:endParaRPr lang="ru-RU" sz="2000" dirty="0"/>
          </a:p>
          <a:p>
            <a:pPr lvl="0"/>
            <a:r>
              <a:rPr lang="uk-UA" sz="2000" dirty="0"/>
              <a:t>сума завдатку під заставу або в погашення позики, якщо це передбачено відповідним договором тощо.</a:t>
            </a:r>
            <a:endParaRPr lang="ru-RU" sz="2000" dirty="0"/>
          </a:p>
          <a:p>
            <a:pPr marL="0" indent="0" algn="just">
              <a:buNone/>
            </a:pPr>
            <a:endParaRPr lang="uk-UA" sz="2000" dirty="0"/>
          </a:p>
        </p:txBody>
      </p:sp>
    </p:spTree>
    <p:extLst>
      <p:ext uri="{BB962C8B-B14F-4D97-AF65-F5344CB8AC3E}">
        <p14:creationId xmlns:p14="http://schemas.microsoft.com/office/powerpoint/2010/main" val="11099187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a:extLst>
              <a:ext uri="{FF2B5EF4-FFF2-40B4-BE49-F238E27FC236}">
                <a16:creationId xmlns:a16="http://schemas.microsoft.com/office/drawing/2014/main" id="{C02B4061-431D-47A7-8045-DBE22E2FB6B4}"/>
              </a:ext>
            </a:extLst>
          </p:cNvPr>
          <p:cNvPicPr>
            <a:picLocks noChangeAspect="1"/>
          </p:cNvPicPr>
          <p:nvPr/>
        </p:nvPicPr>
        <p:blipFill>
          <a:blip r:embed="rId2"/>
          <a:stretch>
            <a:fillRect/>
          </a:stretch>
        </p:blipFill>
        <p:spPr>
          <a:xfrm>
            <a:off x="551829" y="248271"/>
            <a:ext cx="9001125" cy="6162675"/>
          </a:xfrm>
          <a:prstGeom prst="rect">
            <a:avLst/>
          </a:prstGeom>
        </p:spPr>
      </p:pic>
    </p:spTree>
    <p:extLst>
      <p:ext uri="{BB962C8B-B14F-4D97-AF65-F5344CB8AC3E}">
        <p14:creationId xmlns:p14="http://schemas.microsoft.com/office/powerpoint/2010/main" val="39743347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Объект 3">
            <a:extLst>
              <a:ext uri="{FF2B5EF4-FFF2-40B4-BE49-F238E27FC236}">
                <a16:creationId xmlns:a16="http://schemas.microsoft.com/office/drawing/2014/main" id="{F27505AC-D007-48C3-9991-8499FC23F3D7}"/>
              </a:ext>
            </a:extLst>
          </p:cNvPr>
          <p:cNvSpPr>
            <a:spLocks noGrp="1"/>
          </p:cNvSpPr>
          <p:nvPr>
            <p:ph idx="1"/>
          </p:nvPr>
        </p:nvSpPr>
        <p:spPr>
          <a:xfrm>
            <a:off x="677334" y="646044"/>
            <a:ext cx="8854292" cy="5595730"/>
          </a:xfrm>
        </p:spPr>
        <p:txBody>
          <a:bodyPr>
            <a:noAutofit/>
          </a:bodyPr>
          <a:lstStyle/>
          <a:p>
            <a:pPr marL="0" indent="0" algn="just">
              <a:buNone/>
            </a:pPr>
            <a:r>
              <a:rPr lang="uk-UA" sz="1900" b="1" dirty="0"/>
              <a:t>Збитки </a:t>
            </a:r>
            <a:r>
              <a:rPr lang="uk-UA" sz="1900" i="1" dirty="0"/>
              <a:t>– </a:t>
            </a:r>
            <a:r>
              <a:rPr lang="uk-UA" sz="1900" dirty="0"/>
              <a:t>перевищення суми витрат над сумою доходів, для отримання яких здійснені ці витрати.</a:t>
            </a:r>
            <a:endParaRPr lang="ru-RU" sz="1900" dirty="0"/>
          </a:p>
          <a:p>
            <a:pPr marL="0" indent="0" algn="just">
              <a:buNone/>
            </a:pPr>
            <a:r>
              <a:rPr lang="uk-UA" sz="1900" b="1" dirty="0"/>
              <a:t>Прибуток</a:t>
            </a:r>
            <a:r>
              <a:rPr lang="uk-UA" sz="1900" dirty="0"/>
              <a:t> – сума, на яку доходи перевищують пов’язані з ними витрати.</a:t>
            </a:r>
            <a:endParaRPr lang="ru-RU" sz="1900" dirty="0"/>
          </a:p>
          <a:p>
            <a:pPr marL="0" indent="0" algn="just">
              <a:buNone/>
            </a:pPr>
            <a:r>
              <a:rPr lang="uk-UA" sz="1900" b="1" dirty="0"/>
              <a:t>Чистий прибуток (збиток) </a:t>
            </a:r>
            <a:r>
              <a:rPr lang="uk-UA" sz="1900" dirty="0"/>
              <a:t>формується поступово протягом фінансово-господарського року від усіх видів звичайної та надзвичайної діяльності та включає:</a:t>
            </a:r>
            <a:endParaRPr lang="ru-RU" sz="1900" dirty="0"/>
          </a:p>
          <a:p>
            <a:pPr lvl="0" algn="just"/>
            <a:r>
              <a:rPr lang="uk-UA" sz="1900" dirty="0"/>
              <a:t>чистий дохід (виручку) від реалізації продукції (товарів, послуг);</a:t>
            </a:r>
            <a:endParaRPr lang="ru-RU" sz="1900" dirty="0"/>
          </a:p>
          <a:p>
            <a:pPr lvl="0" algn="just"/>
            <a:r>
              <a:rPr lang="uk-UA" sz="1900" dirty="0"/>
              <a:t>валовий прибуток (збиток);</a:t>
            </a:r>
            <a:endParaRPr lang="ru-RU" sz="1900" dirty="0"/>
          </a:p>
          <a:p>
            <a:pPr lvl="0" algn="just"/>
            <a:r>
              <a:rPr lang="uk-UA" sz="1900" dirty="0"/>
              <a:t>фінансовий результат від операційної діяльності;</a:t>
            </a:r>
            <a:endParaRPr lang="ru-RU" sz="1900" dirty="0"/>
          </a:p>
          <a:p>
            <a:pPr lvl="0" algn="just"/>
            <a:r>
              <a:rPr lang="uk-UA" sz="1900" dirty="0"/>
              <a:t>прибуток (збиток) від звичайної діяльності до оподаткування;</a:t>
            </a:r>
            <a:endParaRPr lang="ru-RU" sz="1900" dirty="0"/>
          </a:p>
          <a:p>
            <a:pPr lvl="0" algn="just"/>
            <a:r>
              <a:rPr lang="uk-UA" sz="1900" dirty="0"/>
              <a:t>прибуток (збиток) від звичайної діяльності;</a:t>
            </a:r>
            <a:endParaRPr lang="ru-RU" sz="1900" dirty="0"/>
          </a:p>
          <a:p>
            <a:pPr lvl="0" algn="just"/>
            <a:r>
              <a:rPr lang="uk-UA" sz="1900" dirty="0"/>
              <a:t>прибуток (збиток) від надзвичайної діяльності.</a:t>
            </a:r>
            <a:endParaRPr lang="ru-RU" sz="1900" dirty="0"/>
          </a:p>
          <a:p>
            <a:pPr marL="0" indent="0" algn="just">
              <a:buNone/>
            </a:pPr>
            <a:r>
              <a:rPr lang="uk-UA" sz="1900" dirty="0"/>
              <a:t>Різниця між чистим доходом і собівартістю реалізованої продукції (товарів, робіт, послуг) називається валовим прибутком (збитком).</a:t>
            </a:r>
            <a:endParaRPr lang="ru-RU" sz="1900" i="1" dirty="0"/>
          </a:p>
          <a:p>
            <a:pPr marL="0" indent="0" algn="just">
              <a:buNone/>
            </a:pPr>
            <a:endParaRPr lang="uk-UA" sz="2000" dirty="0"/>
          </a:p>
        </p:txBody>
      </p:sp>
    </p:spTree>
    <p:extLst>
      <p:ext uri="{BB962C8B-B14F-4D97-AF65-F5344CB8AC3E}">
        <p14:creationId xmlns:p14="http://schemas.microsoft.com/office/powerpoint/2010/main" val="19819505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Объект 3">
            <a:extLst>
              <a:ext uri="{FF2B5EF4-FFF2-40B4-BE49-F238E27FC236}">
                <a16:creationId xmlns:a16="http://schemas.microsoft.com/office/drawing/2014/main" id="{F27505AC-D007-48C3-9991-8499FC23F3D7}"/>
              </a:ext>
            </a:extLst>
          </p:cNvPr>
          <p:cNvSpPr>
            <a:spLocks noGrp="1"/>
          </p:cNvSpPr>
          <p:nvPr>
            <p:ph idx="1"/>
          </p:nvPr>
        </p:nvSpPr>
        <p:spPr>
          <a:xfrm>
            <a:off x="677334" y="646044"/>
            <a:ext cx="8854292" cy="5595730"/>
          </a:xfrm>
        </p:spPr>
        <p:txBody>
          <a:bodyPr>
            <a:noAutofit/>
          </a:bodyPr>
          <a:lstStyle/>
          <a:p>
            <a:pPr marL="0" indent="0" algn="ctr">
              <a:buNone/>
            </a:pPr>
            <a:r>
              <a:rPr lang="uk-UA" sz="2800" b="1" dirty="0"/>
              <a:t>Класифікація витрат за різними ознаками</a:t>
            </a:r>
            <a:endParaRPr lang="uk-UA" b="1" dirty="0"/>
          </a:p>
          <a:p>
            <a:pPr marL="0" indent="0">
              <a:buNone/>
            </a:pPr>
            <a:r>
              <a:rPr lang="uk-UA" b="1" dirty="0"/>
              <a:t>Собівартість продукції </a:t>
            </a:r>
            <a:r>
              <a:rPr lang="uk-UA" dirty="0"/>
              <a:t>(товарів, робіт, послуг) – це поточні витрати підприємства на їх виробництво та реалізацію, виражені в грошовій формі.</a:t>
            </a:r>
          </a:p>
          <a:p>
            <a:pPr marL="0" indent="0">
              <a:buNone/>
            </a:pPr>
            <a:endParaRPr lang="uk-UA" dirty="0"/>
          </a:p>
          <a:p>
            <a:pPr marL="0" indent="0">
              <a:buNone/>
            </a:pPr>
            <a:endParaRPr lang="ru-RU" dirty="0"/>
          </a:p>
          <a:p>
            <a:pPr marL="0" indent="0" algn="just">
              <a:buNone/>
            </a:pPr>
            <a:endParaRPr lang="uk-UA" sz="2000" dirty="0"/>
          </a:p>
        </p:txBody>
      </p:sp>
      <p:pic>
        <p:nvPicPr>
          <p:cNvPr id="2" name="Рисунок 1">
            <a:extLst>
              <a:ext uri="{FF2B5EF4-FFF2-40B4-BE49-F238E27FC236}">
                <a16:creationId xmlns:a16="http://schemas.microsoft.com/office/drawing/2014/main" id="{4BCA6760-537F-4331-AB67-DC37E20CAAFA}"/>
              </a:ext>
            </a:extLst>
          </p:cNvPr>
          <p:cNvPicPr>
            <a:picLocks noChangeAspect="1"/>
          </p:cNvPicPr>
          <p:nvPr/>
        </p:nvPicPr>
        <p:blipFill>
          <a:blip r:embed="rId2"/>
          <a:stretch>
            <a:fillRect/>
          </a:stretch>
        </p:blipFill>
        <p:spPr>
          <a:xfrm>
            <a:off x="1672466" y="2003563"/>
            <a:ext cx="6600825" cy="4381500"/>
          </a:xfrm>
          <a:prstGeom prst="rect">
            <a:avLst/>
          </a:prstGeom>
        </p:spPr>
      </p:pic>
    </p:spTree>
    <p:extLst>
      <p:ext uri="{BB962C8B-B14F-4D97-AF65-F5344CB8AC3E}">
        <p14:creationId xmlns:p14="http://schemas.microsoft.com/office/powerpoint/2010/main" val="22166908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7771AFF-5530-48A4-95E7-55FE939DB5BD}"/>
              </a:ext>
            </a:extLst>
          </p:cNvPr>
          <p:cNvSpPr>
            <a:spLocks noGrp="1"/>
          </p:cNvSpPr>
          <p:nvPr>
            <p:ph type="title"/>
          </p:nvPr>
        </p:nvSpPr>
        <p:spPr/>
        <p:txBody>
          <a:bodyPr/>
          <a:lstStyle/>
          <a:p>
            <a:pPr algn="ctr"/>
            <a:r>
              <a:rPr lang="uk-UA" dirty="0"/>
              <a:t>План</a:t>
            </a:r>
            <a:endParaRPr lang="ru-RU" dirty="0"/>
          </a:p>
        </p:txBody>
      </p:sp>
      <p:sp>
        <p:nvSpPr>
          <p:cNvPr id="3" name="Объект 2">
            <a:extLst>
              <a:ext uri="{FF2B5EF4-FFF2-40B4-BE49-F238E27FC236}">
                <a16:creationId xmlns:a16="http://schemas.microsoft.com/office/drawing/2014/main" id="{ECF3E8DC-4842-4AC0-A753-FCA6A726529F}"/>
              </a:ext>
            </a:extLst>
          </p:cNvPr>
          <p:cNvSpPr>
            <a:spLocks noGrp="1"/>
          </p:cNvSpPr>
          <p:nvPr>
            <p:ph idx="1"/>
          </p:nvPr>
        </p:nvSpPr>
        <p:spPr>
          <a:xfrm>
            <a:off x="677334" y="1488613"/>
            <a:ext cx="8596668" cy="4759787"/>
          </a:xfrm>
        </p:spPr>
        <p:txBody>
          <a:bodyPr>
            <a:normAutofit/>
          </a:bodyPr>
          <a:lstStyle/>
          <a:p>
            <a:r>
              <a:rPr lang="uk-UA" sz="2000" dirty="0"/>
              <a:t>Фінансовий механізм.</a:t>
            </a:r>
          </a:p>
          <a:p>
            <a:r>
              <a:rPr lang="uk-UA" sz="2000" dirty="0"/>
              <a:t>Виручка від реалізації продукції, товарів, робіт та послуг.</a:t>
            </a:r>
          </a:p>
          <a:p>
            <a:r>
              <a:rPr lang="uk-UA" sz="2000" dirty="0"/>
              <a:t>Фактори впливу на виручку.</a:t>
            </a:r>
          </a:p>
          <a:p>
            <a:r>
              <a:rPr lang="uk-UA" sz="2000" dirty="0"/>
              <a:t>Формування прибутку підприємства.</a:t>
            </a:r>
          </a:p>
          <a:p>
            <a:r>
              <a:rPr lang="uk-UA" sz="2000" dirty="0"/>
              <a:t>Класифікація доходів за видами діяльності.</a:t>
            </a:r>
          </a:p>
          <a:p>
            <a:r>
              <a:rPr lang="uk-UA" sz="2000" dirty="0"/>
              <a:t>Класифікація витрат за різними ознаками. </a:t>
            </a:r>
          </a:p>
          <a:p>
            <a:r>
              <a:rPr lang="uk-UA" sz="2000" dirty="0"/>
              <a:t>Фактори, що впливають на величину прибутку.</a:t>
            </a:r>
          </a:p>
          <a:p>
            <a:r>
              <a:rPr lang="uk-UA" sz="2000" dirty="0"/>
              <a:t>Розподіл та використання прибутку підприємства.</a:t>
            </a:r>
          </a:p>
          <a:p>
            <a:endParaRPr lang="uk-UA" dirty="0"/>
          </a:p>
          <a:p>
            <a:endParaRPr lang="ru-RU" dirty="0"/>
          </a:p>
        </p:txBody>
      </p:sp>
    </p:spTree>
    <p:extLst>
      <p:ext uri="{BB962C8B-B14F-4D97-AF65-F5344CB8AC3E}">
        <p14:creationId xmlns:p14="http://schemas.microsoft.com/office/powerpoint/2010/main" val="25848737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Объект 3">
            <a:extLst>
              <a:ext uri="{FF2B5EF4-FFF2-40B4-BE49-F238E27FC236}">
                <a16:creationId xmlns:a16="http://schemas.microsoft.com/office/drawing/2014/main" id="{F27505AC-D007-48C3-9991-8499FC23F3D7}"/>
              </a:ext>
            </a:extLst>
          </p:cNvPr>
          <p:cNvSpPr>
            <a:spLocks noGrp="1"/>
          </p:cNvSpPr>
          <p:nvPr>
            <p:ph idx="1"/>
          </p:nvPr>
        </p:nvSpPr>
        <p:spPr>
          <a:xfrm>
            <a:off x="677333" y="646044"/>
            <a:ext cx="9003379" cy="5595730"/>
          </a:xfrm>
        </p:spPr>
        <p:txBody>
          <a:bodyPr>
            <a:noAutofit/>
          </a:bodyPr>
          <a:lstStyle/>
          <a:p>
            <a:pPr marL="0" indent="0" algn="ctr">
              <a:buNone/>
            </a:pPr>
            <a:r>
              <a:rPr lang="uk-UA" sz="2800" b="1" dirty="0"/>
              <a:t>Класифікація витрат за різними ознаками</a:t>
            </a:r>
            <a:endParaRPr lang="uk-UA" b="1" dirty="0"/>
          </a:p>
          <a:p>
            <a:pPr marL="0" indent="0" algn="just">
              <a:buNone/>
            </a:pPr>
            <a:r>
              <a:rPr lang="uk-UA" sz="2000" dirty="0"/>
              <a:t>За способом перенесення вартості на продукцію витрати поділяються на</a:t>
            </a:r>
            <a:r>
              <a:rPr lang="en-US" sz="2000" dirty="0"/>
              <a:t>:</a:t>
            </a:r>
          </a:p>
          <a:p>
            <a:pPr marL="457200" indent="-457200" algn="just">
              <a:buAutoNum type="arabicPeriod"/>
            </a:pPr>
            <a:r>
              <a:rPr lang="uk-UA" sz="2000" b="1" dirty="0"/>
              <a:t>Прямі</a:t>
            </a:r>
            <a:r>
              <a:rPr lang="uk-UA" sz="2000" dirty="0"/>
              <a:t> – це витрати, які можуть бути віднесені безпосередньо до певного об’єкту витрат економічно можливими шляхом. До прямих витрат відносяться витрати, пов’язані з виробництвом окремого виду продукції (прямі матеріальні витрати, прямі витрати на оплату праці тощо), які можуть бути безпосередньо включені до її собівартості.</a:t>
            </a:r>
            <a:r>
              <a:rPr lang="ru-RU" sz="2000" dirty="0"/>
              <a:t> </a:t>
            </a:r>
            <a:endParaRPr lang="en-US" sz="2000" dirty="0"/>
          </a:p>
          <a:p>
            <a:pPr marL="457200" indent="-457200" algn="just">
              <a:buAutoNum type="arabicPeriod"/>
            </a:pPr>
            <a:r>
              <a:rPr lang="uk-UA" sz="2000" b="1" dirty="0"/>
              <a:t>Непрямі витрати </a:t>
            </a:r>
            <a:r>
              <a:rPr lang="uk-UA" sz="2000" dirty="0"/>
              <a:t>–  витрати, які не можуть бути віднесені безпосередньо до певного об’єкту витрат економічно можливим шляхом.</a:t>
            </a:r>
            <a:r>
              <a:rPr lang="ru-RU" sz="2000" dirty="0"/>
              <a:t> </a:t>
            </a:r>
            <a:r>
              <a:rPr lang="uk-UA" sz="2000" dirty="0"/>
              <a:t>До непрямих витрат відносять витрати, пов’язані з виробництвом декількох видів продукції (загальновиробничі), які включаються до виробничої собівартості за допомогою спеціальних методів. Непрямі витрати формують комплексні статті калькуляції (тобто складаються із витрат, що включають декілька елементів), які відрізняються за їх функціональним значенням у виробничому процесі.</a:t>
            </a:r>
            <a:endParaRPr lang="ru-RU" sz="2000" dirty="0"/>
          </a:p>
          <a:p>
            <a:pPr marL="0" indent="0">
              <a:buNone/>
            </a:pPr>
            <a:endParaRPr lang="ru-RU" dirty="0"/>
          </a:p>
          <a:p>
            <a:pPr marL="0" indent="0" algn="just">
              <a:buNone/>
            </a:pPr>
            <a:endParaRPr lang="uk-UA" sz="2000" dirty="0"/>
          </a:p>
        </p:txBody>
      </p:sp>
    </p:spTree>
    <p:extLst>
      <p:ext uri="{BB962C8B-B14F-4D97-AF65-F5344CB8AC3E}">
        <p14:creationId xmlns:p14="http://schemas.microsoft.com/office/powerpoint/2010/main" val="16047642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Объект 3">
            <a:extLst>
              <a:ext uri="{FF2B5EF4-FFF2-40B4-BE49-F238E27FC236}">
                <a16:creationId xmlns:a16="http://schemas.microsoft.com/office/drawing/2014/main" id="{F27505AC-D007-48C3-9991-8499FC23F3D7}"/>
              </a:ext>
            </a:extLst>
          </p:cNvPr>
          <p:cNvSpPr>
            <a:spLocks noGrp="1"/>
          </p:cNvSpPr>
          <p:nvPr>
            <p:ph idx="1"/>
          </p:nvPr>
        </p:nvSpPr>
        <p:spPr>
          <a:xfrm>
            <a:off x="677333" y="646044"/>
            <a:ext cx="9003379" cy="5595730"/>
          </a:xfrm>
        </p:spPr>
        <p:txBody>
          <a:bodyPr>
            <a:noAutofit/>
          </a:bodyPr>
          <a:lstStyle/>
          <a:p>
            <a:pPr marL="0" indent="0" algn="ctr">
              <a:buNone/>
            </a:pPr>
            <a:r>
              <a:rPr lang="uk-UA" sz="2800" b="1" dirty="0"/>
              <a:t>Класифікація витрат за різними ознаками</a:t>
            </a:r>
            <a:endParaRPr lang="uk-UA" b="1" dirty="0"/>
          </a:p>
          <a:p>
            <a:pPr marL="0" indent="0">
              <a:buNone/>
            </a:pPr>
            <a:endParaRPr lang="en-US" dirty="0"/>
          </a:p>
          <a:p>
            <a:pPr marL="0" indent="0" algn="just">
              <a:buNone/>
            </a:pPr>
            <a:r>
              <a:rPr lang="uk-UA" sz="2000" dirty="0"/>
              <a:t>За рівнем впливу обсягу виробництва на рівень витрат витрати поділяються на </a:t>
            </a:r>
            <a:r>
              <a:rPr lang="uk-UA" sz="2000" b="1" dirty="0"/>
              <a:t>змінні та постійні</a:t>
            </a:r>
            <a:r>
              <a:rPr lang="en-US" sz="2000" b="1" dirty="0"/>
              <a:t>:</a:t>
            </a:r>
          </a:p>
          <a:p>
            <a:pPr marL="0" indent="0" algn="just">
              <a:buNone/>
            </a:pPr>
            <a:r>
              <a:rPr lang="en-US" sz="2000" dirty="0"/>
              <a:t>1. </a:t>
            </a:r>
            <a:r>
              <a:rPr lang="uk-UA" sz="2000" b="1" dirty="0"/>
              <a:t>До змінних витрат </a:t>
            </a:r>
            <a:r>
              <a:rPr lang="uk-UA" sz="2000" dirty="0"/>
              <a:t>відносять витрати, абсолютна величина яких зростає зі збільшеннями обсягу випуску продукції і зменшується з його зниженням. До змінних витрат відносять витрати на сировину та матеріали, покупні напівфабрикати та комплектуючі вироби, технологічне паливо та енергію, на оплату праці робітників, зайнятих у виробництві продукції (робіт, послуг), з відрахуваннями на соціальні заходи, а також інші витрати.</a:t>
            </a:r>
            <a:endParaRPr lang="ru-RU" sz="2000" dirty="0"/>
          </a:p>
          <a:p>
            <a:pPr marL="0" indent="0" algn="just">
              <a:buNone/>
            </a:pPr>
            <a:r>
              <a:rPr lang="en-US" sz="2000" dirty="0"/>
              <a:t>2. </a:t>
            </a:r>
            <a:r>
              <a:rPr lang="uk-UA" sz="2000" b="1" dirty="0"/>
              <a:t>Постійні </a:t>
            </a:r>
            <a:r>
              <a:rPr lang="uk-UA" sz="2000" dirty="0"/>
              <a:t>– це витрати, абсолютна величина яких із збільшенням (зменшенням) обсягу випуску продукції суттєво не змінюється. До постійних відносять витрати, пов’язані з обслуговуванням і управлінням виробничою діяльністю </a:t>
            </a:r>
            <a:r>
              <a:rPr lang="uk-UA" sz="2000" dirty="0" err="1"/>
              <a:t>цехів</a:t>
            </a:r>
            <a:r>
              <a:rPr lang="uk-UA" sz="2000" dirty="0"/>
              <a:t>, а також витрати на забезпечення господарських потреб виробництва.</a:t>
            </a:r>
            <a:endParaRPr lang="ru-RU" sz="2000" dirty="0"/>
          </a:p>
          <a:p>
            <a:pPr marL="0" indent="0">
              <a:buNone/>
            </a:pPr>
            <a:endParaRPr lang="uk-UA" sz="2000" dirty="0"/>
          </a:p>
        </p:txBody>
      </p:sp>
    </p:spTree>
    <p:extLst>
      <p:ext uri="{BB962C8B-B14F-4D97-AF65-F5344CB8AC3E}">
        <p14:creationId xmlns:p14="http://schemas.microsoft.com/office/powerpoint/2010/main" val="40598242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a:extLst>
              <a:ext uri="{FF2B5EF4-FFF2-40B4-BE49-F238E27FC236}">
                <a16:creationId xmlns:a16="http://schemas.microsoft.com/office/drawing/2014/main" id="{DCBFB7E9-F8B8-4752-BAC9-EFF0B9D8CD49}"/>
              </a:ext>
            </a:extLst>
          </p:cNvPr>
          <p:cNvPicPr>
            <a:picLocks noChangeAspect="1"/>
          </p:cNvPicPr>
          <p:nvPr/>
        </p:nvPicPr>
        <p:blipFill>
          <a:blip r:embed="rId2"/>
          <a:stretch>
            <a:fillRect/>
          </a:stretch>
        </p:blipFill>
        <p:spPr>
          <a:xfrm>
            <a:off x="323228" y="128587"/>
            <a:ext cx="10372725" cy="6600825"/>
          </a:xfrm>
          <a:prstGeom prst="rect">
            <a:avLst/>
          </a:prstGeom>
        </p:spPr>
      </p:pic>
    </p:spTree>
    <p:extLst>
      <p:ext uri="{BB962C8B-B14F-4D97-AF65-F5344CB8AC3E}">
        <p14:creationId xmlns:p14="http://schemas.microsoft.com/office/powerpoint/2010/main" val="28237553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Объект 3">
            <a:extLst>
              <a:ext uri="{FF2B5EF4-FFF2-40B4-BE49-F238E27FC236}">
                <a16:creationId xmlns:a16="http://schemas.microsoft.com/office/drawing/2014/main" id="{F27505AC-D007-48C3-9991-8499FC23F3D7}"/>
              </a:ext>
            </a:extLst>
          </p:cNvPr>
          <p:cNvSpPr>
            <a:spLocks noGrp="1"/>
          </p:cNvSpPr>
          <p:nvPr>
            <p:ph idx="1"/>
          </p:nvPr>
        </p:nvSpPr>
        <p:spPr>
          <a:xfrm>
            <a:off x="677333" y="646044"/>
            <a:ext cx="9003379" cy="5595730"/>
          </a:xfrm>
        </p:spPr>
        <p:txBody>
          <a:bodyPr>
            <a:noAutofit/>
          </a:bodyPr>
          <a:lstStyle/>
          <a:p>
            <a:pPr marL="0" indent="0" algn="ctr">
              <a:buNone/>
            </a:pPr>
            <a:r>
              <a:rPr lang="uk-UA" sz="2800" b="1" dirty="0"/>
              <a:t>Фактори, що впливають на величину прибутку</a:t>
            </a:r>
          </a:p>
        </p:txBody>
      </p:sp>
      <p:pic>
        <p:nvPicPr>
          <p:cNvPr id="2" name="Рисунок 1">
            <a:extLst>
              <a:ext uri="{FF2B5EF4-FFF2-40B4-BE49-F238E27FC236}">
                <a16:creationId xmlns:a16="http://schemas.microsoft.com/office/drawing/2014/main" id="{77F6E8BD-C043-4077-8671-7AEFAE941CEF}"/>
              </a:ext>
            </a:extLst>
          </p:cNvPr>
          <p:cNvPicPr>
            <a:picLocks noChangeAspect="1"/>
          </p:cNvPicPr>
          <p:nvPr/>
        </p:nvPicPr>
        <p:blipFill>
          <a:blip r:embed="rId2"/>
          <a:stretch>
            <a:fillRect/>
          </a:stretch>
        </p:blipFill>
        <p:spPr>
          <a:xfrm>
            <a:off x="1422537" y="1981820"/>
            <a:ext cx="8069275" cy="3216345"/>
          </a:xfrm>
          <a:prstGeom prst="rect">
            <a:avLst/>
          </a:prstGeom>
        </p:spPr>
      </p:pic>
    </p:spTree>
    <p:extLst>
      <p:ext uri="{BB962C8B-B14F-4D97-AF65-F5344CB8AC3E}">
        <p14:creationId xmlns:p14="http://schemas.microsoft.com/office/powerpoint/2010/main" val="41402389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Объект 3">
            <a:extLst>
              <a:ext uri="{FF2B5EF4-FFF2-40B4-BE49-F238E27FC236}">
                <a16:creationId xmlns:a16="http://schemas.microsoft.com/office/drawing/2014/main" id="{F27505AC-D007-48C3-9991-8499FC23F3D7}"/>
              </a:ext>
            </a:extLst>
          </p:cNvPr>
          <p:cNvSpPr>
            <a:spLocks noGrp="1"/>
          </p:cNvSpPr>
          <p:nvPr>
            <p:ph idx="1"/>
          </p:nvPr>
        </p:nvSpPr>
        <p:spPr>
          <a:xfrm>
            <a:off x="677333" y="646044"/>
            <a:ext cx="9003379" cy="5595730"/>
          </a:xfrm>
        </p:spPr>
        <p:txBody>
          <a:bodyPr>
            <a:noAutofit/>
          </a:bodyPr>
          <a:lstStyle/>
          <a:p>
            <a:pPr marL="0" indent="0" algn="ctr">
              <a:buNone/>
            </a:pPr>
            <a:r>
              <a:rPr lang="uk-UA" sz="2800" b="1" dirty="0"/>
              <a:t>Фактори, що впливають на величину прибутку</a:t>
            </a:r>
          </a:p>
          <a:p>
            <a:pPr marL="0" indent="0" algn="just">
              <a:buNone/>
            </a:pPr>
            <a:r>
              <a:rPr lang="uk-UA" b="1" dirty="0"/>
              <a:t>До зовнішніх факторів </a:t>
            </a:r>
            <a:r>
              <a:rPr lang="uk-UA" dirty="0"/>
              <a:t>відносяться природні умови, державне регулювання цін, тарифів, відсотків, податкових ставок і пільг, штрафних санкцій та інше. Ці фактори не залежать від діяльності підприємств, але можуть спричиняти значний вплив на величину прибутку.</a:t>
            </a:r>
          </a:p>
          <a:p>
            <a:pPr marL="0" indent="0" algn="just">
              <a:buNone/>
            </a:pPr>
            <a:r>
              <a:rPr lang="uk-UA" b="1" dirty="0"/>
              <a:t>Внутрішні фактори </a:t>
            </a:r>
            <a:r>
              <a:rPr lang="uk-UA" dirty="0"/>
              <a:t>поділяються на виробничі і </a:t>
            </a:r>
            <a:r>
              <a:rPr lang="uk-UA" dirty="0" err="1"/>
              <a:t>позавиробничі</a:t>
            </a:r>
            <a:r>
              <a:rPr lang="uk-UA" dirty="0"/>
              <a:t>. </a:t>
            </a:r>
            <a:r>
              <a:rPr lang="uk-UA" b="1" dirty="0"/>
              <a:t>Виробничі</a:t>
            </a:r>
            <a:r>
              <a:rPr lang="uk-UA" dirty="0"/>
              <a:t> фактори характеризують наявність і використання засобів і предметів праці, трудових і фінансових ресурсів і, в свою чергу, поділяються на </a:t>
            </a:r>
            <a:r>
              <a:rPr lang="uk-UA" b="1" dirty="0"/>
              <a:t>екстенсивні та інтенсивні.</a:t>
            </a:r>
            <a:r>
              <a:rPr lang="uk-UA" dirty="0"/>
              <a:t> </a:t>
            </a:r>
            <a:r>
              <a:rPr lang="uk-UA" b="1" dirty="0"/>
              <a:t>Екстенсивні фактори </a:t>
            </a:r>
            <a:r>
              <a:rPr lang="uk-UA" dirty="0"/>
              <a:t>впливають на процес одержання прибутку через кількісні зміни: обсягу засобів і предметів праці, фінансових ресурсів, часу роботи обладнання, чисельності персоналу, фонду робочого часу тощо. </a:t>
            </a:r>
            <a:r>
              <a:rPr lang="uk-UA" b="1" dirty="0"/>
              <a:t>Інтенсивні фактори </a:t>
            </a:r>
            <a:r>
              <a:rPr lang="uk-UA" dirty="0"/>
              <a:t>впливають на процес отримання прибутку через “якісні” зміни: підвищення продуктивності обладнання і його якості, застосування прогресивних видів матеріалів і удосконалення технології їх обробки, прискорення обертання оборотних засобів, підвищення кваліфікації і продуктивності праці персоналу, зниження матеріалоємності продукції, удосконалення організації праці і більш ефективне використання фінансових ресурсів тощо.</a:t>
            </a:r>
            <a:endParaRPr lang="ru-RU" dirty="0"/>
          </a:p>
          <a:p>
            <a:pPr marL="0" indent="0" algn="just">
              <a:buNone/>
            </a:pPr>
            <a:endParaRPr lang="uk-UA" sz="2000" dirty="0"/>
          </a:p>
        </p:txBody>
      </p:sp>
    </p:spTree>
    <p:extLst>
      <p:ext uri="{BB962C8B-B14F-4D97-AF65-F5344CB8AC3E}">
        <p14:creationId xmlns:p14="http://schemas.microsoft.com/office/powerpoint/2010/main" val="18462921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Объект 3">
            <a:extLst>
              <a:ext uri="{FF2B5EF4-FFF2-40B4-BE49-F238E27FC236}">
                <a16:creationId xmlns:a16="http://schemas.microsoft.com/office/drawing/2014/main" id="{F27505AC-D007-48C3-9991-8499FC23F3D7}"/>
              </a:ext>
            </a:extLst>
          </p:cNvPr>
          <p:cNvSpPr>
            <a:spLocks noGrp="1"/>
          </p:cNvSpPr>
          <p:nvPr>
            <p:ph idx="1"/>
          </p:nvPr>
        </p:nvSpPr>
        <p:spPr>
          <a:xfrm>
            <a:off x="677333" y="646044"/>
            <a:ext cx="9003379" cy="5595730"/>
          </a:xfrm>
        </p:spPr>
        <p:txBody>
          <a:bodyPr>
            <a:noAutofit/>
          </a:bodyPr>
          <a:lstStyle/>
          <a:p>
            <a:pPr marL="0" indent="0" algn="ctr">
              <a:buNone/>
            </a:pPr>
            <a:r>
              <a:rPr lang="uk-UA" sz="2800" b="1" dirty="0"/>
              <a:t>Фактори, що впливають на величину прибутку</a:t>
            </a:r>
          </a:p>
          <a:p>
            <a:pPr marL="0" indent="0" algn="just">
              <a:buNone/>
            </a:pPr>
            <a:r>
              <a:rPr lang="uk-UA" sz="2400" b="1" dirty="0"/>
              <a:t>До </a:t>
            </a:r>
            <a:r>
              <a:rPr lang="uk-UA" sz="2400" b="1" dirty="0" err="1"/>
              <a:t>позавиробничих</a:t>
            </a:r>
            <a:r>
              <a:rPr lang="uk-UA" sz="2400" b="1" dirty="0"/>
              <a:t> факторів </a:t>
            </a:r>
            <a:r>
              <a:rPr lang="uk-UA" sz="2400" dirty="0"/>
              <a:t>належать, наприклад, постачальницько-збутова і природоохоронна діяльність, соціальні умови праці і побуту тощо.</a:t>
            </a:r>
            <a:endParaRPr lang="ru-RU" sz="2400" dirty="0"/>
          </a:p>
          <a:p>
            <a:pPr marL="0" indent="0" algn="just">
              <a:buNone/>
            </a:pPr>
            <a:r>
              <a:rPr lang="uk-UA" sz="2400" dirty="0"/>
              <a:t>При здійсненні фінансово-господарської діяльності всі ці фактори знаходяться в тісному взаємозв’язку і взаємозалежності. “Прямий” вплив на величину собівартості продукції, а отже, і прибутку, пов’язаний з тим, наскільки раціонально і </a:t>
            </a:r>
            <a:r>
              <a:rPr lang="uk-UA" sz="2400" dirty="0" err="1"/>
              <a:t>економно</a:t>
            </a:r>
            <a:r>
              <a:rPr lang="uk-UA" sz="2400" dirty="0"/>
              <a:t> витрачаються матеріальні ресурси – адже частка матеріальних витрат у складі собівартості зазвичай коливається від 60 до 90 %.</a:t>
            </a:r>
            <a:endParaRPr lang="ru-RU" sz="2400" dirty="0"/>
          </a:p>
        </p:txBody>
      </p:sp>
    </p:spTree>
    <p:extLst>
      <p:ext uri="{BB962C8B-B14F-4D97-AF65-F5344CB8AC3E}">
        <p14:creationId xmlns:p14="http://schemas.microsoft.com/office/powerpoint/2010/main" val="39734218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Объект 3">
            <a:extLst>
              <a:ext uri="{FF2B5EF4-FFF2-40B4-BE49-F238E27FC236}">
                <a16:creationId xmlns:a16="http://schemas.microsoft.com/office/drawing/2014/main" id="{F27505AC-D007-48C3-9991-8499FC23F3D7}"/>
              </a:ext>
            </a:extLst>
          </p:cNvPr>
          <p:cNvSpPr>
            <a:spLocks noGrp="1"/>
          </p:cNvSpPr>
          <p:nvPr>
            <p:ph idx="1"/>
          </p:nvPr>
        </p:nvSpPr>
        <p:spPr>
          <a:xfrm>
            <a:off x="677333" y="646044"/>
            <a:ext cx="9003379" cy="5595730"/>
          </a:xfrm>
        </p:spPr>
        <p:txBody>
          <a:bodyPr>
            <a:noAutofit/>
          </a:bodyPr>
          <a:lstStyle/>
          <a:p>
            <a:pPr marL="0" indent="0" algn="ctr">
              <a:buNone/>
            </a:pPr>
            <a:r>
              <a:rPr lang="uk-UA" sz="2400" b="1" dirty="0"/>
              <a:t>Розподіл та використання прибутку підприємства</a:t>
            </a:r>
          </a:p>
          <a:p>
            <a:pPr algn="just">
              <a:buFont typeface="Wingdings" panose="05000000000000000000" pitchFamily="2" charset="2"/>
              <a:buChar char="Ø"/>
            </a:pPr>
            <a:r>
              <a:rPr lang="uk-UA" dirty="0"/>
              <a:t>Об’єктом розподілу є балансовий прибуток підприємства. Під його розподілом розуміють направлення прибутку в бюджет і використання на підприємстві та за його межами. Законодавчо розподіл прибутку регулюється в тій його частині, яка надходить до бюджетів різних рівнів у вигляді податків та інших обов’язкових платежів. </a:t>
            </a:r>
            <a:endParaRPr lang="en-US" dirty="0"/>
          </a:p>
          <a:p>
            <a:pPr algn="just">
              <a:buFont typeface="Wingdings" panose="05000000000000000000" pitchFamily="2" charset="2"/>
              <a:buChar char="Ø"/>
            </a:pPr>
            <a:r>
              <a:rPr lang="uk-UA" dirty="0"/>
              <a:t>На підприємстві розподілу підлягає чистий прибуток, тобто прибуток, що залишився в розпорядженні підприємства після сплати податків та інших обов’язкових платежів.</a:t>
            </a:r>
            <a:endParaRPr lang="ru-RU" dirty="0"/>
          </a:p>
          <a:p>
            <a:pPr algn="just">
              <a:buFont typeface="Wingdings" panose="05000000000000000000" pitchFamily="2" charset="2"/>
              <a:buChar char="Ø"/>
            </a:pPr>
            <a:r>
              <a:rPr lang="uk-UA" dirty="0"/>
              <a:t>Розподіл чистого прибутку –  один з напрямів </a:t>
            </a:r>
            <a:r>
              <a:rPr lang="uk-UA" dirty="0" err="1"/>
              <a:t>внутрішньофірмового</a:t>
            </a:r>
            <a:r>
              <a:rPr lang="uk-UA" dirty="0"/>
              <a:t> планування, значення якого в ринкових умовах зростає. Порядок розподілу і використання чистого прибутку на підприємстві фіксується в статуті підприємства. </a:t>
            </a:r>
            <a:endParaRPr lang="ru-RU" dirty="0"/>
          </a:p>
          <a:p>
            <a:pPr algn="just">
              <a:buFont typeface="Wingdings" panose="05000000000000000000" pitchFamily="2" charset="2"/>
              <a:buChar char="Ø"/>
            </a:pPr>
            <a:r>
              <a:rPr lang="uk-UA" dirty="0"/>
              <a:t>При прийнятті рішень про розподіл чистого прибутку підприємство повинно знайти оптимальне співвідношення у спрямуванні додаткових фінансових ресурсів на цілі виробничо-технічного розвитку, соціального розвитку, матеріального заохочення працівників та інші цілі.</a:t>
            </a:r>
            <a:endParaRPr lang="ru-RU" dirty="0"/>
          </a:p>
          <a:p>
            <a:pPr marL="0" indent="0" algn="ctr">
              <a:buNone/>
            </a:pPr>
            <a:endParaRPr lang="ru-RU" sz="2400" dirty="0"/>
          </a:p>
        </p:txBody>
      </p:sp>
    </p:spTree>
    <p:extLst>
      <p:ext uri="{BB962C8B-B14F-4D97-AF65-F5344CB8AC3E}">
        <p14:creationId xmlns:p14="http://schemas.microsoft.com/office/powerpoint/2010/main" val="24354071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Объект 3">
            <a:extLst>
              <a:ext uri="{FF2B5EF4-FFF2-40B4-BE49-F238E27FC236}">
                <a16:creationId xmlns:a16="http://schemas.microsoft.com/office/drawing/2014/main" id="{F27505AC-D007-48C3-9991-8499FC23F3D7}"/>
              </a:ext>
            </a:extLst>
          </p:cNvPr>
          <p:cNvSpPr>
            <a:spLocks noGrp="1"/>
          </p:cNvSpPr>
          <p:nvPr>
            <p:ph idx="1"/>
          </p:nvPr>
        </p:nvSpPr>
        <p:spPr>
          <a:xfrm>
            <a:off x="677333" y="646044"/>
            <a:ext cx="9003379" cy="5595730"/>
          </a:xfrm>
        </p:spPr>
        <p:txBody>
          <a:bodyPr>
            <a:noAutofit/>
          </a:bodyPr>
          <a:lstStyle/>
          <a:p>
            <a:pPr marL="0" indent="0" algn="ctr">
              <a:buNone/>
            </a:pPr>
            <a:r>
              <a:rPr lang="uk-UA" sz="2400" b="1" dirty="0"/>
              <a:t>Принципи розподілу прибутку підприємства</a:t>
            </a:r>
            <a:r>
              <a:rPr lang="en-US" sz="2400" b="1" dirty="0"/>
              <a:t>:</a:t>
            </a:r>
            <a:endParaRPr lang="uk-UA" sz="2400" b="1" dirty="0"/>
          </a:p>
          <a:p>
            <a:pPr lvl="0" algn="just"/>
            <a:r>
              <a:rPr lang="uk-UA" sz="2000" dirty="0"/>
              <a:t>прибуток, отриманий підприємством в результаті здійснення виробничо-господарської та фінансової діяльності, розподіляється між державою і підприємством як господарюючим суб’єктом;</a:t>
            </a:r>
            <a:endParaRPr lang="ru-RU" sz="2000" dirty="0"/>
          </a:p>
          <a:p>
            <a:pPr lvl="0" algn="just"/>
            <a:r>
              <a:rPr lang="uk-UA" sz="2000" dirty="0"/>
              <a:t>прибуток для держави надходить у відповідні бюджети у вигляді податків, обов’язкових платежів, ставки яких не можуть бути довільно змінені. Склад і ставки податків, порядок їх нарахування і внесення до бюджетів встановлюється законодавчо;</a:t>
            </a:r>
            <a:endParaRPr lang="ru-RU" sz="2000" dirty="0"/>
          </a:p>
          <a:p>
            <a:pPr lvl="0" algn="just"/>
            <a:r>
              <a:rPr lang="uk-UA" sz="2000" dirty="0"/>
              <a:t>величина прибутку підприємства, що залишилася в його розпорядженні після сплати податків, не повинна знижувати його зацікавленості в зростанні обсягів виробництва та покращення результатів виробничо-господарської і фінансової діяльності;</a:t>
            </a:r>
            <a:endParaRPr lang="ru-RU" sz="2000" dirty="0"/>
          </a:p>
          <a:p>
            <a:pPr algn="just"/>
            <a:r>
              <a:rPr lang="uk-UA" sz="2000" dirty="0"/>
              <a:t>прибуток, що залишається в розпорядженні підприємства, в першу чергу, направляється на заощадження, забезпечення його подальшого розвитку, і тільки в іншій частині – на потреби споживання.</a:t>
            </a:r>
            <a:endParaRPr lang="ru-RU" sz="2800" dirty="0"/>
          </a:p>
        </p:txBody>
      </p:sp>
    </p:spTree>
    <p:extLst>
      <p:ext uri="{BB962C8B-B14F-4D97-AF65-F5344CB8AC3E}">
        <p14:creationId xmlns:p14="http://schemas.microsoft.com/office/powerpoint/2010/main" val="135569380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a:extLst>
              <a:ext uri="{FF2B5EF4-FFF2-40B4-BE49-F238E27FC236}">
                <a16:creationId xmlns:a16="http://schemas.microsoft.com/office/drawing/2014/main" id="{6EB72A32-9C1A-4D80-B0D7-BC7E4749F4E3}"/>
              </a:ext>
            </a:extLst>
          </p:cNvPr>
          <p:cNvPicPr>
            <a:picLocks noChangeAspect="1"/>
          </p:cNvPicPr>
          <p:nvPr/>
        </p:nvPicPr>
        <p:blipFill>
          <a:blip r:embed="rId2"/>
          <a:stretch>
            <a:fillRect/>
          </a:stretch>
        </p:blipFill>
        <p:spPr>
          <a:xfrm>
            <a:off x="1878497" y="626450"/>
            <a:ext cx="6082954" cy="5605100"/>
          </a:xfrm>
          <a:prstGeom prst="rect">
            <a:avLst/>
          </a:prstGeom>
        </p:spPr>
      </p:pic>
    </p:spTree>
    <p:extLst>
      <p:ext uri="{BB962C8B-B14F-4D97-AF65-F5344CB8AC3E}">
        <p14:creationId xmlns:p14="http://schemas.microsoft.com/office/powerpoint/2010/main" val="111116704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a:extLst>
              <a:ext uri="{FF2B5EF4-FFF2-40B4-BE49-F238E27FC236}">
                <a16:creationId xmlns:a16="http://schemas.microsoft.com/office/drawing/2014/main" id="{AE441B99-E935-4794-A1A4-5F07EDA42A2C}"/>
              </a:ext>
            </a:extLst>
          </p:cNvPr>
          <p:cNvPicPr>
            <a:picLocks noChangeAspect="1"/>
          </p:cNvPicPr>
          <p:nvPr/>
        </p:nvPicPr>
        <p:blipFill>
          <a:blip r:embed="rId2"/>
          <a:stretch>
            <a:fillRect/>
          </a:stretch>
        </p:blipFill>
        <p:spPr>
          <a:xfrm>
            <a:off x="658674" y="1064729"/>
            <a:ext cx="8703987" cy="4295474"/>
          </a:xfrm>
          <a:prstGeom prst="rect">
            <a:avLst/>
          </a:prstGeom>
        </p:spPr>
      </p:pic>
    </p:spTree>
    <p:extLst>
      <p:ext uri="{BB962C8B-B14F-4D97-AF65-F5344CB8AC3E}">
        <p14:creationId xmlns:p14="http://schemas.microsoft.com/office/powerpoint/2010/main" val="3270498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C8999D78-1C61-435D-AC63-4232DCD41634}"/>
              </a:ext>
            </a:extLst>
          </p:cNvPr>
          <p:cNvSpPr>
            <a:spLocks noGrp="1"/>
          </p:cNvSpPr>
          <p:nvPr>
            <p:ph idx="1"/>
          </p:nvPr>
        </p:nvSpPr>
        <p:spPr>
          <a:xfrm>
            <a:off x="677334" y="576470"/>
            <a:ext cx="8596668" cy="5963478"/>
          </a:xfrm>
        </p:spPr>
        <p:txBody>
          <a:bodyPr>
            <a:normAutofit/>
          </a:bodyPr>
          <a:lstStyle/>
          <a:p>
            <a:pPr marL="0" indent="0" algn="ctr">
              <a:buNone/>
            </a:pPr>
            <a:r>
              <a:rPr lang="uk-UA" sz="2800" b="1" dirty="0"/>
              <a:t>Поняття «Фінансовий механізм підприємства»</a:t>
            </a:r>
            <a:endParaRPr lang="en-US" sz="2800" b="1" dirty="0"/>
          </a:p>
          <a:p>
            <a:pPr marL="0" indent="0">
              <a:buNone/>
            </a:pPr>
            <a:r>
              <a:rPr lang="uk-UA" sz="2000" b="1" dirty="0"/>
              <a:t>Існує два підходи до визначення поняття «Фінансовий механізм»</a:t>
            </a:r>
            <a:r>
              <a:rPr lang="en-US" sz="2000" dirty="0"/>
              <a:t>:</a:t>
            </a:r>
            <a:endParaRPr lang="uk-UA" sz="2000" dirty="0"/>
          </a:p>
          <a:p>
            <a:pPr marL="0" indent="0" algn="just">
              <a:buNone/>
            </a:pPr>
            <a:r>
              <a:rPr lang="uk-UA" sz="2000" dirty="0"/>
              <a:t>1)</a:t>
            </a:r>
            <a:r>
              <a:rPr lang="uk-UA" sz="2000" b="1" dirty="0"/>
              <a:t> Під фінансовим механізмом </a:t>
            </a:r>
            <a:r>
              <a:rPr lang="uk-UA" sz="2000" dirty="0"/>
              <a:t>розуміють функціонування самих фінансів підприємств. Матеріальним відображенням фінансових відносин є грошові потоки. Організація цих потоків, порядок їх здійснення відбувається за певними правилами, певними напрямами, що і характеризує фінансову “техніку”. На підставі даного підходу і виходить розуміння фінансового механізму як організаційного відображення фінансових відносин. Такий підхід до визначення фінансового механізму відображає внутрішню організацію функціонування фінансів підприємств.</a:t>
            </a:r>
          </a:p>
          <a:p>
            <a:pPr marL="0" indent="0" algn="just">
              <a:buNone/>
            </a:pPr>
            <a:r>
              <a:rPr lang="uk-UA" sz="2000" dirty="0"/>
              <a:t>2)</a:t>
            </a:r>
            <a:r>
              <a:rPr lang="uk-UA" sz="2000" b="1" dirty="0"/>
              <a:t> Фінансовий механізм</a:t>
            </a:r>
            <a:r>
              <a:rPr lang="uk-UA" sz="2000" dirty="0"/>
              <a:t> розуміють як сукупність методів і форм, інструментів, прийомів і важелів впливу на стан та розвиток підприємства. Даний підхід відображає зовнішню дію функціонування фінансів підприємств, характеризує фінанси як вирішальний фактор впливу апарату управління на економічний стан підприємства. </a:t>
            </a:r>
            <a:endParaRPr lang="en-US" sz="2000" dirty="0"/>
          </a:p>
          <a:p>
            <a:pPr marL="0" indent="0">
              <a:buNone/>
            </a:pPr>
            <a:endParaRPr lang="ru-RU" dirty="0"/>
          </a:p>
        </p:txBody>
      </p:sp>
    </p:spTree>
    <p:extLst>
      <p:ext uri="{BB962C8B-B14F-4D97-AF65-F5344CB8AC3E}">
        <p14:creationId xmlns:p14="http://schemas.microsoft.com/office/powerpoint/2010/main" val="258850071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Объект 3">
            <a:extLst>
              <a:ext uri="{FF2B5EF4-FFF2-40B4-BE49-F238E27FC236}">
                <a16:creationId xmlns:a16="http://schemas.microsoft.com/office/drawing/2014/main" id="{F27505AC-D007-48C3-9991-8499FC23F3D7}"/>
              </a:ext>
            </a:extLst>
          </p:cNvPr>
          <p:cNvSpPr>
            <a:spLocks noGrp="1"/>
          </p:cNvSpPr>
          <p:nvPr>
            <p:ph idx="1"/>
          </p:nvPr>
        </p:nvSpPr>
        <p:spPr>
          <a:xfrm>
            <a:off x="677333" y="646044"/>
            <a:ext cx="9003379" cy="5595730"/>
          </a:xfrm>
        </p:spPr>
        <p:txBody>
          <a:bodyPr>
            <a:noAutofit/>
          </a:bodyPr>
          <a:lstStyle/>
          <a:p>
            <a:pPr marL="0" indent="0" algn="ctr">
              <a:buNone/>
            </a:pPr>
            <a:r>
              <a:rPr lang="uk-UA" sz="2800" b="1" dirty="0"/>
              <a:t>Розподіл прибутку</a:t>
            </a:r>
          </a:p>
          <a:p>
            <a:r>
              <a:rPr lang="uk-UA" dirty="0"/>
              <a:t>Кошти на розвиток і вдосконалення виробництва витрачаються на задоволення потреб, які пов’язані із зростанням обсягів виробництва, технічним переозброєнням, вдосконаленням технології виробництва та інших потреб, що забезпечують зростання і вдосконалення матеріально-технічної бази підприємства.</a:t>
            </a:r>
            <a:endParaRPr lang="ru-RU" dirty="0"/>
          </a:p>
          <a:p>
            <a:r>
              <a:rPr lang="uk-UA" dirty="0"/>
              <a:t>Конкретно ці витрати представляють собою капітальні вкладення в будівництво нових виробничих площ, реконструкцію підприємств, придбання і монтаж нового устаткування, інші витрати капітального характеру, включаючи природоохоронні і такі, що спрямовані на поліпшення умов праці і техніки безпеки. Це також витрати на проведення науково-дослідницьких і дослідно-конструкторських робіт, підготовку та освоєння нових прогресивних технологій та видів продукції.</a:t>
            </a:r>
            <a:endParaRPr lang="ru-RU" dirty="0"/>
          </a:p>
          <a:p>
            <a:r>
              <a:rPr lang="uk-UA" dirty="0"/>
              <a:t>За рахунок цієї частини чистого прибутку підприємства сплачують заборгованість по довгострокових банківських кредитах на інвестиційні цілі, також по відсотках за ці кредити. Треба пам’ятати, що відсотки за всі інші банківські кредити є елементом витрат на виробництво й обігу, тому з прибутку їх сплата не фінансується.</a:t>
            </a:r>
            <a:endParaRPr lang="ru-RU" dirty="0"/>
          </a:p>
          <a:p>
            <a:endParaRPr lang="ru-RU" sz="2800" dirty="0"/>
          </a:p>
        </p:txBody>
      </p:sp>
    </p:spTree>
    <p:extLst>
      <p:ext uri="{BB962C8B-B14F-4D97-AF65-F5344CB8AC3E}">
        <p14:creationId xmlns:p14="http://schemas.microsoft.com/office/powerpoint/2010/main" val="27306809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Объект 3">
            <a:extLst>
              <a:ext uri="{FF2B5EF4-FFF2-40B4-BE49-F238E27FC236}">
                <a16:creationId xmlns:a16="http://schemas.microsoft.com/office/drawing/2014/main" id="{F27505AC-D007-48C3-9991-8499FC23F3D7}"/>
              </a:ext>
            </a:extLst>
          </p:cNvPr>
          <p:cNvSpPr>
            <a:spLocks noGrp="1"/>
          </p:cNvSpPr>
          <p:nvPr>
            <p:ph idx="1"/>
          </p:nvPr>
        </p:nvSpPr>
        <p:spPr>
          <a:xfrm>
            <a:off x="677333" y="646044"/>
            <a:ext cx="9003379" cy="5595730"/>
          </a:xfrm>
        </p:spPr>
        <p:txBody>
          <a:bodyPr>
            <a:noAutofit/>
          </a:bodyPr>
          <a:lstStyle/>
          <a:p>
            <a:pPr marL="0" indent="0" algn="ctr">
              <a:buNone/>
            </a:pPr>
            <a:r>
              <a:rPr lang="uk-UA" sz="2800" b="1" dirty="0"/>
              <a:t>Розподіл прибутку</a:t>
            </a:r>
          </a:p>
          <a:p>
            <a:pPr algn="just"/>
            <a:r>
              <a:rPr lang="uk-UA" sz="2000" dirty="0"/>
              <a:t>Однією з потреб виробництва, яка пов’язана з його розширеним відтворенням, є збільшення власних фінансових ресурсів, які вкладаються в запаси сировини, матеріалів, перехідні запаси незавершеного виробництва, готової продукції, товарів, тобто збільшення фонду власних оборотних коштів. </a:t>
            </a:r>
          </a:p>
          <a:p>
            <a:pPr algn="just"/>
            <a:r>
              <a:rPr lang="uk-UA" sz="2000" dirty="0"/>
              <a:t>Кошти матеріального заохочення використовується для стимулювання зацікавленості працівників підприємства в досягненні високих результатів праці. В даному напрямку прибуток використовується на виплату винагороди за загальні результати роботи за підсумком року, на одноразове преміювання окремих працівників за виконання особливо важливих виробничих завдань, виплату премій за інші досягнення в роботі, а також надання одноразової матеріальної допомоги працівникам.</a:t>
            </a:r>
            <a:endParaRPr lang="ru-RU" sz="2000" dirty="0"/>
          </a:p>
          <a:p>
            <a:pPr algn="just"/>
            <a:r>
              <a:rPr lang="uk-UA" sz="2000" dirty="0"/>
              <a:t>Акціонерні товариства виплачують за рахунок чистого прибутку дивіденди держателям акцій – засновникам і акціонерам.</a:t>
            </a:r>
            <a:endParaRPr lang="ru-RU" sz="2000" dirty="0"/>
          </a:p>
          <a:p>
            <a:pPr marL="0" indent="0">
              <a:buNone/>
            </a:pPr>
            <a:endParaRPr lang="ru-RU" sz="2800" dirty="0"/>
          </a:p>
        </p:txBody>
      </p:sp>
    </p:spTree>
    <p:extLst>
      <p:ext uri="{BB962C8B-B14F-4D97-AF65-F5344CB8AC3E}">
        <p14:creationId xmlns:p14="http://schemas.microsoft.com/office/powerpoint/2010/main" val="366793397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Объект 3">
            <a:extLst>
              <a:ext uri="{FF2B5EF4-FFF2-40B4-BE49-F238E27FC236}">
                <a16:creationId xmlns:a16="http://schemas.microsoft.com/office/drawing/2014/main" id="{F27505AC-D007-48C3-9991-8499FC23F3D7}"/>
              </a:ext>
            </a:extLst>
          </p:cNvPr>
          <p:cNvSpPr>
            <a:spLocks noGrp="1"/>
          </p:cNvSpPr>
          <p:nvPr>
            <p:ph idx="1"/>
          </p:nvPr>
        </p:nvSpPr>
        <p:spPr>
          <a:xfrm>
            <a:off x="677333" y="646044"/>
            <a:ext cx="9003379" cy="5595730"/>
          </a:xfrm>
        </p:spPr>
        <p:txBody>
          <a:bodyPr>
            <a:noAutofit/>
          </a:bodyPr>
          <a:lstStyle/>
          <a:p>
            <a:pPr marL="0" indent="0" algn="ctr">
              <a:buNone/>
            </a:pPr>
            <a:endParaRPr lang="en-GB" sz="2800" dirty="0"/>
          </a:p>
          <a:p>
            <a:pPr marL="0" indent="0" algn="ctr">
              <a:buNone/>
            </a:pPr>
            <a:endParaRPr lang="en-GB" sz="2800" dirty="0"/>
          </a:p>
          <a:p>
            <a:pPr marL="0" indent="0" algn="ctr">
              <a:buNone/>
            </a:pPr>
            <a:endParaRPr lang="en-GB" sz="2800" dirty="0"/>
          </a:p>
          <a:p>
            <a:pPr marL="0" indent="0" algn="ctr">
              <a:buNone/>
            </a:pPr>
            <a:endParaRPr lang="en-GB" sz="2800" dirty="0"/>
          </a:p>
          <a:p>
            <a:pPr marL="0" indent="0" algn="ctr">
              <a:buNone/>
            </a:pPr>
            <a:r>
              <a:rPr lang="en-GB" sz="2800" dirty="0"/>
              <a:t>https://www.youtube.com/watch?v=13FaPU5a53k</a:t>
            </a:r>
            <a:endParaRPr lang="ru-RU" sz="2800" dirty="0"/>
          </a:p>
        </p:txBody>
      </p:sp>
    </p:spTree>
    <p:extLst>
      <p:ext uri="{BB962C8B-B14F-4D97-AF65-F5344CB8AC3E}">
        <p14:creationId xmlns:p14="http://schemas.microsoft.com/office/powerpoint/2010/main" val="18878837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C8999D78-1C61-435D-AC63-4232DCD41634}"/>
              </a:ext>
            </a:extLst>
          </p:cNvPr>
          <p:cNvSpPr>
            <a:spLocks noGrp="1"/>
          </p:cNvSpPr>
          <p:nvPr>
            <p:ph idx="1"/>
          </p:nvPr>
        </p:nvSpPr>
        <p:spPr>
          <a:xfrm>
            <a:off x="677334" y="576470"/>
            <a:ext cx="8596668" cy="5963478"/>
          </a:xfrm>
        </p:spPr>
        <p:txBody>
          <a:bodyPr>
            <a:normAutofit/>
          </a:bodyPr>
          <a:lstStyle/>
          <a:p>
            <a:pPr marL="0" indent="0" algn="ctr">
              <a:buNone/>
            </a:pPr>
            <a:r>
              <a:rPr lang="uk-UA" sz="2400" b="1" dirty="0"/>
              <a:t>Фінансові інструменти фінансового механізму підприємства</a:t>
            </a:r>
          </a:p>
          <a:p>
            <a:pPr marL="0" indent="0" algn="just">
              <a:buNone/>
            </a:pPr>
            <a:r>
              <a:rPr lang="uk-UA" dirty="0"/>
              <a:t>	</a:t>
            </a:r>
            <a:r>
              <a:rPr lang="uk-UA" sz="2000" dirty="0"/>
              <a:t>Враховуючи, що фінансовий механізм дає уявлення, за допомогою чого можна здійснити фінансовий вплив і повинен показувати, як це зробити, то у складі фінансового механізму доцільно виділяти фінансові інструменти, за допомогою яких реалізуються прийняті рішення та фінансові індикатори, що достовірно відображають стан суб’єкта фінансових відносин.</a:t>
            </a:r>
          </a:p>
          <a:p>
            <a:pPr marL="0" indent="0">
              <a:buNone/>
            </a:pPr>
            <a:r>
              <a:rPr lang="uk-UA" sz="2400" b="1" dirty="0"/>
              <a:t>Складовими фінансового механізму є:</a:t>
            </a:r>
            <a:endParaRPr lang="ru-RU" sz="2400" b="1" dirty="0"/>
          </a:p>
          <a:p>
            <a:pPr lvl="0"/>
            <a:r>
              <a:rPr lang="uk-UA" sz="2000" dirty="0"/>
              <a:t>фінансове забезпечення;</a:t>
            </a:r>
            <a:endParaRPr lang="ru-RU" sz="2000" dirty="0"/>
          </a:p>
          <a:p>
            <a:pPr lvl="0"/>
            <a:r>
              <a:rPr lang="uk-UA" sz="2000" dirty="0"/>
              <a:t>фінансове регулювання;</a:t>
            </a:r>
            <a:endParaRPr lang="ru-RU" sz="2000" dirty="0"/>
          </a:p>
          <a:p>
            <a:pPr lvl="0"/>
            <a:r>
              <a:rPr lang="uk-UA" sz="2000" dirty="0"/>
              <a:t>система фінансових індикаторів і фінансових інструментів, які дають змогу оцінити цей вплив.</a:t>
            </a:r>
            <a:endParaRPr lang="ru-RU" sz="2000" dirty="0"/>
          </a:p>
          <a:p>
            <a:pPr marL="0" indent="0">
              <a:buNone/>
            </a:pPr>
            <a:endParaRPr lang="ru-RU" dirty="0"/>
          </a:p>
          <a:p>
            <a:pPr marL="0" indent="0">
              <a:buNone/>
            </a:pPr>
            <a:endParaRPr lang="ru-RU" dirty="0"/>
          </a:p>
        </p:txBody>
      </p:sp>
    </p:spTree>
    <p:extLst>
      <p:ext uri="{BB962C8B-B14F-4D97-AF65-F5344CB8AC3E}">
        <p14:creationId xmlns:p14="http://schemas.microsoft.com/office/powerpoint/2010/main" val="2427322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C8999D78-1C61-435D-AC63-4232DCD41634}"/>
              </a:ext>
            </a:extLst>
          </p:cNvPr>
          <p:cNvSpPr>
            <a:spLocks noGrp="1"/>
          </p:cNvSpPr>
          <p:nvPr>
            <p:ph idx="1"/>
          </p:nvPr>
        </p:nvSpPr>
        <p:spPr>
          <a:xfrm>
            <a:off x="677334" y="576470"/>
            <a:ext cx="8596668" cy="5963478"/>
          </a:xfrm>
        </p:spPr>
        <p:txBody>
          <a:bodyPr>
            <a:normAutofit/>
          </a:bodyPr>
          <a:lstStyle/>
          <a:p>
            <a:pPr algn="just">
              <a:buAutoNum type="arabicPeriod"/>
            </a:pPr>
            <a:r>
              <a:rPr lang="uk-UA" sz="1900" b="1" dirty="0"/>
              <a:t>Фінансове забезпечення </a:t>
            </a:r>
            <a:r>
              <a:rPr lang="uk-UA" sz="1900" dirty="0"/>
              <a:t>полягає у виділенні певної суми фінансових ресурсів на розв’язання окремих завдань фінансової політики господарюючого суб’єкта. При цьому розрізняють забезпечувальну і регулятивну його дію. Забезпечувальна дія проявляється у встановленні джерел фінансування, тобто покриття повсякденних потреб і характеризує пасивний вплив фінансового забезпечення. Регулятивна дія здійснює вплив через виділення достатніх коштів та через конкретну форму фінансового забезпечення і характеризує активний вплив фінансового забезпечення. В цілому ж дія фінансового механізму спрямована на реалізацію економічних інтересів учасників фінансових відносин. </a:t>
            </a:r>
          </a:p>
          <a:p>
            <a:pPr algn="just">
              <a:buAutoNum type="arabicPeriod"/>
            </a:pPr>
            <a:r>
              <a:rPr lang="uk-UA" sz="1900" b="1" dirty="0"/>
              <a:t>Регулювання</a:t>
            </a:r>
            <a:r>
              <a:rPr lang="uk-UA" sz="1900" dirty="0"/>
              <a:t> визначають як підпорядкування певному правилу, як вплив на об’єкт управління з метою досягнення стану його стійкості у разі виникнення відхилень від завдань, встановлених норм і нормативів. Стосовно господарюючого суб’єкта фінансове регулювання полягає в забезпеченні стійкості функціонування системи. Це діяльність, спрямована на зміну кількісних і якісних показників фінансових процесів через механізм надання або вилучення фінансових ресурсів.</a:t>
            </a:r>
            <a:endParaRPr lang="ru-RU" sz="1900" dirty="0"/>
          </a:p>
          <a:p>
            <a:pPr marL="0" indent="0">
              <a:buNone/>
            </a:pPr>
            <a:endParaRPr lang="ru-RU" dirty="0"/>
          </a:p>
        </p:txBody>
      </p:sp>
    </p:spTree>
    <p:extLst>
      <p:ext uri="{BB962C8B-B14F-4D97-AF65-F5344CB8AC3E}">
        <p14:creationId xmlns:p14="http://schemas.microsoft.com/office/powerpoint/2010/main" val="26109017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C8999D78-1C61-435D-AC63-4232DCD41634}"/>
              </a:ext>
            </a:extLst>
          </p:cNvPr>
          <p:cNvSpPr>
            <a:spLocks noGrp="1"/>
          </p:cNvSpPr>
          <p:nvPr>
            <p:ph idx="1"/>
          </p:nvPr>
        </p:nvSpPr>
        <p:spPr>
          <a:xfrm>
            <a:off x="677334" y="576470"/>
            <a:ext cx="8596668" cy="5963478"/>
          </a:xfrm>
        </p:spPr>
        <p:txBody>
          <a:bodyPr>
            <a:normAutofit/>
          </a:bodyPr>
          <a:lstStyle/>
          <a:p>
            <a:pPr marL="0" indent="0">
              <a:buNone/>
            </a:pPr>
            <a:r>
              <a:rPr lang="uk-UA" sz="2000" dirty="0"/>
              <a:t>Фінансове забезпечення та фінансове регулювання проводиться за допомогою </a:t>
            </a:r>
            <a:r>
              <a:rPr lang="uk-UA" sz="2000" b="1" dirty="0"/>
              <a:t>фінансових інструментів</a:t>
            </a:r>
            <a:r>
              <a:rPr lang="uk-UA" sz="2000" dirty="0"/>
              <a:t>, які, в свою чергу, мають свої важелі впливу. </a:t>
            </a:r>
            <a:r>
              <a:rPr lang="uk-UA" sz="2000" b="1" dirty="0"/>
              <a:t>Елементи фінансових інструментів </a:t>
            </a:r>
            <a:r>
              <a:rPr lang="uk-UA" sz="2000" dirty="0"/>
              <a:t>поділяються на:</a:t>
            </a:r>
            <a:endParaRPr lang="ru-RU" sz="2000" dirty="0"/>
          </a:p>
          <a:p>
            <a:pPr lvl="0"/>
            <a:r>
              <a:rPr lang="uk-UA" sz="2000" dirty="0"/>
              <a:t>первинного впливу, що діють у процесі вилучення частини доходів (податки, внески, відрахування);</a:t>
            </a:r>
            <a:endParaRPr lang="ru-RU" sz="2000" dirty="0"/>
          </a:p>
          <a:p>
            <a:pPr lvl="0"/>
            <a:r>
              <a:rPr lang="uk-UA" sz="2000" dirty="0"/>
              <a:t>вторинного впливу, що діють шляхом збільшення доходів (банківські позички, бюджетні субсидії).</a:t>
            </a:r>
            <a:endParaRPr lang="ru-RU" sz="2000" dirty="0"/>
          </a:p>
          <a:p>
            <a:pPr marL="0" indent="0">
              <a:buNone/>
            </a:pPr>
            <a:r>
              <a:rPr lang="uk-UA" sz="2000" dirty="0"/>
              <a:t>Дія фінансових інструментів здійснюється на основі:</a:t>
            </a:r>
            <a:endParaRPr lang="ru-RU" sz="2000" dirty="0"/>
          </a:p>
          <a:p>
            <a:pPr lvl="0"/>
            <a:r>
              <a:rPr lang="uk-UA" sz="2000" dirty="0"/>
              <a:t>загального підходу, характерного для всіх суб'єктів фінансових відносин (єдиний рівень оподаткування, кредитування, фінансування);</a:t>
            </a:r>
            <a:endParaRPr lang="ru-RU" sz="2000" dirty="0"/>
          </a:p>
          <a:p>
            <a:pPr lvl="0"/>
            <a:r>
              <a:rPr lang="uk-UA" sz="2000" dirty="0"/>
              <a:t>селективного, диференційованого підходу.</a:t>
            </a:r>
            <a:endParaRPr lang="ru-RU" sz="2000" dirty="0"/>
          </a:p>
          <a:p>
            <a:pPr marL="0" indent="0">
              <a:buNone/>
            </a:pPr>
            <a:r>
              <a:rPr lang="uk-UA" sz="2000" b="1" i="1" dirty="0"/>
              <a:t>При здійсненні ефективної фінансової політики підприємства перевага надається селективному підходу. </a:t>
            </a:r>
            <a:endParaRPr lang="ru-RU" sz="2000" b="1" i="1" dirty="0"/>
          </a:p>
          <a:p>
            <a:pPr marL="0" indent="0">
              <a:buNone/>
            </a:pPr>
            <a:endParaRPr lang="ru-RU" dirty="0"/>
          </a:p>
        </p:txBody>
      </p:sp>
    </p:spTree>
    <p:extLst>
      <p:ext uri="{BB962C8B-B14F-4D97-AF65-F5344CB8AC3E}">
        <p14:creationId xmlns:p14="http://schemas.microsoft.com/office/powerpoint/2010/main" val="40779828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C8999D78-1C61-435D-AC63-4232DCD41634}"/>
              </a:ext>
            </a:extLst>
          </p:cNvPr>
          <p:cNvSpPr>
            <a:spLocks noGrp="1"/>
          </p:cNvSpPr>
          <p:nvPr>
            <p:ph idx="1"/>
          </p:nvPr>
        </p:nvSpPr>
        <p:spPr>
          <a:xfrm>
            <a:off x="677334" y="576470"/>
            <a:ext cx="8596668" cy="5963478"/>
          </a:xfrm>
        </p:spPr>
        <p:txBody>
          <a:bodyPr>
            <a:normAutofit/>
          </a:bodyPr>
          <a:lstStyle/>
          <a:p>
            <a:pPr marL="0" indent="0">
              <a:buNone/>
            </a:pPr>
            <a:r>
              <a:rPr lang="uk-UA" sz="2000" dirty="0"/>
              <a:t>Система фінансових індикаторів фінансового механізму включає: </a:t>
            </a:r>
            <a:endParaRPr lang="ru-RU" sz="2000" dirty="0"/>
          </a:p>
          <a:p>
            <a:pPr lvl="0"/>
            <a:r>
              <a:rPr lang="uk-UA" sz="2000" dirty="0"/>
              <a:t>фінансові категорії;</a:t>
            </a:r>
            <a:endParaRPr lang="ru-RU" sz="2000" dirty="0"/>
          </a:p>
          <a:p>
            <a:pPr lvl="0"/>
            <a:r>
              <a:rPr lang="uk-UA" sz="2000" dirty="0"/>
              <a:t>фінансові показники;</a:t>
            </a:r>
            <a:endParaRPr lang="ru-RU" sz="2000" dirty="0"/>
          </a:p>
          <a:p>
            <a:pPr lvl="0"/>
            <a:r>
              <a:rPr lang="uk-UA" sz="2000" dirty="0"/>
              <a:t>фінансові коефіцієнти.</a:t>
            </a:r>
            <a:endParaRPr lang="ru-RU" sz="2000" dirty="0"/>
          </a:p>
          <a:p>
            <a:pPr marL="0" indent="0" algn="just">
              <a:buNone/>
            </a:pPr>
            <a:r>
              <a:rPr lang="uk-UA" sz="2000" dirty="0"/>
              <a:t>Застосовування фінансових категорій як фінансових індикаторів не є доцільним, тому що вони відображають лише наукову абстракцію реальних економічних відносин, тобто чисто теоретичні поняття і не можуть використовуватись як інформаційна база. Фінансові показники підприємства характеризують кількісну сторону фінансових відносин і показують обсяги фінансових операцій, що дозволяє оцінити масштаби фінансової діяльності. Фінансові коефіцієнти це відносні фінансові показники, які виконують оцінюючу функцію, тобто дають можливість оцінювати фінансову діяльності. Саме вони можуть виступати у ролі фінансових індикаторів, якщо при їх визначенні виконуються вимоги повноти, достовірності та своєчасності.</a:t>
            </a:r>
            <a:endParaRPr lang="ru-RU" sz="2000" dirty="0"/>
          </a:p>
          <a:p>
            <a:pPr marL="0" indent="0">
              <a:buNone/>
            </a:pPr>
            <a:endParaRPr lang="ru-RU" dirty="0"/>
          </a:p>
        </p:txBody>
      </p:sp>
    </p:spTree>
    <p:extLst>
      <p:ext uri="{BB962C8B-B14F-4D97-AF65-F5344CB8AC3E}">
        <p14:creationId xmlns:p14="http://schemas.microsoft.com/office/powerpoint/2010/main" val="788513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C8999D78-1C61-435D-AC63-4232DCD41634}"/>
              </a:ext>
            </a:extLst>
          </p:cNvPr>
          <p:cNvSpPr>
            <a:spLocks noGrp="1"/>
          </p:cNvSpPr>
          <p:nvPr>
            <p:ph idx="1"/>
          </p:nvPr>
        </p:nvSpPr>
        <p:spPr>
          <a:xfrm>
            <a:off x="677334" y="576470"/>
            <a:ext cx="8596668" cy="5963478"/>
          </a:xfrm>
        </p:spPr>
        <p:txBody>
          <a:bodyPr>
            <a:normAutofit/>
          </a:bodyPr>
          <a:lstStyle/>
          <a:p>
            <a:pPr marL="0" indent="0" algn="ctr">
              <a:buNone/>
            </a:pPr>
            <a:r>
              <a:rPr lang="uk-UA" sz="2800" b="1" dirty="0"/>
              <a:t>Виручка від реалізації продукції, товарів, робіт та послуг</a:t>
            </a:r>
          </a:p>
          <a:p>
            <a:pPr marL="0" indent="0" algn="just">
              <a:buNone/>
            </a:pPr>
            <a:endParaRPr lang="uk-UA" sz="2000" dirty="0"/>
          </a:p>
          <a:p>
            <a:pPr marL="0" indent="0" algn="just">
              <a:buNone/>
            </a:pPr>
            <a:r>
              <a:rPr lang="uk-UA" sz="2000" dirty="0"/>
              <a:t>Основним джерелом грошових надходжень на підприємство є </a:t>
            </a:r>
            <a:r>
              <a:rPr lang="uk-UA" sz="2000" b="1" dirty="0"/>
              <a:t>виручка від звичайної діяльності</a:t>
            </a:r>
            <a:r>
              <a:rPr lang="uk-UA" sz="2000" dirty="0"/>
              <a:t>, яка залежить від галузі функціонування підприємства, обсягів його діяльності, впровадження науково-технічних розробок, а отже, підвищення продуктивності праці, зниження собівартості, покращення якості продукції.</a:t>
            </a:r>
            <a:endParaRPr lang="uk-UA" sz="2000" b="1" dirty="0"/>
          </a:p>
          <a:p>
            <a:pPr marL="0" indent="0" algn="just">
              <a:buNone/>
            </a:pPr>
            <a:r>
              <a:rPr lang="uk-UA" sz="2000" dirty="0"/>
              <a:t>Головним складовим елементом виручки є виручка від реалізації, а саме та її частина, яка залишається після вирахування матеріальних, трудових і грошових витрат на виробництво і реалізацію продукції. Тому найважливішим завданням кожного господарюючого суб’єкта є одержання максимального прибутку при найменших витратах шляхом дотримання суворого режиму економії при витрачанні коштів і найбільш ефективного їх використання.</a:t>
            </a:r>
            <a:endParaRPr lang="ru-RU" sz="2000" dirty="0"/>
          </a:p>
          <a:p>
            <a:pPr marL="0" indent="0">
              <a:buNone/>
            </a:pPr>
            <a:endParaRPr lang="ru-RU" dirty="0"/>
          </a:p>
        </p:txBody>
      </p:sp>
    </p:spTree>
    <p:extLst>
      <p:ext uri="{BB962C8B-B14F-4D97-AF65-F5344CB8AC3E}">
        <p14:creationId xmlns:p14="http://schemas.microsoft.com/office/powerpoint/2010/main" val="27485061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C8999D78-1C61-435D-AC63-4232DCD41634}"/>
              </a:ext>
            </a:extLst>
          </p:cNvPr>
          <p:cNvSpPr>
            <a:spLocks noGrp="1"/>
          </p:cNvSpPr>
          <p:nvPr>
            <p:ph idx="1"/>
          </p:nvPr>
        </p:nvSpPr>
        <p:spPr>
          <a:xfrm>
            <a:off x="677334" y="576470"/>
            <a:ext cx="8596668" cy="5963478"/>
          </a:xfrm>
        </p:spPr>
        <p:txBody>
          <a:bodyPr>
            <a:normAutofit/>
          </a:bodyPr>
          <a:lstStyle/>
          <a:p>
            <a:pPr algn="just"/>
            <a:r>
              <a:rPr lang="uk-UA" sz="2100" dirty="0"/>
              <a:t>Своєчасне надходження виручки –  важливий момент в господарській діяльності підприємства. По-перше, виручка від реалізації продукції, товарів, робіт, послуг є для підприємства основним регулярним джерелом надходження коштів. По-друге, процес кругообігу коштів підприємства завершується реалізацією продукції і надходженням виручки, що означає відшкодування витрачених на виробництво грошових коштів і створення необхідних умов для відновлення наступного кругообігу. </a:t>
            </a:r>
            <a:endParaRPr lang="ru-RU" sz="2100" dirty="0"/>
          </a:p>
          <a:p>
            <a:pPr algn="just"/>
            <a:r>
              <a:rPr lang="uk-UA" sz="2100" dirty="0"/>
              <a:t>Від надходження виручки залежить стійкість фінансового стану підприємства, стан його оборотних засобів, своєчасність розрахунків з бюджетом, позабюджетними фондами, банками, постачальниками підприємства. Несвоєчасне надходження виручки може призвести до затримки розрахунків, сплати штрафів, впровадження економічних санкцій, що в кінцевому підсумку означає не лише втрати прибутку, але й затримки в роботі.</a:t>
            </a:r>
            <a:endParaRPr lang="ru-RU" sz="2100" dirty="0"/>
          </a:p>
          <a:p>
            <a:pPr marL="0" indent="0">
              <a:buNone/>
            </a:pPr>
            <a:endParaRPr lang="ru-RU" dirty="0"/>
          </a:p>
        </p:txBody>
      </p:sp>
    </p:spTree>
    <p:extLst>
      <p:ext uri="{BB962C8B-B14F-4D97-AF65-F5344CB8AC3E}">
        <p14:creationId xmlns:p14="http://schemas.microsoft.com/office/powerpoint/2010/main" val="1252469343"/>
      </p:ext>
    </p:extLst>
  </p:cSld>
  <p:clrMapOvr>
    <a:masterClrMapping/>
  </p:clrMapOvr>
</p:sld>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Аспект">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Аспект">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312</TotalTime>
  <Words>2113</Words>
  <Application>Microsoft Office PowerPoint</Application>
  <PresentationFormat>Широкоэкранный</PresentationFormat>
  <Paragraphs>120</Paragraphs>
  <Slides>32</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32</vt:i4>
      </vt:variant>
    </vt:vector>
  </HeadingPairs>
  <TitlesOfParts>
    <vt:vector size="37" baseType="lpstr">
      <vt:lpstr>Arial</vt:lpstr>
      <vt:lpstr>Trebuchet MS</vt:lpstr>
      <vt:lpstr>Wingdings</vt:lpstr>
      <vt:lpstr>Wingdings 3</vt:lpstr>
      <vt:lpstr>Аспект</vt:lpstr>
      <vt:lpstr>Грошові надходження. Формування і розподіл прибутку</vt:lpstr>
      <vt:lpstr>План</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Грошові надходження. Формування і розподіл прибутку</dc:title>
  <dc:creator>Пользователь</dc:creator>
  <cp:lastModifiedBy>Пользователь</cp:lastModifiedBy>
  <cp:revision>21</cp:revision>
  <dcterms:created xsi:type="dcterms:W3CDTF">2023-03-11T14:01:45Z</dcterms:created>
  <dcterms:modified xsi:type="dcterms:W3CDTF">2024-03-25T10:39:35Z</dcterms:modified>
</cp:coreProperties>
</file>