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7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smtClean="0"/>
              <a:t>Зразок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smtClean="0"/>
              <a:t>Зразок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smtClean="0"/>
              <a:t>Зразок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3" name="Date Placeholder 2"/>
          <p:cNvSpPr>
            <a:spLocks noGrp="1"/>
          </p:cNvSpPr>
          <p:nvPr>
            <p:ph type="dt" sz="half" idx="10"/>
          </p:nvPr>
        </p:nvSpPr>
        <p:spPr/>
        <p:txBody>
          <a:bodyPr/>
          <a:lstStyle/>
          <a:p>
            <a:fld id="{48A87A34-81AB-432B-8DAE-1953F412C126}" type="datetimeFigureOut">
              <a:rPr lang="en-US" dirty="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smtClean="0"/>
              <a:t>Зразок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3" name="Date Placeholder 2"/>
          <p:cNvSpPr>
            <a:spLocks noGrp="1"/>
          </p:cNvSpPr>
          <p:nvPr>
            <p:ph type="dt" sz="half" idx="10"/>
          </p:nvPr>
        </p:nvSpPr>
        <p:spPr/>
        <p:txBody>
          <a:bodyPr/>
          <a:lstStyle/>
          <a:p>
            <a:fld id="{48A87A34-81AB-432B-8DAE-1953F412C126}" type="datetimeFigureOut">
              <a:rPr lang="en-US" dirty="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smtClean="0"/>
              <a:t>Зразок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smtClean="0"/>
              <a:t>Зразок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smtClean="0"/>
              <a:t>Зразок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smtClean="0"/>
              <a:t>Зразок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8A87A34-81AB-432B-8DAE-1953F412C12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smtClean="0"/>
              <a:t>Зразок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smtClean="0"/>
              <a:t>Зразок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СУДЖЕННЯ </a:t>
            </a:r>
            <a:endParaRPr lang="uk-UA" dirty="0"/>
          </a:p>
        </p:txBody>
      </p:sp>
      <p:sp>
        <p:nvSpPr>
          <p:cNvPr id="3" name="Місце для вмісту 2"/>
          <p:cNvSpPr>
            <a:spLocks noGrp="1"/>
          </p:cNvSpPr>
          <p:nvPr>
            <p:ph sz="quarter" idx="13"/>
          </p:nvPr>
        </p:nvSpPr>
        <p:spPr/>
        <p:txBody>
          <a:bodyPr/>
          <a:lstStyle/>
          <a:p>
            <a:r>
              <a:rPr lang="uk-UA" dirty="0"/>
              <a:t>1. Судження як основна форма вираження знань. Структура судження.</a:t>
            </a:r>
          </a:p>
          <a:p>
            <a:r>
              <a:rPr lang="uk-UA" dirty="0"/>
              <a:t>2 Роль запитання у судовому пізнанні.</a:t>
            </a:r>
          </a:p>
          <a:p>
            <a:r>
              <a:rPr lang="uk-UA" dirty="0"/>
              <a:t>3. Класифікація суджень.</a:t>
            </a:r>
          </a:p>
          <a:p>
            <a:r>
              <a:rPr lang="uk-UA" dirty="0"/>
              <a:t>4. Прості судження.</a:t>
            </a:r>
          </a:p>
          <a:p>
            <a:endParaRPr lang="uk-UA" dirty="0"/>
          </a:p>
        </p:txBody>
      </p:sp>
    </p:spTree>
    <p:extLst>
      <p:ext uri="{BB962C8B-B14F-4D97-AF65-F5344CB8AC3E}">
        <p14:creationId xmlns:p14="http://schemas.microsoft.com/office/powerpoint/2010/main" val="195182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062799"/>
          </a:xfrm>
        </p:spPr>
        <p:txBody>
          <a:bodyPr>
            <a:normAutofit/>
          </a:bodyPr>
          <a:lstStyle/>
          <a:p>
            <a:r>
              <a:rPr lang="uk-UA" b="1" dirty="0"/>
              <a:t>Прості судження:</a:t>
            </a:r>
            <a:r>
              <a:rPr lang="uk-UA" b="1" dirty="0" smtClean="0"/>
              <a:t/>
            </a:r>
            <a:br>
              <a:rPr lang="uk-UA" b="1" dirty="0" smtClean="0"/>
            </a:br>
            <a:r>
              <a:rPr lang="uk-UA" sz="3100" b="1" dirty="0" smtClean="0"/>
              <a:t>Види </a:t>
            </a:r>
            <a:r>
              <a:rPr lang="uk-UA" sz="3100" b="1" dirty="0"/>
              <a:t>суджень за кількістю і якістю</a:t>
            </a:r>
            <a:endParaRPr lang="uk-UA" sz="3100" dirty="0"/>
          </a:p>
        </p:txBody>
      </p:sp>
      <p:sp>
        <p:nvSpPr>
          <p:cNvPr id="3" name="Місце для вмісту 2"/>
          <p:cNvSpPr>
            <a:spLocks noGrp="1"/>
          </p:cNvSpPr>
          <p:nvPr>
            <p:ph sz="quarter" idx="13"/>
          </p:nvPr>
        </p:nvSpPr>
        <p:spPr>
          <a:xfrm>
            <a:off x="913774" y="1681316"/>
            <a:ext cx="10363826" cy="4572000"/>
          </a:xfrm>
        </p:spPr>
        <p:txBody>
          <a:bodyPr/>
          <a:lstStyle/>
          <a:p>
            <a:pPr marL="0" indent="0">
              <a:buNone/>
            </a:pPr>
            <a:r>
              <a:rPr lang="uk-UA" dirty="0"/>
              <a:t>1. </a:t>
            </a:r>
            <a:r>
              <a:rPr lang="uk-UA" b="1" dirty="0" err="1"/>
              <a:t>Загальностверджувальне</a:t>
            </a:r>
            <a:r>
              <a:rPr lang="uk-UA" b="1" dirty="0"/>
              <a:t> судження (А)</a:t>
            </a:r>
            <a:r>
              <a:rPr lang="uk-UA" dirty="0"/>
              <a:t> – судження, в якому констатується наявність певної ознаки у кожного предмета, який мислиться в суб’єкті судження. </a:t>
            </a:r>
          </a:p>
          <a:p>
            <a:pPr marL="0" indent="0" algn="ctr">
              <a:buNone/>
            </a:pPr>
            <a:r>
              <a:rPr lang="uk-UA" dirty="0"/>
              <a:t>«Усі люди мають право на житло» </a:t>
            </a:r>
          </a:p>
          <a:p>
            <a:pPr marL="0" indent="0" algn="ctr">
              <a:buNone/>
            </a:pPr>
            <a:r>
              <a:rPr lang="uk-UA" dirty="0"/>
              <a:t>«Усі S є P</a:t>
            </a:r>
            <a:r>
              <a:rPr lang="uk-UA" dirty="0" smtClean="0"/>
              <a:t>»</a:t>
            </a:r>
          </a:p>
          <a:p>
            <a:pPr marL="0" indent="0">
              <a:buNone/>
            </a:pPr>
            <a:r>
              <a:rPr lang="uk-UA" dirty="0"/>
              <a:t>2. </a:t>
            </a:r>
            <a:r>
              <a:rPr lang="uk-UA" b="1" dirty="0" err="1"/>
              <a:t>Загальнозаперечувальне</a:t>
            </a:r>
            <a:r>
              <a:rPr lang="uk-UA" b="1" dirty="0"/>
              <a:t> судження (Е)</a:t>
            </a:r>
            <a:r>
              <a:rPr lang="uk-UA" dirty="0"/>
              <a:t> – судження, в якому констатується відсутність ознаки у кожного предмета, який мислиться в суб’єкті цього судження. </a:t>
            </a:r>
          </a:p>
          <a:p>
            <a:pPr marL="0" indent="0" algn="ctr">
              <a:buNone/>
            </a:pPr>
            <a:r>
              <a:rPr lang="uk-UA" dirty="0"/>
              <a:t>«Ніяка підтримка терористів не може бути виправдана» </a:t>
            </a:r>
          </a:p>
          <a:p>
            <a:pPr marL="0" indent="0" algn="ctr">
              <a:buNone/>
            </a:pPr>
            <a:r>
              <a:rPr lang="uk-UA" dirty="0"/>
              <a:t>«Жодне S не є P»</a:t>
            </a:r>
          </a:p>
          <a:p>
            <a:pPr marL="0" indent="0" algn="just">
              <a:buNone/>
            </a:pPr>
            <a:endParaRPr lang="uk-UA" dirty="0"/>
          </a:p>
          <a:p>
            <a:endParaRPr lang="uk-UA" dirty="0"/>
          </a:p>
        </p:txBody>
      </p:sp>
    </p:spTree>
    <p:extLst>
      <p:ext uri="{BB962C8B-B14F-4D97-AF65-F5344CB8AC3E}">
        <p14:creationId xmlns:p14="http://schemas.microsoft.com/office/powerpoint/2010/main" val="106957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236889"/>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855406"/>
            <a:ext cx="10363826" cy="4935793"/>
          </a:xfrm>
        </p:spPr>
        <p:txBody>
          <a:bodyPr/>
          <a:lstStyle/>
          <a:p>
            <a:pPr marL="0" indent="0">
              <a:buNone/>
            </a:pPr>
            <a:r>
              <a:rPr lang="uk-UA" dirty="0"/>
              <a:t>3. </a:t>
            </a:r>
            <a:r>
              <a:rPr lang="uk-UA" b="1" dirty="0" err="1"/>
              <a:t>Частковостверджувальне</a:t>
            </a:r>
            <a:r>
              <a:rPr lang="uk-UA" b="1" dirty="0"/>
              <a:t> судження (І)</a:t>
            </a:r>
            <a:r>
              <a:rPr lang="uk-UA" dirty="0"/>
              <a:t> – судження, в якому констатується наявність певної ознаки в частини предметів, які мисляться в його суб’єкті.</a:t>
            </a:r>
          </a:p>
          <a:p>
            <a:pPr marL="0" indent="0" algn="ctr">
              <a:buNone/>
            </a:pPr>
            <a:r>
              <a:rPr lang="uk-UA" dirty="0"/>
              <a:t> «Деякі курсові роботи були повернуті на доопрацювання» </a:t>
            </a:r>
          </a:p>
          <a:p>
            <a:pPr marL="0" indent="0" algn="ctr">
              <a:buNone/>
            </a:pPr>
            <a:r>
              <a:rPr lang="uk-UA" dirty="0"/>
              <a:t> «Деякі S є P»</a:t>
            </a:r>
          </a:p>
          <a:p>
            <a:pPr marL="0" indent="0">
              <a:buNone/>
            </a:pPr>
            <a:r>
              <a:rPr lang="uk-UA" dirty="0"/>
              <a:t>Судження є частковим за кількістю і стверджувальним за якістю. </a:t>
            </a:r>
          </a:p>
          <a:p>
            <a:pPr marL="0" indent="0">
              <a:buNone/>
            </a:pPr>
            <a:endParaRPr lang="uk-UA" dirty="0" smtClean="0"/>
          </a:p>
          <a:p>
            <a:pPr marL="0" indent="0">
              <a:buNone/>
            </a:pPr>
            <a:r>
              <a:rPr lang="uk-UA" dirty="0" smtClean="0"/>
              <a:t>4</a:t>
            </a:r>
            <a:r>
              <a:rPr lang="uk-UA" dirty="0"/>
              <a:t>. </a:t>
            </a:r>
            <a:r>
              <a:rPr lang="uk-UA" b="1" dirty="0" err="1"/>
              <a:t>Частковозаперечувальне</a:t>
            </a:r>
            <a:r>
              <a:rPr lang="uk-UA" b="1" dirty="0"/>
              <a:t> судження (О)</a:t>
            </a:r>
            <a:r>
              <a:rPr lang="uk-UA" dirty="0"/>
              <a:t> – судження, в якому констатується відсутність ознаки в певної частини предметів, які мисляться в його суб’єкті.</a:t>
            </a:r>
          </a:p>
          <a:p>
            <a:pPr marL="0" indent="0" algn="ctr">
              <a:buNone/>
            </a:pPr>
            <a:r>
              <a:rPr lang="uk-UA" dirty="0"/>
              <a:t>«Деякі люди не знають правил етикету» </a:t>
            </a:r>
          </a:p>
          <a:p>
            <a:pPr marL="0" indent="0" algn="ctr">
              <a:buNone/>
            </a:pPr>
            <a:r>
              <a:rPr lang="uk-UA" dirty="0"/>
              <a:t> «Деякі S не є P»</a:t>
            </a:r>
          </a:p>
          <a:p>
            <a:endParaRPr lang="uk-UA" dirty="0"/>
          </a:p>
        </p:txBody>
      </p:sp>
    </p:spTree>
    <p:extLst>
      <p:ext uri="{BB962C8B-B14F-4D97-AF65-F5344CB8AC3E}">
        <p14:creationId xmlns:p14="http://schemas.microsoft.com/office/powerpoint/2010/main" val="65895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313521"/>
          </a:xfrm>
        </p:spPr>
        <p:txBody>
          <a:bodyPr>
            <a:normAutofit/>
          </a:bodyPr>
          <a:lstStyle/>
          <a:p>
            <a:r>
              <a:rPr lang="ru-RU" sz="2800" dirty="0" err="1"/>
              <a:t>Із</a:t>
            </a:r>
            <a:r>
              <a:rPr lang="ru-RU" sz="2800" dirty="0"/>
              <a:t> </a:t>
            </a:r>
            <a:r>
              <a:rPr lang="ru-RU" sz="2800" dirty="0" err="1"/>
              <a:t>загальних</a:t>
            </a:r>
            <a:r>
              <a:rPr lang="ru-RU" sz="2800" dirty="0"/>
              <a:t> </a:t>
            </a:r>
            <a:r>
              <a:rPr lang="ru-RU" sz="2800" dirty="0" err="1"/>
              <a:t>суджень</a:t>
            </a:r>
            <a:r>
              <a:rPr lang="ru-RU" sz="2800" dirty="0"/>
              <a:t> </a:t>
            </a:r>
            <a:r>
              <a:rPr lang="ru-RU" sz="2800" dirty="0" err="1"/>
              <a:t>логіка</a:t>
            </a:r>
            <a:r>
              <a:rPr lang="ru-RU" sz="2800" dirty="0"/>
              <a:t> </a:t>
            </a:r>
            <a:r>
              <a:rPr lang="ru-RU" sz="2800" dirty="0" err="1"/>
              <a:t>виділяє</a:t>
            </a:r>
            <a:r>
              <a:rPr lang="ru-RU" sz="2800" dirty="0"/>
              <a:t> в </a:t>
            </a:r>
            <a:r>
              <a:rPr lang="ru-RU" sz="2800" dirty="0" err="1"/>
              <a:t>окрему</a:t>
            </a:r>
            <a:r>
              <a:rPr lang="ru-RU" sz="2800" dirty="0"/>
              <a:t> </a:t>
            </a:r>
            <a:r>
              <a:rPr lang="ru-RU" sz="2800" dirty="0" err="1"/>
              <a:t>групу</a:t>
            </a:r>
            <a:r>
              <a:rPr lang="ru-RU" sz="2800" dirty="0"/>
              <a:t> </a:t>
            </a:r>
            <a:r>
              <a:rPr lang="ru-RU" sz="2800" i="1" u="sng" dirty="0" err="1"/>
              <a:t>неозначені</a:t>
            </a:r>
            <a:r>
              <a:rPr lang="ru-RU" sz="2800" i="1" u="sng" dirty="0"/>
              <a:t> </a:t>
            </a:r>
            <a:r>
              <a:rPr lang="ru-RU" sz="2800" i="1" u="sng" dirty="0" err="1"/>
              <a:t>судження</a:t>
            </a:r>
            <a:r>
              <a:rPr lang="ru-RU" sz="2800" i="1" u="sng" dirty="0"/>
              <a:t>,</a:t>
            </a:r>
            <a:r>
              <a:rPr lang="ru-RU" sz="2800" dirty="0"/>
              <a:t> </a:t>
            </a:r>
            <a:r>
              <a:rPr lang="ru-RU" sz="2800" dirty="0" err="1"/>
              <a:t>тобто</a:t>
            </a:r>
            <a:r>
              <a:rPr lang="ru-RU" sz="2800" dirty="0"/>
              <a:t> </a:t>
            </a:r>
            <a:r>
              <a:rPr lang="ru-RU" sz="2800" dirty="0" err="1"/>
              <a:t>такі</a:t>
            </a:r>
            <a:r>
              <a:rPr lang="ru-RU" sz="2800" dirty="0"/>
              <a:t>, </a:t>
            </a:r>
            <a:r>
              <a:rPr lang="ru-RU" sz="2800" dirty="0" err="1"/>
              <a:t>які</a:t>
            </a:r>
            <a:r>
              <a:rPr lang="ru-RU" sz="2800" dirty="0"/>
              <a:t> не </a:t>
            </a:r>
            <a:r>
              <a:rPr lang="ru-RU" sz="2800" dirty="0" err="1"/>
              <a:t>мають</a:t>
            </a:r>
            <a:r>
              <a:rPr lang="ru-RU" sz="2800" dirty="0"/>
              <a:t> </a:t>
            </a:r>
            <a:r>
              <a:rPr lang="ru-RU" sz="2800" dirty="0" err="1"/>
              <a:t>показника</a:t>
            </a:r>
            <a:r>
              <a:rPr lang="ru-RU" sz="2800" dirty="0"/>
              <a:t> </a:t>
            </a:r>
            <a:r>
              <a:rPr lang="ru-RU" sz="2800" dirty="0" err="1"/>
              <a:t>кількості</a:t>
            </a:r>
            <a:r>
              <a:rPr lang="ru-RU" sz="2800" dirty="0"/>
              <a:t> (квантора</a:t>
            </a:r>
            <a:r>
              <a:rPr lang="ru-RU" sz="2800" dirty="0" smtClean="0"/>
              <a:t>)</a:t>
            </a:r>
            <a:endParaRPr lang="uk-UA" sz="2800" dirty="0"/>
          </a:p>
        </p:txBody>
      </p:sp>
      <p:sp>
        <p:nvSpPr>
          <p:cNvPr id="3" name="Місце для вмісту 2"/>
          <p:cNvSpPr>
            <a:spLocks noGrp="1"/>
          </p:cNvSpPr>
          <p:nvPr>
            <p:ph sz="quarter" idx="13"/>
          </p:nvPr>
        </p:nvSpPr>
        <p:spPr>
          <a:xfrm>
            <a:off x="913774" y="2367092"/>
            <a:ext cx="10363826" cy="3856727"/>
          </a:xfrm>
        </p:spPr>
        <p:txBody>
          <a:bodyPr>
            <a:normAutofit fontScale="92500"/>
          </a:bodyPr>
          <a:lstStyle/>
          <a:p>
            <a:r>
              <a:rPr lang="uk-UA" dirty="0"/>
              <a:t>До них належать такі судження, як "Юристи добре знають закони"; "Пілоти – сміливі люди" і т. д.</a:t>
            </a:r>
          </a:p>
          <a:p>
            <a:r>
              <a:rPr lang="uk-UA" dirty="0"/>
              <a:t>Суб'єктом цих суджень є не кожен предмет класу, а клас предметів у цілому. Тому ознака, виражена предикатом, не обов'язково належить кожному предметові класу; предикат характеризує клас у цілому, клас як такий, а не кожен предмет класу окремо. Отже, те, про що йдеться у предикаті судження, не можна приписувати будь-якому предметові класу; той чи інший окремий предмет класу цією ознакою може й не володіти. Наприклад, судження "Юристи добре знають закони" не можна розуміти так, що кожен юрист добре знає закони; судження це характеризує клас юристів у цілому, а не кожного юриста окремо.</a:t>
            </a:r>
          </a:p>
          <a:p>
            <a:endParaRPr lang="uk-UA" dirty="0"/>
          </a:p>
        </p:txBody>
      </p:sp>
    </p:spTree>
    <p:extLst>
      <p:ext uri="{BB962C8B-B14F-4D97-AF65-F5344CB8AC3E}">
        <p14:creationId xmlns:p14="http://schemas.microsoft.com/office/powerpoint/2010/main" val="406550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974309"/>
          </a:xfrm>
        </p:spPr>
        <p:txBody>
          <a:bodyPr>
            <a:normAutofit fontScale="90000"/>
          </a:bodyPr>
          <a:lstStyle/>
          <a:p>
            <a:r>
              <a:rPr lang="uk-UA" dirty="0"/>
              <a:t>У класі загальних суджень розрізняються також судження такі</a:t>
            </a:r>
            <a:r>
              <a:rPr lang="uk-UA" u="sng" dirty="0"/>
              <a:t>, що виділяють і виключають</a:t>
            </a:r>
            <a:r>
              <a:rPr lang="uk-UA" u="sng" dirty="0" smtClean="0"/>
              <a:t>.</a:t>
            </a:r>
            <a:endParaRPr lang="uk-UA" dirty="0"/>
          </a:p>
        </p:txBody>
      </p:sp>
      <p:sp>
        <p:nvSpPr>
          <p:cNvPr id="3" name="Місце для вмісту 2"/>
          <p:cNvSpPr>
            <a:spLocks noGrp="1"/>
          </p:cNvSpPr>
          <p:nvPr>
            <p:ph sz="quarter" idx="13"/>
          </p:nvPr>
        </p:nvSpPr>
        <p:spPr>
          <a:xfrm>
            <a:off x="913774" y="1814052"/>
            <a:ext cx="10363826" cy="4513006"/>
          </a:xfrm>
        </p:spPr>
        <p:txBody>
          <a:bodyPr>
            <a:normAutofit fontScale="85000" lnSpcReduction="20000"/>
          </a:bodyPr>
          <a:lstStyle/>
          <a:p>
            <a:r>
              <a:rPr lang="uk-UA" dirty="0"/>
              <a:t>Судження, </a:t>
            </a:r>
            <a:r>
              <a:rPr lang="uk-UA" i="1" u="sng" dirty="0"/>
              <a:t>що виділяє,–</a:t>
            </a:r>
            <a:r>
              <a:rPr lang="uk-UA" dirty="0"/>
              <a:t> це судження з осібно визначеним суб'єктом або предикатом. Існує два види тих суджень, що виділяють: із суб'єктом і предикатом.</a:t>
            </a:r>
          </a:p>
          <a:p>
            <a:r>
              <a:rPr lang="uk-UA" i="1" u="sng" dirty="0"/>
              <a:t>Судження з </a:t>
            </a:r>
            <a:r>
              <a:rPr lang="uk-UA" i="1" u="sng" dirty="0" err="1"/>
              <a:t>виділяючим</a:t>
            </a:r>
            <a:r>
              <a:rPr lang="uk-UA" i="1" u="sng" dirty="0"/>
              <a:t> суб'єктом</a:t>
            </a:r>
            <a:r>
              <a:rPr lang="uk-UA" dirty="0"/>
              <a:t> – це таке судження, в якому йдеться про те, що ознака, виражена предикатом, належить тільки даному предмету, ніякому іншому предмету ця ознака не належить. </a:t>
            </a:r>
            <a:r>
              <a:rPr lang="uk-UA" i="1" dirty="0"/>
              <a:t>"Тільки посадова особа може бути суб'єктом халатності" </a:t>
            </a:r>
            <a:r>
              <a:rPr lang="uk-UA" dirty="0"/>
              <a:t>стверджується, що властивість "бути суб'єктом халатності" належить тільки і тільки посадовій особі, ніхто інший цією ознакою не володіє.  </a:t>
            </a:r>
            <a:r>
              <a:rPr lang="uk-UA" b="1" dirty="0"/>
              <a:t>тільки S є Р.</a:t>
            </a:r>
            <a:endParaRPr lang="uk-UA" dirty="0"/>
          </a:p>
          <a:p>
            <a:r>
              <a:rPr lang="uk-UA" i="1" u="sng" dirty="0"/>
              <a:t>Судження з </a:t>
            </a:r>
            <a:r>
              <a:rPr lang="uk-UA" i="1" u="sng" dirty="0" err="1"/>
              <a:t>виділяючим</a:t>
            </a:r>
            <a:r>
              <a:rPr lang="uk-UA" i="1" u="sng" dirty="0"/>
              <a:t> предикатом,</a:t>
            </a:r>
            <a:r>
              <a:rPr lang="uk-UA" dirty="0"/>
              <a:t> – це судження, в якому йдеться про те, що предмету думки властивий тільки й тільки даний предикат і ніякий інший.</a:t>
            </a:r>
          </a:p>
          <a:p>
            <a:r>
              <a:rPr lang="uk-UA" i="1" dirty="0"/>
              <a:t>"Кримінальне покарання застосовується тільки за </a:t>
            </a:r>
            <a:r>
              <a:rPr lang="uk-UA" i="1" dirty="0" err="1"/>
              <a:t>вироком</a:t>
            </a:r>
            <a:r>
              <a:rPr lang="uk-UA" i="1" dirty="0"/>
              <a:t> суду"; "Шантаж здійснюється тільки зумисно"    </a:t>
            </a:r>
            <a:r>
              <a:rPr lang="uk-UA" b="1" dirty="0"/>
              <a:t>S є тільки Р.</a:t>
            </a:r>
            <a:endParaRPr lang="uk-UA" dirty="0"/>
          </a:p>
          <a:p>
            <a:r>
              <a:rPr lang="uk-UA" u="sng" dirty="0"/>
              <a:t>Судження, яке виділяє</a:t>
            </a:r>
            <a:r>
              <a:rPr lang="uk-UA" dirty="0"/>
              <a:t>, дає змогу висловити думку настільки виразно, що інше розуміння її стає неможливим. </a:t>
            </a:r>
            <a:r>
              <a:rPr lang="uk-UA" dirty="0" err="1"/>
              <a:t>Виділяючі</a:t>
            </a:r>
            <a:r>
              <a:rPr lang="uk-UA" dirty="0"/>
              <a:t> судження застосовуються у науці взагалі завжди, коли є необхідність чітко, однозначно висловити </a:t>
            </a:r>
            <a:r>
              <a:rPr lang="uk-UA" dirty="0" err="1" smtClean="0"/>
              <a:t>думк</a:t>
            </a:r>
            <a:endParaRPr lang="uk-UA" dirty="0"/>
          </a:p>
        </p:txBody>
      </p:sp>
    </p:spTree>
    <p:extLst>
      <p:ext uri="{BB962C8B-B14F-4D97-AF65-F5344CB8AC3E}">
        <p14:creationId xmlns:p14="http://schemas.microsoft.com/office/powerpoint/2010/main" val="1261624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018554"/>
          </a:xfrm>
        </p:spPr>
        <p:txBody>
          <a:bodyPr/>
          <a:lstStyle/>
          <a:p>
            <a:endParaRPr lang="uk-UA"/>
          </a:p>
        </p:txBody>
      </p:sp>
      <p:sp>
        <p:nvSpPr>
          <p:cNvPr id="3" name="Місце для вмісту 2"/>
          <p:cNvSpPr>
            <a:spLocks noGrp="1"/>
          </p:cNvSpPr>
          <p:nvPr>
            <p:ph sz="quarter" idx="13"/>
          </p:nvPr>
        </p:nvSpPr>
        <p:spPr>
          <a:xfrm>
            <a:off x="913774" y="1814052"/>
            <a:ext cx="10363826" cy="3977147"/>
          </a:xfrm>
        </p:spPr>
        <p:txBody>
          <a:bodyPr/>
          <a:lstStyle/>
          <a:p>
            <a:r>
              <a:rPr lang="uk-UA" u="sng" dirty="0"/>
              <a:t>Судження, які виключають, – це судження,</a:t>
            </a:r>
            <a:r>
              <a:rPr lang="uk-UA" dirty="0"/>
              <a:t> які виражають загальне правило, що має виняток, на які і вказується в судженні.</a:t>
            </a:r>
          </a:p>
          <a:p>
            <a:r>
              <a:rPr lang="uk-UA" dirty="0" err="1"/>
              <a:t>Виключаючими</a:t>
            </a:r>
            <a:r>
              <a:rPr lang="uk-UA" dirty="0"/>
              <a:t> є такі судження: </a:t>
            </a:r>
            <a:r>
              <a:rPr lang="uk-UA" i="1" dirty="0"/>
              <a:t>"Допит обвинувачуваного не може проводитися у нічний час, окрім випадків, коли справа не терпить зволікання</a:t>
            </a:r>
            <a:r>
              <a:rPr lang="uk-UA" dirty="0"/>
              <a:t>";. Вказівка в судженні на те, що воно є винятковим, досягається за допомогою таких слів: "окрім", "за винятком", "якщо не брати до уваги".</a:t>
            </a:r>
          </a:p>
          <a:p>
            <a:endParaRPr lang="uk-UA" dirty="0"/>
          </a:p>
        </p:txBody>
      </p:sp>
    </p:spTree>
    <p:extLst>
      <p:ext uri="{BB962C8B-B14F-4D97-AF65-F5344CB8AC3E}">
        <p14:creationId xmlns:p14="http://schemas.microsoft.com/office/powerpoint/2010/main" val="130512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339213"/>
            <a:ext cx="10364451" cy="1875481"/>
          </a:xfrm>
        </p:spPr>
        <p:txBody>
          <a:bodyPr>
            <a:normAutofit fontScale="90000"/>
          </a:bodyPr>
          <a:lstStyle/>
          <a:p>
            <a:r>
              <a:rPr lang="uk-UA" sz="3200" b="1" dirty="0"/>
              <a:t>Прості судження:</a:t>
            </a:r>
            <a:br>
              <a:rPr lang="uk-UA" sz="3200" b="1" dirty="0"/>
            </a:br>
            <a:r>
              <a:rPr lang="uk-UA" sz="2800" b="1" dirty="0" err="1" smtClean="0"/>
              <a:t>Розподіленість</a:t>
            </a:r>
            <a:r>
              <a:rPr lang="uk-UA" sz="2800" b="1" dirty="0" smtClean="0"/>
              <a:t> </a:t>
            </a:r>
            <a:r>
              <a:rPr lang="uk-UA" sz="2800" b="1" dirty="0"/>
              <a:t>термінів у категоричних </a:t>
            </a:r>
            <a:r>
              <a:rPr lang="uk-UA" sz="2800" b="1" dirty="0" smtClean="0"/>
              <a:t>судженнях</a:t>
            </a:r>
            <a:br>
              <a:rPr lang="uk-UA" sz="2800" b="1" dirty="0" smtClean="0"/>
            </a:br>
            <a:r>
              <a:rPr lang="uk-UA" sz="2800" dirty="0"/>
              <a:t>Суб'єкт і предикат судження називаються термінами судження. </a:t>
            </a:r>
            <a:r>
              <a:rPr lang="ru-RU" sz="2200" b="1" i="1" dirty="0" err="1"/>
              <a:t>Кожен</a:t>
            </a:r>
            <a:r>
              <a:rPr lang="ru-RU" sz="2200" b="1" i="1" dirty="0"/>
              <a:t> </a:t>
            </a:r>
            <a:r>
              <a:rPr lang="ru-RU" sz="2200" b="1" i="1" dirty="0" err="1"/>
              <a:t>термін</a:t>
            </a:r>
            <a:r>
              <a:rPr lang="ru-RU" sz="2200" b="1" i="1" dirty="0"/>
              <a:t> у </a:t>
            </a:r>
            <a:r>
              <a:rPr lang="ru-RU" sz="2200" b="1" i="1" dirty="0" err="1"/>
              <a:t>судженні</a:t>
            </a:r>
            <a:r>
              <a:rPr lang="ru-RU" sz="2200" b="1" i="1" dirty="0"/>
              <a:t> </a:t>
            </a:r>
            <a:r>
              <a:rPr lang="ru-RU" sz="2200" b="1" i="1" dirty="0" err="1"/>
              <a:t>розподілений</a:t>
            </a:r>
            <a:r>
              <a:rPr lang="ru-RU" sz="2200" b="1" i="1" dirty="0"/>
              <a:t> </a:t>
            </a:r>
            <a:r>
              <a:rPr lang="ru-RU" sz="2200" b="1" i="1" dirty="0" err="1"/>
              <a:t>або</a:t>
            </a:r>
            <a:r>
              <a:rPr lang="ru-RU" sz="2200" b="1" i="1" dirty="0"/>
              <a:t> не </a:t>
            </a:r>
            <a:r>
              <a:rPr lang="ru-RU" sz="2200" b="1" i="1" dirty="0" err="1" smtClean="0"/>
              <a:t>розподілений</a:t>
            </a:r>
            <a:endParaRPr lang="uk-UA" sz="2800" dirty="0"/>
          </a:p>
        </p:txBody>
      </p:sp>
      <p:sp>
        <p:nvSpPr>
          <p:cNvPr id="3" name="Місце для вмісту 2"/>
          <p:cNvSpPr>
            <a:spLocks noGrp="1"/>
          </p:cNvSpPr>
          <p:nvPr>
            <p:ph sz="quarter" idx="13"/>
          </p:nvPr>
        </p:nvSpPr>
        <p:spPr/>
        <p:txBody>
          <a:bodyPr/>
          <a:lstStyle/>
          <a:p>
            <a:r>
              <a:rPr lang="uk-UA" b="1" dirty="0"/>
              <a:t>Розподілений термін</a:t>
            </a:r>
            <a:r>
              <a:rPr lang="uk-UA" dirty="0"/>
              <a:t> – термін, який мислиться в повному обсязі, тобто обсяг якого повністю включається в обсяг другого або повністю з нього виключається. </a:t>
            </a:r>
          </a:p>
          <a:p>
            <a:r>
              <a:rPr lang="uk-UA" i="1" dirty="0"/>
              <a:t>Всі паралелограми – чотирикутники.</a:t>
            </a:r>
            <a:endParaRPr lang="uk-UA" dirty="0"/>
          </a:p>
          <a:p>
            <a:endParaRPr lang="uk-UA" dirty="0"/>
          </a:p>
        </p:txBody>
      </p:sp>
      <p:sp>
        <p:nvSpPr>
          <p:cNvPr id="4" name="Місце для вмісту 3"/>
          <p:cNvSpPr>
            <a:spLocks noGrp="1"/>
          </p:cNvSpPr>
          <p:nvPr>
            <p:ph sz="quarter" idx="14"/>
          </p:nvPr>
        </p:nvSpPr>
        <p:spPr/>
        <p:txBody>
          <a:bodyPr/>
          <a:lstStyle/>
          <a:p>
            <a:r>
              <a:rPr lang="uk-UA" b="1" dirty="0"/>
              <a:t>Нерозподілений термін</a:t>
            </a:r>
            <a:r>
              <a:rPr lang="uk-UA" dirty="0"/>
              <a:t> – термін, обсяг якого тільки </a:t>
            </a:r>
            <a:r>
              <a:rPr lang="ru-RU" dirty="0" err="1"/>
              <a:t>частково</a:t>
            </a:r>
            <a:r>
              <a:rPr lang="ru-RU" dirty="0"/>
              <a:t> </a:t>
            </a:r>
            <a:r>
              <a:rPr lang="ru-RU" dirty="0" err="1"/>
              <a:t>включається</a:t>
            </a:r>
            <a:r>
              <a:rPr lang="ru-RU" dirty="0"/>
              <a:t> до </a:t>
            </a:r>
            <a:r>
              <a:rPr lang="ru-RU" dirty="0" err="1"/>
              <a:t>обсягу</a:t>
            </a:r>
            <a:r>
              <a:rPr lang="ru-RU" dirty="0"/>
              <a:t> </a:t>
            </a:r>
            <a:r>
              <a:rPr lang="ru-RU" dirty="0" err="1"/>
              <a:t>іншого</a:t>
            </a:r>
            <a:r>
              <a:rPr lang="ru-RU" dirty="0"/>
              <a:t> </a:t>
            </a:r>
            <a:r>
              <a:rPr lang="ru-RU" dirty="0" err="1"/>
              <a:t>терміна</a:t>
            </a:r>
            <a:r>
              <a:rPr lang="ru-RU" dirty="0"/>
              <a:t> </a:t>
            </a:r>
            <a:r>
              <a:rPr lang="ru-RU" dirty="0" err="1"/>
              <a:t>або</a:t>
            </a:r>
            <a:r>
              <a:rPr lang="ru-RU" dirty="0"/>
              <a:t> </a:t>
            </a:r>
            <a:r>
              <a:rPr lang="ru-RU" dirty="0" err="1"/>
              <a:t>частково</a:t>
            </a:r>
            <a:r>
              <a:rPr lang="ru-RU" dirty="0"/>
              <a:t> </a:t>
            </a:r>
            <a:r>
              <a:rPr lang="ru-RU" dirty="0" err="1"/>
              <a:t>виключається</a:t>
            </a:r>
            <a:r>
              <a:rPr lang="ru-RU" dirty="0"/>
              <a:t> з </a:t>
            </a:r>
            <a:r>
              <a:rPr lang="ru-RU" dirty="0" err="1"/>
              <a:t>нього</a:t>
            </a:r>
            <a:r>
              <a:rPr lang="uk-UA" dirty="0"/>
              <a:t>.  </a:t>
            </a:r>
          </a:p>
          <a:p>
            <a:endParaRPr lang="uk-UA" dirty="0"/>
          </a:p>
        </p:txBody>
      </p:sp>
    </p:spTree>
    <p:extLst>
      <p:ext uri="{BB962C8B-B14F-4D97-AF65-F5344CB8AC3E}">
        <p14:creationId xmlns:p14="http://schemas.microsoft.com/office/powerpoint/2010/main" val="27448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033302"/>
          </a:xfrm>
        </p:spPr>
        <p:txBody>
          <a:bodyPr>
            <a:normAutofit fontScale="90000"/>
          </a:bodyPr>
          <a:lstStyle/>
          <a:p>
            <a:r>
              <a:rPr lang="uk-UA" b="1" i="1" dirty="0"/>
              <a:t>Правила </a:t>
            </a:r>
            <a:r>
              <a:rPr lang="uk-UA" b="1" i="1" dirty="0" err="1"/>
              <a:t>розподіленості</a:t>
            </a:r>
            <a:r>
              <a:rPr lang="uk-UA" b="1" i="1" dirty="0"/>
              <a:t> термінів у </a:t>
            </a:r>
            <a:r>
              <a:rPr lang="uk-UA" b="1" i="1" dirty="0" smtClean="0"/>
              <a:t>судженнях</a:t>
            </a:r>
            <a:endParaRPr lang="uk-UA" dirty="0"/>
          </a:p>
        </p:txBody>
      </p:sp>
      <p:sp>
        <p:nvSpPr>
          <p:cNvPr id="3" name="Місце для вмісту 2"/>
          <p:cNvSpPr>
            <a:spLocks noGrp="1"/>
          </p:cNvSpPr>
          <p:nvPr>
            <p:ph sz="quarter" idx="13"/>
          </p:nvPr>
        </p:nvSpPr>
        <p:spPr>
          <a:xfrm>
            <a:off x="913774" y="1784556"/>
            <a:ext cx="10363826" cy="4006644"/>
          </a:xfrm>
        </p:spPr>
        <p:txBody>
          <a:bodyPr/>
          <a:lstStyle/>
          <a:p>
            <a:pPr marL="457200" lvl="0" indent="-457200">
              <a:buAutoNum type="arabicPeriod"/>
            </a:pPr>
            <a:r>
              <a:rPr lang="uk-UA" dirty="0" smtClean="0"/>
              <a:t>а</a:t>
            </a:r>
            <a:r>
              <a:rPr lang="uk-UA" dirty="0"/>
              <a:t>) У </a:t>
            </a:r>
            <a:r>
              <a:rPr lang="uk-UA" b="1" dirty="0" err="1"/>
              <a:t>загальностверджувальних</a:t>
            </a:r>
            <a:r>
              <a:rPr lang="uk-UA" b="1" dirty="0"/>
              <a:t> </a:t>
            </a:r>
            <a:r>
              <a:rPr lang="uk-UA" dirty="0"/>
              <a:t>судженнях, в яких обсяг </a:t>
            </a:r>
            <a:r>
              <a:rPr lang="uk-UA" dirty="0" err="1"/>
              <a:t>терміна</a:t>
            </a:r>
            <a:r>
              <a:rPr lang="uk-UA" dirty="0"/>
              <a:t> S повністю включається до обсягу Р, </a:t>
            </a:r>
            <a:r>
              <a:rPr lang="uk-UA" b="1" dirty="0"/>
              <a:t>S </a:t>
            </a:r>
            <a:r>
              <a:rPr lang="uk-UA" dirty="0"/>
              <a:t>- </a:t>
            </a:r>
            <a:r>
              <a:rPr lang="uk-UA" b="1" dirty="0"/>
              <a:t>розподілене, а Р </a:t>
            </a:r>
            <a:r>
              <a:rPr lang="uk-UA" dirty="0"/>
              <a:t>- </a:t>
            </a:r>
            <a:r>
              <a:rPr lang="uk-UA" b="1" dirty="0"/>
              <a:t>не розподілене</a:t>
            </a:r>
            <a:r>
              <a:rPr lang="uk-UA" b="1" dirty="0" smtClean="0"/>
              <a:t>.</a:t>
            </a:r>
          </a:p>
          <a:p>
            <a:pPr marL="457200" lvl="0" indent="-457200">
              <a:buAutoNum type="arabicPeriod"/>
            </a:pPr>
            <a:endParaRPr lang="uk-UA" b="1" dirty="0"/>
          </a:p>
          <a:p>
            <a:pPr marL="0" lvl="0" indent="0">
              <a:buNone/>
            </a:pPr>
            <a:endParaRPr lang="uk-UA" b="1" dirty="0" smtClean="0"/>
          </a:p>
          <a:p>
            <a:pPr marL="457200" lvl="0" indent="-457200">
              <a:buAutoNum type="arabicPeriod"/>
            </a:pPr>
            <a:endParaRPr lang="uk-UA" b="1" dirty="0"/>
          </a:p>
          <a:p>
            <a:pPr marL="0" indent="0" algn="ctr">
              <a:buNone/>
            </a:pPr>
            <a:endParaRPr lang="uk-UA" sz="1800" dirty="0" smtClean="0"/>
          </a:p>
          <a:p>
            <a:pPr marL="0" indent="0" algn="ctr">
              <a:buNone/>
            </a:pPr>
            <a:r>
              <a:rPr lang="uk-UA" sz="1800" dirty="0" smtClean="0"/>
              <a:t>«</a:t>
            </a:r>
            <a:r>
              <a:rPr lang="uk-UA" sz="1800" dirty="0"/>
              <a:t>Усі створені людиною пам'ятки архітектури належать до матеріальної культури».</a:t>
            </a:r>
          </a:p>
          <a:p>
            <a:pPr marL="0" indent="0" algn="ctr">
              <a:buNone/>
            </a:pPr>
            <a:r>
              <a:rPr lang="uk-UA" sz="1800" dirty="0"/>
              <a:t>«Усі підприємства обов'язково оподатковуються».</a:t>
            </a:r>
          </a:p>
          <a:p>
            <a:pPr marL="457200" lvl="0" indent="-457200">
              <a:buAutoNum type="arabicPeriod"/>
            </a:pPr>
            <a:endParaRPr lang="uk-UA" b="1" dirty="0" smtClean="0"/>
          </a:p>
          <a:p>
            <a:pPr marL="457200" lvl="0" indent="-457200">
              <a:buAutoNum type="arabicPeriod"/>
            </a:pPr>
            <a:endParaRPr lang="uk-UA" dirty="0"/>
          </a:p>
          <a:p>
            <a:endParaRPr lang="uk-UA" dirty="0"/>
          </a:p>
        </p:txBody>
      </p:sp>
      <p:pic>
        <p:nvPicPr>
          <p:cNvPr id="6" name="Рисунок 5" descr="https://studfile.net/html/2706/898/html_wZOXDlKfot.eyqp/img-5wiZ4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174" y="2625214"/>
            <a:ext cx="1945251" cy="1946786"/>
          </a:xfrm>
          <a:prstGeom prst="rect">
            <a:avLst/>
          </a:prstGeom>
          <a:noFill/>
          <a:ln>
            <a:noFill/>
          </a:ln>
        </p:spPr>
      </p:pic>
    </p:spTree>
    <p:extLst>
      <p:ext uri="{BB962C8B-B14F-4D97-AF65-F5344CB8AC3E}">
        <p14:creationId xmlns:p14="http://schemas.microsoft.com/office/powerpoint/2010/main" val="85795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369625"/>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1283110"/>
            <a:ext cx="10363826" cy="4508089"/>
          </a:xfrm>
        </p:spPr>
        <p:txBody>
          <a:bodyPr/>
          <a:lstStyle/>
          <a:p>
            <a:pPr marL="0" indent="0" algn="just">
              <a:lnSpc>
                <a:spcPct val="150000"/>
              </a:lnSpc>
              <a:spcAft>
                <a:spcPts val="0"/>
              </a:spcAft>
              <a:buNone/>
            </a:pPr>
            <a:r>
              <a:rPr lang="uk-UA" dirty="0" smtClean="0">
                <a:latin typeface="Times New Roman" panose="02020603050405020304" pitchFamily="18" charset="0"/>
                <a:ea typeface="Times New Roman" panose="02020603050405020304" pitchFamily="18" charset="0"/>
              </a:rPr>
              <a:t>1. б</a:t>
            </a:r>
            <a:r>
              <a:rPr lang="uk-UA" dirty="0">
                <a:latin typeface="Times New Roman" panose="02020603050405020304" pitchFamily="18" charset="0"/>
                <a:ea typeface="Times New Roman" panose="02020603050405020304" pitchFamily="18" charset="0"/>
              </a:rPr>
              <a:t>) У тих же </a:t>
            </a:r>
            <a:r>
              <a:rPr lang="uk-UA" b="1" dirty="0" err="1">
                <a:latin typeface="Times New Roman" panose="02020603050405020304" pitchFamily="18" charset="0"/>
                <a:ea typeface="Times New Roman" panose="02020603050405020304" pitchFamily="18" charset="0"/>
              </a:rPr>
              <a:t>загальностверджувальних</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судженнях, в яких обсяг суб'єкта і предиката є одним і тим же, розподілений не тільки суб'єкт - S, а й предикат Р. До </a:t>
            </a:r>
            <a:r>
              <a:rPr lang="uk-UA" dirty="0" err="1">
                <a:latin typeface="Times New Roman" panose="02020603050405020304" pitchFamily="18" charset="0"/>
                <a:ea typeface="Times New Roman" panose="02020603050405020304" pitchFamily="18" charset="0"/>
              </a:rPr>
              <a:t>загальностверджувальних</a:t>
            </a:r>
            <a:r>
              <a:rPr lang="uk-UA" dirty="0">
                <a:latin typeface="Times New Roman" panose="02020603050405020304" pitchFamily="18" charset="0"/>
                <a:ea typeface="Times New Roman" panose="02020603050405020304" pitchFamily="18" charset="0"/>
              </a:rPr>
              <a:t> суджень, у яких </a:t>
            </a:r>
            <a:r>
              <a:rPr lang="uk-UA" b="1" dirty="0">
                <a:latin typeface="Times New Roman" panose="02020603050405020304" pitchFamily="18" charset="0"/>
                <a:ea typeface="Times New Roman" panose="02020603050405020304" pitchFamily="18" charset="0"/>
              </a:rPr>
              <a:t>розподілені S</a:t>
            </a:r>
            <a:r>
              <a:rPr lang="uk-UA" dirty="0">
                <a:latin typeface="Times New Roman" panose="02020603050405020304" pitchFamily="18" charset="0"/>
                <a:ea typeface="Times New Roman" panose="02020603050405020304" pitchFamily="18" charset="0"/>
              </a:rPr>
              <a:t> </a:t>
            </a:r>
            <a:r>
              <a:rPr lang="uk-UA" b="1" dirty="0" smtClean="0">
                <a:latin typeface="Times New Roman" panose="02020603050405020304" pitchFamily="18" charset="0"/>
                <a:ea typeface="Times New Roman" panose="02020603050405020304" pitchFamily="18" charset="0"/>
              </a:rPr>
              <a:t>і </a:t>
            </a:r>
            <a:r>
              <a:rPr lang="uk-UA" b="1" dirty="0">
                <a:latin typeface="Times New Roman" panose="02020603050405020304" pitchFamily="18" charset="0"/>
                <a:ea typeface="Times New Roman" panose="02020603050405020304" pitchFamily="18" charset="0"/>
              </a:rPr>
              <a:t>Р</a:t>
            </a:r>
            <a:r>
              <a:rPr lang="uk-UA" b="1" dirty="0" smtClean="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належать </a:t>
            </a:r>
            <a:r>
              <a:rPr lang="uk-UA" i="1" dirty="0">
                <a:latin typeface="Times New Roman" panose="02020603050405020304" pitchFamily="18" charset="0"/>
                <a:ea typeface="Times New Roman" panose="02020603050405020304" pitchFamily="18" charset="0"/>
              </a:rPr>
              <a:t>судження-означення і судження з </a:t>
            </a:r>
            <a:r>
              <a:rPr lang="uk-UA" i="1" dirty="0" err="1">
                <a:latin typeface="Times New Roman" panose="02020603050405020304" pitchFamily="18" charset="0"/>
                <a:ea typeface="Times New Roman" panose="02020603050405020304" pitchFamily="18" charset="0"/>
              </a:rPr>
              <a:t>виділяючим</a:t>
            </a:r>
            <a:r>
              <a:rPr lang="uk-UA" i="1" dirty="0">
                <a:latin typeface="Times New Roman" panose="02020603050405020304" pitchFamily="18" charset="0"/>
                <a:ea typeface="Times New Roman" panose="02020603050405020304" pitchFamily="18" charset="0"/>
              </a:rPr>
              <a:t> суб'єктом</a:t>
            </a:r>
            <a:r>
              <a:rPr lang="uk-UA" i="1" dirty="0" smtClean="0">
                <a:latin typeface="Times New Roman" panose="02020603050405020304" pitchFamily="18" charset="0"/>
                <a:ea typeface="Times New Roman" panose="02020603050405020304" pitchFamily="18" charset="0"/>
              </a:rPr>
              <a:t>.</a:t>
            </a:r>
          </a:p>
          <a:p>
            <a:pPr marL="0" indent="0" algn="just">
              <a:lnSpc>
                <a:spcPct val="150000"/>
              </a:lnSpc>
              <a:buNone/>
            </a:pPr>
            <a:r>
              <a:rPr lang="uk-UA" dirty="0"/>
              <a:t>«Квадрат це - рівносторонній прямокутник». </a:t>
            </a:r>
            <a:endParaRPr lang="uk-UA" dirty="0" smtClean="0"/>
          </a:p>
          <a:p>
            <a:pPr marL="0" indent="0" algn="just">
              <a:lnSpc>
                <a:spcPct val="150000"/>
              </a:lnSpc>
              <a:buNone/>
            </a:pPr>
            <a:r>
              <a:rPr lang="uk-UA" dirty="0" smtClean="0"/>
              <a:t>«</a:t>
            </a:r>
            <a:r>
              <a:rPr lang="uk-UA" dirty="0"/>
              <a:t>Тільки люди - розумні істоти на Землі».</a:t>
            </a:r>
          </a:p>
          <a:p>
            <a:pPr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endParaRPr lang="uk-UA" dirty="0"/>
          </a:p>
        </p:txBody>
      </p:sp>
      <p:pic>
        <p:nvPicPr>
          <p:cNvPr id="7" name="Рисунок 6" descr="https://studfile.net/html/2706/898/html_wZOXDlKfot.eyqp/img-qptIDU.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4175" y="3406878"/>
            <a:ext cx="2506611" cy="2133598"/>
          </a:xfrm>
          <a:prstGeom prst="rect">
            <a:avLst/>
          </a:prstGeom>
          <a:noFill/>
          <a:ln>
            <a:noFill/>
          </a:ln>
        </p:spPr>
      </p:pic>
    </p:spTree>
    <p:extLst>
      <p:ext uri="{BB962C8B-B14F-4D97-AF65-F5344CB8AC3E}">
        <p14:creationId xmlns:p14="http://schemas.microsoft.com/office/powerpoint/2010/main" val="386185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92644"/>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943898"/>
            <a:ext cx="10363826" cy="4847302"/>
          </a:xfrm>
        </p:spPr>
        <p:txBody>
          <a:bodyPr/>
          <a:lstStyle/>
          <a:p>
            <a:pPr marL="0" indent="0">
              <a:buNone/>
            </a:pPr>
            <a:r>
              <a:rPr lang="uk-UA" dirty="0"/>
              <a:t>2. </a:t>
            </a:r>
            <a:r>
              <a:rPr lang="uk-UA" b="1" dirty="0"/>
              <a:t>У </a:t>
            </a:r>
            <a:r>
              <a:rPr lang="uk-UA" b="1" dirty="0" err="1"/>
              <a:t>загальнозаперечних</a:t>
            </a:r>
            <a:r>
              <a:rPr lang="uk-UA" b="1" dirty="0"/>
              <a:t> судженнях </a:t>
            </a:r>
            <a:r>
              <a:rPr lang="uk-UA" dirty="0"/>
              <a:t>суб'єкт і предикат </a:t>
            </a:r>
            <a:r>
              <a:rPr lang="uk-UA" b="1" dirty="0"/>
              <a:t>розподілені.</a:t>
            </a:r>
            <a:endParaRPr lang="uk-UA" dirty="0"/>
          </a:p>
          <a:p>
            <a:pPr marL="0" indent="0">
              <a:buNone/>
            </a:pPr>
            <a:r>
              <a:rPr lang="uk-UA" dirty="0"/>
              <a:t>Наприклад, у судженні: «Жоден із доказів не повинен братися на віру» обсяг суб'єкта «доказ» повністю виключається із обсягу предиката «братися на віру», тому обидва терміни (S і Р) тут розподілені</a:t>
            </a:r>
            <a:r>
              <a:rPr lang="uk-UA" dirty="0" smtClean="0"/>
              <a:t>.</a:t>
            </a:r>
          </a:p>
          <a:p>
            <a:pPr marL="0" indent="0">
              <a:buNone/>
            </a:pPr>
            <a:endParaRPr lang="uk-UA" dirty="0" smtClean="0"/>
          </a:p>
          <a:p>
            <a:pPr marL="0" indent="0">
              <a:buNone/>
            </a:pPr>
            <a:r>
              <a:rPr lang="uk-UA" dirty="0" smtClean="0"/>
              <a:t>«</a:t>
            </a:r>
            <a:r>
              <a:rPr lang="uk-UA" dirty="0"/>
              <a:t>Жодне підприємство нашої області </a:t>
            </a:r>
            <a:endParaRPr lang="uk-UA" dirty="0" smtClean="0"/>
          </a:p>
          <a:p>
            <a:pPr marL="0" indent="0">
              <a:buNone/>
            </a:pPr>
            <a:r>
              <a:rPr lang="uk-UA" dirty="0" smtClean="0"/>
              <a:t>не </a:t>
            </a:r>
            <a:r>
              <a:rPr lang="uk-UA" dirty="0"/>
              <a:t>розрахувалося за енергоносії».</a:t>
            </a:r>
          </a:p>
          <a:p>
            <a:pPr marL="0" indent="0">
              <a:buNone/>
            </a:pPr>
            <a:endParaRPr lang="uk-UA" dirty="0" smtClean="0"/>
          </a:p>
          <a:p>
            <a:pPr marL="0" indent="0">
              <a:buNone/>
            </a:pPr>
            <a:r>
              <a:rPr lang="uk-UA" dirty="0" smtClean="0"/>
              <a:t>«</a:t>
            </a:r>
            <a:r>
              <a:rPr lang="uk-UA" dirty="0"/>
              <a:t>Жодна думка не може існувати без мови».</a:t>
            </a:r>
          </a:p>
          <a:p>
            <a:pPr marL="0" indent="0">
              <a:buNone/>
            </a:pPr>
            <a:endParaRPr lang="uk-UA" dirty="0"/>
          </a:p>
          <a:p>
            <a:pPr marL="0" indent="0">
              <a:buNone/>
            </a:pPr>
            <a:endParaRPr lang="uk-UA" dirty="0" smtClean="0"/>
          </a:p>
          <a:p>
            <a:pPr marL="0" indent="0">
              <a:buNone/>
            </a:pPr>
            <a:endParaRPr lang="uk-UA" dirty="0"/>
          </a:p>
          <a:p>
            <a:endParaRPr lang="uk-UA" dirty="0"/>
          </a:p>
        </p:txBody>
      </p:sp>
      <p:pic>
        <p:nvPicPr>
          <p:cNvPr id="4" name="Рисунок 3" descr="https://studfile.net/html/2706/898/html_wZOXDlKfot.eyqp/img-3qbYI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590" y="2458065"/>
            <a:ext cx="4456010" cy="1818968"/>
          </a:xfrm>
          <a:prstGeom prst="rect">
            <a:avLst/>
          </a:prstGeom>
          <a:noFill/>
          <a:ln>
            <a:noFill/>
          </a:ln>
        </p:spPr>
      </p:pic>
    </p:spTree>
    <p:extLst>
      <p:ext uri="{BB962C8B-B14F-4D97-AF65-F5344CB8AC3E}">
        <p14:creationId xmlns:p14="http://schemas.microsoft.com/office/powerpoint/2010/main" val="91394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295883"/>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1047136"/>
            <a:ext cx="10363826" cy="4744064"/>
          </a:xfrm>
        </p:spPr>
        <p:txBody>
          <a:bodyPr/>
          <a:lstStyle/>
          <a:p>
            <a:pPr marL="0" indent="0">
              <a:buNone/>
            </a:pPr>
            <a:endParaRPr lang="uk-UA" dirty="0" smtClean="0"/>
          </a:p>
          <a:p>
            <a:pPr marL="0" indent="0">
              <a:buNone/>
            </a:pPr>
            <a:r>
              <a:rPr lang="uk-UA" dirty="0" smtClean="0"/>
              <a:t>3</a:t>
            </a:r>
            <a:r>
              <a:rPr lang="uk-UA" dirty="0"/>
              <a:t>. а) У </a:t>
            </a:r>
            <a:r>
              <a:rPr lang="uk-UA" b="1" dirty="0" err="1"/>
              <a:t>частковостверджувальних</a:t>
            </a:r>
            <a:r>
              <a:rPr lang="uk-UA" b="1" dirty="0"/>
              <a:t> </a:t>
            </a:r>
            <a:r>
              <a:rPr lang="uk-UA" dirty="0"/>
              <a:t>судженнях, в яких обсяг суб'єкта частково включається до обсягу предиката, </a:t>
            </a:r>
            <a:r>
              <a:rPr lang="uk-UA" b="1" dirty="0"/>
              <a:t>S і Р </a:t>
            </a:r>
            <a:r>
              <a:rPr lang="uk-UA" dirty="0"/>
              <a:t>- </a:t>
            </a:r>
            <a:r>
              <a:rPr lang="uk-UA" b="1" dirty="0"/>
              <a:t>не розподілені</a:t>
            </a:r>
            <a:r>
              <a:rPr lang="uk-UA" b="1" dirty="0" smtClean="0"/>
              <a:t>.</a:t>
            </a:r>
          </a:p>
          <a:p>
            <a:pPr marL="0" indent="0">
              <a:buNone/>
            </a:pPr>
            <a:endParaRPr lang="uk-UA" dirty="0"/>
          </a:p>
          <a:p>
            <a:pPr marL="0" indent="0">
              <a:buNone/>
            </a:pPr>
            <a:r>
              <a:rPr lang="uk-UA" dirty="0"/>
              <a:t>«Деякі студенти - відмінники».</a:t>
            </a:r>
          </a:p>
          <a:p>
            <a:pPr marL="0" indent="0">
              <a:buNone/>
            </a:pPr>
            <a:endParaRPr lang="uk-UA" dirty="0" smtClean="0"/>
          </a:p>
          <a:p>
            <a:pPr marL="0" indent="0">
              <a:buNone/>
            </a:pPr>
            <a:r>
              <a:rPr lang="uk-UA" dirty="0" smtClean="0"/>
              <a:t>«</a:t>
            </a:r>
            <a:r>
              <a:rPr lang="uk-UA" dirty="0"/>
              <a:t>Деякі дії уряду призвели до інфляції».</a:t>
            </a:r>
          </a:p>
          <a:p>
            <a:endParaRPr lang="uk-UA" dirty="0"/>
          </a:p>
        </p:txBody>
      </p:sp>
      <p:pic>
        <p:nvPicPr>
          <p:cNvPr id="4" name="Рисунок 3" descr="https://studfile.net/html/2706/898/html_wZOXDlKfot.eyqp/img-4dfcx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414" y="2920180"/>
            <a:ext cx="3095778" cy="1648285"/>
          </a:xfrm>
          <a:prstGeom prst="rect">
            <a:avLst/>
          </a:prstGeom>
          <a:noFill/>
          <a:ln>
            <a:noFill/>
          </a:ln>
        </p:spPr>
      </p:pic>
    </p:spTree>
    <p:extLst>
      <p:ext uri="{BB962C8B-B14F-4D97-AF65-F5344CB8AC3E}">
        <p14:creationId xmlns:p14="http://schemas.microsoft.com/office/powerpoint/2010/main" val="86905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609599"/>
            <a:ext cx="10364452" cy="1646903"/>
          </a:xfrm>
        </p:spPr>
        <p:txBody>
          <a:bodyPr>
            <a:normAutofit fontScale="90000"/>
          </a:bodyPr>
          <a:lstStyle/>
          <a:p>
            <a:r>
              <a:rPr lang="uk-UA" sz="2400" b="1" dirty="0"/>
              <a:t>Судження </a:t>
            </a:r>
            <a:r>
              <a:rPr lang="uk-UA" sz="2400" dirty="0"/>
              <a:t>– це логічна форма мислення, за допомогою якої щось стверджується або заперечується щодо предмета нашої думки або зв’язку між предметами думки</a:t>
            </a:r>
            <a:r>
              <a:rPr lang="uk-UA" sz="2400" dirty="0" smtClean="0"/>
              <a:t>.</a:t>
            </a:r>
            <a:br>
              <a:rPr lang="uk-UA" sz="2400" dirty="0" smtClean="0"/>
            </a:br>
            <a:r>
              <a:rPr lang="uk-UA" sz="2400" dirty="0" smtClean="0"/>
              <a:t/>
            </a:r>
            <a:br>
              <a:rPr lang="uk-UA" sz="2400" dirty="0" smtClean="0"/>
            </a:br>
            <a:r>
              <a:rPr lang="uk-UA" sz="2000" i="1" dirty="0"/>
              <a:t>Судження складається із суб'єкта, предиката і </a:t>
            </a:r>
            <a:r>
              <a:rPr lang="uk-UA" sz="2000" i="1" dirty="0" smtClean="0"/>
              <a:t>зв'язки</a:t>
            </a:r>
            <a:r>
              <a:rPr lang="uk-UA" sz="2400" dirty="0"/>
              <a:t/>
            </a:r>
            <a:br>
              <a:rPr lang="uk-UA" sz="2400" dirty="0"/>
            </a:br>
            <a:endParaRPr lang="uk-UA" sz="2400" dirty="0"/>
          </a:p>
        </p:txBody>
      </p:sp>
      <p:sp>
        <p:nvSpPr>
          <p:cNvPr id="3" name="Місце для тексту 2"/>
          <p:cNvSpPr>
            <a:spLocks noGrp="1"/>
          </p:cNvSpPr>
          <p:nvPr>
            <p:ph type="body" idx="1"/>
          </p:nvPr>
        </p:nvSpPr>
        <p:spPr/>
        <p:txBody>
          <a:bodyPr/>
          <a:lstStyle/>
          <a:p>
            <a:r>
              <a:rPr lang="ru-RU" b="1" dirty="0" err="1"/>
              <a:t>Суб'єкт</a:t>
            </a:r>
            <a:r>
              <a:rPr lang="ru-RU" b="1" dirty="0"/>
              <a:t> </a:t>
            </a:r>
            <a:r>
              <a:rPr lang="ru-RU" b="1" dirty="0" err="1"/>
              <a:t>судження</a:t>
            </a:r>
            <a:r>
              <a:rPr lang="ru-RU" b="1" dirty="0"/>
              <a:t> (</a:t>
            </a:r>
            <a:r>
              <a:rPr lang="ru-RU" dirty="0"/>
              <a:t>S)</a:t>
            </a:r>
            <a:endParaRPr lang="uk-UA" dirty="0"/>
          </a:p>
        </p:txBody>
      </p:sp>
      <p:sp>
        <p:nvSpPr>
          <p:cNvPr id="4" name="Місце для тексту 3"/>
          <p:cNvSpPr>
            <a:spLocks noGrp="1"/>
          </p:cNvSpPr>
          <p:nvPr>
            <p:ph type="body" sz="half" idx="15"/>
          </p:nvPr>
        </p:nvSpPr>
        <p:spPr>
          <a:xfrm>
            <a:off x="913774" y="3407906"/>
            <a:ext cx="3298976" cy="2383294"/>
          </a:xfrm>
        </p:spPr>
        <p:txBody>
          <a:bodyPr/>
          <a:lstStyle/>
          <a:p>
            <a:r>
              <a:rPr lang="ru-RU" dirty="0" err="1"/>
              <a:t>це</a:t>
            </a:r>
            <a:r>
              <a:rPr lang="ru-RU" dirty="0"/>
              <a:t> те, про </a:t>
            </a:r>
            <a:r>
              <a:rPr lang="ru-RU" dirty="0" err="1"/>
              <a:t>що</a:t>
            </a:r>
            <a:r>
              <a:rPr lang="ru-RU" dirty="0"/>
              <a:t> </a:t>
            </a:r>
            <a:r>
              <a:rPr lang="ru-RU" dirty="0" err="1"/>
              <a:t>йдеться</a:t>
            </a:r>
            <a:r>
              <a:rPr lang="ru-RU" dirty="0"/>
              <a:t> у </a:t>
            </a:r>
            <a:r>
              <a:rPr lang="ru-RU" dirty="0" err="1"/>
              <a:t>судженні</a:t>
            </a:r>
            <a:r>
              <a:rPr lang="ru-RU" dirty="0"/>
              <a:t>. </a:t>
            </a:r>
            <a:r>
              <a:rPr lang="ru-RU" dirty="0" err="1"/>
              <a:t>Суб'єкт</a:t>
            </a:r>
            <a:r>
              <a:rPr lang="ru-RU" dirty="0"/>
              <a:t> – не сам предмет </a:t>
            </a:r>
            <a:r>
              <a:rPr lang="ru-RU" dirty="0" err="1"/>
              <a:t>дійсності</a:t>
            </a:r>
            <a:r>
              <a:rPr lang="ru-RU" dirty="0"/>
              <a:t>, а </a:t>
            </a:r>
            <a:r>
              <a:rPr lang="ru-RU" dirty="0" err="1"/>
              <a:t>поняття</a:t>
            </a:r>
            <a:r>
              <a:rPr lang="ru-RU" dirty="0"/>
              <a:t> про </a:t>
            </a:r>
            <a:r>
              <a:rPr lang="ru-RU" dirty="0" err="1" smtClean="0"/>
              <a:t>нього</a:t>
            </a:r>
            <a:endParaRPr lang="ru-RU" dirty="0" smtClean="0"/>
          </a:p>
          <a:p>
            <a:endParaRPr lang="uk-UA" dirty="0"/>
          </a:p>
        </p:txBody>
      </p:sp>
      <p:sp>
        <p:nvSpPr>
          <p:cNvPr id="5" name="Місце для тексту 4"/>
          <p:cNvSpPr>
            <a:spLocks noGrp="1"/>
          </p:cNvSpPr>
          <p:nvPr>
            <p:ph type="body" sz="quarter" idx="3"/>
          </p:nvPr>
        </p:nvSpPr>
        <p:spPr>
          <a:xfrm>
            <a:off x="4452389" y="2367092"/>
            <a:ext cx="3291521" cy="892301"/>
          </a:xfrm>
        </p:spPr>
        <p:txBody>
          <a:bodyPr/>
          <a:lstStyle/>
          <a:p>
            <a:endParaRPr lang="ru-RU" b="1" dirty="0" smtClean="0"/>
          </a:p>
          <a:p>
            <a:endParaRPr lang="ru-RU" b="1" dirty="0"/>
          </a:p>
          <a:p>
            <a:endParaRPr lang="ru-RU" b="1" dirty="0" smtClean="0"/>
          </a:p>
          <a:p>
            <a:r>
              <a:rPr lang="ru-RU" b="1" dirty="0" smtClean="0"/>
              <a:t>Предикат</a:t>
            </a:r>
            <a:r>
              <a:rPr lang="ru-RU" dirty="0" smtClean="0"/>
              <a:t> </a:t>
            </a:r>
            <a:r>
              <a:rPr lang="ru-RU" b="1" dirty="0" err="1"/>
              <a:t>судження</a:t>
            </a:r>
            <a:r>
              <a:rPr lang="ru-RU" dirty="0"/>
              <a:t> (Р</a:t>
            </a:r>
            <a:r>
              <a:rPr lang="ru-RU" dirty="0" smtClean="0"/>
              <a:t>)</a:t>
            </a:r>
          </a:p>
        </p:txBody>
      </p:sp>
      <p:sp>
        <p:nvSpPr>
          <p:cNvPr id="6" name="Місце для тексту 5"/>
          <p:cNvSpPr>
            <a:spLocks noGrp="1"/>
          </p:cNvSpPr>
          <p:nvPr>
            <p:ph type="body" sz="half" idx="16"/>
          </p:nvPr>
        </p:nvSpPr>
        <p:spPr>
          <a:xfrm>
            <a:off x="4441348" y="3554361"/>
            <a:ext cx="3303351" cy="2236839"/>
          </a:xfrm>
        </p:spPr>
        <p:txBody>
          <a:bodyPr/>
          <a:lstStyle/>
          <a:p>
            <a:r>
              <a:rPr lang="ru-RU" dirty="0" err="1"/>
              <a:t>це</a:t>
            </a:r>
            <a:r>
              <a:rPr lang="ru-RU" dirty="0"/>
              <a:t> </a:t>
            </a:r>
            <a:r>
              <a:rPr lang="ru-RU" dirty="0" err="1"/>
              <a:t>поняття</a:t>
            </a:r>
            <a:r>
              <a:rPr lang="ru-RU" dirty="0"/>
              <a:t> про ту </a:t>
            </a:r>
            <a:r>
              <a:rPr lang="ru-RU" dirty="0" err="1"/>
              <a:t>властивість</a:t>
            </a:r>
            <a:r>
              <a:rPr lang="ru-RU" dirty="0"/>
              <a:t> предмета думки, </a:t>
            </a:r>
            <a:r>
              <a:rPr lang="ru-RU" dirty="0" err="1"/>
              <a:t>наявність</a:t>
            </a:r>
            <a:r>
              <a:rPr lang="ru-RU" dirty="0"/>
              <a:t> </a:t>
            </a:r>
            <a:r>
              <a:rPr lang="ru-RU" dirty="0" err="1"/>
              <a:t>якої</a:t>
            </a:r>
            <a:r>
              <a:rPr lang="ru-RU" dirty="0"/>
              <a:t> у </a:t>
            </a:r>
            <a:r>
              <a:rPr lang="ru-RU" dirty="0" err="1"/>
              <a:t>ньому</a:t>
            </a:r>
            <a:r>
              <a:rPr lang="ru-RU" dirty="0"/>
              <a:t> </a:t>
            </a:r>
            <a:r>
              <a:rPr lang="ru-RU" dirty="0" err="1"/>
              <a:t>стверджується</a:t>
            </a:r>
            <a:r>
              <a:rPr lang="ru-RU" dirty="0"/>
              <a:t> </a:t>
            </a:r>
            <a:r>
              <a:rPr lang="ru-RU" dirty="0" err="1"/>
              <a:t>чи</a:t>
            </a:r>
            <a:r>
              <a:rPr lang="ru-RU" dirty="0"/>
              <a:t> </a:t>
            </a:r>
            <a:r>
              <a:rPr lang="ru-RU" dirty="0" err="1"/>
              <a:t>заперечується</a:t>
            </a:r>
            <a:endParaRPr lang="uk-UA" dirty="0"/>
          </a:p>
        </p:txBody>
      </p:sp>
      <p:sp>
        <p:nvSpPr>
          <p:cNvPr id="7" name="Місце для тексту 6"/>
          <p:cNvSpPr>
            <a:spLocks noGrp="1"/>
          </p:cNvSpPr>
          <p:nvPr>
            <p:ph type="body" sz="quarter" idx="13"/>
          </p:nvPr>
        </p:nvSpPr>
        <p:spPr/>
        <p:txBody>
          <a:bodyPr/>
          <a:lstStyle/>
          <a:p>
            <a:r>
              <a:rPr lang="uk-UA" b="1" dirty="0"/>
              <a:t>Зв'язка судження </a:t>
            </a:r>
            <a:endParaRPr lang="uk-UA" dirty="0"/>
          </a:p>
        </p:txBody>
      </p:sp>
      <p:sp>
        <p:nvSpPr>
          <p:cNvPr id="8" name="Місце для тексту 7"/>
          <p:cNvSpPr>
            <a:spLocks noGrp="1"/>
          </p:cNvSpPr>
          <p:nvPr>
            <p:ph type="body" sz="half" idx="17"/>
          </p:nvPr>
        </p:nvSpPr>
        <p:spPr>
          <a:xfrm>
            <a:off x="7973298" y="3554361"/>
            <a:ext cx="3304928" cy="2236839"/>
          </a:xfrm>
        </p:spPr>
        <p:txBody>
          <a:bodyPr/>
          <a:lstStyle/>
          <a:p>
            <a:r>
              <a:rPr lang="uk-UA" dirty="0"/>
              <a:t>відображенням зв'язку, який існує чи не існує між предметом думки і відповідною </a:t>
            </a:r>
            <a:r>
              <a:rPr lang="uk-UA" dirty="0" smtClean="0"/>
              <a:t>властивістю.</a:t>
            </a:r>
          </a:p>
          <a:p>
            <a:r>
              <a:rPr lang="uk-UA" dirty="0"/>
              <a:t>Зв'язка виражається такими словами, як "є", "належить", "не є", "не належить" тощо.</a:t>
            </a:r>
          </a:p>
          <a:p>
            <a:endParaRPr lang="uk-UA" dirty="0"/>
          </a:p>
        </p:txBody>
      </p:sp>
    </p:spTree>
    <p:extLst>
      <p:ext uri="{BB962C8B-B14F-4D97-AF65-F5344CB8AC3E}">
        <p14:creationId xmlns:p14="http://schemas.microsoft.com/office/powerpoint/2010/main" val="27713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48399"/>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929148"/>
            <a:ext cx="10363826" cy="4862051"/>
          </a:xfrm>
        </p:spPr>
        <p:txBody>
          <a:bodyPr/>
          <a:lstStyle/>
          <a:p>
            <a:pPr marL="0" indent="0">
              <a:buNone/>
            </a:pPr>
            <a:r>
              <a:rPr lang="uk-UA" dirty="0" smtClean="0"/>
              <a:t>3. б</a:t>
            </a:r>
            <a:r>
              <a:rPr lang="uk-UA" dirty="0"/>
              <a:t>) У </a:t>
            </a:r>
            <a:r>
              <a:rPr lang="uk-UA" b="1" dirty="0" err="1"/>
              <a:t>частковостверджувальному</a:t>
            </a:r>
            <a:r>
              <a:rPr lang="uk-UA" b="1" dirty="0"/>
              <a:t> </a:t>
            </a:r>
            <a:r>
              <a:rPr lang="uk-UA" dirty="0" err="1"/>
              <a:t>судженнні</a:t>
            </a:r>
            <a:r>
              <a:rPr lang="uk-UA" dirty="0"/>
              <a:t>, в якому обсяг предиката повністю включається до обсягу суб'єкта, S - </a:t>
            </a:r>
            <a:r>
              <a:rPr lang="uk-UA" b="1" dirty="0"/>
              <a:t>не розподілене, Р </a:t>
            </a:r>
            <a:r>
              <a:rPr lang="uk-UA" dirty="0"/>
              <a:t>- </a:t>
            </a:r>
            <a:r>
              <a:rPr lang="uk-UA" b="1" dirty="0"/>
              <a:t>розподілене.</a:t>
            </a:r>
            <a:endParaRPr lang="uk-UA" dirty="0"/>
          </a:p>
          <a:p>
            <a:pPr marL="0" indent="0">
              <a:buNone/>
            </a:pPr>
            <a:r>
              <a:rPr lang="uk-UA" dirty="0"/>
              <a:t>У судженні «Деякі злочини є посадовими» обсяг предиката «посадові злочини» повністю включається до обсягу суб'єкта «злочини», тому Р тут розподілене, a S - не розподілене</a:t>
            </a:r>
            <a:r>
              <a:rPr lang="uk-UA" dirty="0" smtClean="0"/>
              <a:t>.</a:t>
            </a:r>
          </a:p>
          <a:p>
            <a:pPr marL="0" indent="0">
              <a:buNone/>
            </a:pPr>
            <a:endParaRPr lang="uk-UA" dirty="0"/>
          </a:p>
          <a:p>
            <a:endParaRPr lang="uk-UA" dirty="0"/>
          </a:p>
        </p:txBody>
      </p:sp>
      <p:pic>
        <p:nvPicPr>
          <p:cNvPr id="4" name="Рисунок 3" descr="https://studfile.net/html/2706/898/html_wZOXDlKfot.eyqp/img-WZR0Jj.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872" y="2962274"/>
            <a:ext cx="3101616" cy="2612615"/>
          </a:xfrm>
          <a:prstGeom prst="rect">
            <a:avLst/>
          </a:prstGeom>
          <a:noFill/>
          <a:ln>
            <a:noFill/>
          </a:ln>
        </p:spPr>
      </p:pic>
    </p:spTree>
    <p:extLst>
      <p:ext uri="{BB962C8B-B14F-4D97-AF65-F5344CB8AC3E}">
        <p14:creationId xmlns:p14="http://schemas.microsoft.com/office/powerpoint/2010/main" val="100706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310631"/>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1150374"/>
            <a:ext cx="10363826" cy="4640825"/>
          </a:xfrm>
        </p:spPr>
        <p:txBody>
          <a:bodyPr/>
          <a:lstStyle/>
          <a:p>
            <a:pPr marL="0" indent="0">
              <a:buNone/>
            </a:pPr>
            <a:r>
              <a:rPr lang="uk-UA" dirty="0"/>
              <a:t>4. У </a:t>
            </a:r>
            <a:r>
              <a:rPr lang="uk-UA" b="1" dirty="0" err="1"/>
              <a:t>частковозаперечних</a:t>
            </a:r>
            <a:r>
              <a:rPr lang="uk-UA" b="1" dirty="0"/>
              <a:t> </a:t>
            </a:r>
            <a:r>
              <a:rPr lang="uk-UA" dirty="0"/>
              <a:t>судженнях </a:t>
            </a:r>
            <a:r>
              <a:rPr lang="uk-UA" b="1" dirty="0"/>
              <a:t>суб'єкт нерозподілений, предикат розподілений </a:t>
            </a:r>
            <a:r>
              <a:rPr lang="uk-UA" dirty="0"/>
              <a:t>або в цих судженнях обсяг S частково виключається із обсягу Р</a:t>
            </a:r>
            <a:r>
              <a:rPr lang="uk-UA" dirty="0" smtClean="0"/>
              <a:t>.</a:t>
            </a:r>
          </a:p>
          <a:p>
            <a:pPr marL="0" indent="0">
              <a:buNone/>
            </a:pPr>
            <a:r>
              <a:rPr lang="ru-RU" dirty="0"/>
              <a:t>«</a:t>
            </a:r>
            <a:r>
              <a:rPr lang="ru-RU" dirty="0" err="1"/>
              <a:t>Деякі</a:t>
            </a:r>
            <a:r>
              <a:rPr lang="ru-RU" dirty="0"/>
              <a:t> </a:t>
            </a:r>
            <a:r>
              <a:rPr lang="ru-RU" dirty="0" err="1"/>
              <a:t>шахісти</a:t>
            </a:r>
            <a:r>
              <a:rPr lang="ru-RU" dirty="0"/>
              <a:t> не є школярами</a:t>
            </a:r>
            <a:r>
              <a:rPr lang="ru-RU" dirty="0" smtClean="0"/>
              <a:t>»: </a:t>
            </a:r>
          </a:p>
          <a:p>
            <a:pPr marL="0" indent="0">
              <a:buNone/>
            </a:pPr>
            <a:r>
              <a:rPr lang="ru-RU" dirty="0" err="1"/>
              <a:t>суб'єкт</a:t>
            </a:r>
            <a:r>
              <a:rPr lang="ru-RU" dirty="0"/>
              <a:t> «</a:t>
            </a:r>
            <a:r>
              <a:rPr lang="ru-RU" dirty="0" err="1"/>
              <a:t>шахісти</a:t>
            </a:r>
            <a:r>
              <a:rPr lang="ru-RU" dirty="0"/>
              <a:t>» не </a:t>
            </a:r>
            <a:r>
              <a:rPr lang="ru-RU" dirty="0" err="1"/>
              <a:t>розподілений</a:t>
            </a:r>
            <a:r>
              <a:rPr lang="ru-RU" dirty="0"/>
              <a:t>, </a:t>
            </a:r>
            <a:endParaRPr lang="ru-RU" dirty="0" smtClean="0"/>
          </a:p>
          <a:p>
            <a:pPr marL="0" indent="0">
              <a:buNone/>
            </a:pPr>
            <a:r>
              <a:rPr lang="ru-RU" dirty="0" err="1" smtClean="0"/>
              <a:t>оскільки</a:t>
            </a:r>
            <a:r>
              <a:rPr lang="ru-RU" dirty="0" smtClean="0"/>
              <a:t> </a:t>
            </a:r>
            <a:r>
              <a:rPr lang="ru-RU" dirty="0" err="1"/>
              <a:t>його</a:t>
            </a:r>
            <a:r>
              <a:rPr lang="ru-RU" dirty="0"/>
              <a:t> </a:t>
            </a:r>
            <a:r>
              <a:rPr lang="ru-RU" dirty="0" err="1"/>
              <a:t>обсяг</a:t>
            </a:r>
            <a:r>
              <a:rPr lang="ru-RU" dirty="0"/>
              <a:t> </a:t>
            </a:r>
            <a:r>
              <a:rPr lang="ru-RU" dirty="0" err="1"/>
              <a:t>частково</a:t>
            </a:r>
            <a:r>
              <a:rPr lang="ru-RU" dirty="0"/>
              <a:t> </a:t>
            </a:r>
            <a:r>
              <a:rPr lang="ru-RU" dirty="0" err="1"/>
              <a:t>виключається</a:t>
            </a:r>
            <a:r>
              <a:rPr lang="ru-RU" dirty="0"/>
              <a:t> </a:t>
            </a:r>
            <a:endParaRPr lang="ru-RU" dirty="0" smtClean="0"/>
          </a:p>
          <a:p>
            <a:pPr marL="0" indent="0">
              <a:buNone/>
            </a:pPr>
            <a:r>
              <a:rPr lang="ru-RU" dirty="0" err="1" smtClean="0"/>
              <a:t>із</a:t>
            </a:r>
            <a:r>
              <a:rPr lang="ru-RU" dirty="0" smtClean="0"/>
              <a:t> </a:t>
            </a:r>
            <a:r>
              <a:rPr lang="ru-RU" dirty="0" err="1"/>
              <a:t>обсягу</a:t>
            </a:r>
            <a:r>
              <a:rPr lang="ru-RU" dirty="0"/>
              <a:t> предиката «</a:t>
            </a:r>
            <a:r>
              <a:rPr lang="ru-RU" dirty="0" err="1"/>
              <a:t>школярі</a:t>
            </a:r>
            <a:r>
              <a:rPr lang="ru-RU" dirty="0" smtClean="0"/>
              <a:t>»,</a:t>
            </a:r>
          </a:p>
          <a:p>
            <a:pPr marL="0" indent="0">
              <a:buNone/>
            </a:pPr>
            <a:r>
              <a:rPr lang="ru-RU" dirty="0" smtClean="0"/>
              <a:t>а </a:t>
            </a:r>
            <a:r>
              <a:rPr lang="ru-RU" dirty="0"/>
              <a:t>предикат </a:t>
            </a:r>
            <a:r>
              <a:rPr lang="ru-RU" dirty="0" err="1"/>
              <a:t>розподілений</a:t>
            </a:r>
            <a:r>
              <a:rPr lang="ru-RU" dirty="0"/>
              <a:t>. </a:t>
            </a:r>
            <a:endParaRPr lang="ru-RU" dirty="0" smtClean="0"/>
          </a:p>
          <a:p>
            <a:pPr marL="0" indent="0">
              <a:buNone/>
            </a:pPr>
            <a:r>
              <a:rPr lang="ru-RU" dirty="0" smtClean="0"/>
              <a:t>«</a:t>
            </a:r>
            <a:r>
              <a:rPr lang="ru-RU" dirty="0" err="1"/>
              <a:t>Деякі</a:t>
            </a:r>
            <a:r>
              <a:rPr lang="ru-RU" dirty="0"/>
              <a:t> </a:t>
            </a:r>
            <a:r>
              <a:rPr lang="ru-RU" dirty="0" err="1"/>
              <a:t>підприємства</a:t>
            </a:r>
            <a:r>
              <a:rPr lang="ru-RU" dirty="0"/>
              <a:t> не </a:t>
            </a:r>
            <a:r>
              <a:rPr lang="ru-RU" dirty="0" err="1"/>
              <a:t>сплачують</a:t>
            </a:r>
            <a:r>
              <a:rPr lang="ru-RU" dirty="0"/>
              <a:t> </a:t>
            </a:r>
            <a:r>
              <a:rPr lang="ru-RU" dirty="0" err="1"/>
              <a:t>податків</a:t>
            </a:r>
            <a:r>
              <a:rPr lang="ru-RU" dirty="0"/>
              <a:t>». (S~, P</a:t>
            </a:r>
            <a:r>
              <a:rPr lang="ru-RU" baseline="30000" dirty="0"/>
              <a:t>+</a:t>
            </a:r>
            <a:r>
              <a:rPr lang="ru-RU" dirty="0"/>
              <a:t>)</a:t>
            </a:r>
            <a:endParaRPr lang="uk-UA" dirty="0"/>
          </a:p>
          <a:p>
            <a:endParaRPr lang="uk-UA" dirty="0"/>
          </a:p>
        </p:txBody>
      </p:sp>
      <p:pic>
        <p:nvPicPr>
          <p:cNvPr id="4" name="Рисунок 3" descr="https://studfile.net/html/2706/898/html_wZOXDlKfot.eyqp/img-xWRJtb.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683" y="2197512"/>
            <a:ext cx="3320691" cy="1915600"/>
          </a:xfrm>
          <a:prstGeom prst="rect">
            <a:avLst/>
          </a:prstGeom>
          <a:noFill/>
          <a:ln>
            <a:noFill/>
          </a:ln>
        </p:spPr>
      </p:pic>
    </p:spTree>
    <p:extLst>
      <p:ext uri="{BB962C8B-B14F-4D97-AF65-F5344CB8AC3E}">
        <p14:creationId xmlns:p14="http://schemas.microsoft.com/office/powerpoint/2010/main" val="425377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92644"/>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1032388"/>
            <a:ext cx="10363826" cy="4758812"/>
          </a:xfrm>
        </p:spPr>
        <p:txBody>
          <a:bodyPr/>
          <a:lstStyle/>
          <a:p>
            <a:r>
              <a:rPr lang="uk-UA" dirty="0"/>
              <a:t>Слід пам'ятати, що суб'єкт завжди розподілений у загальних судженнях (А та Е) і не розподілений у часткових (І та О); </a:t>
            </a:r>
            <a:endParaRPr lang="uk-UA" dirty="0" smtClean="0"/>
          </a:p>
          <a:p>
            <a:r>
              <a:rPr lang="uk-UA" dirty="0" smtClean="0"/>
              <a:t>предикат </a:t>
            </a:r>
            <a:r>
              <a:rPr lang="uk-UA" dirty="0"/>
              <a:t>завжди розподілений у заперечних судженнях (Е та О) і, як правило, не розподілений у стверджувальних (А та І). </a:t>
            </a:r>
            <a:endParaRPr lang="uk-UA" dirty="0" smtClean="0"/>
          </a:p>
          <a:p>
            <a:r>
              <a:rPr lang="uk-UA" dirty="0" smtClean="0"/>
              <a:t>Ці </a:t>
            </a:r>
            <a:r>
              <a:rPr lang="uk-UA" dirty="0"/>
              <a:t>положення відіграють важливу роль у наукових дослідженнях, юридичній практиці, політичній та дипломатичній роботі, в утвердженні умовиводів.</a:t>
            </a:r>
          </a:p>
          <a:p>
            <a:endParaRPr lang="uk-UA" dirty="0"/>
          </a:p>
        </p:txBody>
      </p:sp>
    </p:spTree>
    <p:extLst>
      <p:ext uri="{BB962C8B-B14F-4D97-AF65-F5344CB8AC3E}">
        <p14:creationId xmlns:p14="http://schemas.microsoft.com/office/powerpoint/2010/main" val="389580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Admin\AppData\Local\Packages\Microsoft.Windows.Photos_8wekyb3d8bbwe\TempState\ShareServiceTempFolder\img-jOlAlc.jpeg"/>
          <p:cNvPicPr/>
          <p:nvPr/>
        </p:nvPicPr>
        <p:blipFill>
          <a:blip r:embed="rId2">
            <a:extLst>
              <a:ext uri="{28A0092B-C50C-407E-A947-70E740481C1C}">
                <a14:useLocalDpi xmlns:a14="http://schemas.microsoft.com/office/drawing/2010/main" val="0"/>
              </a:ext>
            </a:extLst>
          </a:blip>
          <a:srcRect/>
          <a:stretch>
            <a:fillRect/>
          </a:stretch>
        </p:blipFill>
        <p:spPr bwMode="auto">
          <a:xfrm>
            <a:off x="2160608" y="1"/>
            <a:ext cx="8546721" cy="6754760"/>
          </a:xfrm>
          <a:prstGeom prst="rect">
            <a:avLst/>
          </a:prstGeom>
          <a:noFill/>
          <a:ln>
            <a:noFill/>
          </a:ln>
        </p:spPr>
      </p:pic>
    </p:spTree>
    <p:extLst>
      <p:ext uri="{BB962C8B-B14F-4D97-AF65-F5344CB8AC3E}">
        <p14:creationId xmlns:p14="http://schemas.microsoft.com/office/powerpoint/2010/main" val="60758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Логічний квадрат</a:t>
            </a:r>
            <a:endParaRPr lang="uk-UA" dirty="0"/>
          </a:p>
        </p:txBody>
      </p:sp>
      <p:pic>
        <p:nvPicPr>
          <p:cNvPr id="4" name="Місце для вмісту 3" descr="C:\Users\Admin\AppData\Local\Packages\Microsoft.Windows.Photos_8wekyb3d8bbwe\TempState\ShareServiceTempFolder\htmlconvd-NIIquX_html_e754eeda06051f79.jpe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333134" y="2214693"/>
            <a:ext cx="4748981" cy="3861641"/>
          </a:xfrm>
          <a:prstGeom prst="rect">
            <a:avLst/>
          </a:prstGeom>
          <a:noFill/>
          <a:ln>
            <a:noFill/>
          </a:ln>
        </p:spPr>
      </p:pic>
    </p:spTree>
    <p:extLst>
      <p:ext uri="{BB962C8B-B14F-4D97-AF65-F5344CB8AC3E}">
        <p14:creationId xmlns:p14="http://schemas.microsoft.com/office/powerpoint/2010/main" val="12781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048051"/>
          </a:xfrm>
        </p:spPr>
        <p:txBody>
          <a:bodyPr/>
          <a:lstStyle/>
          <a:p>
            <a:r>
              <a:rPr lang="uk-UA" b="1" dirty="0"/>
              <a:t>Роль запитання у судовому пізнанні</a:t>
            </a:r>
            <a:endParaRPr lang="uk-UA" dirty="0"/>
          </a:p>
        </p:txBody>
      </p:sp>
      <p:sp>
        <p:nvSpPr>
          <p:cNvPr id="3" name="Місце для вмісту 2"/>
          <p:cNvSpPr>
            <a:spLocks noGrp="1"/>
          </p:cNvSpPr>
          <p:nvPr>
            <p:ph sz="quarter" idx="13"/>
          </p:nvPr>
        </p:nvSpPr>
        <p:spPr>
          <a:xfrm>
            <a:off x="913774" y="1666568"/>
            <a:ext cx="10363826" cy="4124631"/>
          </a:xfrm>
        </p:spPr>
        <p:txBody>
          <a:bodyPr>
            <a:normAutofit lnSpcReduction="10000"/>
          </a:bodyPr>
          <a:lstStyle/>
          <a:p>
            <a:r>
              <a:rPr lang="uk-UA" dirty="0"/>
              <a:t>До питань категорії "істинно" і "хибно", якими характеризуються судження, не застосовні. Не можна сказати "Це запитання є істинним" або "Це запитання є хибним". Запитання може бути або правильним, або неправильним. Тому, коли ми маємо справу із запитанням, нас цікавить перш за все те, правильно чи неправильно воно поставлене, оскільки правильна, послідовна і своєчасна постановка запитання є істотною умовою успіху у процесі пізнання.</a:t>
            </a:r>
          </a:p>
          <a:p>
            <a:r>
              <a:rPr lang="uk-UA" u="sng" dirty="0"/>
              <a:t>Значна увага правильній постановці запитань надається в юридичній науці і судовій практиці, особливо під час розслідування та розгляду кримінальних справ і, зокрема, під час планування розслідування, побудови версій, збирання і перевірки доказів, під час допиту свідків, потерпілих і обвинувачуваних, у судовій експертизі та інших слідчих діях.</a:t>
            </a:r>
            <a:endParaRPr lang="uk-UA" dirty="0"/>
          </a:p>
          <a:p>
            <a:endParaRPr lang="uk-UA" dirty="0"/>
          </a:p>
        </p:txBody>
      </p:sp>
    </p:spTree>
    <p:extLst>
      <p:ext uri="{BB962C8B-B14F-4D97-AF65-F5344CB8AC3E}">
        <p14:creationId xmlns:p14="http://schemas.microsoft.com/office/powerpoint/2010/main" val="189761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369625"/>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1135626"/>
            <a:ext cx="10363826" cy="4655573"/>
          </a:xfrm>
        </p:spPr>
        <p:txBody>
          <a:bodyPr/>
          <a:lstStyle/>
          <a:p>
            <a:r>
              <a:rPr lang="uk-UA" i="1" dirty="0"/>
              <a:t>Так, теорія кримінального процесу і криміналістика виходять із того, що під час допиту свідків, потерпілих і обвинувачуваних, запитання мають бути сформульовані стисло, чітко і виразно, у зрозумілих для допитуваного виразах, на які він міг би дати чітку і недвозначну відповідь</a:t>
            </a:r>
            <a:r>
              <a:rPr lang="uk-UA" dirty="0"/>
              <a:t>. Під час допиту немає нічого шкідливішого, ніж постановка розпливчатих запитань, невиразних або не зовсім ясних тому, кому вони задаються, оскільки на такі запитання, як правило, будуть здобуті відповіді, що мають характер загальних суджень. Не можна ставити громіздких запитань, поєднуючи в одному кілька запитань, що охоплюють різні факти або обставини, оскільки у разі складного запитання допитуваний безперечно опустить у відповіді якусь обставину, котра може мати істотне значення для справи.</a:t>
            </a:r>
          </a:p>
          <a:p>
            <a:endParaRPr lang="uk-UA" dirty="0"/>
          </a:p>
        </p:txBody>
      </p:sp>
    </p:spTree>
    <p:extLst>
      <p:ext uri="{BB962C8B-B14F-4D97-AF65-F5344CB8AC3E}">
        <p14:creationId xmlns:p14="http://schemas.microsoft.com/office/powerpoint/2010/main" val="163935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77896"/>
          </a:xfrm>
        </p:spPr>
        <p:txBody>
          <a:bodyPr>
            <a:normAutofit fontScale="90000"/>
          </a:bodyPr>
          <a:lstStyle/>
          <a:p>
            <a:endParaRPr lang="uk-UA" dirty="0"/>
          </a:p>
        </p:txBody>
      </p:sp>
      <p:sp>
        <p:nvSpPr>
          <p:cNvPr id="3" name="Місце для вмісту 2"/>
          <p:cNvSpPr>
            <a:spLocks noGrp="1"/>
          </p:cNvSpPr>
          <p:nvPr>
            <p:ph sz="quarter" idx="13"/>
          </p:nvPr>
        </p:nvSpPr>
        <p:spPr>
          <a:xfrm>
            <a:off x="913774" y="796414"/>
            <a:ext cx="10363826" cy="5501147"/>
          </a:xfrm>
        </p:spPr>
        <p:txBody>
          <a:bodyPr>
            <a:normAutofit/>
          </a:bodyPr>
          <a:lstStyle/>
          <a:p>
            <a:r>
              <a:rPr lang="uk-UA" dirty="0"/>
              <a:t>Недбале формування запитань, зневага до їх деталізації, непослідовність призводять до того, що чимало доказових фактів, відомих свідку, можуть випасти з поля зору слідчого і суду, оскільки свідок або не згадає про них, або </a:t>
            </a:r>
            <a:r>
              <a:rPr lang="uk-UA" dirty="0" err="1"/>
              <a:t>передасть</a:t>
            </a:r>
            <a:r>
              <a:rPr lang="uk-UA" dirty="0"/>
              <a:t> їх із викривленням.</a:t>
            </a:r>
          </a:p>
          <a:p>
            <a:r>
              <a:rPr lang="uk-UA" dirty="0"/>
              <a:t>Під час допиту свідка не допускаються навідні запитання, тобто такі, у формулюванні яких є очікувана, бажана відповідь. Наприклад, запитання "Чи не був обвинувачуваний у костюмі чорного кольору?" є неправильним. Запитання ж у такій формі: "Як був одягнутий обвинувачуваний?" – буде правильне, не навідне. Навідні запитання неприпустимі тому, що вони підказують, навіюють свідку відповідь, і свідок у цих випадках говорить не про те, що він сам бачив, знає чи пам'ятає, а повторює те, що йому було підказане навідними запитаннями.</a:t>
            </a:r>
          </a:p>
          <a:p>
            <a:r>
              <a:rPr lang="uk-UA" dirty="0"/>
              <a:t>Важливе значення під час допиту свідків має правильна постановка запитань додаткових, уточнюючих, тих, що нагадують, та інших запитань.</a:t>
            </a:r>
          </a:p>
          <a:p>
            <a:endParaRPr lang="uk-UA" dirty="0"/>
          </a:p>
        </p:txBody>
      </p:sp>
    </p:spTree>
    <p:extLst>
      <p:ext uri="{BB962C8B-B14F-4D97-AF65-F5344CB8AC3E}">
        <p14:creationId xmlns:p14="http://schemas.microsoft.com/office/powerpoint/2010/main" val="156974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694089"/>
          </a:xfrm>
        </p:spPr>
        <p:txBody>
          <a:bodyPr/>
          <a:lstStyle/>
          <a:p>
            <a:r>
              <a:rPr lang="uk-UA" b="1" dirty="0"/>
              <a:t>Класифікація суджень</a:t>
            </a:r>
            <a:endParaRPr lang="uk-UA" dirty="0"/>
          </a:p>
        </p:txBody>
      </p:sp>
      <p:pic>
        <p:nvPicPr>
          <p:cNvPr id="4" name="Місце для вмісту 3" descr="G:\JOB\логіка\2024\лекції 24\photo_2024-02-28_23-08-43.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75187" y="1312863"/>
            <a:ext cx="11179278" cy="5014195"/>
          </a:xfrm>
          <a:prstGeom prst="rect">
            <a:avLst/>
          </a:prstGeom>
          <a:noFill/>
          <a:ln>
            <a:noFill/>
          </a:ln>
        </p:spPr>
      </p:pic>
    </p:spTree>
    <p:extLst>
      <p:ext uri="{BB962C8B-B14F-4D97-AF65-F5344CB8AC3E}">
        <p14:creationId xmlns:p14="http://schemas.microsoft.com/office/powerpoint/2010/main" val="411122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Прості судження: </a:t>
            </a:r>
            <a:br>
              <a:rPr lang="uk-UA" b="1" dirty="0"/>
            </a:br>
            <a:r>
              <a:rPr lang="uk-UA" sz="2800" b="1" dirty="0"/>
              <a:t>Судження за змістом предиката</a:t>
            </a:r>
            <a:endParaRPr lang="uk-UA" sz="2800" dirty="0"/>
          </a:p>
        </p:txBody>
      </p:sp>
      <p:sp>
        <p:nvSpPr>
          <p:cNvPr id="3" name="Місце для вмісту 2"/>
          <p:cNvSpPr>
            <a:spLocks noGrp="1"/>
          </p:cNvSpPr>
          <p:nvPr>
            <p:ph sz="quarter" idx="13"/>
          </p:nvPr>
        </p:nvSpPr>
        <p:spPr/>
        <p:txBody>
          <a:bodyPr/>
          <a:lstStyle/>
          <a:p>
            <a:r>
              <a:rPr lang="uk-UA" b="1" dirty="0"/>
              <a:t>Атрибутивне судження</a:t>
            </a:r>
            <a:r>
              <a:rPr lang="uk-UA" dirty="0"/>
              <a:t> – </a:t>
            </a:r>
            <a:endParaRPr lang="uk-UA" dirty="0" smtClean="0"/>
          </a:p>
          <a:p>
            <a:pPr marL="0" indent="0">
              <a:buNone/>
            </a:pPr>
            <a:r>
              <a:rPr lang="uk-UA" sz="1800" dirty="0" smtClean="0"/>
              <a:t>судження</a:t>
            </a:r>
            <a:r>
              <a:rPr lang="uk-UA" sz="1800" dirty="0"/>
              <a:t>, в якому стверджується чи заперечується наявність певних властивостей у предметів</a:t>
            </a:r>
            <a:r>
              <a:rPr lang="uk-UA" sz="1800" dirty="0" smtClean="0"/>
              <a:t>.</a:t>
            </a:r>
          </a:p>
          <a:p>
            <a:r>
              <a:rPr lang="uk-UA" dirty="0"/>
              <a:t>Формула атрибутивного судження: </a:t>
            </a:r>
            <a:endParaRPr lang="uk-UA" dirty="0" smtClean="0"/>
          </a:p>
          <a:p>
            <a:pPr marL="0" indent="0" algn="ctr">
              <a:buNone/>
            </a:pPr>
            <a:r>
              <a:rPr lang="uk-UA" b="1" dirty="0" smtClean="0"/>
              <a:t>S </a:t>
            </a:r>
            <a:r>
              <a:rPr lang="uk-UA" b="1" dirty="0"/>
              <a:t>є Р, S не є Р.</a:t>
            </a:r>
          </a:p>
          <a:p>
            <a:endParaRPr lang="uk-UA" dirty="0"/>
          </a:p>
          <a:p>
            <a:endParaRPr lang="uk-UA" dirty="0"/>
          </a:p>
        </p:txBody>
      </p:sp>
      <p:sp>
        <p:nvSpPr>
          <p:cNvPr id="4" name="Місце для вмісту 3"/>
          <p:cNvSpPr>
            <a:spLocks noGrp="1"/>
          </p:cNvSpPr>
          <p:nvPr>
            <p:ph sz="quarter" idx="14"/>
          </p:nvPr>
        </p:nvSpPr>
        <p:spPr/>
        <p:txBody>
          <a:bodyPr>
            <a:normAutofit fontScale="92500" lnSpcReduction="20000"/>
          </a:bodyPr>
          <a:lstStyle/>
          <a:p>
            <a:r>
              <a:rPr lang="uk-UA" b="1" dirty="0"/>
              <a:t>Судження про відношення – </a:t>
            </a:r>
            <a:endParaRPr lang="uk-UA" b="1" dirty="0" smtClean="0"/>
          </a:p>
          <a:p>
            <a:pPr marL="0" indent="0">
              <a:buNone/>
            </a:pPr>
            <a:r>
              <a:rPr lang="uk-UA" sz="1800" dirty="0" smtClean="0"/>
              <a:t>судження</a:t>
            </a:r>
            <a:r>
              <a:rPr lang="uk-UA" sz="1800" dirty="0"/>
              <a:t>, в якому відображено зв'язки між предметами та відношення (за розміром, положенням у просторі, послідовністю в часі тощо). </a:t>
            </a:r>
          </a:p>
          <a:p>
            <a:r>
              <a:rPr lang="uk-UA" dirty="0"/>
              <a:t>Формула атрибутивного судження: </a:t>
            </a:r>
            <a:endParaRPr lang="uk-UA" dirty="0" smtClean="0"/>
          </a:p>
          <a:p>
            <a:pPr marL="0" indent="0" algn="ctr">
              <a:buNone/>
            </a:pPr>
            <a:r>
              <a:rPr lang="uk-UA" b="1" dirty="0" smtClean="0"/>
              <a:t>A </a:t>
            </a:r>
            <a:r>
              <a:rPr lang="uk-UA" b="1" dirty="0"/>
              <a:t>R B</a:t>
            </a:r>
            <a:r>
              <a:rPr lang="uk-UA" b="1" dirty="0" smtClean="0"/>
              <a:t>.</a:t>
            </a:r>
          </a:p>
          <a:p>
            <a:pPr marL="0" indent="0" algn="just">
              <a:buNone/>
            </a:pPr>
            <a:r>
              <a:rPr lang="uk-UA" dirty="0"/>
              <a:t>«Харків більший за Полтаву», «Дмитро закінчив університет раніше, ніж його брат»,  «Марія дочка Володимира»</a:t>
            </a:r>
            <a:endParaRPr lang="uk-UA" dirty="0"/>
          </a:p>
          <a:p>
            <a:endParaRPr lang="uk-UA" dirty="0"/>
          </a:p>
        </p:txBody>
      </p:sp>
    </p:spTree>
    <p:extLst>
      <p:ext uri="{BB962C8B-B14F-4D97-AF65-F5344CB8AC3E}">
        <p14:creationId xmlns:p14="http://schemas.microsoft.com/office/powerpoint/2010/main" val="98986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609600"/>
            <a:ext cx="10364452" cy="1587910"/>
          </a:xfrm>
        </p:spPr>
        <p:txBody>
          <a:bodyPr>
            <a:normAutofit/>
          </a:bodyPr>
          <a:lstStyle/>
          <a:p>
            <a:r>
              <a:rPr lang="uk-UA" b="1" dirty="0"/>
              <a:t>Прості судження: </a:t>
            </a:r>
            <a:br>
              <a:rPr lang="uk-UA" b="1" dirty="0"/>
            </a:br>
            <a:r>
              <a:rPr lang="uk-UA" sz="2800" b="1" dirty="0"/>
              <a:t>Категоричні судження та їх </a:t>
            </a:r>
            <a:r>
              <a:rPr lang="uk-UA" sz="2800" b="1" dirty="0" smtClean="0"/>
              <a:t>види</a:t>
            </a:r>
            <a:br>
              <a:rPr lang="uk-UA" sz="2800" b="1" dirty="0" smtClean="0"/>
            </a:br>
            <a:r>
              <a:rPr lang="uk-UA" sz="2200" b="1" dirty="0"/>
              <a:t>Категоричне судження</a:t>
            </a:r>
            <a:r>
              <a:rPr lang="uk-UA" sz="2200" dirty="0"/>
              <a:t> – це судження, в якому констатується наявність чи відсутність властивості предмета безвідносно до будь-яких умов</a:t>
            </a:r>
            <a:endParaRPr lang="uk-UA" sz="2200" dirty="0"/>
          </a:p>
        </p:txBody>
      </p:sp>
      <p:sp>
        <p:nvSpPr>
          <p:cNvPr id="3" name="Місце для тексту 2"/>
          <p:cNvSpPr>
            <a:spLocks noGrp="1"/>
          </p:cNvSpPr>
          <p:nvPr>
            <p:ph type="body" idx="1"/>
          </p:nvPr>
        </p:nvSpPr>
        <p:spPr/>
        <p:txBody>
          <a:bodyPr/>
          <a:lstStyle/>
          <a:p>
            <a:r>
              <a:rPr lang="uk-UA" b="1" dirty="0"/>
              <a:t>Загальне судження</a:t>
            </a:r>
            <a:r>
              <a:rPr lang="uk-UA" dirty="0"/>
              <a:t> </a:t>
            </a:r>
            <a:endParaRPr lang="uk-UA" dirty="0"/>
          </a:p>
        </p:txBody>
      </p:sp>
      <p:sp>
        <p:nvSpPr>
          <p:cNvPr id="4" name="Місце для тексту 3"/>
          <p:cNvSpPr>
            <a:spLocks noGrp="1"/>
          </p:cNvSpPr>
          <p:nvPr>
            <p:ph type="body" sz="half" idx="15"/>
          </p:nvPr>
        </p:nvSpPr>
        <p:spPr/>
        <p:txBody>
          <a:bodyPr/>
          <a:lstStyle/>
          <a:p>
            <a:r>
              <a:rPr lang="uk-UA" dirty="0"/>
              <a:t>це судження, в якому за кожним мислимим у суб’єкті елементом множини стверджується чи заперечується певна ознака</a:t>
            </a:r>
            <a:r>
              <a:rPr lang="uk-UA" dirty="0" smtClean="0"/>
              <a:t>.</a:t>
            </a:r>
          </a:p>
          <a:p>
            <a:r>
              <a:rPr lang="uk-UA" dirty="0"/>
              <a:t>Суб’єкт взятий у повному обсязі. </a:t>
            </a:r>
          </a:p>
          <a:p>
            <a:r>
              <a:rPr lang="uk-UA" dirty="0"/>
              <a:t>«Усі студенти складають іспити»</a:t>
            </a:r>
          </a:p>
          <a:p>
            <a:r>
              <a:rPr lang="uk-UA" dirty="0"/>
              <a:t>« Всі S є (не є) P»</a:t>
            </a:r>
          </a:p>
          <a:p>
            <a:endParaRPr lang="uk-UA" dirty="0"/>
          </a:p>
          <a:p>
            <a:endParaRPr lang="uk-UA" dirty="0"/>
          </a:p>
        </p:txBody>
      </p:sp>
      <p:sp>
        <p:nvSpPr>
          <p:cNvPr id="5" name="Місце для тексту 4"/>
          <p:cNvSpPr>
            <a:spLocks noGrp="1"/>
          </p:cNvSpPr>
          <p:nvPr>
            <p:ph type="body" sz="quarter" idx="3"/>
          </p:nvPr>
        </p:nvSpPr>
        <p:spPr/>
        <p:txBody>
          <a:bodyPr/>
          <a:lstStyle/>
          <a:p>
            <a:r>
              <a:rPr lang="uk-UA" b="1" dirty="0"/>
              <a:t>Часткове судження</a:t>
            </a:r>
            <a:r>
              <a:rPr lang="uk-UA" dirty="0"/>
              <a:t> </a:t>
            </a:r>
            <a:endParaRPr lang="uk-UA" dirty="0"/>
          </a:p>
        </p:txBody>
      </p:sp>
      <p:sp>
        <p:nvSpPr>
          <p:cNvPr id="6" name="Місце для тексту 5"/>
          <p:cNvSpPr>
            <a:spLocks noGrp="1"/>
          </p:cNvSpPr>
          <p:nvPr>
            <p:ph type="body" sz="half" idx="16"/>
          </p:nvPr>
        </p:nvSpPr>
        <p:spPr>
          <a:xfrm>
            <a:off x="4441348" y="2943355"/>
            <a:ext cx="3303351" cy="3442697"/>
          </a:xfrm>
        </p:spPr>
        <p:txBody>
          <a:bodyPr>
            <a:normAutofit lnSpcReduction="10000"/>
          </a:bodyPr>
          <a:lstStyle/>
          <a:p>
            <a:r>
              <a:rPr lang="uk-UA" dirty="0"/>
              <a:t>це судження, в якому містяться знання про наявність або відсутність певної ознаки у частини предметів, що мисляться в </a:t>
            </a:r>
            <a:r>
              <a:rPr lang="uk-UA" dirty="0" err="1"/>
              <a:t>суб’єкті,а</a:t>
            </a:r>
            <a:r>
              <a:rPr lang="uk-UA" dirty="0"/>
              <a:t> про наявність цієї ознаки в решті цих предметів може бути відомо, що вона відсутня, або нічого не відомо</a:t>
            </a:r>
            <a:r>
              <a:rPr lang="uk-UA" dirty="0" smtClean="0"/>
              <a:t>.</a:t>
            </a:r>
          </a:p>
          <a:p>
            <a:r>
              <a:rPr lang="uk-UA" dirty="0"/>
              <a:t>«Деякі люди виховані», </a:t>
            </a:r>
          </a:p>
          <a:p>
            <a:r>
              <a:rPr lang="uk-UA" dirty="0"/>
              <a:t>«Двоє дверей з десяти були відчиненими»</a:t>
            </a:r>
          </a:p>
          <a:p>
            <a:r>
              <a:rPr lang="uk-UA" dirty="0"/>
              <a:t>« Деякі S є (не є) P </a:t>
            </a:r>
          </a:p>
          <a:p>
            <a:endParaRPr lang="uk-UA" dirty="0"/>
          </a:p>
        </p:txBody>
      </p:sp>
      <p:sp>
        <p:nvSpPr>
          <p:cNvPr id="7" name="Місце для тексту 6"/>
          <p:cNvSpPr>
            <a:spLocks noGrp="1"/>
          </p:cNvSpPr>
          <p:nvPr>
            <p:ph type="body" sz="quarter" idx="13"/>
          </p:nvPr>
        </p:nvSpPr>
        <p:spPr/>
        <p:txBody>
          <a:bodyPr/>
          <a:lstStyle/>
          <a:p>
            <a:r>
              <a:rPr lang="uk-UA" b="1" dirty="0"/>
              <a:t>Одиничне судження</a:t>
            </a:r>
            <a:endParaRPr lang="uk-UA" dirty="0"/>
          </a:p>
        </p:txBody>
      </p:sp>
      <p:sp>
        <p:nvSpPr>
          <p:cNvPr id="8" name="Місце для тексту 7"/>
          <p:cNvSpPr>
            <a:spLocks noGrp="1"/>
          </p:cNvSpPr>
          <p:nvPr>
            <p:ph type="body" sz="half" idx="17"/>
          </p:nvPr>
        </p:nvSpPr>
        <p:spPr/>
        <p:txBody>
          <a:bodyPr/>
          <a:lstStyle/>
          <a:p>
            <a:r>
              <a:rPr lang="uk-UA" dirty="0"/>
              <a:t>судження, об’єктом якого э одиничне </a:t>
            </a:r>
            <a:r>
              <a:rPr lang="uk-UA" dirty="0" smtClean="0"/>
              <a:t>поняття</a:t>
            </a:r>
          </a:p>
          <a:p>
            <a:r>
              <a:rPr lang="uk-UA" dirty="0"/>
              <a:t>«Аристотель – фундатор логіки», </a:t>
            </a:r>
          </a:p>
          <a:p>
            <a:r>
              <a:rPr lang="uk-UA" dirty="0"/>
              <a:t>«Ірен Роздобудько – авторка повісті </a:t>
            </a:r>
            <a:r>
              <a:rPr lang="uk-UA" dirty="0" smtClean="0"/>
              <a:t>«Ґудзик»</a:t>
            </a:r>
            <a:endParaRPr lang="uk-UA" dirty="0"/>
          </a:p>
          <a:p>
            <a:r>
              <a:rPr lang="uk-UA" dirty="0"/>
              <a:t>« Дане S є (не є) P»</a:t>
            </a:r>
          </a:p>
          <a:p>
            <a:endParaRPr lang="uk-UA" dirty="0"/>
          </a:p>
        </p:txBody>
      </p:sp>
    </p:spTree>
    <p:extLst>
      <p:ext uri="{BB962C8B-B14F-4D97-AF65-F5344CB8AC3E}">
        <p14:creationId xmlns:p14="http://schemas.microsoft.com/office/powerpoint/2010/main" val="212672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107044"/>
          </a:xfrm>
        </p:spPr>
        <p:txBody>
          <a:bodyPr>
            <a:normAutofit/>
          </a:bodyPr>
          <a:lstStyle/>
          <a:p>
            <a:r>
              <a:rPr lang="uk-UA" sz="2800" dirty="0"/>
              <a:t>За якістю, тобто за характером зв’язки, судження поділяють на стверджувальні та заперечні</a:t>
            </a:r>
            <a:endParaRPr lang="uk-UA" sz="2800" dirty="0"/>
          </a:p>
        </p:txBody>
      </p:sp>
      <p:sp>
        <p:nvSpPr>
          <p:cNvPr id="3" name="Місце для тексту 2"/>
          <p:cNvSpPr>
            <a:spLocks noGrp="1"/>
          </p:cNvSpPr>
          <p:nvPr>
            <p:ph type="body" idx="1"/>
          </p:nvPr>
        </p:nvSpPr>
        <p:spPr/>
        <p:txBody>
          <a:bodyPr/>
          <a:lstStyle/>
          <a:p>
            <a:r>
              <a:rPr lang="uk-UA" b="1" dirty="0"/>
              <a:t>Стверджувальне судження</a:t>
            </a:r>
            <a:r>
              <a:rPr lang="uk-UA" dirty="0"/>
              <a:t> </a:t>
            </a:r>
            <a:endParaRPr lang="uk-UA" dirty="0"/>
          </a:p>
        </p:txBody>
      </p:sp>
      <p:sp>
        <p:nvSpPr>
          <p:cNvPr id="4" name="Місце для вмісту 3"/>
          <p:cNvSpPr>
            <a:spLocks noGrp="1"/>
          </p:cNvSpPr>
          <p:nvPr>
            <p:ph sz="quarter" idx="13"/>
          </p:nvPr>
        </p:nvSpPr>
        <p:spPr/>
        <p:txBody>
          <a:bodyPr>
            <a:normAutofit fontScale="92500" lnSpcReduction="20000"/>
          </a:bodyPr>
          <a:lstStyle/>
          <a:p>
            <a:pPr marL="0" indent="0" algn="ctr">
              <a:buNone/>
            </a:pPr>
            <a:r>
              <a:rPr lang="uk-UA" dirty="0"/>
              <a:t>судження, в якому констатується наявність ознаки в певного предмета (чи множини предметів).</a:t>
            </a:r>
          </a:p>
          <a:p>
            <a:pPr marL="0" indent="0">
              <a:buNone/>
            </a:pPr>
            <a:r>
              <a:rPr lang="uk-UA" dirty="0"/>
              <a:t> «Працюючі громадяни України платять податки» або </a:t>
            </a:r>
          </a:p>
          <a:p>
            <a:pPr marL="0" indent="0">
              <a:buNone/>
            </a:pPr>
            <a:r>
              <a:rPr lang="uk-UA" dirty="0"/>
              <a:t> «Окремі категорії громадян мають право на безоплатний проїзд у міському транспорті».</a:t>
            </a:r>
          </a:p>
          <a:p>
            <a:endParaRPr lang="uk-UA" dirty="0"/>
          </a:p>
        </p:txBody>
      </p:sp>
      <p:sp>
        <p:nvSpPr>
          <p:cNvPr id="5" name="Місце для тексту 4"/>
          <p:cNvSpPr>
            <a:spLocks noGrp="1"/>
          </p:cNvSpPr>
          <p:nvPr>
            <p:ph type="body" sz="quarter" idx="3"/>
          </p:nvPr>
        </p:nvSpPr>
        <p:spPr/>
        <p:txBody>
          <a:bodyPr/>
          <a:lstStyle/>
          <a:p>
            <a:r>
              <a:rPr lang="uk-UA" b="1" dirty="0" err="1"/>
              <a:t>Заперечувальне</a:t>
            </a:r>
            <a:r>
              <a:rPr lang="uk-UA" b="1" dirty="0"/>
              <a:t> судження</a:t>
            </a:r>
            <a:endParaRPr lang="uk-UA" dirty="0"/>
          </a:p>
        </p:txBody>
      </p:sp>
      <p:sp>
        <p:nvSpPr>
          <p:cNvPr id="6" name="Місце для вмісту 5"/>
          <p:cNvSpPr>
            <a:spLocks noGrp="1"/>
          </p:cNvSpPr>
          <p:nvPr>
            <p:ph sz="quarter" idx="14"/>
          </p:nvPr>
        </p:nvSpPr>
        <p:spPr/>
        <p:txBody>
          <a:bodyPr>
            <a:normAutofit lnSpcReduction="10000"/>
          </a:bodyPr>
          <a:lstStyle/>
          <a:p>
            <a:pPr marL="0" indent="0" algn="ctr">
              <a:buNone/>
            </a:pPr>
            <a:r>
              <a:rPr lang="uk-UA" dirty="0"/>
              <a:t>судження, в якому констатується відсутність певної ознаки у кожного предмета, який мислиться в суб’єкті </a:t>
            </a:r>
            <a:r>
              <a:rPr lang="uk-UA" dirty="0" smtClean="0"/>
              <a:t>судження</a:t>
            </a:r>
          </a:p>
          <a:p>
            <a:pPr marL="0" indent="0">
              <a:buNone/>
            </a:pPr>
            <a:r>
              <a:rPr lang="uk-UA" dirty="0"/>
              <a:t>«Риби не можуть жити без води», </a:t>
            </a:r>
          </a:p>
          <a:p>
            <a:pPr marL="0" indent="0">
              <a:buNone/>
            </a:pPr>
            <a:r>
              <a:rPr lang="uk-UA" dirty="0"/>
              <a:t>«Окремі студенти не взяли участь у спортивних змаганнях»</a:t>
            </a:r>
            <a:endParaRPr lang="uk-UA" dirty="0"/>
          </a:p>
        </p:txBody>
      </p:sp>
    </p:spTree>
    <p:extLst>
      <p:ext uri="{BB962C8B-B14F-4D97-AF65-F5344CB8AC3E}">
        <p14:creationId xmlns:p14="http://schemas.microsoft.com/office/powerpoint/2010/main" val="2711349901"/>
      </p:ext>
    </p:extLst>
  </p:cSld>
  <p:clrMapOvr>
    <a:masterClrMapping/>
  </p:clrMapOvr>
</p:sld>
</file>

<file path=ppt/theme/theme1.xml><?xml version="1.0" encoding="utf-8"?>
<a:theme xmlns:a="http://schemas.openxmlformats.org/drawingml/2006/main" name="Краплинка">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Краплинка</Template>
  <TotalTime>67</TotalTime>
  <Words>1989</Words>
  <Application>Microsoft Office PowerPoint</Application>
  <PresentationFormat>Широкий екран</PresentationFormat>
  <Paragraphs>129</Paragraphs>
  <Slides>24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24</vt:i4>
      </vt:variant>
    </vt:vector>
  </HeadingPairs>
  <TitlesOfParts>
    <vt:vector size="28" baseType="lpstr">
      <vt:lpstr>Arial</vt:lpstr>
      <vt:lpstr>Times New Roman</vt:lpstr>
      <vt:lpstr>Tw Cen MT</vt:lpstr>
      <vt:lpstr>Краплинка</vt:lpstr>
      <vt:lpstr>СУДЖЕННЯ </vt:lpstr>
      <vt:lpstr>Судження – це логічна форма мислення, за допомогою якої щось стверджується або заперечується щодо предмета нашої думки або зв’язку між предметами думки.  Судження складається із суб'єкта, предиката і зв'язки </vt:lpstr>
      <vt:lpstr>Роль запитання у судовому пізнанні</vt:lpstr>
      <vt:lpstr>Презентація PowerPoint</vt:lpstr>
      <vt:lpstr>Презентація PowerPoint</vt:lpstr>
      <vt:lpstr>Класифікація суджень</vt:lpstr>
      <vt:lpstr>Прості судження:  Судження за змістом предиката</vt:lpstr>
      <vt:lpstr>Прості судження:  Категоричні судження та їх види Категоричне судження – це судження, в якому констатується наявність чи відсутність властивості предмета безвідносно до будь-яких умов</vt:lpstr>
      <vt:lpstr>За якістю, тобто за характером зв’язки, судження поділяють на стверджувальні та заперечні</vt:lpstr>
      <vt:lpstr>Прості судження: Види суджень за кількістю і якістю</vt:lpstr>
      <vt:lpstr>Презентація PowerPoint</vt:lpstr>
      <vt:lpstr>Із загальних суджень логіка виділяє в окрему групу неозначені судження, тобто такі, які не мають показника кількості (квантора)</vt:lpstr>
      <vt:lpstr>У класі загальних суджень розрізняються також судження такі, що виділяють і виключають.</vt:lpstr>
      <vt:lpstr>Презентація PowerPoint</vt:lpstr>
      <vt:lpstr>Прості судження: Розподіленість термінів у категоричних судженнях Суб'єкт і предикат судження називаються термінами судження. Кожен термін у судженні розподілений або не розподілений</vt:lpstr>
      <vt:lpstr>Правила розподіленості термінів у судженнях</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Логічний квадрат</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СУДЖЕННЯ</dc:title>
  <dc:creator>Admin</dc:creator>
  <cp:lastModifiedBy>Admin</cp:lastModifiedBy>
  <cp:revision>8</cp:revision>
  <dcterms:created xsi:type="dcterms:W3CDTF">2024-02-29T13:23:32Z</dcterms:created>
  <dcterms:modified xsi:type="dcterms:W3CDTF">2024-02-29T14:31:28Z</dcterms:modified>
</cp:coreProperties>
</file>