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88" r:id="rId3"/>
    <p:sldId id="291" r:id="rId4"/>
    <p:sldId id="307" r:id="rId5"/>
    <p:sldId id="355" r:id="rId6"/>
    <p:sldId id="356" r:id="rId7"/>
    <p:sldId id="357" r:id="rId8"/>
    <p:sldId id="316" r:id="rId9"/>
    <p:sldId id="358" r:id="rId10"/>
    <p:sldId id="359" r:id="rId11"/>
    <p:sldId id="360" r:id="rId12"/>
    <p:sldId id="315" r:id="rId13"/>
    <p:sldId id="314" r:id="rId14"/>
    <p:sldId id="313" r:id="rId15"/>
    <p:sldId id="312" r:id="rId16"/>
    <p:sldId id="310" r:id="rId17"/>
    <p:sldId id="311" r:id="rId18"/>
    <p:sldId id="330" r:id="rId19"/>
    <p:sldId id="309" r:id="rId20"/>
    <p:sldId id="331" r:id="rId21"/>
    <p:sldId id="332" r:id="rId22"/>
    <p:sldId id="322" r:id="rId23"/>
    <p:sldId id="321" r:id="rId24"/>
    <p:sldId id="333" r:id="rId25"/>
    <p:sldId id="334" r:id="rId26"/>
    <p:sldId id="338" r:id="rId27"/>
    <p:sldId id="337" r:id="rId28"/>
    <p:sldId id="339" r:id="rId29"/>
    <p:sldId id="326" r:id="rId30"/>
    <p:sldId id="335" r:id="rId31"/>
    <p:sldId id="336" r:id="rId32"/>
    <p:sldId id="327" r:id="rId33"/>
    <p:sldId id="340" r:id="rId34"/>
    <p:sldId id="328" r:id="rId35"/>
    <p:sldId id="329" r:id="rId36"/>
    <p:sldId id="349" r:id="rId37"/>
    <p:sldId id="348" r:id="rId38"/>
    <p:sldId id="347" r:id="rId39"/>
    <p:sldId id="346" r:id="rId40"/>
    <p:sldId id="345" r:id="rId41"/>
    <p:sldId id="344" r:id="rId42"/>
    <p:sldId id="343" r:id="rId43"/>
    <p:sldId id="354" r:id="rId44"/>
    <p:sldId id="353" r:id="rId45"/>
    <p:sldId id="352" r:id="rId46"/>
    <p:sldId id="351" r:id="rId47"/>
    <p:sldId id="282" r:id="rId4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19" autoAdjust="0"/>
  </p:normalViewPr>
  <p:slideViewPr>
    <p:cSldViewPr snapToGrid="0">
      <p:cViewPr varScale="1">
        <p:scale>
          <a:sx n="78" d="100"/>
          <a:sy n="78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54833" y="6281739"/>
            <a:ext cx="7425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ru-RU" altLang="uk-UA" sz="1800">
                <a:latin typeface="Malgun Gothic" panose="020B0503020000020004" pitchFamily="34" charset="-127"/>
              </a:rPr>
              <a:t>р. </a:t>
            </a:r>
            <a:fld id="{2B925373-8E4B-46A4-AC7B-66949E59DD3C}" type="slidenum">
              <a:rPr lang="ru-RU" altLang="uk-UA" sz="1800">
                <a:latin typeface="Malgun Gothic" panose="020B0503020000020004" pitchFamily="34" charset="-127"/>
              </a:rPr>
              <a:pPr eaLnBrk="1" latinLnBrk="1" hangingPunct="1"/>
              <a:t>‹#›</a:t>
            </a:fld>
            <a:endParaRPr lang="ru-RU" altLang="uk-UA" sz="1800">
              <a:latin typeface="Malgun Gothic" panose="020B0503020000020004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31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962" y="766894"/>
            <a:ext cx="11108602" cy="4227968"/>
          </a:xfrm>
        </p:spPr>
        <p:txBody>
          <a:bodyPr>
            <a:normAutofit/>
          </a:bodyPr>
          <a:lstStyle/>
          <a:p>
            <a:r>
              <a:rPr lang="uk-UA" dirty="0" smtClean="0"/>
              <a:t>Бездротові мережі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Лекція 2</a:t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7464"/>
            <a:ext cx="9144000" cy="106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ko-KR" dirty="0" err="1"/>
              <a:t>Технології</a:t>
            </a:r>
            <a:r>
              <a:rPr lang="ru-RU" altLang="ko-KR" dirty="0"/>
              <a:t> </a:t>
            </a:r>
            <a:r>
              <a:rPr lang="en-US" altLang="ko-KR" dirty="0"/>
              <a:t>Wi-Fi</a:t>
            </a:r>
            <a:endParaRPr lang="ru-RU" altLang="uk-UA" dirty="0" smtClean="0"/>
          </a:p>
        </p:txBody>
      </p:sp>
      <p:sp>
        <p:nvSpPr>
          <p:cNvPr id="39940" name="Oval 5"/>
          <p:cNvSpPr>
            <a:spLocks noChangeArrowheads="1"/>
          </p:cNvSpPr>
          <p:nvPr/>
        </p:nvSpPr>
        <p:spPr bwMode="auto">
          <a:xfrm>
            <a:off x="2133600" y="1752600"/>
            <a:ext cx="5410200" cy="502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endParaRPr lang="ru-RU" altLang="uk-UA">
              <a:latin typeface="Malgun Gothic" panose="020B0503020000020004" pitchFamily="34" charset="-127"/>
            </a:endParaRPr>
          </a:p>
        </p:txBody>
      </p:sp>
      <p:sp>
        <p:nvSpPr>
          <p:cNvPr id="39941" name="Text Box 9"/>
          <p:cNvSpPr txBox="1">
            <a:spLocks noChangeArrowheads="1"/>
          </p:cNvSpPr>
          <p:nvPr/>
        </p:nvSpPr>
        <p:spPr bwMode="auto">
          <a:xfrm>
            <a:off x="3048000" y="36718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A</a:t>
            </a:r>
            <a:endParaRPr lang="ru-RU" altLang="ru-RU" dirty="0">
              <a:solidFill>
                <a:schemeClr val="bg1"/>
              </a:solidFill>
              <a:latin typeface="Malgun Gothic" panose="020B0503020000020004" pitchFamily="34" charset="-127"/>
            </a:endParaRPr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4953000" y="4953001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B</a:t>
            </a:r>
            <a:endParaRPr lang="ru-RU" altLang="ru-RU" dirty="0">
              <a:solidFill>
                <a:schemeClr val="bg1"/>
              </a:solidFill>
              <a:latin typeface="Malgun Gothic" panose="020B0503020000020004" pitchFamily="34" charset="-127"/>
            </a:endParaRPr>
          </a:p>
        </p:txBody>
      </p:sp>
      <p:sp>
        <p:nvSpPr>
          <p:cNvPr id="39943" name="Text Box 11"/>
          <p:cNvSpPr txBox="1">
            <a:spLocks noChangeArrowheads="1"/>
          </p:cNvSpPr>
          <p:nvPr/>
        </p:nvSpPr>
        <p:spPr bwMode="auto">
          <a:xfrm>
            <a:off x="6672263" y="558165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C</a:t>
            </a:r>
            <a:endParaRPr lang="ru-RU" altLang="ru-RU" dirty="0">
              <a:solidFill>
                <a:schemeClr val="bg1"/>
              </a:solidFill>
              <a:latin typeface="Malgun Gothic" panose="020B0503020000020004" pitchFamily="34" charset="-127"/>
            </a:endParaRPr>
          </a:p>
        </p:txBody>
      </p:sp>
      <p:sp>
        <p:nvSpPr>
          <p:cNvPr id="39944" name="Text Box 13"/>
          <p:cNvSpPr txBox="1">
            <a:spLocks noChangeArrowheads="1"/>
          </p:cNvSpPr>
          <p:nvPr/>
        </p:nvSpPr>
        <p:spPr bwMode="auto">
          <a:xfrm>
            <a:off x="8915400" y="58372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D</a:t>
            </a:r>
            <a:endParaRPr lang="ru-RU" altLang="ru-RU" dirty="0">
              <a:solidFill>
                <a:schemeClr val="bg1"/>
              </a:solidFill>
              <a:latin typeface="Malgun Gothic" panose="020B0503020000020004" pitchFamily="34" charset="-127"/>
            </a:endParaRPr>
          </a:p>
        </p:txBody>
      </p:sp>
      <p:sp>
        <p:nvSpPr>
          <p:cNvPr id="39945" name="Line 14"/>
          <p:cNvSpPr>
            <a:spLocks noChangeShapeType="1"/>
          </p:cNvSpPr>
          <p:nvPr/>
        </p:nvSpPr>
        <p:spPr bwMode="auto">
          <a:xfrm>
            <a:off x="7696200" y="5105400"/>
            <a:ext cx="468000" cy="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946" name="Line 15"/>
          <p:cNvSpPr>
            <a:spLocks noChangeShapeType="1"/>
          </p:cNvSpPr>
          <p:nvPr/>
        </p:nvSpPr>
        <p:spPr bwMode="auto">
          <a:xfrm flipH="1" flipV="1">
            <a:off x="3733800" y="3733800"/>
            <a:ext cx="533400" cy="30480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39947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4" y="2247901"/>
            <a:ext cx="15525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41" y="3671888"/>
            <a:ext cx="15525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53" y="4283075"/>
            <a:ext cx="15525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4329114"/>
            <a:ext cx="1554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Text Box 7"/>
          <p:cNvSpPr txBox="1">
            <a:spLocks noChangeArrowheads="1"/>
          </p:cNvSpPr>
          <p:nvPr/>
        </p:nvSpPr>
        <p:spPr bwMode="auto">
          <a:xfrm>
            <a:off x="3911600" y="3432175"/>
            <a:ext cx="1925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ru-RU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С</a:t>
            </a:r>
            <a:r>
              <a:rPr lang="en-US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TS, 1500 </a:t>
            </a:r>
            <a:r>
              <a:rPr lang="ru-RU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байт</a:t>
            </a:r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7067550" y="4202114"/>
            <a:ext cx="192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ru-RU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С</a:t>
            </a:r>
            <a:r>
              <a:rPr lang="en-US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TS, 1500 </a:t>
            </a:r>
            <a:r>
              <a:rPr lang="ru-RU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байт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8774" y="1334572"/>
            <a:ext cx="7535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404040"/>
                </a:solidFill>
                <a:latin typeface="Verdana" panose="020B0604030504040204" pitchFamily="34" charset="0"/>
              </a:rPr>
              <a:t>Протокол </a:t>
            </a:r>
            <a:r>
              <a:rPr lang="en-US" altLang="ru-RU" b="1" dirty="0" smtClean="0">
                <a:solidFill>
                  <a:srgbClr val="404040"/>
                </a:solidFill>
                <a:latin typeface="Verdana" panose="020B0604030504040204" pitchFamily="34" charset="0"/>
              </a:rPr>
              <a:t>MACA</a:t>
            </a:r>
            <a:r>
              <a:rPr lang="uk-UA" altLang="ru-RU" b="1" dirty="0" smtClean="0">
                <a:solidFill>
                  <a:srgbClr val="404040"/>
                </a:solidFill>
                <a:latin typeface="Verdana" panose="020B0604030504040204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Multiple Access with Collision Avoidance for Wireless </a:t>
            </a:r>
          </a:p>
        </p:txBody>
      </p:sp>
    </p:spTree>
    <p:extLst>
      <p:ext uri="{BB962C8B-B14F-4D97-AF65-F5344CB8AC3E}">
        <p14:creationId xmlns:p14="http://schemas.microsoft.com/office/powerpoint/2010/main" val="385356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7464"/>
            <a:ext cx="9144000" cy="106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ko-KR" dirty="0" err="1"/>
              <a:t>Технології</a:t>
            </a:r>
            <a:r>
              <a:rPr lang="ru-RU" altLang="ko-KR" dirty="0"/>
              <a:t> </a:t>
            </a:r>
            <a:r>
              <a:rPr lang="en-US" altLang="ko-KR" dirty="0"/>
              <a:t>Wi-Fi</a:t>
            </a:r>
            <a:endParaRPr lang="ru-RU" altLang="uk-UA" dirty="0" smtClean="0"/>
          </a:p>
        </p:txBody>
      </p:sp>
      <p:sp>
        <p:nvSpPr>
          <p:cNvPr id="40964" name="Oval 5"/>
          <p:cNvSpPr>
            <a:spLocks noChangeArrowheads="1"/>
          </p:cNvSpPr>
          <p:nvPr/>
        </p:nvSpPr>
        <p:spPr bwMode="auto">
          <a:xfrm>
            <a:off x="2133600" y="1752600"/>
            <a:ext cx="5410200" cy="502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endParaRPr lang="ru-RU" altLang="uk-UA">
              <a:latin typeface="Malgun Gothic" panose="020B0503020000020004" pitchFamily="34" charset="-127"/>
            </a:endParaRPr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3048000" y="36718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>
                <a:latin typeface="Malgun Gothic" panose="020B0503020000020004" pitchFamily="34" charset="-127"/>
              </a:rPr>
              <a:t>A</a:t>
            </a:r>
            <a:endParaRPr lang="ru-RU" altLang="ru-RU">
              <a:latin typeface="Malgun Gothic" panose="020B0503020000020004" pitchFamily="34" charset="-127"/>
            </a:endParaRP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4953000" y="4953001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>
                <a:latin typeface="Malgun Gothic" panose="020B0503020000020004" pitchFamily="34" charset="-127"/>
              </a:rPr>
              <a:t>B</a:t>
            </a:r>
            <a:endParaRPr lang="ru-RU" altLang="ru-RU">
              <a:latin typeface="Malgun Gothic" panose="020B0503020000020004" pitchFamily="34" charset="-127"/>
            </a:endParaRPr>
          </a:p>
        </p:txBody>
      </p:sp>
      <p:sp>
        <p:nvSpPr>
          <p:cNvPr id="40967" name="Text Box 11"/>
          <p:cNvSpPr txBox="1">
            <a:spLocks noChangeArrowheads="1"/>
          </p:cNvSpPr>
          <p:nvPr/>
        </p:nvSpPr>
        <p:spPr bwMode="auto">
          <a:xfrm>
            <a:off x="6672263" y="558165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>
                <a:latin typeface="Malgun Gothic" panose="020B0503020000020004" pitchFamily="34" charset="-127"/>
              </a:rPr>
              <a:t>C</a:t>
            </a:r>
            <a:endParaRPr lang="ru-RU" altLang="ru-RU">
              <a:latin typeface="Malgun Gothic" panose="020B0503020000020004" pitchFamily="34" charset="-127"/>
            </a:endParaRPr>
          </a:p>
        </p:txBody>
      </p:sp>
      <p:sp>
        <p:nvSpPr>
          <p:cNvPr id="40968" name="Text Box 13"/>
          <p:cNvSpPr txBox="1">
            <a:spLocks noChangeArrowheads="1"/>
          </p:cNvSpPr>
          <p:nvPr/>
        </p:nvSpPr>
        <p:spPr bwMode="auto">
          <a:xfrm>
            <a:off x="8915400" y="58372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D</a:t>
            </a:r>
            <a:endParaRPr lang="ru-RU" altLang="ru-RU" dirty="0">
              <a:solidFill>
                <a:schemeClr val="bg1"/>
              </a:solidFill>
              <a:latin typeface="Malgun Gothic" panose="020B0503020000020004" pitchFamily="34" charset="-127"/>
            </a:endParaRPr>
          </a:p>
        </p:txBody>
      </p:sp>
      <p:sp>
        <p:nvSpPr>
          <p:cNvPr id="40969" name="Line 14"/>
          <p:cNvSpPr>
            <a:spLocks noChangeShapeType="1"/>
          </p:cNvSpPr>
          <p:nvPr/>
        </p:nvSpPr>
        <p:spPr bwMode="auto">
          <a:xfrm>
            <a:off x="7696200" y="5105400"/>
            <a:ext cx="457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0970" name="Line 15"/>
          <p:cNvSpPr>
            <a:spLocks noChangeShapeType="1"/>
          </p:cNvSpPr>
          <p:nvPr/>
        </p:nvSpPr>
        <p:spPr bwMode="auto">
          <a:xfrm flipH="1" flipV="1">
            <a:off x="3733800" y="3733800"/>
            <a:ext cx="5334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40971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4" y="2247901"/>
            <a:ext cx="15525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1" y="3638551"/>
            <a:ext cx="15525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9" y="4359276"/>
            <a:ext cx="15525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4329114"/>
            <a:ext cx="1554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5" name="Text Box 7"/>
          <p:cNvSpPr txBox="1">
            <a:spLocks noChangeArrowheads="1"/>
          </p:cNvSpPr>
          <p:nvPr/>
        </p:nvSpPr>
        <p:spPr bwMode="auto">
          <a:xfrm>
            <a:off x="7067550" y="4202114"/>
            <a:ext cx="2197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ru-RU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Данные</a:t>
            </a:r>
            <a:r>
              <a:rPr lang="en-US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, 1500 </a:t>
            </a:r>
            <a:r>
              <a:rPr lang="ru-RU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байт</a:t>
            </a:r>
          </a:p>
        </p:txBody>
      </p:sp>
      <p:sp>
        <p:nvSpPr>
          <p:cNvPr id="40976" name="Text Box 7"/>
          <p:cNvSpPr txBox="1">
            <a:spLocks noChangeArrowheads="1"/>
          </p:cNvSpPr>
          <p:nvPr/>
        </p:nvSpPr>
        <p:spPr bwMode="auto">
          <a:xfrm>
            <a:off x="3983038" y="3368676"/>
            <a:ext cx="2358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ru-RU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Данные</a:t>
            </a:r>
            <a:r>
              <a:rPr lang="en-US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, 1500 </a:t>
            </a:r>
            <a:r>
              <a:rPr lang="ru-RU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байт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8774" y="1334572"/>
            <a:ext cx="7535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404040"/>
                </a:solidFill>
                <a:latin typeface="Verdana" panose="020B0604030504040204" pitchFamily="34" charset="0"/>
              </a:rPr>
              <a:t>Протокол </a:t>
            </a:r>
            <a:r>
              <a:rPr lang="en-US" altLang="ru-RU" b="1" dirty="0" smtClean="0">
                <a:solidFill>
                  <a:srgbClr val="404040"/>
                </a:solidFill>
                <a:latin typeface="Verdana" panose="020B0604030504040204" pitchFamily="34" charset="0"/>
              </a:rPr>
              <a:t>MACA</a:t>
            </a:r>
            <a:r>
              <a:rPr lang="uk-UA" altLang="ru-RU" b="1" dirty="0" smtClean="0">
                <a:solidFill>
                  <a:srgbClr val="404040"/>
                </a:solidFill>
                <a:latin typeface="Verdana" panose="020B0604030504040204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Multiple Access with Collision Avoidance for Wireless </a:t>
            </a:r>
          </a:p>
        </p:txBody>
      </p:sp>
    </p:spTree>
    <p:extLst>
      <p:ext uri="{BB962C8B-B14F-4D97-AF65-F5344CB8AC3E}">
        <p14:creationId xmlns:p14="http://schemas.microsoft.com/office/powerpoint/2010/main" val="74573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527" y="971631"/>
            <a:ext cx="10256903" cy="920817"/>
          </a:xfrm>
        </p:spPr>
        <p:txBody>
          <a:bodyPr/>
          <a:lstStyle/>
          <a:p>
            <a:r>
              <a:rPr lang="uk-UA" dirty="0" smtClean="0"/>
              <a:t>Підтвердження отриманих даних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35" y="2133600"/>
            <a:ext cx="10644739" cy="370251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041583" y="3051208"/>
            <a:ext cx="2281188" cy="79889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7151571" y="3157086"/>
            <a:ext cx="2127183" cy="827773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041583" y="3368842"/>
            <a:ext cx="2281188" cy="808522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1347" y="3368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 rot="20441183">
            <a:off x="3294878" y="3076482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повідомлення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273831">
            <a:off x="7383042" y="3184176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повідомлення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441183">
            <a:off x="3475996" y="3648198"/>
            <a:ext cx="178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підтвердження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71537" y="174338"/>
            <a:ext cx="9568882" cy="94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Чому </a:t>
            </a:r>
            <a:r>
              <a:rPr lang="ru-RU" dirty="0" smtClean="0"/>
              <a:t>в </a:t>
            </a:r>
            <a:r>
              <a:rPr lang="en-US" dirty="0" err="1" smtClean="0"/>
              <a:t>Wi-fi</a:t>
            </a:r>
            <a:r>
              <a:rPr lang="en-US" dirty="0" smtClean="0"/>
              <a:t> </a:t>
            </a:r>
            <a:r>
              <a:rPr lang="uk-UA" dirty="0" smtClean="0"/>
              <a:t>не працює </a:t>
            </a:r>
            <a:r>
              <a:rPr lang="en-US" dirty="0" err="1" smtClean="0"/>
              <a:t>csma</a:t>
            </a:r>
            <a:r>
              <a:rPr lang="en-US" dirty="0" smtClean="0"/>
              <a:t>/cd 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021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Пошук колізії в </a:t>
            </a:r>
            <a:r>
              <a:rPr lang="en-US" dirty="0" err="1" smtClean="0"/>
              <a:t>wi-fi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096064"/>
            <a:ext cx="11665819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Відсутність підтвердження отриманого кадру</a:t>
            </a:r>
          </a:p>
          <a:p>
            <a:pPr marL="0" indent="0">
              <a:buNone/>
            </a:pPr>
            <a:endParaRPr lang="uk-UA" sz="3200" dirty="0"/>
          </a:p>
          <a:p>
            <a:pPr marL="0" indent="0">
              <a:buNone/>
            </a:pPr>
            <a:r>
              <a:rPr lang="uk-UA" sz="3200" dirty="0" smtClean="0"/>
              <a:t>Колізії в  </a:t>
            </a:r>
            <a:r>
              <a:rPr lang="en-US" sz="3200" dirty="0" err="1" smtClean="0"/>
              <a:t>wi-fi</a:t>
            </a:r>
            <a:r>
              <a:rPr lang="en-US" sz="3200" dirty="0" smtClean="0"/>
              <a:t> </a:t>
            </a:r>
            <a:r>
              <a:rPr lang="uk-UA" sz="3200" dirty="0" smtClean="0"/>
              <a:t>дуже негативно впливають на швидкість (передача кадру, тайм-аут очікування підтвердження)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46917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130" y="394637"/>
            <a:ext cx="11627318" cy="1895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1" dirty="0" smtClean="0"/>
              <a:t>Метод доступу до середовища в </a:t>
            </a:r>
            <a:r>
              <a:rPr lang="en-US" sz="3200" b="1" dirty="0" smtClean="0"/>
              <a:t>Wi-Fi </a:t>
            </a:r>
            <a:r>
              <a:rPr lang="ru-RU" sz="3200" b="1" dirty="0" smtClean="0"/>
              <a:t> </a:t>
            </a:r>
            <a:r>
              <a:rPr lang="en-US" sz="3200" b="1" dirty="0" smtClean="0"/>
              <a:t>CSMA/CA </a:t>
            </a:r>
            <a:r>
              <a:rPr lang="uk-UA" sz="3200" b="1" dirty="0" smtClean="0"/>
              <a:t>– множинний доступ з прослуховуванням несучої частоти і запобіганням колізій</a:t>
            </a:r>
            <a:endParaRPr lang="uk-UA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" y="2565514"/>
            <a:ext cx="11534775" cy="15525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2141" y="4268998"/>
            <a:ext cx="1679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Передача </a:t>
            </a:r>
          </a:p>
          <a:p>
            <a:pPr algn="ctr"/>
            <a:r>
              <a:rPr lang="uk-UA" sz="2400" b="1" dirty="0" smtClean="0"/>
              <a:t>кадру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94584" y="5096974"/>
            <a:ext cx="21900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Короткий </a:t>
            </a:r>
          </a:p>
          <a:p>
            <a:pPr algn="ctr"/>
            <a:r>
              <a:rPr lang="uk-UA" sz="2400" b="1" dirty="0" err="1"/>
              <a:t>м</a:t>
            </a:r>
            <a:r>
              <a:rPr lang="uk-UA" sz="2400" b="1" dirty="0" err="1" smtClean="0"/>
              <a:t>іжкадровий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 інтервал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5560" y="4174763"/>
            <a:ext cx="248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Підтвердження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45167" y="5096973"/>
            <a:ext cx="21900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Короткий </a:t>
            </a:r>
          </a:p>
          <a:p>
            <a:pPr algn="ctr"/>
            <a:r>
              <a:rPr lang="uk-UA" sz="2400" b="1" dirty="0" err="1"/>
              <a:t>м</a:t>
            </a:r>
            <a:r>
              <a:rPr lang="uk-UA" sz="2400" b="1" dirty="0" err="1" smtClean="0"/>
              <a:t>іжкадровий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 інтервал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63039" y="4251530"/>
            <a:ext cx="16487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Період </a:t>
            </a:r>
          </a:p>
          <a:p>
            <a:pPr algn="ctr"/>
            <a:r>
              <a:rPr lang="uk-UA" sz="2400" b="1" dirty="0" smtClean="0"/>
              <a:t>мовчання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29834" y="4220929"/>
            <a:ext cx="1679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Передача </a:t>
            </a:r>
          </a:p>
          <a:p>
            <a:pPr algn="ctr"/>
            <a:r>
              <a:rPr lang="uk-UA" sz="2400" b="1" dirty="0" smtClean="0"/>
              <a:t>кадру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115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34" y="972825"/>
            <a:ext cx="9673391" cy="57244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6080" y="289378"/>
            <a:ext cx="6583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ews Gothic MT"/>
              </a:rPr>
              <a:t>CSMA/CA without RTS </a:t>
            </a:r>
            <a:r>
              <a:rPr lang="en-US" sz="2400" b="1" dirty="0">
                <a:latin typeface="News Gothic MT"/>
              </a:rPr>
              <a:t>(request to send)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43843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3617" y="0"/>
            <a:ext cx="2527817" cy="962526"/>
          </a:xfrm>
        </p:spPr>
        <p:txBody>
          <a:bodyPr>
            <a:normAutofit/>
          </a:bodyPr>
          <a:lstStyle/>
          <a:p>
            <a:r>
              <a:rPr lang="en-US" dirty="0" err="1" smtClean="0"/>
              <a:t>mACAW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385" y="1424539"/>
            <a:ext cx="4081796" cy="34554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Multiple Access with Collision Avoidance for </a:t>
            </a:r>
            <a:r>
              <a:rPr lang="en-US" dirty="0" smtClean="0"/>
              <a:t>Wireless </a:t>
            </a:r>
            <a:r>
              <a:rPr lang="uk-UA" dirty="0" smtClean="0"/>
              <a:t>вирішує проблеми прихованої і засвіченої станцій</a:t>
            </a:r>
            <a:endParaRPr lang="en-US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01" y="1520791"/>
            <a:ext cx="68103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3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6079" y="289378"/>
            <a:ext cx="835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ews Gothic MT"/>
              </a:rPr>
              <a:t>CSMA/CA with RTS </a:t>
            </a:r>
            <a:r>
              <a:rPr lang="en-US" sz="2400" b="1" dirty="0">
                <a:latin typeface="News Gothic MT"/>
              </a:rPr>
              <a:t>(request to send</a:t>
            </a:r>
            <a:r>
              <a:rPr lang="en-US" sz="2400" b="1" dirty="0" smtClean="0">
                <a:latin typeface="News Gothic MT"/>
              </a:rPr>
              <a:t>)</a:t>
            </a:r>
            <a:r>
              <a:rPr lang="uk-UA" sz="2400" b="1" dirty="0" smtClean="0">
                <a:latin typeface="News Gothic MT"/>
              </a:rPr>
              <a:t> - </a:t>
            </a:r>
            <a:r>
              <a:rPr lang="en-US" sz="2400" b="1" dirty="0" smtClean="0">
                <a:latin typeface="News Gothic MT"/>
              </a:rPr>
              <a:t>MACAW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26" y="986696"/>
            <a:ext cx="10276573" cy="55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5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41"/>
            <a:ext cx="5949434" cy="5116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26" y="637740"/>
            <a:ext cx="6315432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54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1" y="1091815"/>
            <a:ext cx="5965894" cy="37978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6655" y="318253"/>
            <a:ext cx="6776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Вирішення </a:t>
            </a:r>
            <a:r>
              <a:rPr lang="uk-UA" sz="2800" dirty="0"/>
              <a:t>проблеми </a:t>
            </a:r>
            <a:r>
              <a:rPr lang="uk-UA" sz="2800" dirty="0" smtClean="0"/>
              <a:t>засвіченої </a:t>
            </a:r>
            <a:r>
              <a:rPr lang="uk-UA" sz="2800" dirty="0"/>
              <a:t>станцій</a:t>
            </a:r>
            <a:endParaRPr lang="en-US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644" y="1081245"/>
            <a:ext cx="5959356" cy="38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6237" y="5226840"/>
            <a:ext cx="2685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Wi-Fi</a:t>
            </a:r>
            <a:endParaRPr lang="uk-UA" sz="4800" b="1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793883" y="4798640"/>
            <a:ext cx="325131" cy="1687398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972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4" y="0"/>
            <a:ext cx="9799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33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337232"/>
            <a:ext cx="1576935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Synch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Преамбула з 80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бітів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'0‘ та '1‘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йдуть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черзі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SRD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Frame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Delimiter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16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bits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0000 1100 1011 1101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PLW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PLCP_PDU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Length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поле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бітів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кількість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бітів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кадрі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Перша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послідовність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PLCP заголовка.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Передається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швидкістю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1Mbps!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PSF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PLCP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Signalling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Field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використовує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показати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швидкість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завантаження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MAC заголовка.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Перший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біт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–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завжди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'0'.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1 по 3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вказують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швидкість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завантаження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даних</a:t>
            </a:r>
            <a:endParaRPr kumimoji="0" lang="ru-RU" alt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uk-UA" altLang="ru-RU" sz="24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HEC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Header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Error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16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error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PLCP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header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6575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17" y="68430"/>
            <a:ext cx="11182250" cy="67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47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73"/>
            <a:ext cx="12092125" cy="62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52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33" y="364692"/>
            <a:ext cx="8240857" cy="62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09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517" y="80817"/>
            <a:ext cx="7016029" cy="64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37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1599" y="-454061"/>
            <a:ext cx="11961092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що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кадр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прийшов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з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 до 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altLang="ru-RU" sz="2400" dirty="0" err="1">
                <a:effectLst/>
                <a:latin typeface="Arial" panose="020B0604020202020204" pitchFamily="34" charset="0"/>
              </a:rPr>
              <a:t>вказує</a:t>
            </a:r>
            <a:r>
              <a:rPr lang="ru-RU" altLang="ru-RU" sz="2400" dirty="0">
                <a:effectLst/>
                <a:latin typeface="Arial" panose="020B0604020202020204" pitchFamily="34" charset="0"/>
              </a:rPr>
              <a:t>, </a:t>
            </a:r>
            <a:r>
              <a:rPr lang="ru-RU" altLang="ru-RU" sz="2400" dirty="0" err="1">
                <a:effectLst/>
                <a:latin typeface="Arial" panose="020B0604020202020204" pitchFamily="34" charset="0"/>
              </a:rPr>
              <a:t>що</a:t>
            </a:r>
            <a:r>
              <a:rPr lang="ru-RU" altLang="ru-RU" sz="2400" dirty="0">
                <a:effectLst/>
                <a:latin typeface="Arial" panose="020B0604020202020204" pitchFamily="34" charset="0"/>
              </a:rPr>
              <a:t> кадр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прийшов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від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ru-RU" sz="2400" dirty="0" smtClean="0">
                <a:effectLst/>
                <a:latin typeface="Arial" panose="020B0604020202020204" pitchFamily="34" charset="0"/>
              </a:rPr>
              <a:t>DS</a:t>
            </a:r>
            <a:endParaRPr lang="uk-UA" altLang="ru-RU" sz="2400" dirty="0" smtClean="0"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 є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частиною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більшого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кадру і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очікуються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фрагменти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Retry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цей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посилається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повторно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Mgmt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якому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режимі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працює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передавальний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пристрій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клієнта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енергозбереження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те,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прибудуть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WEP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повідомляє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про WEP як систему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шифрування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тіла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ru-RU" sz="24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Order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надісланий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відповідно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Strictly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Ordered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 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рідко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вживається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11159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12071927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Duration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ID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Тривалість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ідентифікатор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Використовуєтсья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обрахунку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NAV.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kumimoji="0" lang="ru-RU" alt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замовчуванням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Адреса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отримувача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BSS.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встановлено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адреса AP;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встановлено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бездротового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пристрою ( ноутбука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телефона).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Адреса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отримувача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BSS.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встановлено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адреса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встановлено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- 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бездротового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пристрою ( ноутбука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чи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телефона</a:t>
            </a:r>
            <a:r>
              <a:rPr lang="ru-RU" altLang="ru-RU" dirty="0" smtClean="0">
                <a:effectLst/>
                <a:latin typeface="Arial" panose="020B0604020202020204" pitchFamily="34" charset="0"/>
              </a:rPr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адреса1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пункт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призначення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то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адресу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відправника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Так само,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адресу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відправника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пункт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призначення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задіяна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Wireless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Distribution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(WDS)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зв’язок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AP до AP),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тоді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 буде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містити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адресу AP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отримувача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містити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адресу AP </a:t>
            </a:r>
            <a:r>
              <a:rPr lang="ru-RU" altLang="ru-RU" dirty="0" err="1" smtClean="0">
                <a:effectLst/>
                <a:latin typeface="Arial" panose="020B0604020202020204" pitchFamily="34" charset="0"/>
              </a:rPr>
              <a:t>відправника</a:t>
            </a:r>
            <a:r>
              <a:rPr lang="ru-RU" altLang="ru-RU" dirty="0" smtClean="0"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містити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адресу AP </a:t>
            </a:r>
            <a:r>
              <a:rPr lang="ru-RU" altLang="ru-RU" dirty="0" smtClean="0">
                <a:effectLst/>
                <a:latin typeface="Arial" panose="020B0604020202020204" pitchFamily="34" charset="0"/>
              </a:rPr>
              <a:t>пункту </a:t>
            </a:r>
            <a:r>
              <a:rPr lang="ru-RU" altLang="ru-RU" dirty="0" err="1" smtClean="0">
                <a:effectLst/>
                <a:latin typeface="Arial" panose="020B0604020202020204" pitchFamily="34" charset="0"/>
              </a:rPr>
              <a:t>призначення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4 - адресу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бездротового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пристрою ( ноутбука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чи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телефона)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містить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Fragment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номер кадру в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послідовності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Frame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Body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тіло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кадру. До  2312 байт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- 32-bit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Cyclic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Redundancy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всього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кадру 802.11  </a:t>
            </a:r>
          </a:p>
        </p:txBody>
      </p:sp>
    </p:spTree>
    <p:extLst>
      <p:ext uri="{BB962C8B-B14F-4D97-AF65-F5344CB8AC3E}">
        <p14:creationId xmlns:p14="http://schemas.microsoft.com/office/powerpoint/2010/main" val="3162939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195" y="230317"/>
            <a:ext cx="11453696" cy="6438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Пристрої користувача можуть </a:t>
            </a:r>
            <a:r>
              <a:rPr lang="uk-UA" dirty="0"/>
              <a:t>працювати в двох </a:t>
            </a:r>
            <a:r>
              <a:rPr lang="uk-UA" sz="2400" b="1" dirty="0"/>
              <a:t>режимах пошуку мережі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1. </a:t>
            </a:r>
            <a:r>
              <a:rPr lang="uk-UA" b="1" dirty="0"/>
              <a:t>Режим пасивного сканування (</a:t>
            </a:r>
            <a:r>
              <a:rPr lang="uk-UA" b="1" dirty="0" err="1"/>
              <a:t>Passive</a:t>
            </a:r>
            <a:r>
              <a:rPr lang="uk-UA" b="1" dirty="0"/>
              <a:t> </a:t>
            </a:r>
            <a:r>
              <a:rPr lang="uk-UA" b="1" dirty="0" err="1"/>
              <a:t>Scanning</a:t>
            </a:r>
            <a:r>
              <a:rPr lang="uk-UA" b="1" dirty="0"/>
              <a:t>)</a:t>
            </a:r>
            <a:r>
              <a:rPr lang="uk-UA" dirty="0"/>
              <a:t> - тихо слухаємо ефір.</a:t>
            </a:r>
            <a:br>
              <a:rPr lang="uk-UA" dirty="0"/>
            </a:br>
            <a:r>
              <a:rPr lang="uk-UA" dirty="0"/>
              <a:t>Досить повільний режим, тому що призначене для користувача пристрій повинен послідовно прослуховувати всі частотні канали підтримуваного діапазону в надії виявити </a:t>
            </a:r>
            <a:r>
              <a:rPr lang="en-US" b="1" dirty="0" smtClean="0"/>
              <a:t>Beacon</a:t>
            </a:r>
            <a:r>
              <a:rPr lang="uk-UA" dirty="0" smtClean="0"/>
              <a:t> </a:t>
            </a:r>
            <a:r>
              <a:rPr lang="uk-UA" dirty="0"/>
              <a:t>точок доступу</a:t>
            </a:r>
            <a:r>
              <a:rPr lang="uk-UA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2. </a:t>
            </a:r>
            <a:r>
              <a:rPr lang="uk-UA" b="1" dirty="0"/>
              <a:t>Режим Активного сканування (</a:t>
            </a:r>
            <a:r>
              <a:rPr lang="uk-UA" b="1" dirty="0" err="1"/>
              <a:t>Active</a:t>
            </a:r>
            <a:r>
              <a:rPr lang="uk-UA" b="1" dirty="0"/>
              <a:t> </a:t>
            </a:r>
            <a:r>
              <a:rPr lang="uk-UA" b="1" dirty="0" err="1"/>
              <a:t>Scanning</a:t>
            </a:r>
            <a:r>
              <a:rPr lang="uk-UA" b="1" dirty="0"/>
              <a:t>) </a:t>
            </a:r>
            <a:r>
              <a:rPr lang="uk-UA" dirty="0"/>
              <a:t>- активно </a:t>
            </a:r>
            <a:r>
              <a:rPr lang="uk-UA" dirty="0" err="1" smtClean="0"/>
              <a:t>послилаем</a:t>
            </a:r>
            <a:r>
              <a:rPr lang="uk-UA" dirty="0" err="1"/>
              <a:t>о</a:t>
            </a:r>
            <a:r>
              <a:rPr lang="uk-UA" dirty="0" smtClean="0"/>
              <a:t> </a:t>
            </a:r>
            <a:r>
              <a:rPr lang="uk-UA" dirty="0"/>
              <a:t>запити в ефір.</a:t>
            </a:r>
            <a:br>
              <a:rPr lang="uk-UA" dirty="0"/>
            </a:br>
            <a:r>
              <a:rPr lang="uk-UA" dirty="0"/>
              <a:t>Пристрій посилає фрейми типу </a:t>
            </a:r>
            <a:r>
              <a:rPr lang="uk-UA" dirty="0" err="1"/>
              <a:t>Probe</a:t>
            </a:r>
            <a:r>
              <a:rPr lang="uk-UA" dirty="0"/>
              <a:t> </a:t>
            </a:r>
            <a:r>
              <a:rPr lang="uk-UA" dirty="0" err="1"/>
              <a:t>Request</a:t>
            </a:r>
            <a:r>
              <a:rPr lang="uk-UA" dirty="0"/>
              <a:t> по всім частотним каналам в підтримуваному діапазоні часто із зазначенням шуканого SSID мережі (</a:t>
            </a:r>
            <a:r>
              <a:rPr lang="uk-UA" dirty="0" err="1"/>
              <a:t>direct</a:t>
            </a:r>
            <a:r>
              <a:rPr lang="uk-UA" dirty="0"/>
              <a:t> </a:t>
            </a:r>
            <a:r>
              <a:rPr lang="uk-UA" dirty="0" err="1"/>
              <a:t>probe</a:t>
            </a:r>
            <a:r>
              <a:rPr lang="uk-UA" dirty="0"/>
              <a:t> </a:t>
            </a:r>
            <a:r>
              <a:rPr lang="uk-UA" dirty="0" err="1"/>
              <a:t>request</a:t>
            </a:r>
            <a:r>
              <a:rPr lang="uk-UA" dirty="0"/>
              <a:t>) або без SSID (</a:t>
            </a:r>
            <a:r>
              <a:rPr lang="uk-UA" dirty="0" err="1"/>
              <a:t>null</a:t>
            </a:r>
            <a:r>
              <a:rPr lang="uk-UA" dirty="0"/>
              <a:t> </a:t>
            </a:r>
            <a:r>
              <a:rPr lang="uk-UA" dirty="0" err="1"/>
              <a:t>probe</a:t>
            </a:r>
            <a:r>
              <a:rPr lang="uk-UA" dirty="0"/>
              <a:t> </a:t>
            </a:r>
            <a:r>
              <a:rPr lang="uk-UA" dirty="0" err="1"/>
              <a:t>request</a:t>
            </a:r>
            <a:r>
              <a:rPr lang="uk-UA" dirty="0"/>
              <a:t>). Активне сканування значно підвищує динаміку роботи з мережею і допомагає у вирішенні таких завдань, як, наприклад, забезпечення швидкого роумінгу і </a:t>
            </a:r>
            <a:r>
              <a:rPr lang="uk-UA" dirty="0" err="1"/>
              <a:t>т.п</a:t>
            </a:r>
            <a:r>
              <a:rPr lang="uk-UA" dirty="0"/>
              <a:t>., але і створює деяку додаткове навантаження на мережу.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233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кадрів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Контрольні кадри – </a:t>
            </a:r>
            <a:r>
              <a:rPr lang="en-US" sz="2800" b="1" dirty="0" smtClean="0">
                <a:effectLst/>
              </a:rPr>
              <a:t>Control frames</a:t>
            </a:r>
          </a:p>
          <a:p>
            <a:pPr marL="0" indent="0">
              <a:buNone/>
            </a:pPr>
            <a:r>
              <a:rPr lang="uk-UA" sz="2800" dirty="0" smtClean="0"/>
              <a:t>Кадри керування  - </a:t>
            </a:r>
            <a:r>
              <a:rPr lang="en-US" sz="2800" b="1" dirty="0"/>
              <a:t>Management Frames</a:t>
            </a:r>
          </a:p>
          <a:p>
            <a:pPr marL="0" indent="0">
              <a:buNone/>
            </a:pPr>
            <a:r>
              <a:rPr lang="uk-UA" sz="2800" dirty="0" smtClean="0"/>
              <a:t>Кадри даних – </a:t>
            </a:r>
            <a:r>
              <a:rPr lang="en-US" sz="2800" b="1" dirty="0" smtClean="0"/>
              <a:t>Data</a:t>
            </a:r>
            <a:r>
              <a:rPr lang="en-US" sz="2800" dirty="0" smtClean="0"/>
              <a:t> </a:t>
            </a:r>
            <a:r>
              <a:rPr lang="en-US" sz="2800" b="1" dirty="0" smtClean="0"/>
              <a:t>Frames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420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09" y="979054"/>
            <a:ext cx="4368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Канальний рівень (</a:t>
            </a:r>
            <a:r>
              <a:rPr lang="en-US" sz="2000" dirty="0">
                <a:solidFill>
                  <a:schemeClr val="bg1"/>
                </a:solidFill>
              </a:rPr>
              <a:t>Data Link </a:t>
            </a:r>
            <a:r>
              <a:rPr lang="en-US" sz="2000" dirty="0" smtClean="0">
                <a:solidFill>
                  <a:schemeClr val="bg1"/>
                </a:solidFill>
              </a:rPr>
              <a:t>layer)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1382" y="337126"/>
            <a:ext cx="71397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Підрівень управління логічним каналом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Logical </a:t>
            </a:r>
            <a:r>
              <a:rPr lang="en-US" sz="2000" dirty="0">
                <a:solidFill>
                  <a:schemeClr val="bg1"/>
                </a:solidFill>
              </a:rPr>
              <a:t>Link </a:t>
            </a:r>
            <a:r>
              <a:rPr lang="en-US" sz="2000" dirty="0" smtClean="0">
                <a:solidFill>
                  <a:schemeClr val="bg1"/>
                </a:solidFill>
              </a:rPr>
              <a:t>layer, LLC)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1382" y="1157492"/>
            <a:ext cx="71397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Підрівень управління доступом до середовища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Media Access Control, MAC)</a:t>
            </a:r>
            <a:endParaRPr lang="uk-UA" sz="2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498109" y="337126"/>
            <a:ext cx="323273" cy="641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498109" y="1379164"/>
            <a:ext cx="323273" cy="48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7457" y="2419336"/>
            <a:ext cx="11577379" cy="4267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Підрівень управління логічним </a:t>
            </a:r>
            <a:r>
              <a:rPr lang="uk-UA" dirty="0" smtClean="0"/>
              <a:t>каналом (</a:t>
            </a:r>
            <a:r>
              <a:rPr lang="en-US" dirty="0" smtClean="0"/>
              <a:t>LLC)</a:t>
            </a:r>
            <a:r>
              <a:rPr lang="uk-UA" dirty="0" smtClean="0"/>
              <a:t>:</a:t>
            </a:r>
            <a:endParaRPr lang="uk-UA" dirty="0"/>
          </a:p>
          <a:p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передачею </a:t>
            </a:r>
            <a:r>
              <a:rPr lang="ru-RU" dirty="0" err="1">
                <a:effectLst/>
              </a:rPr>
              <a:t>даних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Забезпечує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перевірку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правильність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передачі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інформації</a:t>
            </a:r>
            <a:r>
              <a:rPr lang="ru-RU" dirty="0">
                <a:effectLst/>
              </a:rPr>
              <a:t> по </a:t>
            </a:r>
            <a:r>
              <a:rPr lang="ru-RU" dirty="0" err="1">
                <a:effectLst/>
              </a:rPr>
              <a:t>з'єднанню</a:t>
            </a:r>
            <a:r>
              <a:rPr lang="ru-RU" dirty="0" smtClean="0">
                <a:effectLst/>
              </a:rPr>
              <a:t>.</a:t>
            </a:r>
          </a:p>
          <a:p>
            <a:endParaRPr lang="ru-RU" dirty="0">
              <a:effectLst/>
            </a:endParaRPr>
          </a:p>
          <a:p>
            <a:pPr marL="0" indent="0">
              <a:buNone/>
            </a:pPr>
            <a:r>
              <a:rPr lang="uk-UA" dirty="0"/>
              <a:t>Підрівень управління </a:t>
            </a:r>
            <a:r>
              <a:rPr lang="uk-UA" dirty="0" smtClean="0"/>
              <a:t>доступом до середовища (МАС):</a:t>
            </a:r>
          </a:p>
          <a:p>
            <a:r>
              <a:rPr lang="ru-RU" dirty="0" err="1" smtClean="0">
                <a:effectLst/>
              </a:rPr>
              <a:t>Спільне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використання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загального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середовища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передачі</a:t>
            </a:r>
            <a:r>
              <a:rPr lang="ru-RU" dirty="0" smtClean="0">
                <a:effectLst/>
              </a:rPr>
              <a:t>;</a:t>
            </a:r>
          </a:p>
          <a:p>
            <a:r>
              <a:rPr lang="ru-RU" dirty="0" err="1" smtClean="0">
                <a:effectLst/>
              </a:rPr>
              <a:t>Адресація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Не є </a:t>
            </a:r>
            <a:r>
              <a:rPr lang="ru-RU" dirty="0" err="1" smtClean="0">
                <a:effectLst/>
              </a:rPr>
              <a:t>обов’язковим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3505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7" y="203201"/>
            <a:ext cx="6076720" cy="554182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Management </a:t>
            </a:r>
            <a:r>
              <a:rPr lang="en-US" dirty="0" smtClean="0">
                <a:effectLst/>
              </a:rPr>
              <a:t>Frames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0509" y="18474"/>
            <a:ext cx="6428509" cy="68395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1. Association request,</a:t>
            </a:r>
            <a:br>
              <a:rPr lang="en-US" sz="2400" dirty="0"/>
            </a:br>
            <a:r>
              <a:rPr lang="en-US" sz="2400" dirty="0"/>
              <a:t>2. Association response,</a:t>
            </a:r>
            <a:br>
              <a:rPr lang="en-US" sz="2400" dirty="0"/>
            </a:br>
            <a:r>
              <a:rPr lang="en-US" sz="2400" dirty="0"/>
              <a:t>3. </a:t>
            </a:r>
            <a:r>
              <a:rPr lang="en-US" sz="2400" dirty="0" err="1"/>
              <a:t>Reassociation</a:t>
            </a:r>
            <a:r>
              <a:rPr lang="en-US" sz="2400" dirty="0"/>
              <a:t> request,</a:t>
            </a:r>
            <a:br>
              <a:rPr lang="en-US" sz="2400" dirty="0"/>
            </a:br>
            <a:r>
              <a:rPr lang="en-US" sz="2400" dirty="0"/>
              <a:t>4. </a:t>
            </a:r>
            <a:r>
              <a:rPr lang="en-US" sz="2400" dirty="0" err="1"/>
              <a:t>Reassociation</a:t>
            </a:r>
            <a:r>
              <a:rPr lang="en-US" sz="2400" dirty="0"/>
              <a:t> response,</a:t>
            </a:r>
            <a:br>
              <a:rPr lang="en-US" sz="2400" dirty="0"/>
            </a:br>
            <a:r>
              <a:rPr lang="en-US" sz="2400" dirty="0"/>
              <a:t>5. Probe request,</a:t>
            </a:r>
            <a:br>
              <a:rPr lang="en-US" sz="2400" dirty="0"/>
            </a:br>
            <a:r>
              <a:rPr lang="en-US" sz="2400" dirty="0"/>
              <a:t>6. Probe response,</a:t>
            </a:r>
            <a:br>
              <a:rPr lang="en-US" sz="2400" dirty="0"/>
            </a:br>
            <a:r>
              <a:rPr lang="en-US" sz="2400" dirty="0"/>
              <a:t>7. Beacon,</a:t>
            </a:r>
            <a:br>
              <a:rPr lang="en-US" sz="2400" dirty="0"/>
            </a:br>
            <a:r>
              <a:rPr lang="en-US" sz="2400" dirty="0"/>
              <a:t>8. ATIM (Announcement </a:t>
            </a:r>
            <a:r>
              <a:rPr lang="en-US" sz="2400" dirty="0" smtClean="0"/>
              <a:t>traffic </a:t>
            </a:r>
            <a:r>
              <a:rPr lang="en-US" sz="2400" dirty="0"/>
              <a:t>indication </a:t>
            </a:r>
            <a:r>
              <a:rPr lang="en-US" sz="2400" dirty="0" err="1"/>
              <a:t>mesage</a:t>
            </a:r>
            <a:r>
              <a:rPr lang="en-US" sz="2400" dirty="0"/>
              <a:t>),</a:t>
            </a:r>
            <a:br>
              <a:rPr lang="en-US" sz="2400" dirty="0"/>
            </a:br>
            <a:r>
              <a:rPr lang="en-US" sz="2400" dirty="0"/>
              <a:t>9. </a:t>
            </a:r>
            <a:r>
              <a:rPr lang="en-US" sz="2400" dirty="0" err="1"/>
              <a:t>Disassiciation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10. Authentication,</a:t>
            </a:r>
            <a:br>
              <a:rPr lang="en-US" sz="2400" dirty="0"/>
            </a:br>
            <a:r>
              <a:rPr lang="en-US" sz="2400" dirty="0"/>
              <a:t>11. </a:t>
            </a:r>
            <a:r>
              <a:rPr lang="en-US" sz="2400" dirty="0" err="1"/>
              <a:t>Deauthentication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12. Action,</a:t>
            </a:r>
            <a:br>
              <a:rPr lang="en-US" sz="2400" dirty="0"/>
            </a:br>
            <a:r>
              <a:rPr lang="en-US" sz="2400" dirty="0"/>
              <a:t>13. Action No </a:t>
            </a:r>
            <a:r>
              <a:rPr lang="en-US" sz="2400" dirty="0" err="1"/>
              <a:t>Ack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14. Timing advertisement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2694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589" y="221673"/>
            <a:ext cx="7970174" cy="720436"/>
          </a:xfrm>
        </p:spPr>
        <p:txBody>
          <a:bodyPr/>
          <a:lstStyle/>
          <a:p>
            <a:r>
              <a:rPr lang="en-US" dirty="0"/>
              <a:t>Control Frame </a:t>
            </a:r>
            <a:r>
              <a:rPr lang="en-US" dirty="0" smtClean="0"/>
              <a:t>Types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76" y="829760"/>
            <a:ext cx="5860183" cy="59451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600" y="1023724"/>
            <a:ext cx="56711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1. PS-Poll </a:t>
            </a:r>
            <a:r>
              <a:rPr lang="en-US" sz="2000" dirty="0"/>
              <a:t>(Power Save Poll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2. RTS (Request to Send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3. CTS (Clear to Send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4. ACK (</a:t>
            </a:r>
            <a:r>
              <a:rPr lang="en-US" sz="2000" dirty="0" err="1"/>
              <a:t>Acknolegement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5. CF-End (Contention Free-End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6. CF-End + </a:t>
            </a:r>
            <a:r>
              <a:rPr lang="en-US" sz="2000" dirty="0" smtClean="0"/>
              <a:t>CF-ACK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7. Block ACK Request (</a:t>
            </a:r>
            <a:r>
              <a:rPr lang="en-US" sz="2000" dirty="0" err="1"/>
              <a:t>BlockAckReq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8. Block ACK (</a:t>
            </a:r>
            <a:r>
              <a:rPr lang="en-US" sz="2000" dirty="0" err="1"/>
              <a:t>BlockAck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9. Control wrapper.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6241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84" y="0"/>
            <a:ext cx="7893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95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255" y="129310"/>
            <a:ext cx="7083483" cy="720436"/>
          </a:xfrm>
        </p:spPr>
        <p:txBody>
          <a:bodyPr/>
          <a:lstStyle/>
          <a:p>
            <a:r>
              <a:rPr lang="uk-UA" dirty="0" smtClean="0"/>
              <a:t>Трошки </a:t>
            </a:r>
            <a:r>
              <a:rPr lang="en-US" dirty="0" smtClean="0"/>
              <a:t>Wireshark’</a:t>
            </a:r>
            <a:r>
              <a:rPr lang="uk-UA" dirty="0" smtClean="0"/>
              <a:t>у)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9" y="976481"/>
            <a:ext cx="10611173" cy="56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97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61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" y="0"/>
            <a:ext cx="12171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50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" y="0"/>
            <a:ext cx="1219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64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87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3"/>
            <a:ext cx="12192000" cy="68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87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6"/>
            <a:ext cx="12192000" cy="682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1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154" y="828745"/>
            <a:ext cx="8678360" cy="940067"/>
          </a:xfrm>
        </p:spPr>
        <p:txBody>
          <a:bodyPr/>
          <a:lstStyle/>
          <a:p>
            <a:r>
              <a:rPr lang="uk-UA" dirty="0" smtClean="0"/>
              <a:t>Проблема «прихованої» станції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89" y="1981200"/>
            <a:ext cx="9077325" cy="48768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36427" y="-111322"/>
            <a:ext cx="9568882" cy="94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Чому </a:t>
            </a:r>
            <a:r>
              <a:rPr lang="ru-RU" dirty="0" smtClean="0"/>
              <a:t>в </a:t>
            </a:r>
            <a:r>
              <a:rPr lang="en-US" dirty="0" err="1" smtClean="0"/>
              <a:t>Wi-fi</a:t>
            </a:r>
            <a:r>
              <a:rPr lang="en-US" dirty="0" smtClean="0"/>
              <a:t> </a:t>
            </a:r>
            <a:r>
              <a:rPr lang="uk-UA" dirty="0" smtClean="0"/>
              <a:t>не працює </a:t>
            </a:r>
            <a:r>
              <a:rPr lang="en-US" dirty="0" err="1" smtClean="0"/>
              <a:t>csma</a:t>
            </a:r>
            <a:r>
              <a:rPr lang="en-US" dirty="0" smtClean="0"/>
              <a:t>/cd 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3492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85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00"/>
            <a:ext cx="12192000" cy="66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79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27"/>
            <a:ext cx="12192000" cy="660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9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635"/>
            <a:ext cx="12192000" cy="63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89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822"/>
            <a:ext cx="12192000" cy="62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1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318"/>
            <a:ext cx="12192000" cy="60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47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63"/>
            <a:ext cx="12192000" cy="67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18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7464"/>
            <a:ext cx="9144000" cy="106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ko-KR" dirty="0" err="1"/>
              <a:t>Технології</a:t>
            </a:r>
            <a:r>
              <a:rPr lang="ru-RU" altLang="ko-KR" dirty="0"/>
              <a:t> </a:t>
            </a:r>
            <a:r>
              <a:rPr lang="en-US" altLang="ko-KR" dirty="0"/>
              <a:t>Wi-Fi</a:t>
            </a:r>
            <a:endParaRPr lang="ru-RU" altLang="uk-UA" dirty="0" smtClean="0"/>
          </a:p>
        </p:txBody>
      </p:sp>
      <p:sp>
        <p:nvSpPr>
          <p:cNvPr id="35844" name="Oval 11"/>
          <p:cNvSpPr>
            <a:spLocks noChangeArrowheads="1"/>
          </p:cNvSpPr>
          <p:nvPr/>
        </p:nvSpPr>
        <p:spPr bwMode="auto">
          <a:xfrm>
            <a:off x="5527676" y="2060576"/>
            <a:ext cx="4779963" cy="44926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endParaRPr lang="ru-RU" altLang="uk-UA">
              <a:latin typeface="Malgun Gothic" panose="020B0503020000020004" pitchFamily="34" charset="-127"/>
            </a:endParaRPr>
          </a:p>
        </p:txBody>
      </p:sp>
      <p:sp>
        <p:nvSpPr>
          <p:cNvPr id="35845" name="Oval 10"/>
          <p:cNvSpPr>
            <a:spLocks noChangeArrowheads="1"/>
          </p:cNvSpPr>
          <p:nvPr/>
        </p:nvSpPr>
        <p:spPr bwMode="auto">
          <a:xfrm>
            <a:off x="1774826" y="2060576"/>
            <a:ext cx="4646613" cy="4492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endParaRPr lang="ru-RU" altLang="uk-UA">
              <a:latin typeface="Malgun Gothic" panose="020B0503020000020004" pitchFamily="34" charset="-127"/>
            </a:endParaRP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3489326" y="4764088"/>
            <a:ext cx="296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>
                <a:latin typeface="Malgun Gothic" panose="020B0503020000020004" pitchFamily="34" charset="-127"/>
              </a:rPr>
              <a:t>A</a:t>
            </a:r>
            <a:endParaRPr lang="ru-RU" altLang="ru-RU">
              <a:latin typeface="Malgun Gothic" panose="020B0503020000020004" pitchFamily="34" charset="-127"/>
            </a:endParaRP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5607051" y="4168775"/>
            <a:ext cx="296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>
                <a:latin typeface="Malgun Gothic" panose="020B0503020000020004" pitchFamily="34" charset="-127"/>
              </a:rPr>
              <a:t>B</a:t>
            </a:r>
            <a:endParaRPr lang="ru-RU" altLang="ru-RU">
              <a:latin typeface="Malgun Gothic" panose="020B0503020000020004" pitchFamily="34" charset="-127"/>
            </a:endParaRP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7694614" y="4764088"/>
            <a:ext cx="40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>
                <a:latin typeface="Malgun Gothic" panose="020B0503020000020004" pitchFamily="34" charset="-127"/>
              </a:rPr>
              <a:t>C</a:t>
            </a:r>
            <a:endParaRPr lang="ru-RU" altLang="ru-RU">
              <a:latin typeface="Malgun Gothic" panose="020B0503020000020004" pitchFamily="34" charset="-127"/>
            </a:endParaRPr>
          </a:p>
        </p:txBody>
      </p:sp>
      <p:pic>
        <p:nvPicPr>
          <p:cNvPr id="35849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9" y="3522664"/>
            <a:ext cx="13874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2865438"/>
            <a:ext cx="138906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3594101"/>
            <a:ext cx="1389062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Line 15"/>
          <p:cNvSpPr>
            <a:spLocks noChangeShapeType="1"/>
          </p:cNvSpPr>
          <p:nvPr/>
        </p:nvSpPr>
        <p:spPr bwMode="auto">
          <a:xfrm flipV="1">
            <a:off x="4359276" y="3533775"/>
            <a:ext cx="538163" cy="2746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Text Box 7"/>
          <p:cNvSpPr txBox="1">
            <a:spLocks noChangeArrowheads="1"/>
          </p:cNvSpPr>
          <p:nvPr/>
        </p:nvSpPr>
        <p:spPr bwMode="auto">
          <a:xfrm>
            <a:off x="3668713" y="3098800"/>
            <a:ext cx="170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 sz="1600">
                <a:latin typeface="Malgun Gothic" panose="020B0503020000020004" pitchFamily="34" charset="-127"/>
              </a:rPr>
              <a:t>RTS, 1500 </a:t>
            </a:r>
            <a:r>
              <a:rPr lang="ru-RU" altLang="ru-RU" sz="1600">
                <a:latin typeface="Malgun Gothic" panose="020B0503020000020004" pitchFamily="34" charset="-127"/>
              </a:rPr>
              <a:t>байт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8774" y="1334572"/>
            <a:ext cx="7535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404040"/>
                </a:solidFill>
                <a:latin typeface="Verdana" panose="020B0604030504040204" pitchFamily="34" charset="0"/>
              </a:rPr>
              <a:t>Протокол </a:t>
            </a:r>
            <a:r>
              <a:rPr lang="en-US" altLang="ru-RU" b="1" dirty="0" smtClean="0">
                <a:solidFill>
                  <a:srgbClr val="404040"/>
                </a:solidFill>
                <a:latin typeface="Verdana" panose="020B0604030504040204" pitchFamily="34" charset="0"/>
              </a:rPr>
              <a:t>MACA</a:t>
            </a:r>
            <a:r>
              <a:rPr lang="uk-UA" altLang="ru-RU" b="1" dirty="0" smtClean="0">
                <a:solidFill>
                  <a:srgbClr val="404040"/>
                </a:solidFill>
                <a:latin typeface="Verdana" panose="020B0604030504040204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Multiple Access with Collision Avoidance for Wireless </a:t>
            </a:r>
          </a:p>
        </p:txBody>
      </p:sp>
    </p:spTree>
    <p:extLst>
      <p:ext uri="{BB962C8B-B14F-4D97-AF65-F5344CB8AC3E}">
        <p14:creationId xmlns:p14="http://schemas.microsoft.com/office/powerpoint/2010/main" val="2791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7464"/>
            <a:ext cx="9144000" cy="106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ko-KR" dirty="0" err="1"/>
              <a:t>Технології</a:t>
            </a:r>
            <a:r>
              <a:rPr lang="ru-RU" altLang="ko-KR" dirty="0"/>
              <a:t> </a:t>
            </a:r>
            <a:r>
              <a:rPr lang="en-US" altLang="ko-KR" dirty="0"/>
              <a:t>Wi-Fi</a:t>
            </a:r>
            <a:endParaRPr lang="ru-RU" altLang="uk-UA" dirty="0" smtClean="0"/>
          </a:p>
        </p:txBody>
      </p:sp>
      <p:sp>
        <p:nvSpPr>
          <p:cNvPr id="36868" name="Oval 11"/>
          <p:cNvSpPr>
            <a:spLocks noChangeArrowheads="1"/>
          </p:cNvSpPr>
          <p:nvPr/>
        </p:nvSpPr>
        <p:spPr bwMode="auto">
          <a:xfrm>
            <a:off x="5522914" y="2133601"/>
            <a:ext cx="4676775" cy="43481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endParaRPr lang="ru-RU" altLang="uk-UA">
              <a:latin typeface="Malgun Gothic" panose="020B0503020000020004" pitchFamily="34" charset="-127"/>
            </a:endParaRPr>
          </a:p>
        </p:txBody>
      </p:sp>
      <p:sp>
        <p:nvSpPr>
          <p:cNvPr id="36869" name="Oval 10"/>
          <p:cNvSpPr>
            <a:spLocks noChangeArrowheads="1"/>
          </p:cNvSpPr>
          <p:nvPr/>
        </p:nvSpPr>
        <p:spPr bwMode="auto">
          <a:xfrm>
            <a:off x="1760538" y="2133601"/>
            <a:ext cx="4552950" cy="4348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endParaRPr lang="ru-RU" altLang="uk-UA">
              <a:latin typeface="Malgun Gothic" panose="020B0503020000020004" pitchFamily="34" charset="-127"/>
            </a:endParaRP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3387726" y="4702175"/>
            <a:ext cx="290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>
                <a:latin typeface="Malgun Gothic" panose="020B0503020000020004" pitchFamily="34" charset="-127"/>
              </a:rPr>
              <a:t>A</a:t>
            </a:r>
            <a:endParaRPr lang="ru-RU" altLang="ru-RU">
              <a:latin typeface="Malgun Gothic" panose="020B0503020000020004" pitchFamily="34" charset="-127"/>
            </a:endParaRP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505451" y="4106864"/>
            <a:ext cx="290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>
                <a:latin typeface="Malgun Gothic" panose="020B0503020000020004" pitchFamily="34" charset="-127"/>
              </a:rPr>
              <a:t>B</a:t>
            </a:r>
            <a:endParaRPr lang="ru-RU" altLang="ru-RU">
              <a:latin typeface="Malgun Gothic" panose="020B0503020000020004" pitchFamily="34" charset="-127"/>
            </a:endParaRP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7594600" y="4702175"/>
            <a:ext cx="39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>
                <a:latin typeface="Malgun Gothic" panose="020B0503020000020004" pitchFamily="34" charset="-127"/>
              </a:rPr>
              <a:t>C</a:t>
            </a:r>
            <a:endParaRPr lang="ru-RU" altLang="ru-RU">
              <a:latin typeface="Malgun Gothic" panose="020B0503020000020004" pitchFamily="34" charset="-127"/>
            </a:endParaRPr>
          </a:p>
        </p:txBody>
      </p:sp>
      <p:pic>
        <p:nvPicPr>
          <p:cNvPr id="36873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495676"/>
            <a:ext cx="13446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6" y="2838451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6" y="3567114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Line 15"/>
          <p:cNvSpPr>
            <a:spLocks noChangeShapeType="1"/>
          </p:cNvSpPr>
          <p:nvPr/>
        </p:nvSpPr>
        <p:spPr bwMode="auto">
          <a:xfrm flipH="1">
            <a:off x="4254500" y="3486151"/>
            <a:ext cx="592138" cy="3651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Text Box 7"/>
          <p:cNvSpPr txBox="1">
            <a:spLocks noChangeArrowheads="1"/>
          </p:cNvSpPr>
          <p:nvPr/>
        </p:nvSpPr>
        <p:spPr bwMode="auto">
          <a:xfrm>
            <a:off x="3598863" y="3036889"/>
            <a:ext cx="1663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ru-RU" altLang="ru-RU" sz="1600">
                <a:latin typeface="Malgun Gothic" panose="020B0503020000020004" pitchFamily="34" charset="-127"/>
              </a:rPr>
              <a:t>С</a:t>
            </a:r>
            <a:r>
              <a:rPr lang="en-US" altLang="ru-RU" sz="1600">
                <a:latin typeface="Malgun Gothic" panose="020B0503020000020004" pitchFamily="34" charset="-127"/>
              </a:rPr>
              <a:t>TS, 1500 </a:t>
            </a:r>
            <a:r>
              <a:rPr lang="ru-RU" altLang="ru-RU" sz="1600">
                <a:latin typeface="Malgun Gothic" panose="020B0503020000020004" pitchFamily="34" charset="-127"/>
              </a:rPr>
              <a:t>байт</a:t>
            </a:r>
          </a:p>
        </p:txBody>
      </p:sp>
      <p:sp>
        <p:nvSpPr>
          <p:cNvPr id="36878" name="Text Box 7"/>
          <p:cNvSpPr txBox="1">
            <a:spLocks noChangeArrowheads="1"/>
          </p:cNvSpPr>
          <p:nvPr/>
        </p:nvSpPr>
        <p:spPr bwMode="auto">
          <a:xfrm>
            <a:off x="6718300" y="2965450"/>
            <a:ext cx="1663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ru-RU" altLang="ru-RU" sz="1600">
                <a:latin typeface="Malgun Gothic" panose="020B0503020000020004" pitchFamily="34" charset="-127"/>
              </a:rPr>
              <a:t>С</a:t>
            </a:r>
            <a:r>
              <a:rPr lang="en-US" altLang="ru-RU" sz="1600">
                <a:latin typeface="Malgun Gothic" panose="020B0503020000020004" pitchFamily="34" charset="-127"/>
              </a:rPr>
              <a:t>TS, 1500 </a:t>
            </a:r>
            <a:r>
              <a:rPr lang="ru-RU" altLang="ru-RU" sz="1600">
                <a:latin typeface="Malgun Gothic" panose="020B0503020000020004" pitchFamily="34" charset="-127"/>
              </a:rPr>
              <a:t>байт</a:t>
            </a: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6407150" y="3438525"/>
            <a:ext cx="547688" cy="4127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648774" y="1334572"/>
            <a:ext cx="7535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404040"/>
                </a:solidFill>
                <a:latin typeface="Verdana" panose="020B0604030504040204" pitchFamily="34" charset="0"/>
              </a:rPr>
              <a:t>Протокол </a:t>
            </a:r>
            <a:r>
              <a:rPr lang="en-US" altLang="ru-RU" b="1" dirty="0" smtClean="0">
                <a:solidFill>
                  <a:srgbClr val="404040"/>
                </a:solidFill>
                <a:latin typeface="Verdana" panose="020B0604030504040204" pitchFamily="34" charset="0"/>
              </a:rPr>
              <a:t>MACA</a:t>
            </a:r>
            <a:r>
              <a:rPr lang="uk-UA" altLang="ru-RU" b="1" dirty="0" smtClean="0">
                <a:solidFill>
                  <a:srgbClr val="404040"/>
                </a:solidFill>
                <a:latin typeface="Verdana" panose="020B0604030504040204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Multiple Access with Collision Avoidance for Wireless </a:t>
            </a:r>
          </a:p>
        </p:txBody>
      </p:sp>
    </p:spTree>
    <p:extLst>
      <p:ext uri="{BB962C8B-B14F-4D97-AF65-F5344CB8AC3E}">
        <p14:creationId xmlns:p14="http://schemas.microsoft.com/office/powerpoint/2010/main" val="347848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7464"/>
            <a:ext cx="9144000" cy="106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ko-KR" dirty="0" err="1"/>
              <a:t>Технології</a:t>
            </a:r>
            <a:r>
              <a:rPr lang="ru-RU" altLang="ko-KR" dirty="0"/>
              <a:t> </a:t>
            </a:r>
            <a:r>
              <a:rPr lang="en-US" altLang="ko-KR" dirty="0"/>
              <a:t>Wi-Fi</a:t>
            </a:r>
            <a:endParaRPr lang="ru-RU" altLang="uk-UA" dirty="0" smtClean="0"/>
          </a:p>
        </p:txBody>
      </p:sp>
      <p:sp>
        <p:nvSpPr>
          <p:cNvPr id="37892" name="Oval 11"/>
          <p:cNvSpPr>
            <a:spLocks noChangeArrowheads="1"/>
          </p:cNvSpPr>
          <p:nvPr/>
        </p:nvSpPr>
        <p:spPr bwMode="auto">
          <a:xfrm>
            <a:off x="5746751" y="1989138"/>
            <a:ext cx="4676775" cy="43481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endParaRPr lang="ru-RU" altLang="uk-UA">
              <a:latin typeface="Malgun Gothic" panose="020B0503020000020004" pitchFamily="34" charset="-127"/>
            </a:endParaRPr>
          </a:p>
        </p:txBody>
      </p:sp>
      <p:sp>
        <p:nvSpPr>
          <p:cNvPr id="37893" name="Oval 10"/>
          <p:cNvSpPr>
            <a:spLocks noChangeArrowheads="1"/>
          </p:cNvSpPr>
          <p:nvPr/>
        </p:nvSpPr>
        <p:spPr bwMode="auto">
          <a:xfrm>
            <a:off x="1992313" y="1989138"/>
            <a:ext cx="4545012" cy="4348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endParaRPr lang="ru-RU" altLang="uk-UA">
              <a:latin typeface="Malgun Gothic" panose="020B0503020000020004" pitchFamily="34" charset="-127"/>
            </a:endParaRP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3611563" y="4557714"/>
            <a:ext cx="290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>
                <a:latin typeface="Malgun Gothic" panose="020B0503020000020004" pitchFamily="34" charset="-127"/>
              </a:rPr>
              <a:t>A</a:t>
            </a:r>
            <a:endParaRPr lang="ru-RU" altLang="ru-RU">
              <a:latin typeface="Malgun Gothic" panose="020B0503020000020004" pitchFamily="34" charset="-127"/>
            </a:endParaRP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5729288" y="3962400"/>
            <a:ext cx="290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>
                <a:latin typeface="Malgun Gothic" panose="020B0503020000020004" pitchFamily="34" charset="-127"/>
              </a:rPr>
              <a:t>B</a:t>
            </a:r>
            <a:endParaRPr lang="ru-RU" altLang="ru-RU">
              <a:latin typeface="Malgun Gothic" panose="020B0503020000020004" pitchFamily="34" charset="-127"/>
            </a:endParaRP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7818439" y="4557714"/>
            <a:ext cx="395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>
                <a:latin typeface="Malgun Gothic" panose="020B0503020000020004" pitchFamily="34" charset="-127"/>
              </a:rPr>
              <a:t>C</a:t>
            </a:r>
            <a:endParaRPr lang="ru-RU" altLang="ru-RU">
              <a:latin typeface="Malgun Gothic" panose="020B0503020000020004" pitchFamily="34" charset="-127"/>
            </a:endParaRPr>
          </a:p>
        </p:txBody>
      </p:sp>
      <p:pic>
        <p:nvPicPr>
          <p:cNvPr id="37897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6" y="3351214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6" y="2693989"/>
            <a:ext cx="13446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6" y="3422651"/>
            <a:ext cx="1344613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Line 15"/>
          <p:cNvSpPr>
            <a:spLocks noChangeShapeType="1"/>
          </p:cNvSpPr>
          <p:nvPr/>
        </p:nvSpPr>
        <p:spPr bwMode="auto">
          <a:xfrm flipV="1">
            <a:off x="4486275" y="3325813"/>
            <a:ext cx="527050" cy="2667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Text Box 7"/>
          <p:cNvSpPr txBox="1">
            <a:spLocks noChangeArrowheads="1"/>
          </p:cNvSpPr>
          <p:nvPr/>
        </p:nvSpPr>
        <p:spPr bwMode="auto">
          <a:xfrm>
            <a:off x="3373438" y="2894014"/>
            <a:ext cx="2112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ru-RU" altLang="ru-RU" sz="1600">
                <a:latin typeface="Malgun Gothic" panose="020B0503020000020004" pitchFamily="34" charset="-127"/>
              </a:rPr>
              <a:t>Данные</a:t>
            </a:r>
            <a:r>
              <a:rPr lang="en-US" altLang="ru-RU" sz="1600">
                <a:latin typeface="Malgun Gothic" panose="020B0503020000020004" pitchFamily="34" charset="-127"/>
              </a:rPr>
              <a:t>, 1500 </a:t>
            </a:r>
            <a:r>
              <a:rPr lang="ru-RU" altLang="ru-RU" sz="1600">
                <a:latin typeface="Malgun Gothic" panose="020B0503020000020004" pitchFamily="34" charset="-127"/>
              </a:rPr>
              <a:t>байт</a:t>
            </a:r>
          </a:p>
        </p:txBody>
      </p:sp>
      <p:pic>
        <p:nvPicPr>
          <p:cNvPr id="37902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6" y="4949826"/>
            <a:ext cx="6064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48774" y="1334572"/>
            <a:ext cx="7535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404040"/>
                </a:solidFill>
                <a:latin typeface="Verdana" panose="020B0604030504040204" pitchFamily="34" charset="0"/>
              </a:rPr>
              <a:t>Протокол </a:t>
            </a:r>
            <a:r>
              <a:rPr lang="en-US" altLang="ru-RU" b="1" dirty="0" smtClean="0">
                <a:solidFill>
                  <a:srgbClr val="404040"/>
                </a:solidFill>
                <a:latin typeface="Verdana" panose="020B0604030504040204" pitchFamily="34" charset="0"/>
              </a:rPr>
              <a:t>MACA</a:t>
            </a:r>
            <a:r>
              <a:rPr lang="uk-UA" altLang="ru-RU" b="1" dirty="0" smtClean="0">
                <a:solidFill>
                  <a:srgbClr val="404040"/>
                </a:solidFill>
                <a:latin typeface="Verdana" panose="020B0604030504040204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Multiple Access with Collision Avoidance for Wireless </a:t>
            </a:r>
          </a:p>
        </p:txBody>
      </p:sp>
    </p:spTree>
    <p:extLst>
      <p:ext uri="{BB962C8B-B14F-4D97-AF65-F5344CB8AC3E}">
        <p14:creationId xmlns:p14="http://schemas.microsoft.com/office/powerpoint/2010/main" val="282170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540" y="917707"/>
            <a:ext cx="8803489" cy="834189"/>
          </a:xfrm>
        </p:spPr>
        <p:txBody>
          <a:bodyPr/>
          <a:lstStyle/>
          <a:p>
            <a:r>
              <a:rPr lang="uk-UA" dirty="0" smtClean="0"/>
              <a:t>Проблема «Засвіченої» станції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9" y="1618828"/>
            <a:ext cx="8191847" cy="494783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73009" y="0"/>
            <a:ext cx="9568882" cy="94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Чому </a:t>
            </a:r>
            <a:r>
              <a:rPr lang="ru-RU" dirty="0" smtClean="0"/>
              <a:t>в </a:t>
            </a:r>
            <a:r>
              <a:rPr lang="en-US" dirty="0" err="1" smtClean="0"/>
              <a:t>Wi-fi</a:t>
            </a:r>
            <a:r>
              <a:rPr lang="en-US" dirty="0" smtClean="0"/>
              <a:t> </a:t>
            </a:r>
            <a:r>
              <a:rPr lang="uk-UA" dirty="0" smtClean="0"/>
              <a:t>не працює </a:t>
            </a:r>
            <a:r>
              <a:rPr lang="en-US" dirty="0" err="1" smtClean="0"/>
              <a:t>csma</a:t>
            </a:r>
            <a:r>
              <a:rPr lang="en-US" dirty="0" smtClean="0"/>
              <a:t>/cd 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506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7464"/>
            <a:ext cx="9144000" cy="106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ko-KR" dirty="0" err="1"/>
              <a:t>Технології</a:t>
            </a:r>
            <a:r>
              <a:rPr lang="ru-RU" altLang="ko-KR" dirty="0"/>
              <a:t> </a:t>
            </a:r>
            <a:r>
              <a:rPr lang="en-US" altLang="ko-KR" dirty="0"/>
              <a:t>Wi-Fi</a:t>
            </a:r>
            <a:endParaRPr lang="ru-RU" altLang="uk-UA" dirty="0" smtClean="0"/>
          </a:p>
        </p:txBody>
      </p:sp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2144714" y="1814514"/>
            <a:ext cx="5410200" cy="502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endParaRPr lang="ru-RU" altLang="uk-UA">
              <a:latin typeface="Malgun Gothic" panose="020B0503020000020004" pitchFamily="34" charset="-127"/>
            </a:endParaRPr>
          </a:p>
        </p:txBody>
      </p:sp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3048000" y="36718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>
                <a:latin typeface="Malgun Gothic" panose="020B0503020000020004" pitchFamily="34" charset="-127"/>
              </a:rPr>
              <a:t>A</a:t>
            </a:r>
            <a:endParaRPr lang="ru-RU" altLang="ru-RU">
              <a:latin typeface="Malgun Gothic" panose="020B0503020000020004" pitchFamily="34" charset="-127"/>
            </a:endParaRPr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4953000" y="4953001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>
                <a:latin typeface="Malgun Gothic" panose="020B0503020000020004" pitchFamily="34" charset="-127"/>
              </a:rPr>
              <a:t>B</a:t>
            </a:r>
            <a:endParaRPr lang="ru-RU" altLang="ru-RU">
              <a:latin typeface="Malgun Gothic" panose="020B0503020000020004" pitchFamily="34" charset="-127"/>
            </a:endParaRPr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6672263" y="558165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>
                <a:latin typeface="Malgun Gothic" panose="020B0503020000020004" pitchFamily="34" charset="-127"/>
              </a:rPr>
              <a:t>C</a:t>
            </a:r>
            <a:endParaRPr lang="ru-RU" altLang="ru-RU">
              <a:latin typeface="Malgun Gothic" panose="020B0503020000020004" pitchFamily="34" charset="-127"/>
            </a:endParaRPr>
          </a:p>
        </p:txBody>
      </p:sp>
      <p:sp>
        <p:nvSpPr>
          <p:cNvPr id="38920" name="Text Box 13"/>
          <p:cNvSpPr txBox="1">
            <a:spLocks noChangeArrowheads="1"/>
          </p:cNvSpPr>
          <p:nvPr/>
        </p:nvSpPr>
        <p:spPr bwMode="auto">
          <a:xfrm>
            <a:off x="8915400" y="58372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D</a:t>
            </a:r>
            <a:endParaRPr lang="ru-RU" altLang="ru-RU" dirty="0">
              <a:solidFill>
                <a:schemeClr val="bg1"/>
              </a:solidFill>
              <a:latin typeface="Malgun Gothic" panose="020B0503020000020004" pitchFamily="34" charset="-127"/>
            </a:endParaRPr>
          </a:p>
        </p:txBody>
      </p:sp>
      <p:sp>
        <p:nvSpPr>
          <p:cNvPr id="38921" name="Line 14"/>
          <p:cNvSpPr>
            <a:spLocks noChangeShapeType="1"/>
          </p:cNvSpPr>
          <p:nvPr/>
        </p:nvSpPr>
        <p:spPr bwMode="auto">
          <a:xfrm>
            <a:off x="7696200" y="5105400"/>
            <a:ext cx="457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922" name="Line 15"/>
          <p:cNvSpPr>
            <a:spLocks noChangeShapeType="1"/>
          </p:cNvSpPr>
          <p:nvPr/>
        </p:nvSpPr>
        <p:spPr bwMode="auto">
          <a:xfrm flipH="1" flipV="1">
            <a:off x="3733800" y="3733800"/>
            <a:ext cx="5334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38923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4" y="2247901"/>
            <a:ext cx="15525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1" y="3638551"/>
            <a:ext cx="15525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9" y="4359276"/>
            <a:ext cx="15525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4329114"/>
            <a:ext cx="1554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7" name="Text Box 7"/>
          <p:cNvSpPr txBox="1">
            <a:spLocks noChangeArrowheads="1"/>
          </p:cNvSpPr>
          <p:nvPr/>
        </p:nvSpPr>
        <p:spPr bwMode="auto">
          <a:xfrm>
            <a:off x="3911600" y="3432175"/>
            <a:ext cx="1925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RTS, 1500 </a:t>
            </a:r>
            <a:r>
              <a:rPr lang="ru-RU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байт</a:t>
            </a:r>
          </a:p>
        </p:txBody>
      </p:sp>
      <p:sp>
        <p:nvSpPr>
          <p:cNvPr id="38928" name="Text Box 7"/>
          <p:cNvSpPr txBox="1">
            <a:spLocks noChangeArrowheads="1"/>
          </p:cNvSpPr>
          <p:nvPr/>
        </p:nvSpPr>
        <p:spPr bwMode="auto">
          <a:xfrm>
            <a:off x="7067550" y="4202114"/>
            <a:ext cx="192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RTS, 1500 </a:t>
            </a:r>
            <a:r>
              <a:rPr lang="ru-RU" altLang="ru-RU" dirty="0">
                <a:solidFill>
                  <a:schemeClr val="bg1"/>
                </a:solidFill>
                <a:latin typeface="Malgun Gothic" panose="020B0503020000020004" pitchFamily="34" charset="-127"/>
              </a:rPr>
              <a:t>байт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8774" y="1334572"/>
            <a:ext cx="7535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404040"/>
                </a:solidFill>
                <a:latin typeface="Verdana" panose="020B0604030504040204" pitchFamily="34" charset="0"/>
              </a:rPr>
              <a:t>Протокол </a:t>
            </a:r>
            <a:r>
              <a:rPr lang="en-US" altLang="ru-RU" b="1" dirty="0" smtClean="0">
                <a:solidFill>
                  <a:srgbClr val="404040"/>
                </a:solidFill>
                <a:latin typeface="Verdana" panose="020B0604030504040204" pitchFamily="34" charset="0"/>
              </a:rPr>
              <a:t>MACA</a:t>
            </a:r>
            <a:r>
              <a:rPr lang="uk-UA" altLang="ru-RU" b="1" dirty="0" smtClean="0">
                <a:solidFill>
                  <a:srgbClr val="404040"/>
                </a:solidFill>
                <a:latin typeface="Verdana" panose="020B0604030504040204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Multiple Access with Collision Avoidance for Wireless </a:t>
            </a:r>
          </a:p>
        </p:txBody>
      </p:sp>
    </p:spTree>
    <p:extLst>
      <p:ext uri="{BB962C8B-B14F-4D97-AF65-F5344CB8AC3E}">
        <p14:creationId xmlns:p14="http://schemas.microsoft.com/office/powerpoint/2010/main" val="2272630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791</Words>
  <Application>Microsoft Office PowerPoint</Application>
  <PresentationFormat>Широкоэкранный</PresentationFormat>
  <Paragraphs>157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Malgun Gothic</vt:lpstr>
      <vt:lpstr>Malgun Gothic</vt:lpstr>
      <vt:lpstr>Arial</vt:lpstr>
      <vt:lpstr>Bookman Old Style</vt:lpstr>
      <vt:lpstr>News Gothic MT</vt:lpstr>
      <vt:lpstr>Rockwell</vt:lpstr>
      <vt:lpstr>Verdana</vt:lpstr>
      <vt:lpstr>Damask</vt:lpstr>
      <vt:lpstr>Бездротові мережі   Лекція 2 </vt:lpstr>
      <vt:lpstr>Презентация PowerPoint</vt:lpstr>
      <vt:lpstr>Презентация PowerPoint</vt:lpstr>
      <vt:lpstr>Проблема «прихованої» станції</vt:lpstr>
      <vt:lpstr>Технології Wi-Fi</vt:lpstr>
      <vt:lpstr>Технології Wi-Fi</vt:lpstr>
      <vt:lpstr>Технології Wi-Fi</vt:lpstr>
      <vt:lpstr>Проблема «Засвіченої» станції</vt:lpstr>
      <vt:lpstr>Технології Wi-Fi</vt:lpstr>
      <vt:lpstr>Технології Wi-Fi</vt:lpstr>
      <vt:lpstr>Технології Wi-Fi</vt:lpstr>
      <vt:lpstr>Підтвердження отриманих даних</vt:lpstr>
      <vt:lpstr>Пошук колізії в wi-fi</vt:lpstr>
      <vt:lpstr>Презентация PowerPoint</vt:lpstr>
      <vt:lpstr>Презентация PowerPoint</vt:lpstr>
      <vt:lpstr>mACAW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 кадрів</vt:lpstr>
      <vt:lpstr>Management Frames</vt:lpstr>
      <vt:lpstr>Control Frame Types</vt:lpstr>
      <vt:lpstr>Презентация PowerPoint</vt:lpstr>
      <vt:lpstr>Трошки Wireshark’у)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  амбітний?   Творчий?  розумієшся на   сучасних технологіях?</dc:title>
  <dc:creator>homer</dc:creator>
  <cp:lastModifiedBy>Lenovo</cp:lastModifiedBy>
  <cp:revision>154</cp:revision>
  <dcterms:created xsi:type="dcterms:W3CDTF">2017-11-21T17:19:25Z</dcterms:created>
  <dcterms:modified xsi:type="dcterms:W3CDTF">2023-02-21T17:42:53Z</dcterms:modified>
</cp:coreProperties>
</file>