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36"/>
  </p:notesMasterIdLst>
  <p:sldIdLst>
    <p:sldId id="256" r:id="rId2"/>
    <p:sldId id="257" r:id="rId3"/>
    <p:sldId id="258" r:id="rId4"/>
    <p:sldId id="260" r:id="rId5"/>
    <p:sldId id="320" r:id="rId6"/>
    <p:sldId id="263" r:id="rId7"/>
    <p:sldId id="264" r:id="rId8"/>
    <p:sldId id="265" r:id="rId9"/>
    <p:sldId id="267" r:id="rId10"/>
    <p:sldId id="269" r:id="rId11"/>
    <p:sldId id="270" r:id="rId12"/>
    <p:sldId id="272" r:id="rId13"/>
    <p:sldId id="274" r:id="rId14"/>
    <p:sldId id="276" r:id="rId15"/>
    <p:sldId id="319" r:id="rId16"/>
    <p:sldId id="281" r:id="rId17"/>
    <p:sldId id="284" r:id="rId18"/>
    <p:sldId id="291" r:id="rId19"/>
    <p:sldId id="322" r:id="rId20"/>
    <p:sldId id="295" r:id="rId21"/>
    <p:sldId id="323" r:id="rId22"/>
    <p:sldId id="324" r:id="rId23"/>
    <p:sldId id="325" r:id="rId24"/>
    <p:sldId id="326" r:id="rId25"/>
    <p:sldId id="327" r:id="rId26"/>
    <p:sldId id="328" r:id="rId27"/>
    <p:sldId id="302" r:id="rId28"/>
    <p:sldId id="304" r:id="rId29"/>
    <p:sldId id="306" r:id="rId30"/>
    <p:sldId id="307" r:id="rId31"/>
    <p:sldId id="329" r:id="rId32"/>
    <p:sldId id="330" r:id="rId33"/>
    <p:sldId id="331" r:id="rId34"/>
    <p:sldId id="314"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577FBA-EE17-4749-AB80-566713319DB7}" type="datetimeFigureOut">
              <a:rPr lang="uk-UA" smtClean="0"/>
              <a:t>27.03.2026</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F95C79-265A-48DB-A40E-F33FA57BD033}" type="slidenum">
              <a:rPr lang="uk-UA" smtClean="0"/>
              <a:t>‹#›</a:t>
            </a:fld>
            <a:endParaRPr lang="uk-UA"/>
          </a:p>
        </p:txBody>
      </p:sp>
    </p:spTree>
    <p:extLst>
      <p:ext uri="{BB962C8B-B14F-4D97-AF65-F5344CB8AC3E}">
        <p14:creationId xmlns:p14="http://schemas.microsoft.com/office/powerpoint/2010/main" val="3441380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135300749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19509309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0518904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334677972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8837085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231860404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199821542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106183154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324414743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1D31B98-A3C4-4D2A-A651-697194EC4CFE}" type="datetime1">
              <a:rPr lang="uk-UA" smtClean="0"/>
              <a:t>27.03.2026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407575447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1D31B98-A3C4-4D2A-A651-697194EC4CFE}" type="datetime1">
              <a:rPr lang="uk-UA" smtClean="0"/>
              <a:t>27.03.2026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375333629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1D31B98-A3C4-4D2A-A651-697194EC4CFE}" type="datetime1">
              <a:rPr lang="uk-UA" smtClean="0"/>
              <a:t>27.03.2026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23992341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1D31B98-A3C4-4D2A-A651-697194EC4CFE}" type="datetime1">
              <a:rPr lang="uk-UA" smtClean="0"/>
              <a:t>27.03.2026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337212604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D31B98-A3C4-4D2A-A651-697194EC4CFE}" type="datetime1">
              <a:rPr lang="uk-UA" smtClean="0"/>
              <a:t>27.03.2026</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360862024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21D31B98-A3C4-4D2A-A651-697194EC4CFE}" type="datetime1">
              <a:rPr lang="uk-UA" smtClean="0"/>
              <a:t>27.03.2026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395779374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1D31B98-A3C4-4D2A-A651-697194EC4CFE}" type="datetime1">
              <a:rPr lang="uk-UA" smtClean="0"/>
              <a:t>27.03.2026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17539424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1D31B98-A3C4-4D2A-A651-697194EC4CFE}" type="datetime1">
              <a:rPr lang="uk-UA" smtClean="0"/>
              <a:t>27.03.2026</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5A0795B-CEE6-4DA1-9A5E-0F5C12CAE691}" type="slidenum">
              <a:rPr lang="uk-UA" smtClean="0"/>
              <a:t>‹#›</a:t>
            </a:fld>
            <a:endParaRPr lang="uk-UA"/>
          </a:p>
        </p:txBody>
      </p:sp>
    </p:spTree>
    <p:extLst>
      <p:ext uri="{BB962C8B-B14F-4D97-AF65-F5344CB8AC3E}">
        <p14:creationId xmlns:p14="http://schemas.microsoft.com/office/powerpoint/2010/main" val="378920078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2A31B72-C1D3-4E1C-838D-BC548A737BCC}"/>
              </a:ext>
            </a:extLst>
          </p:cNvPr>
          <p:cNvSpPr>
            <a:spLocks noGrp="1"/>
          </p:cNvSpPr>
          <p:nvPr>
            <p:ph type="ctrTitle"/>
          </p:nvPr>
        </p:nvSpPr>
        <p:spPr>
          <a:xfrm>
            <a:off x="1211792" y="2937934"/>
            <a:ext cx="7766936" cy="1646302"/>
          </a:xfrm>
        </p:spPr>
        <p:txBody>
          <a:bodyPr>
            <a:normAutofit fontScale="90000"/>
          </a:bodyPr>
          <a:lstStyle/>
          <a:p>
            <a:pPr algn="ctr"/>
            <a:r>
              <a:rPr lang="uk-UA" dirty="0" smtClean="0"/>
              <a:t>ТЕМА: Менеджмент </a:t>
            </a:r>
            <a:r>
              <a:rPr lang="uk-UA" dirty="0"/>
              <a:t>і маркетинг у підприємницькій діяльності</a:t>
            </a:r>
          </a:p>
        </p:txBody>
      </p:sp>
      <p:sp>
        <p:nvSpPr>
          <p:cNvPr id="3" name="Підзаголовок 2">
            <a:extLst>
              <a:ext uri="{FF2B5EF4-FFF2-40B4-BE49-F238E27FC236}">
                <a16:creationId xmlns:a16="http://schemas.microsoft.com/office/drawing/2014/main" xmlns="" id="{F192F83B-73D3-4644-BE5D-2B8AE8F9FF6E}"/>
              </a:ext>
            </a:extLst>
          </p:cNvPr>
          <p:cNvSpPr>
            <a:spLocks noGrp="1"/>
          </p:cNvSpPr>
          <p:nvPr>
            <p:ph type="subTitle" idx="1"/>
          </p:nvPr>
        </p:nvSpPr>
        <p:spPr>
          <a:xfrm>
            <a:off x="1888067" y="5336708"/>
            <a:ext cx="7766936" cy="1096899"/>
          </a:xfrm>
        </p:spPr>
        <p:txBody>
          <a:bodyPr/>
          <a:lstStyle/>
          <a:p>
            <a:r>
              <a:rPr lang="uk-UA" dirty="0"/>
              <a:t>Лекція з навчальної дисципліни</a:t>
            </a:r>
          </a:p>
          <a:p>
            <a:r>
              <a:rPr lang="uk-UA" dirty="0" smtClean="0"/>
              <a:t>«Основи підприємництва»</a:t>
            </a:r>
            <a:endParaRPr lang="uk-UA" dirty="0"/>
          </a:p>
        </p:txBody>
      </p:sp>
    </p:spTree>
    <p:extLst>
      <p:ext uri="{BB962C8B-B14F-4D97-AF65-F5344CB8AC3E}">
        <p14:creationId xmlns:p14="http://schemas.microsoft.com/office/powerpoint/2010/main" val="33704814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96822B0-8236-4ED2-BACC-39025C2A9F81}"/>
              </a:ext>
            </a:extLst>
          </p:cNvPr>
          <p:cNvSpPr txBox="1"/>
          <p:nvPr/>
        </p:nvSpPr>
        <p:spPr>
          <a:xfrm>
            <a:off x="351303" y="712697"/>
            <a:ext cx="7798086" cy="2308324"/>
          </a:xfrm>
          <a:prstGeom prst="rect">
            <a:avLst/>
          </a:prstGeom>
          <a:noFill/>
        </p:spPr>
        <p:txBody>
          <a:bodyPr wrap="square">
            <a:spAutoFit/>
          </a:bodyPr>
          <a:lstStyle/>
          <a:p>
            <a:r>
              <a:rPr lang="uk-UA" dirty="0"/>
              <a:t>Роль та завдання менеджменту у підприємницькій діяльності обумовлюють його функції на підприємстві. </a:t>
            </a:r>
          </a:p>
          <a:p>
            <a:endParaRPr lang="uk-UA" i="1" dirty="0"/>
          </a:p>
          <a:p>
            <a:pPr algn="just"/>
            <a:r>
              <a:rPr lang="uk-UA" b="1" i="1" u="sng" dirty="0"/>
              <a:t>Функції менеджменту – </a:t>
            </a:r>
            <a:r>
              <a:rPr lang="uk-UA" dirty="0"/>
              <a:t>це умовно відокремлені напрями управлінської діяльності, що забезпечують цільовий вплив визначеного спрямування та об’єкт управління. Згідно із традиційним підходом, виділяють чотири основні функції менеджменту: планування, організацію, мотивацію та контроль.</a:t>
            </a:r>
          </a:p>
        </p:txBody>
      </p:sp>
      <p:pic>
        <p:nvPicPr>
          <p:cNvPr id="3" name="Picture 2" descr="C:\Documents and Settings\Admin\Рабочий стол\2020-2021 навч. роки\Предмети\Economics of enteprise\ТЕМИ\UNIT 3. Structure and management of the enterprise\картинки по теме\image3-1.png"/>
          <p:cNvPicPr>
            <a:picLocks noChangeAspect="1" noChangeArrowheads="1"/>
          </p:cNvPicPr>
          <p:nvPr/>
        </p:nvPicPr>
        <p:blipFill>
          <a:blip r:embed="rId2"/>
          <a:srcRect/>
          <a:stretch>
            <a:fillRect/>
          </a:stretch>
        </p:blipFill>
        <p:spPr bwMode="auto">
          <a:xfrm>
            <a:off x="351303" y="3096127"/>
            <a:ext cx="8764351" cy="3761873"/>
          </a:xfrm>
          <a:prstGeom prst="rect">
            <a:avLst/>
          </a:prstGeom>
          <a:ln>
            <a:noFill/>
          </a:ln>
          <a:effectLst>
            <a:softEdge rad="112500"/>
          </a:effectLst>
        </p:spPr>
      </p:pic>
      <p:sp>
        <p:nvSpPr>
          <p:cNvPr id="2" name="Прямоугольник 1"/>
          <p:cNvSpPr/>
          <p:nvPr/>
        </p:nvSpPr>
        <p:spPr>
          <a:xfrm>
            <a:off x="467819" y="121146"/>
            <a:ext cx="2787943"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uk-UA" dirty="0" smtClean="0">
                <a:solidFill>
                  <a:schemeClr val="tx1"/>
                </a:solidFill>
              </a:rPr>
              <a:t>ФУНКЦІЇ МЕНЕДЖМЕНТУ</a:t>
            </a:r>
            <a:endParaRPr lang="ru-RU" dirty="0">
              <a:solidFill>
                <a:schemeClr val="tx1"/>
              </a:solidFill>
            </a:endParaRPr>
          </a:p>
        </p:txBody>
      </p:sp>
    </p:spTree>
    <p:extLst>
      <p:ext uri="{BB962C8B-B14F-4D97-AF65-F5344CB8AC3E}">
        <p14:creationId xmlns:p14="http://schemas.microsoft.com/office/powerpoint/2010/main" val="19347643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0641E3C-3B87-430E-83CF-928DFEBAB2E2}"/>
              </a:ext>
            </a:extLst>
          </p:cNvPr>
          <p:cNvSpPr txBox="1"/>
          <p:nvPr/>
        </p:nvSpPr>
        <p:spPr>
          <a:xfrm>
            <a:off x="569535" y="299812"/>
            <a:ext cx="8257592" cy="2554545"/>
          </a:xfrm>
          <a:prstGeom prst="rect">
            <a:avLst/>
          </a:prstGeom>
          <a:noFill/>
        </p:spPr>
        <p:txBody>
          <a:bodyPr wrap="square">
            <a:spAutoFit/>
          </a:bodyPr>
          <a:lstStyle/>
          <a:p>
            <a:pPr algn="just"/>
            <a:r>
              <a:rPr lang="uk-UA" sz="2000" b="1" i="1" dirty="0" smtClean="0"/>
              <a:t>Планування</a:t>
            </a:r>
            <a:r>
              <a:rPr lang="uk-UA" sz="2000" dirty="0" smtClean="0"/>
              <a:t> – </a:t>
            </a:r>
            <a:r>
              <a:rPr lang="uk-UA" sz="2000" dirty="0"/>
              <a:t>це управлінський процес, функція, що базується на встановленні ключових цілей підприємства, а також ідентифікації заходів щодо досягнення відповідних цілей у визначеній їх послідовності та часовому визначенні. </a:t>
            </a:r>
            <a:endParaRPr lang="uk-UA" sz="2000" dirty="0" smtClean="0"/>
          </a:p>
          <a:p>
            <a:pPr algn="just"/>
            <a:r>
              <a:rPr lang="uk-UA" sz="2000" dirty="0" smtClean="0"/>
              <a:t>Через </a:t>
            </a:r>
            <a:r>
              <a:rPr lang="uk-UA" sz="2000" dirty="0"/>
              <a:t>систему планів менеджери визначають, що саме повинні робити суб’єкти підприємницької діяльності, щоб бути успішними. Варто відзначити, що планування орієнтоване як на короткострокову перспективу, так і на довгострокову.</a:t>
            </a:r>
          </a:p>
        </p:txBody>
      </p:sp>
      <p:sp>
        <p:nvSpPr>
          <p:cNvPr id="3" name="TextBox 2">
            <a:extLst>
              <a:ext uri="{FF2B5EF4-FFF2-40B4-BE49-F238E27FC236}">
                <a16:creationId xmlns:a16="http://schemas.microsoft.com/office/drawing/2014/main" xmlns="" id="{87AE99B7-B870-4046-95A0-E5A4C90670A1}"/>
              </a:ext>
            </a:extLst>
          </p:cNvPr>
          <p:cNvSpPr txBox="1"/>
          <p:nvPr/>
        </p:nvSpPr>
        <p:spPr>
          <a:xfrm>
            <a:off x="569535" y="2994224"/>
            <a:ext cx="8943433" cy="3785652"/>
          </a:xfrm>
          <a:prstGeom prst="rect">
            <a:avLst/>
          </a:prstGeom>
          <a:noFill/>
        </p:spPr>
        <p:txBody>
          <a:bodyPr wrap="square">
            <a:spAutoFit/>
          </a:bodyPr>
          <a:lstStyle/>
          <a:p>
            <a:pPr algn="just"/>
            <a:r>
              <a:rPr lang="uk-UA" sz="2000" b="1" dirty="0"/>
              <a:t>Планування </a:t>
            </a:r>
            <a:r>
              <a:rPr lang="uk-UA" sz="2000" dirty="0"/>
              <a:t>як процес складається з декількох основних етапів. </a:t>
            </a:r>
            <a:endParaRPr lang="uk-UA" sz="2000" dirty="0" smtClean="0"/>
          </a:p>
          <a:p>
            <a:pPr algn="just"/>
            <a:r>
              <a:rPr lang="uk-UA" sz="2000" dirty="0" smtClean="0"/>
              <a:t>Першим </a:t>
            </a:r>
            <a:r>
              <a:rPr lang="uk-UA" sz="2000" dirty="0"/>
              <a:t>етапом є аналіз середовища, оскільки особа, що здійснює планування, повинна бути ознайомлена з критичними обставинами та чинниками, що впливатимуть на діяльність суб’єкта підприємницької діяльності. </a:t>
            </a:r>
            <a:endParaRPr lang="uk-UA" sz="2000" dirty="0" smtClean="0"/>
          </a:p>
          <a:p>
            <a:pPr algn="just"/>
            <a:r>
              <a:rPr lang="uk-UA" sz="2000" dirty="0" smtClean="0"/>
              <a:t>Наступним </a:t>
            </a:r>
            <a:r>
              <a:rPr lang="uk-UA" sz="2000" dirty="0"/>
              <a:t>кроком є розробка прогнозів, що виступають базисом для подальшого процесу планування. </a:t>
            </a:r>
          </a:p>
          <a:p>
            <a:pPr algn="just"/>
            <a:endParaRPr lang="uk-UA" sz="2000" dirty="0"/>
          </a:p>
          <a:p>
            <a:pPr algn="just"/>
            <a:r>
              <a:rPr lang="uk-UA" sz="2000" dirty="0"/>
              <a:t>На основі цілей організації визначаються альтернативні варіанти заходів щодо їх досягнення, що підлягають ретельній оцінці з точки зору ефективності. Найкращий варіант приймається до реалізації, проте підлягає постійній оцінці та коригуванню з урахуванням відхилень.</a:t>
            </a:r>
          </a:p>
        </p:txBody>
      </p:sp>
    </p:spTree>
    <p:extLst>
      <p:ext uri="{BB962C8B-B14F-4D97-AF65-F5344CB8AC3E}">
        <p14:creationId xmlns:p14="http://schemas.microsoft.com/office/powerpoint/2010/main" val="24426374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27246B1-DAD6-4C87-9B7A-F4EF0636F6D2}"/>
              </a:ext>
            </a:extLst>
          </p:cNvPr>
          <p:cNvSpPr txBox="1"/>
          <p:nvPr/>
        </p:nvSpPr>
        <p:spPr>
          <a:xfrm>
            <a:off x="283048" y="0"/>
            <a:ext cx="8770776" cy="3170099"/>
          </a:xfrm>
          <a:prstGeom prst="rect">
            <a:avLst/>
          </a:prstGeom>
          <a:noFill/>
        </p:spPr>
        <p:txBody>
          <a:bodyPr wrap="square">
            <a:spAutoFit/>
          </a:bodyPr>
          <a:lstStyle/>
          <a:p>
            <a:r>
              <a:rPr lang="uk-UA" sz="2000" b="1" i="1" dirty="0"/>
              <a:t>Функція організації </a:t>
            </a:r>
            <a:r>
              <a:rPr lang="uk-UA" sz="2000" dirty="0"/>
              <a:t>може бути визначена як розподіл розроблених заходів і завдань між окремими працівниками або підрозділами підприємства. Таким чином, функція організації формує механізм щодо реалізації визначених планів. </a:t>
            </a:r>
          </a:p>
          <a:p>
            <a:endParaRPr lang="uk-UA" sz="2000" dirty="0"/>
          </a:p>
          <a:p>
            <a:r>
              <a:rPr lang="uk-UA" sz="2000" b="1" i="1" dirty="0"/>
              <a:t>Організація </a:t>
            </a:r>
            <a:r>
              <a:rPr lang="uk-UA" sz="2000" dirty="0"/>
              <a:t>передбачає розробку організаційної структури та розподіл праці для забезпечення досягнення цілей. Рішення щодо формування організаційної структури управління зазвичай трактують як «організаційний дизайн». Рішення щодо розподілу робіт між окремими працівниками та підрозділами називаються «проектуванням робіт» </a:t>
            </a:r>
          </a:p>
        </p:txBody>
      </p:sp>
      <p:sp>
        <p:nvSpPr>
          <p:cNvPr id="3" name="TextBox 2">
            <a:extLst>
              <a:ext uri="{FF2B5EF4-FFF2-40B4-BE49-F238E27FC236}">
                <a16:creationId xmlns:a16="http://schemas.microsoft.com/office/drawing/2014/main" xmlns="" id="{C9434700-D259-4059-A73F-16887B9230D5}"/>
              </a:ext>
            </a:extLst>
          </p:cNvPr>
          <p:cNvSpPr txBox="1"/>
          <p:nvPr/>
        </p:nvSpPr>
        <p:spPr>
          <a:xfrm>
            <a:off x="903972" y="3405159"/>
            <a:ext cx="8718784" cy="2862322"/>
          </a:xfrm>
          <a:prstGeom prst="rect">
            <a:avLst/>
          </a:prstGeom>
          <a:noFill/>
        </p:spPr>
        <p:txBody>
          <a:bodyPr wrap="square">
            <a:spAutoFit/>
          </a:bodyPr>
          <a:lstStyle/>
          <a:p>
            <a:pPr algn="just"/>
            <a:r>
              <a:rPr lang="uk-UA" sz="2000" b="1" i="1" dirty="0"/>
              <a:t>Мотивація</a:t>
            </a:r>
            <a:r>
              <a:rPr lang="uk-UA" sz="2000" dirty="0"/>
              <a:t> (за іншими трактуваннями вплив, керівництво, лідерство тощо) передбачає здійснення цілеспрямованого впливу на працівників підприємства. </a:t>
            </a:r>
            <a:endParaRPr lang="uk-UA" sz="2000" dirty="0" smtClean="0"/>
          </a:p>
          <a:p>
            <a:pPr algn="just"/>
            <a:r>
              <a:rPr lang="uk-UA" sz="2000" dirty="0" smtClean="0"/>
              <a:t>Мотивацію </a:t>
            </a:r>
            <a:r>
              <a:rPr lang="uk-UA" sz="2000" dirty="0"/>
              <a:t>можна визначити як спрямування діяльності працівників підприємства у визначеному, потрібному напрямі. Під потрібним напрямом при цьому розуміється вектор, що дозволяє суб’єкту підприємницької діяльності досягти поставлених цілей. Основною метою мотивації є підвищення продуктивності персоналу підприємства шляхом формування ефективної системи впливу на діяльність працівників.</a:t>
            </a:r>
          </a:p>
        </p:txBody>
      </p:sp>
    </p:spTree>
    <p:extLst>
      <p:ext uri="{BB962C8B-B14F-4D97-AF65-F5344CB8AC3E}">
        <p14:creationId xmlns:p14="http://schemas.microsoft.com/office/powerpoint/2010/main" val="22065762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82E2068-B81A-4BB2-B89B-C8633ECADDC7}"/>
              </a:ext>
            </a:extLst>
          </p:cNvPr>
          <p:cNvSpPr txBox="1"/>
          <p:nvPr/>
        </p:nvSpPr>
        <p:spPr>
          <a:xfrm>
            <a:off x="526914" y="215542"/>
            <a:ext cx="9514942" cy="3170099"/>
          </a:xfrm>
          <a:prstGeom prst="rect">
            <a:avLst/>
          </a:prstGeom>
          <a:noFill/>
        </p:spPr>
        <p:txBody>
          <a:bodyPr wrap="square">
            <a:spAutoFit/>
          </a:bodyPr>
          <a:lstStyle/>
          <a:p>
            <a:r>
              <a:rPr lang="uk-UA" sz="2000" b="1" dirty="0"/>
              <a:t>Контроль</a:t>
            </a:r>
            <a:r>
              <a:rPr lang="uk-UA" sz="2000" dirty="0"/>
              <a:t> – це функція менеджменту, за допомогою якої менеджери:</a:t>
            </a:r>
          </a:p>
          <a:p>
            <a:pPr marL="285750" indent="-285750">
              <a:buFont typeface="Wingdings" panose="05000000000000000000" pitchFamily="2" charset="2"/>
              <a:buChar char="v"/>
            </a:pPr>
            <a:r>
              <a:rPr lang="uk-UA" sz="2000" dirty="0"/>
              <a:t>збирають інформацію щодо показників діяльності підприємства;</a:t>
            </a:r>
          </a:p>
          <a:p>
            <a:pPr marL="285750" indent="-285750" algn="just">
              <a:buFont typeface="Wingdings" panose="05000000000000000000" pitchFamily="2" charset="2"/>
              <a:buChar char="v"/>
            </a:pPr>
            <a:r>
              <a:rPr lang="uk-UA" sz="2000" dirty="0"/>
              <a:t>порівнюють отриману інформацію про фактичні показники діяльності підприємства із плановими показниками;</a:t>
            </a:r>
          </a:p>
          <a:p>
            <a:pPr marL="285750" indent="-285750">
              <a:buFont typeface="Wingdings" panose="05000000000000000000" pitchFamily="2" charset="2"/>
              <a:buChar char="v"/>
            </a:pPr>
            <a:r>
              <a:rPr lang="uk-UA" sz="2000" dirty="0"/>
              <a:t>на основі проведеного порівняння визначають, що повинно бути змінено та зроблено для того, щоб досягти планових показників.</a:t>
            </a:r>
          </a:p>
          <a:p>
            <a:pPr marL="285750" indent="-285750">
              <a:buFont typeface="Wingdings" panose="05000000000000000000" pitchFamily="2" charset="2"/>
              <a:buChar char="v"/>
            </a:pPr>
            <a:endParaRPr lang="uk-UA" sz="2000" dirty="0"/>
          </a:p>
          <a:p>
            <a:r>
              <a:rPr lang="uk-UA" sz="2000" dirty="0"/>
              <a:t>Контроль – це постійно діючий процес, оскільки оцінка ефективності виконання планів та визначення ступеня досягнення планових показників здійснюються на регулярній основі з метою своєчасного коригування розроблених заходів</a:t>
            </a:r>
          </a:p>
        </p:txBody>
      </p:sp>
      <p:sp>
        <p:nvSpPr>
          <p:cNvPr id="3" name="TextBox 2">
            <a:extLst>
              <a:ext uri="{FF2B5EF4-FFF2-40B4-BE49-F238E27FC236}">
                <a16:creationId xmlns:a16="http://schemas.microsoft.com/office/drawing/2014/main" xmlns="" id="{CB4FF804-C972-4355-A45E-2F5EA5592ECF}"/>
              </a:ext>
            </a:extLst>
          </p:cNvPr>
          <p:cNvSpPr txBox="1"/>
          <p:nvPr/>
        </p:nvSpPr>
        <p:spPr>
          <a:xfrm>
            <a:off x="1146258" y="3758488"/>
            <a:ext cx="8276253" cy="2585323"/>
          </a:xfrm>
          <a:prstGeom prst="rect">
            <a:avLst/>
          </a:prstGeom>
          <a:noFill/>
        </p:spPr>
        <p:txBody>
          <a:bodyPr wrap="square">
            <a:spAutoFit/>
          </a:bodyPr>
          <a:lstStyle/>
          <a:p>
            <a:pPr algn="just"/>
            <a:r>
              <a:rPr lang="uk-UA" dirty="0"/>
              <a:t>Еволюція соціально-економічних відносин призвела до формування нових функцій менеджменту, зокрема, координації та регулювання. </a:t>
            </a:r>
          </a:p>
          <a:p>
            <a:pPr algn="just"/>
            <a:endParaRPr lang="uk-UA" dirty="0"/>
          </a:p>
          <a:p>
            <a:pPr algn="just"/>
            <a:r>
              <a:rPr lang="uk-UA" b="1" i="1" dirty="0"/>
              <a:t>Координація</a:t>
            </a:r>
            <a:r>
              <a:rPr lang="uk-UA" i="1" dirty="0"/>
              <a:t> </a:t>
            </a:r>
            <a:r>
              <a:rPr lang="uk-UA" dirty="0"/>
              <a:t>передбачає забезпечення пропорційного та гармонійного розвитку усіх сфер суб’єкта підприємницької діяльності при оптимальному поєднанні існуючих ресурсів підприємства та забезпеченні раціонального їх використання.</a:t>
            </a:r>
          </a:p>
          <a:p>
            <a:pPr algn="just"/>
            <a:endParaRPr lang="uk-UA" dirty="0"/>
          </a:p>
          <a:p>
            <a:pPr algn="just"/>
            <a:r>
              <a:rPr lang="uk-UA" b="1" i="1" dirty="0"/>
              <a:t>Регулювання</a:t>
            </a:r>
            <a:r>
              <a:rPr lang="uk-UA" dirty="0"/>
              <a:t> спрямоване на подолання протиріч на підприємстві під час здійснення управління, збалансування порядку і деструктивних факторів </a:t>
            </a:r>
          </a:p>
        </p:txBody>
      </p:sp>
    </p:spTree>
    <p:extLst>
      <p:ext uri="{BB962C8B-B14F-4D97-AF65-F5344CB8AC3E}">
        <p14:creationId xmlns:p14="http://schemas.microsoft.com/office/powerpoint/2010/main" val="3782430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9BC80AD-0923-4B6A-A48A-820A085BC896}"/>
              </a:ext>
            </a:extLst>
          </p:cNvPr>
          <p:cNvSpPr txBox="1"/>
          <p:nvPr/>
        </p:nvSpPr>
        <p:spPr>
          <a:xfrm>
            <a:off x="425860" y="551922"/>
            <a:ext cx="8920170" cy="5324535"/>
          </a:xfrm>
          <a:prstGeom prst="rect">
            <a:avLst/>
          </a:prstGeom>
          <a:noFill/>
        </p:spPr>
        <p:txBody>
          <a:bodyPr wrap="square">
            <a:spAutoFit/>
          </a:bodyPr>
          <a:lstStyle/>
          <a:p>
            <a:r>
              <a:rPr lang="uk-UA" sz="2000" dirty="0"/>
              <a:t>Залежно від специфіки об’єкта управління, прийнято виділяти </a:t>
            </a:r>
            <a:r>
              <a:rPr lang="uk-UA" sz="2000" b="1" i="1" dirty="0"/>
              <a:t>також специфічні або конкретні функції менеджменту</a:t>
            </a:r>
            <a:r>
              <a:rPr lang="uk-UA" sz="2000" dirty="0"/>
              <a:t>. Зокрема, до них відносяться наступні:</a:t>
            </a:r>
          </a:p>
          <a:p>
            <a:endParaRPr lang="uk-UA" sz="2000" dirty="0"/>
          </a:p>
          <a:p>
            <a:r>
              <a:rPr lang="uk-UA" sz="2000" dirty="0"/>
              <a:t>1. Загальне управління підприємством та його структурними підрозділам.</a:t>
            </a:r>
          </a:p>
          <a:p>
            <a:r>
              <a:rPr lang="uk-UA" sz="2000" dirty="0"/>
              <a:t>2. Управління виробництвом.</a:t>
            </a:r>
          </a:p>
          <a:p>
            <a:r>
              <a:rPr lang="uk-UA" sz="2000" dirty="0"/>
              <a:t>3. Управління техніко-технологічною підготовкою.</a:t>
            </a:r>
          </a:p>
          <a:p>
            <a:r>
              <a:rPr lang="ru-RU" sz="2000" dirty="0"/>
              <a:t>4. </a:t>
            </a:r>
            <a:r>
              <a:rPr lang="uk-UA" sz="2000" dirty="0" smtClean="0"/>
              <a:t>Прогнозування та техніко-економічне обґрунтування</a:t>
            </a:r>
            <a:r>
              <a:rPr lang="ru-RU" sz="2000" dirty="0" smtClean="0"/>
              <a:t>.</a:t>
            </a:r>
            <a:endParaRPr lang="ru-RU" sz="2000" dirty="0"/>
          </a:p>
          <a:p>
            <a:r>
              <a:rPr lang="ru-RU" sz="2000" dirty="0" smtClean="0"/>
              <a:t>5</a:t>
            </a:r>
            <a:r>
              <a:rPr lang="uk-UA" sz="2000" dirty="0" smtClean="0"/>
              <a:t>. Управління трудовими ресурсами (персоналом) та організація оплати праці.</a:t>
            </a:r>
          </a:p>
          <a:p>
            <a:r>
              <a:rPr lang="uk-UA" sz="2000" dirty="0" smtClean="0"/>
              <a:t>6. Управління матеріально-технічним забезпеченням</a:t>
            </a:r>
            <a:r>
              <a:rPr lang="ru-RU" sz="2000" dirty="0" smtClean="0"/>
              <a:t>.</a:t>
            </a:r>
            <a:endParaRPr lang="ru-RU" sz="2000" dirty="0"/>
          </a:p>
          <a:p>
            <a:r>
              <a:rPr lang="uk-UA" sz="2000" dirty="0"/>
              <a:t>7. Управління збутовою діяльністю.</a:t>
            </a:r>
          </a:p>
          <a:p>
            <a:r>
              <a:rPr lang="uk-UA" sz="2000" dirty="0"/>
              <a:t>8. Управління капітальним будівництвом. </a:t>
            </a:r>
          </a:p>
          <a:p>
            <a:r>
              <a:rPr lang="uk-UA" sz="2000" dirty="0"/>
              <a:t>9. Управління фінансовими ресурсами.</a:t>
            </a:r>
          </a:p>
          <a:p>
            <a:r>
              <a:rPr lang="uk-UA" sz="2000" dirty="0"/>
              <a:t>10. Управління умовами праці та організація охорони праці.</a:t>
            </a:r>
          </a:p>
          <a:p>
            <a:r>
              <a:rPr lang="uk-UA" sz="2000" dirty="0"/>
              <a:t>11. Управління якістю продукції.</a:t>
            </a:r>
          </a:p>
          <a:p>
            <a:r>
              <a:rPr lang="uk-UA" sz="2000" dirty="0"/>
              <a:t>12. Управління документообігом.</a:t>
            </a:r>
          </a:p>
          <a:p>
            <a:r>
              <a:rPr lang="uk-UA" sz="2000" dirty="0"/>
              <a:t>13. Управління зовнішньоекономічною діяльністю.</a:t>
            </a:r>
          </a:p>
        </p:txBody>
      </p:sp>
    </p:spTree>
    <p:extLst>
      <p:ext uri="{BB962C8B-B14F-4D97-AF65-F5344CB8AC3E}">
        <p14:creationId xmlns:p14="http://schemas.microsoft.com/office/powerpoint/2010/main" val="1104247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227144E-1103-4DC3-89B8-B71EDED2D586}"/>
              </a:ext>
            </a:extLst>
          </p:cNvPr>
          <p:cNvSpPr>
            <a:spLocks noGrp="1"/>
          </p:cNvSpPr>
          <p:nvPr>
            <p:ph type="title"/>
          </p:nvPr>
        </p:nvSpPr>
        <p:spPr>
          <a:xfrm>
            <a:off x="561975" y="127604"/>
            <a:ext cx="10140615" cy="567943"/>
          </a:xfrm>
        </p:spPr>
        <p:txBody>
          <a:bodyPr>
            <a:normAutofit fontScale="90000"/>
          </a:bodyPr>
          <a:lstStyle/>
          <a:p>
            <a:r>
              <a:rPr lang="uk-UA" sz="2400" dirty="0" smtClean="0">
                <a:solidFill>
                  <a:schemeClr val="accent2">
                    <a:lumMod val="50000"/>
                  </a:schemeClr>
                </a:solidFill>
                <a:latin typeface="Arial Black" panose="020B0A04020102020204" pitchFamily="34" charset="0"/>
              </a:rPr>
              <a:t>У сучасній практиці виділяють наступні рівні управління :</a:t>
            </a:r>
            <a:endParaRPr lang="uk-UA" sz="2400" dirty="0">
              <a:solidFill>
                <a:schemeClr val="accent2">
                  <a:lumMod val="50000"/>
                </a:schemeClr>
              </a:solidFill>
              <a:latin typeface="Arial Black" panose="020B0A04020102020204" pitchFamily="34" charset="0"/>
            </a:endParaRPr>
          </a:p>
        </p:txBody>
      </p:sp>
      <p:pic>
        <p:nvPicPr>
          <p:cNvPr id="8" name="Рисунок 7" descr="image13.png"/>
          <p:cNvPicPr/>
          <p:nvPr/>
        </p:nvPicPr>
        <p:blipFill>
          <a:blip r:embed="rId2"/>
          <a:stretch>
            <a:fillRect/>
          </a:stretch>
        </p:blipFill>
        <p:spPr>
          <a:xfrm>
            <a:off x="2725654" y="2854189"/>
            <a:ext cx="5443787" cy="4003811"/>
          </a:xfrm>
          <a:prstGeom prst="rect">
            <a:avLst/>
          </a:prstGeom>
        </p:spPr>
      </p:pic>
      <p:sp>
        <p:nvSpPr>
          <p:cNvPr id="14" name="Выноска 1 13"/>
          <p:cNvSpPr/>
          <p:nvPr/>
        </p:nvSpPr>
        <p:spPr>
          <a:xfrm>
            <a:off x="8373979" y="830178"/>
            <a:ext cx="3212432" cy="3946359"/>
          </a:xfrm>
          <a:prstGeom prst="borderCallout1">
            <a:avLst>
              <a:gd name="adj1" fmla="val 21189"/>
              <a:gd name="adj2" fmla="val -3052"/>
              <a:gd name="adj3" fmla="val 50440"/>
              <a:gd name="adj4" fmla="val -18711"/>
            </a:avLst>
          </a:prstGeom>
          <a:solidFill>
            <a:srgbClr val="FFD34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i="1" u="sng" dirty="0" smtClean="0">
                <a:solidFill>
                  <a:schemeClr val="tx1"/>
                </a:solidFill>
                <a:latin typeface="Times New Roman"/>
                <a:ea typeface="Times New Roman"/>
              </a:rPr>
              <a:t>Керівники вищого рівня</a:t>
            </a:r>
            <a:r>
              <a:rPr lang="uk-UA" dirty="0" smtClean="0">
                <a:solidFill>
                  <a:schemeClr val="tx1"/>
                </a:solidFill>
                <a:latin typeface="Times New Roman"/>
                <a:ea typeface="Times New Roman"/>
              </a:rPr>
              <a:t> управління (або топ-менеджмент) володіють найвищим рівнем повноважень, визначають стратегічні орієнтири розвитку бізнесу, затверджують плани </a:t>
            </a:r>
            <a:r>
              <a:rPr lang="uk-UA" dirty="0" err="1" smtClean="0">
                <a:solidFill>
                  <a:schemeClr val="tx1"/>
                </a:solidFill>
                <a:latin typeface="Times New Roman"/>
                <a:ea typeface="Times New Roman"/>
              </a:rPr>
              <a:t>коротко-</a:t>
            </a:r>
            <a:r>
              <a:rPr lang="uk-UA" dirty="0" smtClean="0">
                <a:solidFill>
                  <a:schemeClr val="tx1"/>
                </a:solidFill>
                <a:latin typeface="Times New Roman"/>
                <a:ea typeface="Times New Roman"/>
              </a:rPr>
              <a:t> та довгострокового розвитку. Наприклад, до керівників вищого рівня  відноситься генеральний  директор,  технічний  директор,  виконавчий директор тощо.</a:t>
            </a:r>
            <a:endParaRPr lang="ru-RU" dirty="0">
              <a:solidFill>
                <a:schemeClr val="tx1"/>
              </a:solidFill>
              <a:latin typeface="Times New Roman" pitchFamily="18" charset="0"/>
              <a:cs typeface="Times New Roman" pitchFamily="18" charset="0"/>
            </a:endParaRPr>
          </a:p>
        </p:txBody>
      </p:sp>
      <p:sp>
        <p:nvSpPr>
          <p:cNvPr id="15" name="Выноска 1 14"/>
          <p:cNvSpPr/>
          <p:nvPr/>
        </p:nvSpPr>
        <p:spPr>
          <a:xfrm>
            <a:off x="469232" y="697832"/>
            <a:ext cx="7002379" cy="1949115"/>
          </a:xfrm>
          <a:prstGeom prst="borderCallout1">
            <a:avLst>
              <a:gd name="adj1" fmla="val 98856"/>
              <a:gd name="adj2" fmla="val 33138"/>
              <a:gd name="adj3" fmla="val 145091"/>
              <a:gd name="adj4" fmla="val 36799"/>
            </a:avLst>
          </a:prstGeom>
          <a:solidFill>
            <a:srgbClr val="FF99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i="1" u="sng" dirty="0" smtClean="0">
                <a:solidFill>
                  <a:schemeClr val="tx1"/>
                </a:solidFill>
                <a:latin typeface="Times New Roman"/>
                <a:ea typeface="Times New Roman"/>
              </a:rPr>
              <a:t>Середній рівень управління</a:t>
            </a:r>
            <a:r>
              <a:rPr lang="uk-UA" dirty="0" smtClean="0">
                <a:solidFill>
                  <a:schemeClr val="tx1"/>
                </a:solidFill>
                <a:latin typeface="Times New Roman"/>
                <a:ea typeface="Times New Roman"/>
              </a:rPr>
              <a:t> (або так званий middle-менеджмент) формують керівники функціональних служб та підрозділів суб’єкта бізнесу (наприклад, головний інженер, головний економіст, головний бухгалтер тощо). Керівники середнього рівня відповідають за досягнення цілей, поставлених вищим керівництвом суб’єкта бізнесу, причому обсяг їхніх повноважень, прав та обов’язків може відрізнятися залежно від структури та розмірів суб’єкта бізнесу.</a:t>
            </a:r>
            <a:endParaRPr lang="ru-RU" dirty="0" smtClean="0">
              <a:solidFill>
                <a:schemeClr val="tx1"/>
              </a:solidFill>
              <a:latin typeface="Times New Roman" pitchFamily="18" charset="0"/>
              <a:cs typeface="Times New Roman" pitchFamily="18" charset="0"/>
            </a:endParaRPr>
          </a:p>
        </p:txBody>
      </p:sp>
      <p:sp>
        <p:nvSpPr>
          <p:cNvPr id="16" name="Выноска 1 15"/>
          <p:cNvSpPr/>
          <p:nvPr/>
        </p:nvSpPr>
        <p:spPr>
          <a:xfrm>
            <a:off x="172995" y="3031958"/>
            <a:ext cx="2437857" cy="3669631"/>
          </a:xfrm>
          <a:prstGeom prst="borderCallout1">
            <a:avLst>
              <a:gd name="adj1" fmla="val 7339"/>
              <a:gd name="adj2" fmla="val 101852"/>
              <a:gd name="adj3" fmla="val 42373"/>
              <a:gd name="adj4" fmla="val 120093"/>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i="1" u="sng" dirty="0" smtClean="0">
                <a:solidFill>
                  <a:schemeClr val="tx1"/>
                </a:solidFill>
                <a:latin typeface="Times New Roman"/>
                <a:ea typeface="Times New Roman"/>
              </a:rPr>
              <a:t>Нижчий рівень управління</a:t>
            </a:r>
            <a:r>
              <a:rPr lang="uk-UA" dirty="0" smtClean="0">
                <a:solidFill>
                  <a:schemeClr val="tx1"/>
                </a:solidFill>
                <a:latin typeface="Times New Roman"/>
                <a:ea typeface="Times New Roman"/>
              </a:rPr>
              <a:t> (first-</a:t>
            </a:r>
            <a:r>
              <a:rPr lang="uk-UA" dirty="0" err="1" smtClean="0">
                <a:solidFill>
                  <a:schemeClr val="tx1"/>
                </a:solidFill>
                <a:latin typeface="Times New Roman"/>
                <a:ea typeface="Times New Roman"/>
              </a:rPr>
              <a:t>level</a:t>
            </a:r>
            <a:r>
              <a:rPr lang="uk-UA" dirty="0" smtClean="0">
                <a:solidFill>
                  <a:schemeClr val="tx1"/>
                </a:solidFill>
                <a:latin typeface="Times New Roman"/>
                <a:ea typeface="Times New Roman"/>
              </a:rPr>
              <a:t> </a:t>
            </a:r>
            <a:r>
              <a:rPr lang="uk-UA" dirty="0" err="1" smtClean="0">
                <a:solidFill>
                  <a:schemeClr val="tx1"/>
                </a:solidFill>
                <a:latin typeface="Times New Roman"/>
                <a:ea typeface="Times New Roman"/>
              </a:rPr>
              <a:t>managers</a:t>
            </a:r>
            <a:r>
              <a:rPr lang="uk-UA" dirty="0" smtClean="0">
                <a:solidFill>
                  <a:schemeClr val="tx1"/>
                </a:solidFill>
                <a:latin typeface="Times New Roman"/>
                <a:ea typeface="Times New Roman"/>
              </a:rPr>
              <a:t>) забезпечує організацію поточної роботи та безпосередньо взаємодіє з працівниками. До керівників нижчого рівня відносяться начальник дільниці, керівник проектної групи тощо.</a:t>
            </a:r>
            <a:endParaRPr lang="en-US" dirty="0" smtClean="0">
              <a:solidFill>
                <a:schemeClr val="tx1"/>
              </a:solidFill>
              <a:latin typeface="Times New Roman" pitchFamily="18" charset="0"/>
              <a:cs typeface="Times New Roman" pitchFamily="18" charset="0"/>
            </a:endParaRPr>
          </a:p>
        </p:txBody>
      </p:sp>
      <p:sp>
        <p:nvSpPr>
          <p:cNvPr id="3" name="Прямоугольник 2"/>
          <p:cNvSpPr/>
          <p:nvPr/>
        </p:nvSpPr>
        <p:spPr>
          <a:xfrm>
            <a:off x="8169441" y="4969043"/>
            <a:ext cx="3580899" cy="1754326"/>
          </a:xfrm>
          <a:prstGeom prst="rect">
            <a:avLst/>
          </a:prstGeom>
        </p:spPr>
        <p:txBody>
          <a:bodyPr wrap="square">
            <a:spAutoFit/>
          </a:bodyPr>
          <a:lstStyle/>
          <a:p>
            <a:pPr algn="just"/>
            <a:r>
              <a:rPr lang="uk-UA" dirty="0"/>
              <a:t>Зазначені рівні менеджменту повсякчас взаємодіють між собою з метою координації ресурсів підприємства та забезпечення досягнення цілей функціонування та розвитку. </a:t>
            </a:r>
          </a:p>
        </p:txBody>
      </p:sp>
    </p:spTree>
    <p:extLst>
      <p:ext uri="{BB962C8B-B14F-4D97-AF65-F5344CB8AC3E}">
        <p14:creationId xmlns:p14="http://schemas.microsoft.com/office/powerpoint/2010/main" val="28837474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8CC4600-5AD6-4845-9CB0-C46248E7ACF3}"/>
              </a:ext>
            </a:extLst>
          </p:cNvPr>
          <p:cNvSpPr txBox="1"/>
          <p:nvPr/>
        </p:nvSpPr>
        <p:spPr>
          <a:xfrm>
            <a:off x="519261" y="1109976"/>
            <a:ext cx="8443764"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a:t>Крім рівнів менеджменту, прийнято також виділяти його </a:t>
            </a:r>
            <a:r>
              <a:rPr lang="uk-UA" b="1" i="1" dirty="0"/>
              <a:t>види</a:t>
            </a:r>
            <a:r>
              <a:rPr lang="uk-UA" dirty="0"/>
              <a:t> залежно від сфери дії або об’єкта управління. Так, до найбільш поширених видів менеджменту відносяться наступні:</a:t>
            </a:r>
          </a:p>
          <a:p>
            <a:pPr algn="just"/>
            <a:endParaRPr lang="uk-UA" dirty="0"/>
          </a:p>
          <a:p>
            <a:pPr algn="just"/>
            <a:r>
              <a:rPr lang="uk-UA" dirty="0"/>
              <a:t>1. </a:t>
            </a:r>
            <a:r>
              <a:rPr lang="uk-UA" b="1" dirty="0"/>
              <a:t>Загальний менеджмент </a:t>
            </a:r>
            <a:r>
              <a:rPr lang="uk-UA" dirty="0"/>
              <a:t>– управління, здійснюване керівниками, що відповідають за планування, організацію та контроль за діяльністю підприємства в цілому. Особливості реалізації загального менеджменту визначаються розміром, видом діяльності, організаційно-правовою формою суб’єкта підприємницької діяльності.</a:t>
            </a:r>
          </a:p>
        </p:txBody>
      </p:sp>
      <p:sp>
        <p:nvSpPr>
          <p:cNvPr id="3" name="TextBox 2">
            <a:extLst>
              <a:ext uri="{FF2B5EF4-FFF2-40B4-BE49-F238E27FC236}">
                <a16:creationId xmlns:a16="http://schemas.microsoft.com/office/drawing/2014/main" xmlns="" id="{940130BA-ADDC-43E1-A45C-B9C093632E1D}"/>
              </a:ext>
            </a:extLst>
          </p:cNvPr>
          <p:cNvSpPr txBox="1"/>
          <p:nvPr/>
        </p:nvSpPr>
        <p:spPr>
          <a:xfrm>
            <a:off x="981683" y="3890970"/>
            <a:ext cx="8267092"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t>2. </a:t>
            </a:r>
            <a:r>
              <a:rPr lang="uk-UA" b="1" dirty="0"/>
              <a:t>Організаційний менеджмент </a:t>
            </a:r>
            <a:r>
              <a:rPr lang="uk-UA" dirty="0"/>
              <a:t>спрямований на вирішення завдань щодо створення підприємства, формування його організаційної структури управління, побудову взаємозв’язків між окремими структурними підрозділами.</a:t>
            </a:r>
          </a:p>
        </p:txBody>
      </p:sp>
      <p:sp>
        <p:nvSpPr>
          <p:cNvPr id="4" name="TextBox 3">
            <a:extLst>
              <a:ext uri="{FF2B5EF4-FFF2-40B4-BE49-F238E27FC236}">
                <a16:creationId xmlns:a16="http://schemas.microsoft.com/office/drawing/2014/main" xmlns="" id="{C0C84911-ADF9-4149-8FCD-F73974619868}"/>
              </a:ext>
            </a:extLst>
          </p:cNvPr>
          <p:cNvSpPr txBox="1"/>
          <p:nvPr/>
        </p:nvSpPr>
        <p:spPr>
          <a:xfrm>
            <a:off x="1283198" y="5286970"/>
            <a:ext cx="8051302" cy="1200329"/>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uk-UA" dirty="0"/>
              <a:t>3</a:t>
            </a:r>
            <a:r>
              <a:rPr lang="uk-UA" b="1" dirty="0"/>
              <a:t>. Підприємницький менеджмент </a:t>
            </a:r>
            <a:r>
              <a:rPr lang="uk-UA" dirty="0"/>
              <a:t>передбачає реалізацію управлінських рішень у сфері новаторства та пілотних проектів, забезпечення ефективного використання наявних ресурсів та раціональної організації бізнес-процесів.</a:t>
            </a:r>
          </a:p>
        </p:txBody>
      </p:sp>
      <p:sp>
        <p:nvSpPr>
          <p:cNvPr id="2" name="Прямоугольник 1"/>
          <p:cNvSpPr/>
          <p:nvPr/>
        </p:nvSpPr>
        <p:spPr>
          <a:xfrm>
            <a:off x="519261" y="310892"/>
            <a:ext cx="3453189"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uk-UA" sz="2400" b="1" dirty="0" smtClean="0">
                <a:solidFill>
                  <a:schemeClr val="tx1"/>
                </a:solidFill>
              </a:rPr>
              <a:t>ВИДИ МЕНЕДЖМЕНТУ</a:t>
            </a:r>
            <a:endParaRPr lang="ru-RU" sz="2400" b="1" dirty="0">
              <a:solidFill>
                <a:schemeClr val="tx1"/>
              </a:solidFill>
            </a:endParaRPr>
          </a:p>
        </p:txBody>
      </p:sp>
    </p:spTree>
    <p:extLst>
      <p:ext uri="{BB962C8B-B14F-4D97-AF65-F5344CB8AC3E}">
        <p14:creationId xmlns:p14="http://schemas.microsoft.com/office/powerpoint/2010/main" val="15220933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63A80E8-742D-458B-B0EF-C5D9B1B157B3}"/>
              </a:ext>
            </a:extLst>
          </p:cNvPr>
          <p:cNvSpPr txBox="1"/>
          <p:nvPr/>
        </p:nvSpPr>
        <p:spPr>
          <a:xfrm>
            <a:off x="352954" y="242016"/>
            <a:ext cx="7686146" cy="14773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uk-UA" b="1" dirty="0"/>
              <a:t>4. Фінансовий менеджмент </a:t>
            </a:r>
            <a:r>
              <a:rPr lang="uk-UA" dirty="0"/>
              <a:t>забезпечує управління фінансовими ресурсами суб’єкта підприємницької діяльності та передбачає: </a:t>
            </a:r>
            <a:endParaRPr lang="uk-UA" dirty="0" smtClean="0"/>
          </a:p>
          <a:p>
            <a:pPr marL="285750" indent="-285750" algn="just">
              <a:buFont typeface="Arial" panose="020B0604020202020204" pitchFamily="34" charset="0"/>
              <a:buChar char="•"/>
            </a:pPr>
            <a:r>
              <a:rPr lang="uk-UA" dirty="0" smtClean="0"/>
              <a:t>формування </a:t>
            </a:r>
            <a:r>
              <a:rPr lang="uk-UA" dirty="0"/>
              <a:t>фінансової структури підприємства; </a:t>
            </a:r>
            <a:endParaRPr lang="uk-UA" dirty="0" smtClean="0"/>
          </a:p>
          <a:p>
            <a:pPr marL="285750" indent="-285750" algn="just">
              <a:buFont typeface="Arial" panose="020B0604020202020204" pitchFamily="34" charset="0"/>
              <a:buChar char="•"/>
            </a:pPr>
            <a:r>
              <a:rPr lang="uk-UA" dirty="0" smtClean="0"/>
              <a:t>формування</a:t>
            </a:r>
            <a:r>
              <a:rPr lang="uk-UA" dirty="0"/>
              <a:t>, оптимізацію та ефективне використання фінансових ресурсів.</a:t>
            </a:r>
          </a:p>
        </p:txBody>
      </p:sp>
      <p:sp>
        <p:nvSpPr>
          <p:cNvPr id="3" name="TextBox 2">
            <a:extLst>
              <a:ext uri="{FF2B5EF4-FFF2-40B4-BE49-F238E27FC236}">
                <a16:creationId xmlns:a16="http://schemas.microsoft.com/office/drawing/2014/main" xmlns="" id="{53EE3C15-DB42-42B3-BE47-5E78ACFD94B3}"/>
              </a:ext>
            </a:extLst>
          </p:cNvPr>
          <p:cNvSpPr txBox="1"/>
          <p:nvPr/>
        </p:nvSpPr>
        <p:spPr>
          <a:xfrm>
            <a:off x="696192" y="1886189"/>
            <a:ext cx="7809633" cy="14773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t>5. </a:t>
            </a:r>
            <a:r>
              <a:rPr lang="uk-UA" b="1" dirty="0"/>
              <a:t>Маркетинговий (збутовий) менеджмент </a:t>
            </a:r>
            <a:r>
              <a:rPr lang="uk-UA" dirty="0"/>
              <a:t>формує ефективну систему комунікацій із цільовим ринком, зокрема, планування, впровадження у діяльність та контроль за реалізацією заходів, спрямованих на забезпечення раціональної взаємодії з ринковим середовищем.</a:t>
            </a:r>
          </a:p>
        </p:txBody>
      </p:sp>
      <p:sp>
        <p:nvSpPr>
          <p:cNvPr id="4" name="TextBox 3">
            <a:extLst>
              <a:ext uri="{FF2B5EF4-FFF2-40B4-BE49-F238E27FC236}">
                <a16:creationId xmlns:a16="http://schemas.microsoft.com/office/drawing/2014/main" xmlns="" id="{B54DB7C3-00B0-4FCF-8256-487D794B6B96}"/>
              </a:ext>
            </a:extLst>
          </p:cNvPr>
          <p:cNvSpPr txBox="1"/>
          <p:nvPr/>
        </p:nvSpPr>
        <p:spPr>
          <a:xfrm>
            <a:off x="1129487" y="3530362"/>
            <a:ext cx="7912359" cy="1200329"/>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uk-UA" dirty="0"/>
              <a:t>6. </a:t>
            </a:r>
            <a:r>
              <a:rPr lang="uk-UA" b="1" dirty="0"/>
              <a:t>Виробничий (операційний) менеджмент </a:t>
            </a:r>
            <a:r>
              <a:rPr lang="uk-UA" dirty="0"/>
              <a:t>– це управлінська діяльність, зосереджена на організації функціонування та удосконаленні виробничих систем, в межах яких створюється основна продукція підприємства.</a:t>
            </a:r>
          </a:p>
        </p:txBody>
      </p:sp>
      <p:sp>
        <p:nvSpPr>
          <p:cNvPr id="6" name="TextBox 5">
            <a:extLst>
              <a:ext uri="{FF2B5EF4-FFF2-40B4-BE49-F238E27FC236}">
                <a16:creationId xmlns:a16="http://schemas.microsoft.com/office/drawing/2014/main" xmlns="" id="{A242149E-0897-40DC-A71B-16FF2E01D61C}"/>
              </a:ext>
            </a:extLst>
          </p:cNvPr>
          <p:cNvSpPr txBox="1"/>
          <p:nvPr/>
        </p:nvSpPr>
        <p:spPr>
          <a:xfrm>
            <a:off x="1586009" y="4903065"/>
            <a:ext cx="8434874" cy="175432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a:t>7. </a:t>
            </a:r>
            <a:r>
              <a:rPr lang="uk-UA" b="1" dirty="0"/>
              <a:t>Ситуаційний менеджмент </a:t>
            </a:r>
            <a:r>
              <a:rPr lang="uk-UA" dirty="0"/>
              <a:t>покликаний забезпечити ефективну взаємодію суб’єкта підприємницької діяльності із факторами зовнішнього середовища, з урахуванням їх змінності та динамізму. Основною метою ситуаційного менеджменту є відстежування чинників зовнішнього середовища, формування та впровадження управлінських рішень, заснованих на отриманій в результаті аналізу зовнішнього середовища інформації.</a:t>
            </a:r>
          </a:p>
        </p:txBody>
      </p:sp>
      <p:sp>
        <p:nvSpPr>
          <p:cNvPr id="7" name="Прямоугольник 6"/>
          <p:cNvSpPr/>
          <p:nvPr/>
        </p:nvSpPr>
        <p:spPr>
          <a:xfrm>
            <a:off x="8505825" y="242016"/>
            <a:ext cx="3453189"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uk-UA" sz="2400" b="1" dirty="0" smtClean="0">
                <a:solidFill>
                  <a:schemeClr val="tx1"/>
                </a:solidFill>
              </a:rPr>
              <a:t>ВИДИ МЕНЕДЖМЕНТУ</a:t>
            </a:r>
            <a:endParaRPr lang="ru-RU" sz="2400" b="1" dirty="0">
              <a:solidFill>
                <a:schemeClr val="tx1"/>
              </a:solidFill>
            </a:endParaRPr>
          </a:p>
        </p:txBody>
      </p:sp>
    </p:spTree>
    <p:extLst>
      <p:ext uri="{BB962C8B-B14F-4D97-AF65-F5344CB8AC3E}">
        <p14:creationId xmlns:p14="http://schemas.microsoft.com/office/powerpoint/2010/main" val="2450027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555E715-7EEC-40EF-8F9E-3AC34125FD42}"/>
              </a:ext>
            </a:extLst>
          </p:cNvPr>
          <p:cNvSpPr txBox="1"/>
          <p:nvPr/>
        </p:nvSpPr>
        <p:spPr>
          <a:xfrm>
            <a:off x="324433" y="296535"/>
            <a:ext cx="7695617"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dirty="0"/>
              <a:t>8. </a:t>
            </a:r>
            <a:r>
              <a:rPr lang="uk-UA" b="1" dirty="0" smtClean="0"/>
              <a:t>Податковий менеджмент </a:t>
            </a:r>
            <a:r>
              <a:rPr lang="uk-UA" dirty="0" smtClean="0"/>
              <a:t>– управління податковим навантаженням на підприємницьку діяльність з метою його оптимізації.</a:t>
            </a:r>
            <a:endParaRPr lang="uk-UA" dirty="0"/>
          </a:p>
        </p:txBody>
      </p:sp>
      <p:sp>
        <p:nvSpPr>
          <p:cNvPr id="3" name="TextBox 2">
            <a:extLst>
              <a:ext uri="{FF2B5EF4-FFF2-40B4-BE49-F238E27FC236}">
                <a16:creationId xmlns:a16="http://schemas.microsoft.com/office/drawing/2014/main" xmlns="" id="{1E253921-4F68-42DA-BCD8-EC4F5CB6601C}"/>
              </a:ext>
            </a:extLst>
          </p:cNvPr>
          <p:cNvSpPr txBox="1"/>
          <p:nvPr/>
        </p:nvSpPr>
        <p:spPr>
          <a:xfrm>
            <a:off x="628896" y="1065699"/>
            <a:ext cx="8005665"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a:t>9. </a:t>
            </a:r>
            <a:r>
              <a:rPr lang="uk-UA" b="1" dirty="0"/>
              <a:t>Кадровий менеджмент</a:t>
            </a:r>
            <a:r>
              <a:rPr lang="uk-UA" dirty="0"/>
              <a:t> – управління трудовими ресурсами (працівниками) суб’єкта підприємницької діяльності. Передбачає планування потреби у персоналі, організацію його набору, відбору, оцінювання та професійної адаптації. </a:t>
            </a:r>
          </a:p>
        </p:txBody>
      </p:sp>
      <p:sp>
        <p:nvSpPr>
          <p:cNvPr id="4" name="Прямоугольник 3"/>
          <p:cNvSpPr/>
          <p:nvPr/>
        </p:nvSpPr>
        <p:spPr>
          <a:xfrm>
            <a:off x="8634561" y="158492"/>
            <a:ext cx="3453189"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r>
              <a:rPr lang="uk-UA" sz="2400" b="1" dirty="0" smtClean="0">
                <a:solidFill>
                  <a:schemeClr val="tx1"/>
                </a:solidFill>
              </a:rPr>
              <a:t>ВИДИ МЕНЕДЖМЕНТУ</a:t>
            </a:r>
            <a:endParaRPr lang="ru-RU" sz="2400" b="1" dirty="0">
              <a:solidFill>
                <a:schemeClr val="tx1"/>
              </a:solidFill>
            </a:endParaRPr>
          </a:p>
        </p:txBody>
      </p:sp>
      <p:sp>
        <p:nvSpPr>
          <p:cNvPr id="6" name="TextBox 5">
            <a:extLst>
              <a:ext uri="{FF2B5EF4-FFF2-40B4-BE49-F238E27FC236}">
                <a16:creationId xmlns:a16="http://schemas.microsoft.com/office/drawing/2014/main" xmlns="" id="{99263423-97FC-47A5-BC9A-4AA58218C4D1}"/>
              </a:ext>
            </a:extLst>
          </p:cNvPr>
          <p:cNvSpPr txBox="1"/>
          <p:nvPr/>
        </p:nvSpPr>
        <p:spPr>
          <a:xfrm>
            <a:off x="991835" y="2416672"/>
            <a:ext cx="7990239"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dirty="0"/>
              <a:t>10. Інноваційний менеджмент </a:t>
            </a:r>
            <a:r>
              <a:rPr lang="uk-UA" dirty="0"/>
              <a:t>забезпечує управління всіма стадіями та видами інноваційної діяльності суб’єкта підприємницької діяльності.</a:t>
            </a:r>
          </a:p>
        </p:txBody>
      </p:sp>
      <p:sp>
        <p:nvSpPr>
          <p:cNvPr id="7" name="TextBox 6">
            <a:extLst>
              <a:ext uri="{FF2B5EF4-FFF2-40B4-BE49-F238E27FC236}">
                <a16:creationId xmlns:a16="http://schemas.microsoft.com/office/drawing/2014/main" xmlns="" id="{FF8655AD-2B03-4393-8EC6-CFFB887E323B}"/>
              </a:ext>
            </a:extLst>
          </p:cNvPr>
          <p:cNvSpPr txBox="1"/>
          <p:nvPr/>
        </p:nvSpPr>
        <p:spPr>
          <a:xfrm>
            <a:off x="1459019" y="3198936"/>
            <a:ext cx="7996245"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uk-UA" dirty="0" smtClean="0"/>
              <a:t>11. </a:t>
            </a:r>
            <a:r>
              <a:rPr lang="uk-UA" b="1" dirty="0" smtClean="0"/>
              <a:t>Екологічний менеджмент </a:t>
            </a:r>
            <a:r>
              <a:rPr lang="uk-UA" dirty="0" smtClean="0"/>
              <a:t>спрямований на забезпечення раціонального природокористування у підприємницькій діяльності, запобігання негативному впливу на навколишнє середовище.</a:t>
            </a:r>
            <a:endParaRPr lang="uk-UA" dirty="0"/>
          </a:p>
        </p:txBody>
      </p:sp>
      <p:sp>
        <p:nvSpPr>
          <p:cNvPr id="8" name="TextBox 7">
            <a:extLst>
              <a:ext uri="{FF2B5EF4-FFF2-40B4-BE49-F238E27FC236}">
                <a16:creationId xmlns:a16="http://schemas.microsoft.com/office/drawing/2014/main" xmlns="" id="{006752DC-8A2A-4FE1-AECC-750673B2A54D}"/>
              </a:ext>
            </a:extLst>
          </p:cNvPr>
          <p:cNvSpPr txBox="1"/>
          <p:nvPr/>
        </p:nvSpPr>
        <p:spPr>
          <a:xfrm>
            <a:off x="1810233" y="4295767"/>
            <a:ext cx="8057667"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t>12. </a:t>
            </a:r>
            <a:r>
              <a:rPr lang="uk-UA" b="1" dirty="0"/>
              <a:t>Стратегічний менеджмент </a:t>
            </a:r>
            <a:r>
              <a:rPr lang="uk-UA" dirty="0"/>
              <a:t>– управлінська діяльність, спрямована на визначення місії та стратегічних цілей підприємства, основних напрямів діяльності та орієнтирів.</a:t>
            </a:r>
          </a:p>
        </p:txBody>
      </p:sp>
      <p:sp>
        <p:nvSpPr>
          <p:cNvPr id="9" name="TextBox 8">
            <a:extLst>
              <a:ext uri="{FF2B5EF4-FFF2-40B4-BE49-F238E27FC236}">
                <a16:creationId xmlns:a16="http://schemas.microsoft.com/office/drawing/2014/main" xmlns="" id="{62830F0B-8ECF-48B5-A1F1-1290981E16A5}"/>
              </a:ext>
            </a:extLst>
          </p:cNvPr>
          <p:cNvSpPr txBox="1"/>
          <p:nvPr/>
        </p:nvSpPr>
        <p:spPr>
          <a:xfrm>
            <a:off x="2203968" y="5341473"/>
            <a:ext cx="8500188"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t>13. </a:t>
            </a:r>
            <a:r>
              <a:rPr lang="uk-UA" b="1" dirty="0"/>
              <a:t>Міжнародний менеджмент </a:t>
            </a:r>
            <a:r>
              <a:rPr lang="uk-UA" dirty="0"/>
              <a:t>– реалізація функцій управління у процесі здійснення міжнародної діяльності (в </a:t>
            </a:r>
            <a:r>
              <a:rPr lang="uk-UA" dirty="0" err="1"/>
              <a:t>т.ч</a:t>
            </a:r>
            <a:r>
              <a:rPr lang="uk-UA" dirty="0"/>
              <a:t>. зовнішньоекономічної). Таким чином, основною метою міжнародного менеджменту є налагодження зовнішньоекономічних </a:t>
            </a:r>
            <a:r>
              <a:rPr lang="uk-UA" dirty="0" err="1"/>
              <a:t>зв’язків</a:t>
            </a:r>
            <a:r>
              <a:rPr lang="uk-UA" dirty="0"/>
              <a:t>. </a:t>
            </a:r>
          </a:p>
        </p:txBody>
      </p:sp>
    </p:spTree>
    <p:extLst>
      <p:ext uri="{BB962C8B-B14F-4D97-AF65-F5344CB8AC3E}">
        <p14:creationId xmlns:p14="http://schemas.microsoft.com/office/powerpoint/2010/main" val="34953520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227144E-1103-4DC3-89B8-B71EDED2D586}"/>
              </a:ext>
            </a:extLst>
          </p:cNvPr>
          <p:cNvSpPr>
            <a:spLocks noGrp="1"/>
          </p:cNvSpPr>
          <p:nvPr>
            <p:ph type="title"/>
          </p:nvPr>
        </p:nvSpPr>
        <p:spPr>
          <a:xfrm>
            <a:off x="360946" y="201460"/>
            <a:ext cx="11237495" cy="642151"/>
          </a:xfrm>
        </p:spPr>
        <p:txBody>
          <a:bodyPr>
            <a:normAutofit/>
          </a:bodyPr>
          <a:lstStyle/>
          <a:p>
            <a:r>
              <a:rPr lang="ru-RU" sz="3200" dirty="0" smtClean="0">
                <a:solidFill>
                  <a:schemeClr val="accent2">
                    <a:lumMod val="50000"/>
                  </a:schemeClr>
                </a:solidFill>
                <a:latin typeface="Arial Black" panose="020B0A04020102020204" pitchFamily="34" charset="0"/>
              </a:rPr>
              <a:t>7.4. </a:t>
            </a:r>
            <a:r>
              <a:rPr lang="uk-UA" sz="3200" dirty="0" smtClean="0">
                <a:solidFill>
                  <a:schemeClr val="accent2">
                    <a:lumMod val="50000"/>
                  </a:schemeClr>
                </a:solidFill>
                <a:latin typeface="Arial Black" panose="020B0A04020102020204" pitchFamily="34" charset="0"/>
              </a:rPr>
              <a:t>Основні поняття в сфері</a:t>
            </a:r>
            <a:r>
              <a:rPr lang="ru-RU" sz="3200" dirty="0" smtClean="0">
                <a:solidFill>
                  <a:schemeClr val="accent2">
                    <a:lumMod val="50000"/>
                  </a:schemeClr>
                </a:solidFill>
                <a:latin typeface="Arial Black" panose="020B0A04020102020204" pitchFamily="34" charset="0"/>
              </a:rPr>
              <a:t> </a:t>
            </a:r>
            <a:r>
              <a:rPr lang="ru-RU" sz="3200" dirty="0">
                <a:solidFill>
                  <a:schemeClr val="accent2">
                    <a:lumMod val="50000"/>
                  </a:schemeClr>
                </a:solidFill>
                <a:latin typeface="Arial Black" panose="020B0A04020102020204" pitchFamily="34" charset="0"/>
              </a:rPr>
              <a:t>маркетингу</a:t>
            </a:r>
            <a:endParaRPr lang="uk-UA" sz="3200" dirty="0" smtClean="0">
              <a:solidFill>
                <a:schemeClr val="accent2">
                  <a:lumMod val="50000"/>
                </a:schemeClr>
              </a:solidFill>
              <a:latin typeface="Arial Black" panose="020B0A04020102020204" pitchFamily="34" charset="0"/>
            </a:endParaRPr>
          </a:p>
        </p:txBody>
      </p:sp>
      <p:sp>
        <p:nvSpPr>
          <p:cNvPr id="4" name="Прямокутник 3">
            <a:extLst>
              <a:ext uri="{FF2B5EF4-FFF2-40B4-BE49-F238E27FC236}">
                <a16:creationId xmlns="" xmlns:a16="http://schemas.microsoft.com/office/drawing/2014/main" id="{472B4F0F-1107-46C2-8A45-DF2C2EAC5734}"/>
              </a:ext>
            </a:extLst>
          </p:cNvPr>
          <p:cNvSpPr/>
          <p:nvPr/>
        </p:nvSpPr>
        <p:spPr>
          <a:xfrm>
            <a:off x="360946" y="917996"/>
            <a:ext cx="1625780" cy="42515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uk-UA" sz="2400" b="1" dirty="0" smtClean="0">
                <a:latin typeface="Times New Roman" panose="02020603050405020304" pitchFamily="18" charset="0"/>
                <a:cs typeface="Times New Roman" panose="02020603050405020304" pitchFamily="18" charset="0"/>
              </a:rPr>
              <a:t>Поняття</a:t>
            </a:r>
            <a:endParaRPr lang="uk-UA" sz="2000" b="1" dirty="0">
              <a:latin typeface="Times New Roman" panose="02020603050405020304" pitchFamily="18" charset="0"/>
              <a:cs typeface="Times New Roman" panose="02020603050405020304" pitchFamily="18" charset="0"/>
            </a:endParaRPr>
          </a:p>
        </p:txBody>
      </p:sp>
      <p:sp>
        <p:nvSpPr>
          <p:cNvPr id="19" name="Стрелка углом 18"/>
          <p:cNvSpPr/>
          <p:nvPr/>
        </p:nvSpPr>
        <p:spPr>
          <a:xfrm rot="5400000">
            <a:off x="2053322" y="992910"/>
            <a:ext cx="391940" cy="464998"/>
          </a:xfrm>
          <a:prstGeom prst="bentArrow">
            <a:avLst>
              <a:gd name="adj1" fmla="val 25000"/>
              <a:gd name="adj2" fmla="val 27941"/>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5" name="Прямокутник 4">
            <a:extLst>
              <a:ext uri="{FF2B5EF4-FFF2-40B4-BE49-F238E27FC236}">
                <a16:creationId xmlns="" xmlns:a16="http://schemas.microsoft.com/office/drawing/2014/main" id="{24BF3DA0-4B58-4291-BCBC-A56686FCF4C4}"/>
              </a:ext>
            </a:extLst>
          </p:cNvPr>
          <p:cNvSpPr/>
          <p:nvPr/>
        </p:nvSpPr>
        <p:spPr>
          <a:xfrm>
            <a:off x="211041" y="1562757"/>
            <a:ext cx="6340641" cy="2045835"/>
          </a:xfrm>
          <a:prstGeom prst="rect">
            <a:avLst/>
          </a:prstGeom>
          <a:effectLst>
            <a:glow rad="1016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sz="2000" b="1" dirty="0">
                <a:latin typeface="Times New Roman"/>
                <a:ea typeface="Times New Roman"/>
              </a:rPr>
              <a:t>Маркетинг </a:t>
            </a:r>
            <a:r>
              <a:rPr lang="uk-UA" sz="2000" dirty="0">
                <a:latin typeface="Times New Roman"/>
                <a:ea typeface="Times New Roman"/>
              </a:rPr>
              <a:t>за своєю сутністю представляє собою специфічний вид управлінської діяльності, спрямований на досягнення стратегічних та тактичних цілей шляхом встановлення дієвих комунікацій з </a:t>
            </a:r>
            <a:r>
              <a:rPr lang="uk-UA" sz="2000" dirty="0" err="1">
                <a:latin typeface="Times New Roman"/>
                <a:ea typeface="Times New Roman"/>
              </a:rPr>
              <a:t>стейкхолдерами</a:t>
            </a:r>
            <a:r>
              <a:rPr lang="uk-UA" sz="2000" dirty="0">
                <a:latin typeface="Times New Roman"/>
                <a:ea typeface="Times New Roman"/>
              </a:rPr>
              <a:t> (в першу чергу споживачами) та ефективне позиціонування підприємства. </a:t>
            </a:r>
            <a:endParaRPr lang="en-US" sz="2000" u="sng" dirty="0">
              <a:solidFill>
                <a:schemeClr val="tx1"/>
              </a:solidFill>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2132" y="654050"/>
            <a:ext cx="4506753" cy="300149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4" name="Прямокутник 4">
            <a:extLst>
              <a:ext uri="{FF2B5EF4-FFF2-40B4-BE49-F238E27FC236}">
                <a16:creationId xmlns="" xmlns:a16="http://schemas.microsoft.com/office/drawing/2014/main" id="{24BF3DA0-4B58-4291-BCBC-A56686FCF4C4}"/>
              </a:ext>
            </a:extLst>
          </p:cNvPr>
          <p:cNvSpPr/>
          <p:nvPr/>
        </p:nvSpPr>
        <p:spPr>
          <a:xfrm>
            <a:off x="448734" y="4108137"/>
            <a:ext cx="10776730" cy="2292663"/>
          </a:xfrm>
          <a:prstGeom prst="rect">
            <a:avLst/>
          </a:prstGeom>
          <a:effectLst>
            <a:glow rad="139700">
              <a:schemeClr val="accent4">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sz="2000" dirty="0">
                <a:latin typeface="Times New Roman"/>
                <a:ea typeface="Times New Roman"/>
              </a:rPr>
              <a:t>Термін «маркетинг» (</a:t>
            </a:r>
            <a:r>
              <a:rPr lang="en-US" sz="2000" dirty="0">
                <a:latin typeface="Times New Roman"/>
                <a:ea typeface="Times New Roman"/>
              </a:rPr>
              <a:t>marketing) </a:t>
            </a:r>
            <a:r>
              <a:rPr lang="uk-UA" sz="2000" dirty="0">
                <a:latin typeface="Times New Roman"/>
                <a:ea typeface="Times New Roman"/>
              </a:rPr>
              <a:t>походить від </a:t>
            </a:r>
            <a:r>
              <a:rPr lang="uk-UA" sz="2000" dirty="0" err="1">
                <a:latin typeface="Times New Roman"/>
                <a:ea typeface="Times New Roman"/>
              </a:rPr>
              <a:t>англ</a:t>
            </a:r>
            <a:r>
              <a:rPr lang="uk-UA" sz="2000" dirty="0">
                <a:latin typeface="Times New Roman"/>
                <a:ea typeface="Times New Roman"/>
              </a:rPr>
              <a:t>. слова «</a:t>
            </a:r>
            <a:r>
              <a:rPr lang="en-US" sz="2000" dirty="0">
                <a:latin typeface="Times New Roman"/>
                <a:ea typeface="Times New Roman"/>
              </a:rPr>
              <a:t>market» (</a:t>
            </a:r>
            <a:r>
              <a:rPr lang="uk-UA" sz="2000" dirty="0">
                <a:latin typeface="Times New Roman"/>
                <a:ea typeface="Times New Roman"/>
              </a:rPr>
              <a:t>ринок) і означає «процес просування на ринок», «діяльність у сфері ринку». Вперше його застосували американські фермери в середині </a:t>
            </a:r>
            <a:r>
              <a:rPr lang="en-US" sz="2000" dirty="0">
                <a:latin typeface="Times New Roman"/>
                <a:ea typeface="Times New Roman"/>
              </a:rPr>
              <a:t>XIX </a:t>
            </a:r>
            <a:r>
              <a:rPr lang="uk-UA" sz="2000" dirty="0">
                <a:latin typeface="Times New Roman"/>
                <a:ea typeface="Times New Roman"/>
              </a:rPr>
              <a:t>ст., які, шукаючи ринок збуту продукції, ввели поняття «</a:t>
            </a:r>
            <a:r>
              <a:rPr lang="en-US" sz="2000" dirty="0">
                <a:latin typeface="Times New Roman"/>
                <a:ea typeface="Times New Roman"/>
              </a:rPr>
              <a:t>Market Getting», </a:t>
            </a:r>
            <a:r>
              <a:rPr lang="uk-UA" sz="2000" dirty="0">
                <a:latin typeface="Times New Roman"/>
                <a:ea typeface="Times New Roman"/>
              </a:rPr>
              <a:t>що означало оволодіння ринком. Пізніше це словосполучення дало єдине слово – «маркетинг». Наприкінці </a:t>
            </a:r>
            <a:r>
              <a:rPr lang="en-US" sz="2000" dirty="0">
                <a:latin typeface="Times New Roman"/>
                <a:ea typeface="Times New Roman"/>
              </a:rPr>
              <a:t>XIX – </a:t>
            </a:r>
            <a:r>
              <a:rPr lang="uk-UA" sz="2000" dirty="0">
                <a:latin typeface="Times New Roman"/>
                <a:ea typeface="Times New Roman"/>
              </a:rPr>
              <a:t>початку </a:t>
            </a:r>
            <a:r>
              <a:rPr lang="en-US" sz="2000" dirty="0">
                <a:latin typeface="Times New Roman"/>
                <a:ea typeface="Times New Roman"/>
              </a:rPr>
              <a:t>XX </a:t>
            </a:r>
            <a:r>
              <a:rPr lang="uk-UA" sz="2000" dirty="0">
                <a:latin typeface="Times New Roman"/>
                <a:ea typeface="Times New Roman"/>
              </a:rPr>
              <a:t>ст. його почали вживати в економічній літературі, а в університетах було запроваджено наукову дисципліну з такою назвою.</a:t>
            </a:r>
          </a:p>
        </p:txBody>
      </p:sp>
    </p:spTree>
    <p:extLst>
      <p:ext uri="{BB962C8B-B14F-4D97-AF65-F5344CB8AC3E}">
        <p14:creationId xmlns:p14="http://schemas.microsoft.com/office/powerpoint/2010/main" val="16099649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D2FF8EF-7941-4864-BED9-D7ABC4F4598B}"/>
              </a:ext>
            </a:extLst>
          </p:cNvPr>
          <p:cNvSpPr txBox="1"/>
          <p:nvPr/>
        </p:nvSpPr>
        <p:spPr>
          <a:xfrm>
            <a:off x="985548" y="1607498"/>
            <a:ext cx="8574832" cy="1938992"/>
          </a:xfrm>
          <a:prstGeom prst="rect">
            <a:avLst/>
          </a:prstGeom>
          <a:noFill/>
        </p:spPr>
        <p:txBody>
          <a:bodyPr wrap="square">
            <a:spAutoFit/>
          </a:bodyPr>
          <a:lstStyle/>
          <a:p>
            <a:pPr algn="ctr"/>
            <a:r>
              <a:rPr lang="ru-RU" sz="2400" b="1" dirty="0"/>
              <a:t>ПЛАН</a:t>
            </a:r>
          </a:p>
          <a:p>
            <a:r>
              <a:rPr lang="ru-RU" sz="2400" dirty="0"/>
              <a:t>1. </a:t>
            </a:r>
            <a:r>
              <a:rPr lang="uk-UA" sz="2400" dirty="0" smtClean="0"/>
              <a:t>Поняття та роль менеджменту у підприємницькій діяльності</a:t>
            </a:r>
          </a:p>
          <a:p>
            <a:r>
              <a:rPr lang="uk-UA" sz="2400" dirty="0" smtClean="0"/>
              <a:t>2. Принципи та функції менеджменту</a:t>
            </a:r>
          </a:p>
          <a:p>
            <a:r>
              <a:rPr lang="uk-UA" sz="2400" dirty="0" smtClean="0"/>
              <a:t>3. Рівні та види менеджменту</a:t>
            </a:r>
          </a:p>
          <a:p>
            <a:r>
              <a:rPr lang="uk-UA" sz="2400" dirty="0" smtClean="0"/>
              <a:t>4. Сутність, види </a:t>
            </a:r>
            <a:r>
              <a:rPr lang="ru-RU" sz="2400" dirty="0" smtClean="0"/>
              <a:t>та </a:t>
            </a:r>
            <a:r>
              <a:rPr lang="ru-RU" sz="2400" dirty="0"/>
              <a:t>комплекс маркетингу</a:t>
            </a:r>
          </a:p>
        </p:txBody>
      </p:sp>
    </p:spTree>
    <p:extLst>
      <p:ext uri="{BB962C8B-B14F-4D97-AF65-F5344CB8AC3E}">
        <p14:creationId xmlns:p14="http://schemas.microsoft.com/office/powerpoint/2010/main" val="34258281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0570589-D7AC-4420-A022-1A5DF6BE3B1E}"/>
              </a:ext>
            </a:extLst>
          </p:cNvPr>
          <p:cNvSpPr txBox="1"/>
          <p:nvPr/>
        </p:nvSpPr>
        <p:spPr>
          <a:xfrm>
            <a:off x="450491" y="843611"/>
            <a:ext cx="8108302"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Враховуючи те, що значення маркетингу в системі підприємництва у теперішній час значно розширилося, його розглядають як </a:t>
            </a:r>
            <a:r>
              <a:rPr lang="uk-UA" b="1" dirty="0">
                <a:latin typeface="Times New Roman" panose="02020603050405020304" pitchFamily="18" charset="0"/>
                <a:cs typeface="Times New Roman" panose="02020603050405020304" pitchFamily="18" charset="0"/>
              </a:rPr>
              <a:t>сукупність основних чотирьох напрямків діяльності підприємства на ринку:</a:t>
            </a:r>
          </a:p>
          <a:p>
            <a:pPr marL="285750" indent="-285750">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маркетинг як філософія взаємодії та координації підприємницької діяльності;</a:t>
            </a:r>
          </a:p>
          <a:p>
            <a:pPr marL="285750" indent="-285750">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маркетинг як концепція управління;</a:t>
            </a:r>
          </a:p>
          <a:p>
            <a:pPr marL="285750" indent="-285750">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маркетинг як засіб забезпечення переваг в конкурентному середовищі;</a:t>
            </a:r>
          </a:p>
          <a:p>
            <a:pPr marL="285750" indent="-285750">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маркетинг як засіб пошуку рішень.</a:t>
            </a:r>
          </a:p>
        </p:txBody>
      </p:sp>
      <p:sp>
        <p:nvSpPr>
          <p:cNvPr id="3" name="Заголовок 1">
            <a:extLst>
              <a:ext uri="{FF2B5EF4-FFF2-40B4-BE49-F238E27FC236}">
                <a16:creationId xmlns="" xmlns:a16="http://schemas.microsoft.com/office/drawing/2014/main" id="{C227144E-1103-4DC3-89B8-B71EDED2D586}"/>
              </a:ext>
            </a:extLst>
          </p:cNvPr>
          <p:cNvSpPr txBox="1">
            <a:spLocks/>
          </p:cNvSpPr>
          <p:nvPr/>
        </p:nvSpPr>
        <p:spPr>
          <a:xfrm>
            <a:off x="360946" y="201460"/>
            <a:ext cx="11237495" cy="642151"/>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3200" smtClean="0">
                <a:solidFill>
                  <a:schemeClr val="accent2">
                    <a:lumMod val="50000"/>
                  </a:schemeClr>
                </a:solidFill>
                <a:latin typeface="Arial Black" panose="020B0A04020102020204" pitchFamily="34" charset="0"/>
              </a:rPr>
              <a:t>7.4. </a:t>
            </a:r>
            <a:r>
              <a:rPr lang="uk-UA" sz="3200" smtClean="0">
                <a:solidFill>
                  <a:schemeClr val="accent2">
                    <a:lumMod val="50000"/>
                  </a:schemeClr>
                </a:solidFill>
                <a:latin typeface="Arial Black" panose="020B0A04020102020204" pitchFamily="34" charset="0"/>
              </a:rPr>
              <a:t>Основні поняття в сфері</a:t>
            </a:r>
            <a:r>
              <a:rPr lang="ru-RU" sz="3200" smtClean="0">
                <a:solidFill>
                  <a:schemeClr val="accent2">
                    <a:lumMod val="50000"/>
                  </a:schemeClr>
                </a:solidFill>
                <a:latin typeface="Arial Black" panose="020B0A04020102020204" pitchFamily="34" charset="0"/>
              </a:rPr>
              <a:t> маркетингу</a:t>
            </a:r>
            <a:endParaRPr lang="uk-UA" sz="3200" dirty="0" smtClean="0">
              <a:solidFill>
                <a:schemeClr val="accent2">
                  <a:lumMod val="50000"/>
                </a:schemeClr>
              </a:solidFill>
              <a:latin typeface="Arial Black" panose="020B0A04020102020204" pitchFamily="34" charset="0"/>
            </a:endParaRPr>
          </a:p>
        </p:txBody>
      </p:sp>
      <p:sp>
        <p:nvSpPr>
          <p:cNvPr id="4" name="TextBox 3">
            <a:extLst>
              <a:ext uri="{FF2B5EF4-FFF2-40B4-BE49-F238E27FC236}">
                <a16:creationId xmlns:a16="http://schemas.microsoft.com/office/drawing/2014/main" xmlns="" id="{31722A43-C65F-450F-A150-9AC3CEC85685}"/>
              </a:ext>
            </a:extLst>
          </p:cNvPr>
          <p:cNvSpPr txBox="1"/>
          <p:nvPr/>
        </p:nvSpPr>
        <p:spPr>
          <a:xfrm>
            <a:off x="1212201" y="3062993"/>
            <a:ext cx="8164285" cy="313932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a:latin typeface="Times New Roman" panose="02020603050405020304" pitchFamily="18" charset="0"/>
                <a:cs typeface="Times New Roman" panose="02020603050405020304" pitchFamily="18" charset="0"/>
              </a:rPr>
              <a:t>Сутність маркетингової діяльності підприємницьких структур складається </a:t>
            </a:r>
            <a:r>
              <a:rPr lang="uk-UA" b="1" dirty="0">
                <a:latin typeface="Times New Roman" panose="02020603050405020304" pitchFamily="18" charset="0"/>
                <a:cs typeface="Times New Roman" panose="02020603050405020304" pitchFamily="18" charset="0"/>
              </a:rPr>
              <a:t>з комплексу маркетингових заходів:</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дослідження продукту (товару чи послуги);</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дослідження мотивів поведінки споживача на ринку;</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дослідження рекламної діяльності;</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вивчення конкурентів, визначення форм та рівня конкуренції;</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аналіз обсягу товарообігу підприємства;</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вивчення споживача;</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аналіз ринку, на якому функціонує підприємство;</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аналіз форм і каналів збуту;</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визначення найбільш ефективних способів просування товарів на ринку.</a:t>
            </a:r>
          </a:p>
        </p:txBody>
      </p:sp>
    </p:spTree>
    <p:extLst>
      <p:ext uri="{BB962C8B-B14F-4D97-AF65-F5344CB8AC3E}">
        <p14:creationId xmlns:p14="http://schemas.microsoft.com/office/powerpoint/2010/main" val="40733277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Прямокутник 6">
            <a:extLst>
              <a:ext uri="{FF2B5EF4-FFF2-40B4-BE49-F238E27FC236}">
                <a16:creationId xmlns="" xmlns:a16="http://schemas.microsoft.com/office/drawing/2014/main" id="{5597D9ED-3839-4475-A0A3-D181B75C94B6}"/>
              </a:ext>
            </a:extLst>
          </p:cNvPr>
          <p:cNvSpPr/>
          <p:nvPr/>
        </p:nvSpPr>
        <p:spPr>
          <a:xfrm>
            <a:off x="896845" y="1333540"/>
            <a:ext cx="9661088" cy="84536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uk-UA" i="1" u="sng" dirty="0">
                <a:latin typeface="Times New Roman"/>
                <a:ea typeface="Times New Roman"/>
              </a:rPr>
              <a:t>1. Маркетинг відносин. </a:t>
            </a:r>
            <a:r>
              <a:rPr lang="uk-UA" dirty="0">
                <a:latin typeface="Times New Roman"/>
                <a:ea typeface="Times New Roman"/>
              </a:rPr>
              <a:t>Ключовою метою </a:t>
            </a:r>
            <a:r>
              <a:rPr lang="uk-UA" dirty="0" smtClean="0">
                <a:latin typeface="Times New Roman"/>
                <a:ea typeface="Times New Roman"/>
              </a:rPr>
              <a:t>є </a:t>
            </a:r>
            <a:r>
              <a:rPr lang="uk-UA" dirty="0">
                <a:latin typeface="Times New Roman"/>
                <a:ea typeface="Times New Roman"/>
              </a:rPr>
              <a:t>встановлення та розвиток глибоких, взаємовигідних, тривалих відносин з окремими особами та організаціями, що тією чи іншою мірою впливають на успіх суб’єкта бізнесу у досягненні стратегічних і тактичних цілей розвитку. </a:t>
            </a:r>
            <a:endParaRPr lang="uk-UA" dirty="0">
              <a:latin typeface="Times New Roman" pitchFamily="18" charset="0"/>
              <a:cs typeface="Times New Roman" pitchFamily="18" charset="0"/>
            </a:endParaRPr>
          </a:p>
        </p:txBody>
      </p:sp>
      <p:sp>
        <p:nvSpPr>
          <p:cNvPr id="14" name="Прямокутник 7">
            <a:extLst>
              <a:ext uri="{FF2B5EF4-FFF2-40B4-BE49-F238E27FC236}">
                <a16:creationId xmlns="" xmlns:a16="http://schemas.microsoft.com/office/drawing/2014/main" id="{E8515F9F-6F3D-4BD9-86AC-5344C8716EDA}"/>
              </a:ext>
            </a:extLst>
          </p:cNvPr>
          <p:cNvSpPr/>
          <p:nvPr/>
        </p:nvSpPr>
        <p:spPr>
          <a:xfrm>
            <a:off x="567190" y="228601"/>
            <a:ext cx="11142209" cy="955456"/>
          </a:xfrm>
          <a:prstGeom prst="rect">
            <a:avLst/>
          </a:prstGeom>
          <a:effectLst>
            <a:outerShdw blurRad="50800" dist="38100" dir="18900000" algn="b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sz="2000" dirty="0" smtClean="0">
                <a:latin typeface="Times New Roman" pitchFamily="18" charset="0"/>
                <a:cs typeface="Times New Roman" pitchFamily="18" charset="0"/>
              </a:rPr>
              <a:t>Маркетингова діяльність суб’єкта бізнесу в основному, але не виключно, спрямована на забезпечення взаємодії із споживачами продукції, робіт та послуг. На сьогодні значного поширення набуває концепція </a:t>
            </a:r>
            <a:r>
              <a:rPr lang="uk-UA" sz="2000" dirty="0" err="1" smtClean="0">
                <a:latin typeface="Times New Roman" pitchFamily="18" charset="0"/>
                <a:cs typeface="Times New Roman" pitchFamily="18" charset="0"/>
              </a:rPr>
              <a:t>холістичного</a:t>
            </a:r>
            <a:r>
              <a:rPr lang="uk-UA" sz="2000" dirty="0" smtClean="0">
                <a:latin typeface="Times New Roman" pitchFamily="18" charset="0"/>
                <a:cs typeface="Times New Roman" pitchFamily="18" charset="0"/>
              </a:rPr>
              <a:t> маркетингу, що передбачає формування </a:t>
            </a:r>
            <a:r>
              <a:rPr lang="uk-UA" sz="2000" b="1" u="sng" dirty="0" smtClean="0">
                <a:latin typeface="Times New Roman" pitchFamily="18" charset="0"/>
                <a:cs typeface="Times New Roman" pitchFamily="18" charset="0"/>
              </a:rPr>
              <a:t>5 основних напрямів:</a:t>
            </a:r>
            <a:endParaRPr lang="uk-UA" sz="2000" b="1" u="sng" dirty="0">
              <a:latin typeface="Times New Roman" pitchFamily="18" charset="0"/>
              <a:cs typeface="Times New Roman" pitchFamily="18" charset="0"/>
            </a:endParaRPr>
          </a:p>
        </p:txBody>
      </p:sp>
      <p:sp>
        <p:nvSpPr>
          <p:cNvPr id="19" name="Стрілка: шеврон 13">
            <a:extLst>
              <a:ext uri="{FF2B5EF4-FFF2-40B4-BE49-F238E27FC236}">
                <a16:creationId xmlns="" xmlns:a16="http://schemas.microsoft.com/office/drawing/2014/main" id="{21498B7C-10FB-4DEA-8F57-7D1FCE91D0B7}"/>
              </a:ext>
            </a:extLst>
          </p:cNvPr>
          <p:cNvSpPr/>
          <p:nvPr/>
        </p:nvSpPr>
        <p:spPr>
          <a:xfrm>
            <a:off x="526281" y="1777790"/>
            <a:ext cx="390617" cy="301841"/>
          </a:xfrm>
          <a:prstGeom prst="chevr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uk-UA">
              <a:solidFill>
                <a:schemeClr val="tx1"/>
              </a:solidFill>
            </a:endParaRPr>
          </a:p>
        </p:txBody>
      </p:sp>
      <p:sp>
        <p:nvSpPr>
          <p:cNvPr id="20" name="Стрілка: шеврон 13">
            <a:extLst>
              <a:ext uri="{FF2B5EF4-FFF2-40B4-BE49-F238E27FC236}">
                <a16:creationId xmlns="" xmlns:a16="http://schemas.microsoft.com/office/drawing/2014/main" id="{C105857B-1A23-4E04-84EB-8BD77088BED7}"/>
              </a:ext>
            </a:extLst>
          </p:cNvPr>
          <p:cNvSpPr/>
          <p:nvPr/>
        </p:nvSpPr>
        <p:spPr>
          <a:xfrm>
            <a:off x="506227" y="2756846"/>
            <a:ext cx="390617" cy="301841"/>
          </a:xfrm>
          <a:prstGeom prst="chevr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uk-UA">
              <a:solidFill>
                <a:schemeClr val="tx1"/>
              </a:solidFill>
            </a:endParaRPr>
          </a:p>
        </p:txBody>
      </p:sp>
      <p:sp>
        <p:nvSpPr>
          <p:cNvPr id="21" name="Прямокутник 6">
            <a:extLst>
              <a:ext uri="{FF2B5EF4-FFF2-40B4-BE49-F238E27FC236}">
                <a16:creationId xmlns="" xmlns:a16="http://schemas.microsoft.com/office/drawing/2014/main" id="{5597D9ED-3839-4475-A0A3-D181B75C94B6}"/>
              </a:ext>
            </a:extLst>
          </p:cNvPr>
          <p:cNvSpPr/>
          <p:nvPr/>
        </p:nvSpPr>
        <p:spPr>
          <a:xfrm>
            <a:off x="896845" y="2281082"/>
            <a:ext cx="9661088" cy="134740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uk-UA" i="1" u="sng" dirty="0">
                <a:latin typeface="Times New Roman"/>
                <a:ea typeface="Times New Roman"/>
              </a:rPr>
              <a:t>2. Інтегрований маркетинг – </a:t>
            </a:r>
            <a:r>
              <a:rPr lang="uk-UA" dirty="0">
                <a:latin typeface="Times New Roman"/>
                <a:ea typeface="Times New Roman"/>
              </a:rPr>
              <a:t>управління комунікаціями, каналами розподілу продукції, позиціонування продукції та послуг на основі принципу синергії. Тобто при впровадженні будь-яких маркетингових дій, заходів застосовується комплексний підхід, що надає змогу ув’язати усі заходи в єдину цілісну стратегію та досягти додаткового ефекту за рахунок взаємодії між окремими компонентами.</a:t>
            </a:r>
            <a:endParaRPr lang="uk-UA" dirty="0">
              <a:latin typeface="Times New Roman" panose="02020603050405020304" pitchFamily="18" charset="0"/>
              <a:cs typeface="Times New Roman" panose="02020603050405020304" pitchFamily="18" charset="0"/>
            </a:endParaRPr>
          </a:p>
        </p:txBody>
      </p:sp>
      <p:sp>
        <p:nvSpPr>
          <p:cNvPr id="24" name="Стрілка: шеврон 13">
            <a:extLst>
              <a:ext uri="{FF2B5EF4-FFF2-40B4-BE49-F238E27FC236}">
                <a16:creationId xmlns="" xmlns:a16="http://schemas.microsoft.com/office/drawing/2014/main" id="{C105857B-1A23-4E04-84EB-8BD77088BED7}"/>
              </a:ext>
            </a:extLst>
          </p:cNvPr>
          <p:cNvSpPr/>
          <p:nvPr/>
        </p:nvSpPr>
        <p:spPr>
          <a:xfrm>
            <a:off x="489217" y="3857635"/>
            <a:ext cx="390617" cy="301841"/>
          </a:xfrm>
          <a:prstGeom prst="chevr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uk-UA">
              <a:solidFill>
                <a:schemeClr val="tx1"/>
              </a:solidFill>
            </a:endParaRPr>
          </a:p>
        </p:txBody>
      </p:sp>
      <p:sp>
        <p:nvSpPr>
          <p:cNvPr id="25" name="Прямокутник 6">
            <a:extLst>
              <a:ext uri="{FF2B5EF4-FFF2-40B4-BE49-F238E27FC236}">
                <a16:creationId xmlns="" xmlns:a16="http://schemas.microsoft.com/office/drawing/2014/main" id="{5597D9ED-3839-4475-A0A3-D181B75C94B6}"/>
              </a:ext>
            </a:extLst>
          </p:cNvPr>
          <p:cNvSpPr/>
          <p:nvPr/>
        </p:nvSpPr>
        <p:spPr>
          <a:xfrm>
            <a:off x="896844" y="3716790"/>
            <a:ext cx="9661089" cy="58353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uk-UA" i="1" u="sng" dirty="0">
                <a:latin typeface="Times New Roman"/>
                <a:ea typeface="Times New Roman"/>
              </a:rPr>
              <a:t>3. Внутрішній маркетинг </a:t>
            </a:r>
            <a:r>
              <a:rPr lang="uk-UA" dirty="0">
                <a:latin typeface="Times New Roman"/>
                <a:ea typeface="Times New Roman"/>
              </a:rPr>
              <a:t>полягає у прийнятті на роботу, навчанні та мотивації співробітників, які здатні та заохочені до ефективної взаємодії зі споживачами</a:t>
            </a:r>
            <a:r>
              <a:rPr lang="uk-UA" sz="2000" dirty="0">
                <a:latin typeface="Times New Roman"/>
                <a:ea typeface="Times New Roman"/>
              </a:rPr>
              <a:t>. </a:t>
            </a:r>
            <a:endParaRPr lang="en-US" sz="2000" dirty="0" smtClean="0">
              <a:latin typeface="Times New Roman" panose="02020603050405020304" pitchFamily="18" charset="0"/>
              <a:cs typeface="Times New Roman" panose="02020603050405020304" pitchFamily="18" charset="0"/>
            </a:endParaRPr>
          </a:p>
        </p:txBody>
      </p:sp>
      <p:sp>
        <p:nvSpPr>
          <p:cNvPr id="27" name="Прямокутник 6">
            <a:extLst>
              <a:ext uri="{FF2B5EF4-FFF2-40B4-BE49-F238E27FC236}">
                <a16:creationId xmlns="" xmlns:a16="http://schemas.microsoft.com/office/drawing/2014/main" id="{5597D9ED-3839-4475-A0A3-D181B75C94B6}"/>
              </a:ext>
            </a:extLst>
          </p:cNvPr>
          <p:cNvSpPr/>
          <p:nvPr/>
        </p:nvSpPr>
        <p:spPr>
          <a:xfrm>
            <a:off x="896843" y="4365951"/>
            <a:ext cx="9661089" cy="64843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uk-UA" sz="2000" i="1" u="sng" dirty="0">
                <a:latin typeface="Times New Roman"/>
                <a:ea typeface="Times New Roman"/>
              </a:rPr>
              <a:t>4. Маркетинг діяльності (ефективності діяльності) </a:t>
            </a:r>
            <a:r>
              <a:rPr lang="uk-UA" dirty="0">
                <a:latin typeface="Times New Roman"/>
                <a:ea typeface="Times New Roman"/>
              </a:rPr>
              <a:t>базується на визначенні та розумінні наслідків маркетингової діяльності суб’єкта бізнесу. </a:t>
            </a:r>
            <a:endParaRPr lang="uk-UA" dirty="0">
              <a:latin typeface="Times New Roman" pitchFamily="18" charset="0"/>
              <a:cs typeface="Times New Roman" pitchFamily="18" charset="0"/>
            </a:endParaRPr>
          </a:p>
        </p:txBody>
      </p:sp>
      <p:sp>
        <p:nvSpPr>
          <p:cNvPr id="28" name="Стрілка: шеврон 13">
            <a:extLst>
              <a:ext uri="{FF2B5EF4-FFF2-40B4-BE49-F238E27FC236}">
                <a16:creationId xmlns="" xmlns:a16="http://schemas.microsoft.com/office/drawing/2014/main" id="{C105857B-1A23-4E04-84EB-8BD77088BED7}"/>
              </a:ext>
            </a:extLst>
          </p:cNvPr>
          <p:cNvSpPr/>
          <p:nvPr/>
        </p:nvSpPr>
        <p:spPr>
          <a:xfrm>
            <a:off x="506227" y="4539247"/>
            <a:ext cx="390617" cy="301841"/>
          </a:xfrm>
          <a:prstGeom prst="chevr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uk-UA">
              <a:solidFill>
                <a:schemeClr val="tx1"/>
              </a:solidFill>
            </a:endParaRPr>
          </a:p>
        </p:txBody>
      </p:sp>
      <p:sp>
        <p:nvSpPr>
          <p:cNvPr id="13" name="Прямокутник 6">
            <a:extLst>
              <a:ext uri="{FF2B5EF4-FFF2-40B4-BE49-F238E27FC236}">
                <a16:creationId xmlns="" xmlns:a16="http://schemas.microsoft.com/office/drawing/2014/main" id="{5597D9ED-3839-4475-A0A3-D181B75C94B6}"/>
              </a:ext>
            </a:extLst>
          </p:cNvPr>
          <p:cNvSpPr/>
          <p:nvPr/>
        </p:nvSpPr>
        <p:spPr>
          <a:xfrm>
            <a:off x="896843" y="5103416"/>
            <a:ext cx="9661089" cy="98468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uk-UA" i="1" u="sng" dirty="0" smtClean="0">
                <a:latin typeface="Times New Roman"/>
                <a:ea typeface="Times New Roman"/>
              </a:rPr>
              <a:t>5. Соціально </a:t>
            </a:r>
            <a:r>
              <a:rPr lang="uk-UA" i="1" u="sng" dirty="0">
                <a:latin typeface="Times New Roman"/>
                <a:ea typeface="Times New Roman"/>
              </a:rPr>
              <a:t>відповідальний маркетинг </a:t>
            </a:r>
            <a:r>
              <a:rPr lang="uk-UA" dirty="0">
                <a:latin typeface="Times New Roman"/>
                <a:ea typeface="Times New Roman"/>
              </a:rPr>
              <a:t>– реалізація цілей компанії з визначенням подальших їх наслідків для навколишнього середовища, врахуванням правового, етичного середовища, комунікацій із суспільством.</a:t>
            </a:r>
            <a:endParaRPr lang="uk-UA" dirty="0">
              <a:latin typeface="Times New Roman" pitchFamily="18" charset="0"/>
              <a:cs typeface="Times New Roman" pitchFamily="18" charset="0"/>
            </a:endParaRPr>
          </a:p>
        </p:txBody>
      </p:sp>
      <p:sp>
        <p:nvSpPr>
          <p:cNvPr id="16" name="Стрілка: шеврон 13">
            <a:extLst>
              <a:ext uri="{FF2B5EF4-FFF2-40B4-BE49-F238E27FC236}">
                <a16:creationId xmlns="" xmlns:a16="http://schemas.microsoft.com/office/drawing/2014/main" id="{C105857B-1A23-4E04-84EB-8BD77088BED7}"/>
              </a:ext>
            </a:extLst>
          </p:cNvPr>
          <p:cNvSpPr/>
          <p:nvPr/>
        </p:nvSpPr>
        <p:spPr>
          <a:xfrm>
            <a:off x="505451" y="5268110"/>
            <a:ext cx="390617" cy="301841"/>
          </a:xfrm>
          <a:prstGeom prst="chevr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uk-UA">
              <a:solidFill>
                <a:schemeClr val="tx1"/>
              </a:solidFill>
            </a:endParaRPr>
          </a:p>
        </p:txBody>
      </p:sp>
    </p:spTree>
    <p:extLst>
      <p:ext uri="{BB962C8B-B14F-4D97-AF65-F5344CB8AC3E}">
        <p14:creationId xmlns:p14="http://schemas.microsoft.com/office/powerpoint/2010/main" val="17772864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Прямоугольник 23">
            <a:extLst>
              <a:ext uri="{FF2B5EF4-FFF2-40B4-BE49-F238E27FC236}">
                <a16:creationId xmlns="" xmlns:a16="http://schemas.microsoft.com/office/drawing/2014/main" id="{AD2E8C89-F86E-43F2-932F-591D33F8F54D}"/>
              </a:ext>
            </a:extLst>
          </p:cNvPr>
          <p:cNvSpPr/>
          <p:nvPr/>
        </p:nvSpPr>
        <p:spPr>
          <a:xfrm>
            <a:off x="312821" y="284747"/>
            <a:ext cx="6882063" cy="930442"/>
          </a:xfrm>
          <a:prstGeom prst="rect">
            <a:avLst/>
          </a:prstGeo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sz="2000" b="1" dirty="0" smtClean="0">
                <a:latin typeface="Times New Roman"/>
                <a:ea typeface="Times New Roman"/>
              </a:rPr>
              <a:t>Маркетингова діяльність у сучасних умовах спрямована на вирішення наступних </a:t>
            </a:r>
            <a:r>
              <a:rPr lang="uk-UA" sz="2000" b="1" dirty="0" err="1" smtClean="0">
                <a:latin typeface="Times New Roman"/>
                <a:ea typeface="Times New Roman"/>
              </a:rPr>
              <a:t>завда</a:t>
            </a:r>
            <a:r>
              <a:rPr lang="ru-RU" sz="2000" b="1" dirty="0" err="1" smtClean="0">
                <a:latin typeface="Times New Roman"/>
                <a:ea typeface="Times New Roman"/>
              </a:rPr>
              <a:t>нь</a:t>
            </a:r>
            <a:r>
              <a:rPr lang="ru-RU" sz="2000" b="1" dirty="0" smtClean="0">
                <a:latin typeface="Times New Roman"/>
                <a:ea typeface="Times New Roman"/>
              </a:rPr>
              <a:t>:</a:t>
            </a:r>
            <a:endParaRPr lang="en-US" sz="2000" b="1" dirty="0" smtClean="0">
              <a:solidFill>
                <a:schemeClr val="tx1"/>
              </a:solidFill>
              <a:latin typeface="Times New Roman" panose="02020603050405020304" pitchFamily="18" charset="0"/>
              <a:cs typeface="Times New Roman" panose="02020603050405020304" pitchFamily="18" charset="0"/>
            </a:endParaRPr>
          </a:p>
        </p:txBody>
      </p:sp>
      <p:sp>
        <p:nvSpPr>
          <p:cNvPr id="30" name="TextBox 29"/>
          <p:cNvSpPr txBox="1"/>
          <p:nvPr/>
        </p:nvSpPr>
        <p:spPr>
          <a:xfrm>
            <a:off x="469230" y="1347536"/>
            <a:ext cx="7726504" cy="92333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dirty="0" smtClean="0">
                <a:latin typeface="Times New Roman"/>
                <a:ea typeface="Times New Roman"/>
              </a:rPr>
              <a:t>1. Забезпечення зв’язку </a:t>
            </a:r>
            <a:r>
              <a:rPr lang="uk-UA" dirty="0">
                <a:latin typeface="Times New Roman"/>
                <a:ea typeface="Times New Roman"/>
              </a:rPr>
              <a:t>зі споживачами ‒ визначення цільового споживача, його потреб, ідентифікація основних засобів і продуктів для задоволення відповідних потреб</a:t>
            </a:r>
            <a:r>
              <a:rPr lang="uk-UA" dirty="0" smtClean="0">
                <a:latin typeface="Times New Roman"/>
                <a:ea typeface="Times New Roman"/>
              </a:rPr>
              <a:t>.</a:t>
            </a:r>
            <a:endParaRPr lang="ru-RU" dirty="0" smtClean="0">
              <a:solidFill>
                <a:schemeClr val="tx1"/>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594404" y="5777011"/>
            <a:ext cx="9725529" cy="6463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dirty="0" smtClean="0">
                <a:latin typeface="Times New Roman"/>
                <a:ea typeface="Times New Roman"/>
              </a:rPr>
              <a:t>5. Забезпечення стабільного </a:t>
            </a:r>
            <a:r>
              <a:rPr lang="uk-UA" dirty="0">
                <a:latin typeface="Times New Roman"/>
                <a:ea typeface="Times New Roman"/>
              </a:rPr>
              <a:t>й успішного довгострокового існування суб’єкта бізнесу на основі реалізації його стратегічних та тактичних цілей і завдань.</a:t>
            </a:r>
            <a:endParaRPr lang="en-US" dirty="0" smtClean="0">
              <a:latin typeface="Times New Roman"/>
              <a:ea typeface="Times New Roman"/>
            </a:endParaRPr>
          </a:p>
        </p:txBody>
      </p:sp>
      <p:sp>
        <p:nvSpPr>
          <p:cNvPr id="17" name="TextBox 16"/>
          <p:cNvSpPr txBox="1"/>
          <p:nvPr/>
        </p:nvSpPr>
        <p:spPr>
          <a:xfrm>
            <a:off x="625198" y="2423419"/>
            <a:ext cx="8710862" cy="92333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dirty="0" smtClean="0">
                <a:latin typeface="Times New Roman"/>
                <a:ea typeface="Times New Roman"/>
              </a:rPr>
              <a:t>2. Позиціонування суб’єкта </a:t>
            </a:r>
            <a:r>
              <a:rPr lang="uk-UA" dirty="0">
                <a:latin typeface="Times New Roman"/>
                <a:ea typeface="Times New Roman"/>
              </a:rPr>
              <a:t>бізнесу у відносинах із </a:t>
            </a:r>
            <a:r>
              <a:rPr lang="uk-UA" dirty="0" err="1">
                <a:latin typeface="Times New Roman"/>
                <a:ea typeface="Times New Roman"/>
              </a:rPr>
              <a:t>стейкхолдерами</a:t>
            </a:r>
            <a:r>
              <a:rPr lang="uk-UA" dirty="0">
                <a:latin typeface="Times New Roman"/>
                <a:ea typeface="Times New Roman"/>
              </a:rPr>
              <a:t> (з точки зору виробника якісної продукції перед споживачами, надійного партнера перед постачальниками, соціально відповідального бізнесу перед суспільством тощо</a:t>
            </a:r>
            <a:r>
              <a:rPr lang="uk-UA" dirty="0" smtClean="0">
                <a:latin typeface="Times New Roman"/>
                <a:ea typeface="Times New Roman"/>
              </a:rPr>
              <a:t>).</a:t>
            </a:r>
            <a:endParaRPr lang="ru-RU" dirty="0" smtClean="0">
              <a:solidFill>
                <a:schemeClr val="tx1"/>
              </a:solidFill>
              <a:latin typeface="Times New Roman" panose="02020603050405020304" pitchFamily="18" charset="0"/>
              <a:cs typeface="Times New Roman" panose="02020603050405020304" pitchFamily="18" charset="0"/>
            </a:endParaRPr>
          </a:p>
        </p:txBody>
      </p:sp>
      <p:sp>
        <p:nvSpPr>
          <p:cNvPr id="18" name="TextBox 17"/>
          <p:cNvSpPr txBox="1"/>
          <p:nvPr/>
        </p:nvSpPr>
        <p:spPr>
          <a:xfrm>
            <a:off x="871619" y="3437985"/>
            <a:ext cx="9797717" cy="92333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dirty="0" smtClean="0">
                <a:latin typeface="Times New Roman"/>
                <a:ea typeface="Times New Roman"/>
              </a:rPr>
              <a:t>3. Формування внутрішньої </a:t>
            </a:r>
            <a:r>
              <a:rPr lang="uk-UA" dirty="0">
                <a:latin typeface="Times New Roman"/>
                <a:ea typeface="Times New Roman"/>
              </a:rPr>
              <a:t>корпоративної культури, що підпорядковуватиметься загальним принципам маркетингової стратегії суб’єкта бізнесу та координуватиме зусилля всіх працівників у процесі задоволення потреб </a:t>
            </a:r>
            <a:r>
              <a:rPr lang="uk-UA" dirty="0" smtClean="0">
                <a:latin typeface="Times New Roman"/>
                <a:ea typeface="Times New Roman"/>
              </a:rPr>
              <a:t>споживачів.</a:t>
            </a:r>
            <a:endParaRPr lang="en-US" dirty="0" smtClean="0">
              <a:solidFill>
                <a:schemeClr val="tx1"/>
              </a:solidFill>
              <a:latin typeface="Times New Roman" panose="02020603050405020304" pitchFamily="18" charset="0"/>
              <a:cs typeface="Times New Roman" panose="02020603050405020304" pitchFamily="18" charset="0"/>
            </a:endParaRPr>
          </a:p>
        </p:txBody>
      </p:sp>
      <p:sp>
        <p:nvSpPr>
          <p:cNvPr id="21" name="TextBox 20"/>
          <p:cNvSpPr txBox="1"/>
          <p:nvPr/>
        </p:nvSpPr>
        <p:spPr>
          <a:xfrm>
            <a:off x="1187118" y="4471736"/>
            <a:ext cx="9821777" cy="1200329"/>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dirty="0" smtClean="0">
                <a:latin typeface="Times New Roman"/>
                <a:ea typeface="Times New Roman"/>
              </a:rPr>
              <a:t>4. Прогнозування тенденцій </a:t>
            </a:r>
            <a:r>
              <a:rPr lang="uk-UA" dirty="0">
                <a:latin typeface="Times New Roman"/>
                <a:ea typeface="Times New Roman"/>
              </a:rPr>
              <a:t>розвитку ринку – ефективно функціонуюча система маркетингу суб’єкта бізнесу повинна не лише відстежувати існуючий стан ринку, але й прогнозувати тенденції його зміни та розвитку для забезпечення конкурентоспроможного функціонування в умовах високої динамічності середовища</a:t>
            </a:r>
            <a:endParaRPr lang="ru-RU" dirty="0" smtClean="0">
              <a:solidFill>
                <a:schemeClr val="tx1"/>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9376" y="76597"/>
            <a:ext cx="3784252" cy="21247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203815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227144E-1103-4DC3-89B8-B71EDED2D586}"/>
              </a:ext>
            </a:extLst>
          </p:cNvPr>
          <p:cNvSpPr>
            <a:spLocks noGrp="1"/>
          </p:cNvSpPr>
          <p:nvPr>
            <p:ph type="title"/>
          </p:nvPr>
        </p:nvSpPr>
        <p:spPr>
          <a:xfrm>
            <a:off x="316386" y="189430"/>
            <a:ext cx="5110747" cy="567943"/>
          </a:xfrm>
        </p:spPr>
        <p:txBody>
          <a:bodyPr>
            <a:normAutofit/>
          </a:bodyPr>
          <a:lstStyle/>
          <a:p>
            <a:r>
              <a:rPr lang="uk-UA" sz="2400" dirty="0" smtClean="0">
                <a:solidFill>
                  <a:schemeClr val="accent2">
                    <a:lumMod val="50000"/>
                  </a:schemeClr>
                </a:solidFill>
                <a:latin typeface="Arial Black" panose="020B0A04020102020204" pitchFamily="34" charset="0"/>
              </a:rPr>
              <a:t>Інструментарії маркетингу</a:t>
            </a:r>
            <a:endParaRPr lang="uk-UA" sz="2400" dirty="0">
              <a:solidFill>
                <a:schemeClr val="accent2">
                  <a:lumMod val="50000"/>
                </a:schemeClr>
              </a:solidFill>
              <a:latin typeface="Arial Black" panose="020B0A04020102020204" pitchFamily="34" charset="0"/>
            </a:endParaRPr>
          </a:p>
        </p:txBody>
      </p:sp>
      <p:sp>
        <p:nvSpPr>
          <p:cNvPr id="4" name="Прямоугольник 3"/>
          <p:cNvSpPr/>
          <p:nvPr/>
        </p:nvSpPr>
        <p:spPr>
          <a:xfrm>
            <a:off x="316385" y="854839"/>
            <a:ext cx="3746779" cy="4801314"/>
          </a:xfrm>
          <a:prstGeom prst="rect">
            <a:avLst/>
          </a:prstGeom>
        </p:spPr>
        <p:txBody>
          <a:bodyPr wrap="square">
            <a:spAutoFit/>
          </a:bodyPr>
          <a:lstStyle/>
          <a:p>
            <a:pPr algn="just"/>
            <a:r>
              <a:rPr lang="uk-UA" dirty="0">
                <a:latin typeface="Times New Roman" panose="02020603050405020304" pitchFamily="18" charset="0"/>
                <a:ea typeface="Times New Roman" panose="02020603050405020304" pitchFamily="18" charset="0"/>
              </a:rPr>
              <a:t>У сучасній теорії та практиці існує значна кількість маркетингових інструментів. Більшість науковців визначають маркетинговий інструментарій крізь призму так званого маркетинг-</a:t>
            </a:r>
            <a:r>
              <a:rPr lang="uk-UA" dirty="0" err="1">
                <a:latin typeface="Times New Roman" panose="02020603050405020304" pitchFamily="18" charset="0"/>
                <a:ea typeface="Times New Roman" panose="02020603050405020304" pitchFamily="18" charset="0"/>
              </a:rPr>
              <a:t>міксу</a:t>
            </a:r>
            <a:r>
              <a:rPr lang="uk-UA" dirty="0">
                <a:latin typeface="Times New Roman" panose="02020603050405020304" pitchFamily="18" charset="0"/>
                <a:ea typeface="Times New Roman" panose="02020603050405020304" pitchFamily="18" charset="0"/>
              </a:rPr>
              <a:t> (або </a:t>
            </a:r>
            <a:r>
              <a:rPr lang="uk-UA" b="1" dirty="0">
                <a:latin typeface="Times New Roman" panose="02020603050405020304" pitchFamily="18" charset="0"/>
                <a:ea typeface="Times New Roman" panose="02020603050405020304" pitchFamily="18" charset="0"/>
              </a:rPr>
              <a:t>«4Р», </a:t>
            </a:r>
            <a:r>
              <a:rPr lang="uk-UA" dirty="0">
                <a:latin typeface="Times New Roman" panose="02020603050405020304" pitchFamily="18" charset="0"/>
                <a:ea typeface="Times New Roman" panose="02020603050405020304" pitchFamily="18" charset="0"/>
              </a:rPr>
              <a:t>комплексу маркетингу), який за свою суттю представляє набір інструментів, що використовуються для досягнення маркетингових цілей. Найбільш поширена у теорії та практиці концепція маркетинг-</a:t>
            </a:r>
            <a:r>
              <a:rPr lang="uk-UA" dirty="0" err="1">
                <a:latin typeface="Times New Roman" panose="02020603050405020304" pitchFamily="18" charset="0"/>
                <a:ea typeface="Times New Roman" panose="02020603050405020304" pitchFamily="18" charset="0"/>
              </a:rPr>
              <a:t>міксу</a:t>
            </a:r>
            <a:r>
              <a:rPr lang="uk-UA" dirty="0">
                <a:latin typeface="Times New Roman" panose="02020603050405020304" pitchFamily="18" charset="0"/>
                <a:ea typeface="Times New Roman" panose="02020603050405020304" pitchFamily="18" charset="0"/>
              </a:rPr>
              <a:t> була запропонована </a:t>
            </a:r>
            <a:r>
              <a:rPr lang="uk-UA" dirty="0" err="1">
                <a:latin typeface="Times New Roman" panose="02020603050405020304" pitchFamily="18" charset="0"/>
                <a:ea typeface="Times New Roman" panose="02020603050405020304" pitchFamily="18" charset="0"/>
              </a:rPr>
              <a:t>Джеромом</a:t>
            </a:r>
            <a:r>
              <a:rPr lang="uk-UA"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МакКарті</a:t>
            </a:r>
            <a:r>
              <a:rPr lang="uk-UA" dirty="0">
                <a:latin typeface="Times New Roman" panose="02020603050405020304" pitchFamily="18" charset="0"/>
                <a:ea typeface="Times New Roman" panose="02020603050405020304" pitchFamily="18" charset="0"/>
              </a:rPr>
              <a:t> (E. </a:t>
            </a:r>
            <a:r>
              <a:rPr lang="uk-UA" dirty="0" err="1">
                <a:latin typeface="Times New Roman" panose="02020603050405020304" pitchFamily="18" charset="0"/>
                <a:ea typeface="Times New Roman" panose="02020603050405020304" pitchFamily="18" charset="0"/>
              </a:rPr>
              <a:t>Jerome</a:t>
            </a:r>
            <a:r>
              <a:rPr lang="uk-UA" dirty="0">
                <a:latin typeface="Times New Roman" panose="02020603050405020304" pitchFamily="18" charset="0"/>
                <a:ea typeface="Times New Roman" panose="02020603050405020304" pitchFamily="18" charset="0"/>
              </a:rPr>
              <a:t> </a:t>
            </a:r>
            <a:r>
              <a:rPr lang="uk-UA" dirty="0" err="1">
                <a:latin typeface="Times New Roman" panose="02020603050405020304" pitchFamily="18" charset="0"/>
                <a:ea typeface="Times New Roman" panose="02020603050405020304" pitchFamily="18" charset="0"/>
              </a:rPr>
              <a:t>McCarthy</a:t>
            </a:r>
            <a:r>
              <a:rPr lang="uk-UA" dirty="0">
                <a:latin typeface="Times New Roman" panose="02020603050405020304" pitchFamily="18" charset="0"/>
                <a:ea typeface="Times New Roman" panose="02020603050405020304" pitchFamily="18" charset="0"/>
              </a:rPr>
              <a:t>) та включає наступні складові: продукт, ціна, місце та просування.</a:t>
            </a:r>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3164" y="969532"/>
            <a:ext cx="6630236" cy="5391620"/>
          </a:xfrm>
          <a:prstGeom prst="rect">
            <a:avLst/>
          </a:prstGeom>
          <a:ln>
            <a:noFill/>
          </a:ln>
          <a:effectLst>
            <a:softEdge rad="112500"/>
          </a:effectLst>
        </p:spPr>
      </p:pic>
      <p:sp>
        <p:nvSpPr>
          <p:cNvPr id="6" name="Прямоугольник 5"/>
          <p:cNvSpPr/>
          <p:nvPr/>
        </p:nvSpPr>
        <p:spPr>
          <a:xfrm>
            <a:off x="7230533" y="3904733"/>
            <a:ext cx="542306" cy="369332"/>
          </a:xfrm>
          <a:prstGeom prst="rect">
            <a:avLst/>
          </a:prstGeom>
        </p:spPr>
        <p:txBody>
          <a:bodyPr wrap="square">
            <a:spAutoFit/>
          </a:bodyPr>
          <a:lstStyle/>
          <a:p>
            <a:r>
              <a:rPr lang="uk-UA" b="1" dirty="0">
                <a:latin typeface="Times New Roman" panose="02020603050405020304" pitchFamily="18" charset="0"/>
                <a:ea typeface="Times New Roman" panose="02020603050405020304" pitchFamily="18" charset="0"/>
              </a:rPr>
              <a:t>4Р</a:t>
            </a:r>
            <a:endParaRPr lang="ru-RU" dirty="0"/>
          </a:p>
        </p:txBody>
      </p:sp>
    </p:spTree>
    <p:extLst>
      <p:ext uri="{BB962C8B-B14F-4D97-AF65-F5344CB8AC3E}">
        <p14:creationId xmlns:p14="http://schemas.microsoft.com/office/powerpoint/2010/main" val="29514428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227144E-1103-4DC3-89B8-B71EDED2D586}"/>
              </a:ext>
            </a:extLst>
          </p:cNvPr>
          <p:cNvSpPr>
            <a:spLocks noGrp="1"/>
          </p:cNvSpPr>
          <p:nvPr>
            <p:ph type="title"/>
          </p:nvPr>
        </p:nvSpPr>
        <p:spPr>
          <a:xfrm>
            <a:off x="689366" y="249587"/>
            <a:ext cx="8596668" cy="642151"/>
          </a:xfrm>
        </p:spPr>
        <p:txBody>
          <a:bodyPr vert="horz" lIns="91440" tIns="45720" rIns="91440" bIns="45720" rtlCol="0" anchor="t">
            <a:normAutofit fontScale="97500"/>
          </a:bodyPr>
          <a:lstStyle/>
          <a:p>
            <a:r>
              <a:rPr lang="uk-UA" sz="3100" dirty="0" smtClean="0">
                <a:solidFill>
                  <a:schemeClr val="accent2">
                    <a:lumMod val="50000"/>
                  </a:schemeClr>
                </a:solidFill>
                <a:latin typeface="Arial Black" panose="020B0A04020102020204" pitchFamily="34" charset="0"/>
              </a:rPr>
              <a:t>Комплекс маркетингу «4Р»</a:t>
            </a:r>
            <a:endParaRPr lang="uk-UA" sz="3100" dirty="0">
              <a:solidFill>
                <a:schemeClr val="accent2">
                  <a:lumMod val="50000"/>
                </a:schemeClr>
              </a:solidFill>
              <a:latin typeface="Arial Black" panose="020B0A04020102020204" pitchFamily="34" charset="0"/>
            </a:endParaRPr>
          </a:p>
        </p:txBody>
      </p:sp>
      <p:sp>
        <p:nvSpPr>
          <p:cNvPr id="10" name="Стрелка вправо с вырезом 9"/>
          <p:cNvSpPr/>
          <p:nvPr/>
        </p:nvSpPr>
        <p:spPr>
          <a:xfrm>
            <a:off x="782053" y="914398"/>
            <a:ext cx="2334126" cy="1118938"/>
          </a:xfrm>
          <a:prstGeom prst="notched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a:solidFill>
                  <a:schemeClr val="tx1"/>
                </a:solidFill>
                <a:latin typeface="Times New Roman"/>
                <a:ea typeface="Times New Roman"/>
              </a:rPr>
              <a:t>Продукт (або товар, </a:t>
            </a:r>
            <a:r>
              <a:rPr lang="en-US" b="1" i="1" dirty="0">
                <a:solidFill>
                  <a:schemeClr val="tx1"/>
                </a:solidFill>
                <a:latin typeface="Times New Roman"/>
                <a:ea typeface="Times New Roman"/>
              </a:rPr>
              <a:t>product)</a:t>
            </a:r>
            <a:endParaRPr lang="ru-RU" dirty="0">
              <a:solidFill>
                <a:schemeClr val="tx1"/>
              </a:solidFill>
              <a:latin typeface="Times New Roman" pitchFamily="18" charset="0"/>
              <a:cs typeface="Times New Roman" pitchFamily="18" charset="0"/>
            </a:endParaRPr>
          </a:p>
        </p:txBody>
      </p:sp>
      <p:sp>
        <p:nvSpPr>
          <p:cNvPr id="13" name="Стрелка вправо с вырезом 12"/>
          <p:cNvSpPr/>
          <p:nvPr/>
        </p:nvSpPr>
        <p:spPr>
          <a:xfrm>
            <a:off x="782053" y="2261078"/>
            <a:ext cx="2261935" cy="1058779"/>
          </a:xfrm>
          <a:prstGeom prst="notched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a:solidFill>
                  <a:schemeClr val="tx1"/>
                </a:solidFill>
                <a:latin typeface="Times New Roman" pitchFamily="18" charset="0"/>
                <a:cs typeface="Times New Roman" pitchFamily="18" charset="0"/>
              </a:rPr>
              <a:t>Ціна (</a:t>
            </a:r>
            <a:r>
              <a:rPr lang="en-US" b="1" i="1" dirty="0">
                <a:solidFill>
                  <a:schemeClr val="tx1"/>
                </a:solidFill>
                <a:latin typeface="Times New Roman" pitchFamily="18" charset="0"/>
                <a:cs typeface="Times New Roman" pitchFamily="18" charset="0"/>
              </a:rPr>
              <a:t>price) </a:t>
            </a:r>
            <a:endParaRPr lang="uk-UA" i="1" dirty="0">
              <a:solidFill>
                <a:schemeClr val="tx1"/>
              </a:solidFill>
              <a:latin typeface="Times New Roman" pitchFamily="18" charset="0"/>
              <a:cs typeface="Times New Roman" pitchFamily="18" charset="0"/>
            </a:endParaRPr>
          </a:p>
        </p:txBody>
      </p:sp>
      <p:sp>
        <p:nvSpPr>
          <p:cNvPr id="15" name="Стрелка вправо с вырезом 14"/>
          <p:cNvSpPr/>
          <p:nvPr/>
        </p:nvSpPr>
        <p:spPr>
          <a:xfrm>
            <a:off x="774031" y="5016308"/>
            <a:ext cx="2245893" cy="1058779"/>
          </a:xfrm>
          <a:prstGeom prst="notched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a:solidFill>
                  <a:schemeClr val="tx1"/>
                </a:solidFill>
                <a:latin typeface="Times New Roman" pitchFamily="18" charset="0"/>
                <a:cs typeface="Times New Roman" pitchFamily="18" charset="0"/>
              </a:rPr>
              <a:t>Просування (</a:t>
            </a:r>
            <a:r>
              <a:rPr lang="uk-UA" b="1" i="1" dirty="0" err="1">
                <a:solidFill>
                  <a:schemeClr val="tx1"/>
                </a:solidFill>
                <a:latin typeface="Times New Roman" pitchFamily="18" charset="0"/>
                <a:cs typeface="Times New Roman" pitchFamily="18" charset="0"/>
              </a:rPr>
              <a:t>promotion</a:t>
            </a:r>
            <a:r>
              <a:rPr lang="uk-UA" b="1" i="1" dirty="0">
                <a:solidFill>
                  <a:schemeClr val="tx1"/>
                </a:solidFill>
                <a:latin typeface="Times New Roman" pitchFamily="18" charset="0"/>
                <a:cs typeface="Times New Roman" pitchFamily="18" charset="0"/>
              </a:rPr>
              <a:t>)</a:t>
            </a:r>
            <a:endParaRPr lang="ru-RU" b="1" i="1" dirty="0">
              <a:solidFill>
                <a:schemeClr val="tx1"/>
              </a:solidFill>
              <a:latin typeface="Times New Roman" pitchFamily="18" charset="0"/>
              <a:cs typeface="Times New Roman" pitchFamily="18" charset="0"/>
            </a:endParaRPr>
          </a:p>
        </p:txBody>
      </p:sp>
      <p:sp>
        <p:nvSpPr>
          <p:cNvPr id="16" name="Горизонтальный свиток 15"/>
          <p:cNvSpPr/>
          <p:nvPr/>
        </p:nvSpPr>
        <p:spPr>
          <a:xfrm>
            <a:off x="3116177" y="601578"/>
            <a:ext cx="7483643" cy="1648327"/>
          </a:xfrm>
          <a:prstGeom prst="horizontalScroll">
            <a:avLst>
              <a:gd name="adj" fmla="val 11401"/>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2000" dirty="0">
                <a:solidFill>
                  <a:schemeClr val="tx1"/>
                </a:solidFill>
                <a:latin typeface="Times New Roman"/>
                <a:ea typeface="Times New Roman"/>
              </a:rPr>
              <a:t>є базовим компонентом комплексу маркетингу та відображає наступні об’єкти маркетингового управління: власне продукт та його властивості, асортимент, якість, пакування, </a:t>
            </a:r>
            <a:r>
              <a:rPr lang="uk-UA" sz="2000" dirty="0" err="1">
                <a:solidFill>
                  <a:schemeClr val="tx1"/>
                </a:solidFill>
                <a:latin typeface="Times New Roman"/>
                <a:ea typeface="Times New Roman"/>
              </a:rPr>
              <a:t>післяпродажне</a:t>
            </a:r>
            <a:r>
              <a:rPr lang="uk-UA" sz="2000" dirty="0">
                <a:solidFill>
                  <a:schemeClr val="tx1"/>
                </a:solidFill>
                <a:latin typeface="Times New Roman"/>
                <a:ea typeface="Times New Roman"/>
              </a:rPr>
              <a:t> обслуговування, сервіс тощо.</a:t>
            </a:r>
            <a:endParaRPr lang="ru-RU" sz="2000" dirty="0">
              <a:solidFill>
                <a:schemeClr val="tx1"/>
              </a:solidFill>
              <a:latin typeface="Times New Roman" pitchFamily="18" charset="0"/>
              <a:cs typeface="Times New Roman" pitchFamily="18" charset="0"/>
            </a:endParaRPr>
          </a:p>
        </p:txBody>
      </p:sp>
      <p:sp>
        <p:nvSpPr>
          <p:cNvPr id="17" name="Горизонтальный свиток 16"/>
          <p:cNvSpPr/>
          <p:nvPr/>
        </p:nvSpPr>
        <p:spPr>
          <a:xfrm>
            <a:off x="3088105" y="2135002"/>
            <a:ext cx="7475621" cy="1310932"/>
          </a:xfrm>
          <a:prstGeom prst="horizontalScroll">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a:solidFill>
                  <a:schemeClr val="tx1"/>
                </a:solidFill>
                <a:latin typeface="Times New Roman"/>
                <a:ea typeface="Times New Roman"/>
              </a:rPr>
              <a:t>включає наступні об’єкти управління: власне процес ціноутворення, наявність дисконтів (знижок), умови розрахунку, платіжну дисципліну, наявність відтермінування платежу тощо.</a:t>
            </a:r>
            <a:endParaRPr lang="ru-RU" dirty="0">
              <a:solidFill>
                <a:schemeClr val="tx1"/>
              </a:solidFill>
              <a:latin typeface="Times New Roman" pitchFamily="18" charset="0"/>
              <a:cs typeface="Times New Roman" pitchFamily="18" charset="0"/>
            </a:endParaRPr>
          </a:p>
        </p:txBody>
      </p:sp>
      <p:sp>
        <p:nvSpPr>
          <p:cNvPr id="18" name="Горизонтальный свиток 17"/>
          <p:cNvSpPr/>
          <p:nvPr/>
        </p:nvSpPr>
        <p:spPr>
          <a:xfrm>
            <a:off x="3084094" y="3319857"/>
            <a:ext cx="7479632" cy="1696451"/>
          </a:xfrm>
          <a:prstGeom prst="horizontalScroll">
            <a:avLst>
              <a:gd name="adj" fmla="val 1049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smtClean="0">
                <a:solidFill>
                  <a:schemeClr val="tx1"/>
                </a:solidFill>
                <a:latin typeface="Times New Roman"/>
                <a:ea typeface="Times New Roman"/>
              </a:rPr>
              <a:t>як компонент маркетинг-</a:t>
            </a:r>
            <a:r>
              <a:rPr lang="uk-UA" dirty="0" err="1" smtClean="0">
                <a:solidFill>
                  <a:schemeClr val="tx1"/>
                </a:solidFill>
                <a:latin typeface="Times New Roman"/>
                <a:ea typeface="Times New Roman"/>
              </a:rPr>
              <a:t>міксу</a:t>
            </a:r>
            <a:r>
              <a:rPr lang="uk-UA" dirty="0" smtClean="0">
                <a:solidFill>
                  <a:schemeClr val="tx1"/>
                </a:solidFill>
                <a:latin typeface="Times New Roman"/>
                <a:ea typeface="Times New Roman"/>
              </a:rPr>
              <a:t> визначає особливості процесу реалізації продукції (надання послуг). Зокрема, у даному випадку об’єктами управління виступають: канали розподілу, посередники, особливості доставки та транспортування, логістика, торговельний персонал тощо.</a:t>
            </a:r>
            <a:endParaRPr lang="uk-UA" dirty="0">
              <a:solidFill>
                <a:schemeClr val="tx1"/>
              </a:solidFill>
              <a:latin typeface="Times New Roman"/>
              <a:ea typeface="Times New Roman"/>
            </a:endParaRPr>
          </a:p>
        </p:txBody>
      </p:sp>
      <p:sp>
        <p:nvSpPr>
          <p:cNvPr id="12" name="Стрелка вправо с вырезом 11"/>
          <p:cNvSpPr/>
          <p:nvPr/>
        </p:nvSpPr>
        <p:spPr>
          <a:xfrm>
            <a:off x="766011" y="3617064"/>
            <a:ext cx="2261935" cy="1058779"/>
          </a:xfrm>
          <a:prstGeom prst="notched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smtClean="0">
                <a:solidFill>
                  <a:schemeClr val="tx1"/>
                </a:solidFill>
                <a:latin typeface="Times New Roman" pitchFamily="18" charset="0"/>
                <a:cs typeface="Times New Roman" pitchFamily="18" charset="0"/>
              </a:rPr>
              <a:t>Місце </a:t>
            </a:r>
            <a:endParaRPr lang="uk-UA" i="1" dirty="0">
              <a:solidFill>
                <a:schemeClr val="tx1"/>
              </a:solidFill>
              <a:latin typeface="Times New Roman" pitchFamily="18" charset="0"/>
              <a:cs typeface="Times New Roman" pitchFamily="18" charset="0"/>
            </a:endParaRPr>
          </a:p>
        </p:txBody>
      </p:sp>
      <p:sp>
        <p:nvSpPr>
          <p:cNvPr id="14" name="Горизонтальный свиток 13"/>
          <p:cNvSpPr/>
          <p:nvPr/>
        </p:nvSpPr>
        <p:spPr>
          <a:xfrm>
            <a:off x="3068052" y="4928044"/>
            <a:ext cx="7479632" cy="1374785"/>
          </a:xfrm>
          <a:prstGeom prst="horizontalScroll">
            <a:avLst>
              <a:gd name="adj" fmla="val 1049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dirty="0">
                <a:solidFill>
                  <a:schemeClr val="tx1"/>
                </a:solidFill>
                <a:latin typeface="Times New Roman"/>
                <a:ea typeface="Times New Roman"/>
              </a:rPr>
              <a:t>визначає особливості комунікаційної політики та включає управління наступними об’єктами: реклама, зв’язки з громадськістю, стимулювання збуту, участь у виставках, ярмарках, прямі продажі тощо.</a:t>
            </a:r>
          </a:p>
        </p:txBody>
      </p:sp>
    </p:spTree>
    <p:extLst>
      <p:ext uri="{BB962C8B-B14F-4D97-AF65-F5344CB8AC3E}">
        <p14:creationId xmlns:p14="http://schemas.microsoft.com/office/powerpoint/2010/main" val="33809128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733" y="864082"/>
            <a:ext cx="7163329" cy="4012718"/>
          </a:xfrm>
          <a:prstGeom prst="rect">
            <a:avLst/>
          </a:prstGeom>
          <a:ln>
            <a:noFill/>
          </a:ln>
          <a:effectLst>
            <a:softEdge rad="112500"/>
          </a:effectLst>
        </p:spPr>
      </p:pic>
      <p:sp>
        <p:nvSpPr>
          <p:cNvPr id="7" name="Заголовок 1">
            <a:extLst>
              <a:ext uri="{FF2B5EF4-FFF2-40B4-BE49-F238E27FC236}">
                <a16:creationId xmlns="" xmlns:a16="http://schemas.microsoft.com/office/drawing/2014/main" id="{C227144E-1103-4DC3-89B8-B71EDED2D586}"/>
              </a:ext>
            </a:extLst>
          </p:cNvPr>
          <p:cNvSpPr txBox="1">
            <a:spLocks/>
          </p:cNvSpPr>
          <p:nvPr/>
        </p:nvSpPr>
        <p:spPr>
          <a:xfrm>
            <a:off x="689366" y="249587"/>
            <a:ext cx="8596668" cy="64215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uk-UA" sz="3100" dirty="0" smtClean="0">
                <a:solidFill>
                  <a:schemeClr val="accent2">
                    <a:lumMod val="50000"/>
                  </a:schemeClr>
                </a:solidFill>
                <a:latin typeface="Arial Black" panose="020B0A04020102020204" pitchFamily="34" charset="0"/>
              </a:rPr>
              <a:t>Комплекс маркетингу «7Р»</a:t>
            </a:r>
            <a:endParaRPr lang="uk-UA" sz="3100" dirty="0">
              <a:solidFill>
                <a:schemeClr val="accent2">
                  <a:lumMod val="50000"/>
                </a:schemeClr>
              </a:solidFill>
              <a:latin typeface="Arial Black" panose="020B0A04020102020204" pitchFamily="34" charset="0"/>
            </a:endParaRP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57533" y="2195290"/>
            <a:ext cx="4703869" cy="4662710"/>
          </a:xfrm>
          <a:prstGeom prst="rect">
            <a:avLst/>
          </a:prstGeom>
        </p:spPr>
      </p:pic>
      <p:sp>
        <p:nvSpPr>
          <p:cNvPr id="6" name="TextBox 5">
            <a:extLst>
              <a:ext uri="{FF2B5EF4-FFF2-40B4-BE49-F238E27FC236}">
                <a16:creationId xmlns:a16="http://schemas.microsoft.com/office/drawing/2014/main" xmlns="" id="{0752B5BB-8AC2-4BD1-BEF3-03AC17FC0650}"/>
              </a:ext>
            </a:extLst>
          </p:cNvPr>
          <p:cNvSpPr txBox="1"/>
          <p:nvPr/>
        </p:nvSpPr>
        <p:spPr>
          <a:xfrm>
            <a:off x="149671" y="5491295"/>
            <a:ext cx="7507451" cy="923330"/>
          </a:xfrm>
          <a:prstGeom prst="rect">
            <a:avLst/>
          </a:prstGeom>
          <a:noFill/>
        </p:spPr>
        <p:txBody>
          <a:bodyPr wrap="square">
            <a:spAutoFit/>
          </a:bodyPr>
          <a:lstStyle/>
          <a:p>
            <a:r>
              <a:rPr lang="uk-UA" dirty="0" smtClean="0"/>
              <a:t>Останніми роками концепція «4Р» поповнилась новими елементами – люди (</a:t>
            </a:r>
            <a:r>
              <a:rPr lang="uk-UA" dirty="0" err="1" smtClean="0"/>
              <a:t>people</a:t>
            </a:r>
            <a:r>
              <a:rPr lang="uk-UA" dirty="0" smtClean="0"/>
              <a:t>), упаковка (</a:t>
            </a:r>
            <a:r>
              <a:rPr lang="uk-UA" dirty="0" err="1" smtClean="0"/>
              <a:t>package</a:t>
            </a:r>
            <a:r>
              <a:rPr lang="uk-UA" dirty="0" smtClean="0"/>
              <a:t>), персональний продаж (</a:t>
            </a:r>
            <a:r>
              <a:rPr lang="uk-UA" dirty="0" err="1" smtClean="0"/>
              <a:t>personal</a:t>
            </a:r>
            <a:r>
              <a:rPr lang="uk-UA" dirty="0" smtClean="0"/>
              <a:t> </a:t>
            </a:r>
            <a:r>
              <a:rPr lang="uk-UA" dirty="0" err="1" smtClean="0"/>
              <a:t>selling</a:t>
            </a:r>
            <a:r>
              <a:rPr lang="uk-UA" dirty="0" smtClean="0"/>
              <a:t>) і отримала назву </a:t>
            </a:r>
            <a:r>
              <a:rPr lang="uk-UA" b="1" dirty="0" smtClean="0"/>
              <a:t>«7Р»</a:t>
            </a:r>
            <a:endParaRPr lang="uk-UA" b="1" dirty="0"/>
          </a:p>
        </p:txBody>
      </p:sp>
    </p:spTree>
    <p:extLst>
      <p:ext uri="{BB962C8B-B14F-4D97-AF65-F5344CB8AC3E}">
        <p14:creationId xmlns:p14="http://schemas.microsoft.com/office/powerpoint/2010/main" val="28102056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227144E-1103-4DC3-89B8-B71EDED2D586}"/>
              </a:ext>
            </a:extLst>
          </p:cNvPr>
          <p:cNvSpPr>
            <a:spLocks noGrp="1"/>
          </p:cNvSpPr>
          <p:nvPr>
            <p:ph type="title"/>
          </p:nvPr>
        </p:nvSpPr>
        <p:spPr>
          <a:xfrm>
            <a:off x="424671" y="144379"/>
            <a:ext cx="10954529" cy="496372"/>
          </a:xfrm>
        </p:spPr>
        <p:txBody>
          <a:bodyPr>
            <a:noAutofit/>
          </a:bodyPr>
          <a:lstStyle/>
          <a:p>
            <a:r>
              <a:rPr lang="uk-UA" sz="2400" dirty="0" smtClean="0">
                <a:solidFill>
                  <a:schemeClr val="accent2">
                    <a:lumMod val="50000"/>
                  </a:schemeClr>
                </a:solidFill>
                <a:latin typeface="Arial Black" panose="020B0A04020102020204" pitchFamily="34" charset="0"/>
              </a:rPr>
              <a:t>Розглянемо більш детально окремі інструменти маркетингу:</a:t>
            </a:r>
          </a:p>
        </p:txBody>
      </p:sp>
      <p:sp>
        <p:nvSpPr>
          <p:cNvPr id="14" name="Прямокутник 4">
            <a:extLst>
              <a:ext uri="{FF2B5EF4-FFF2-40B4-BE49-F238E27FC236}">
                <a16:creationId xmlns="" xmlns:a16="http://schemas.microsoft.com/office/drawing/2014/main" id="{24BF3DA0-4B58-4291-BCBC-A56686FCF4C4}"/>
              </a:ext>
            </a:extLst>
          </p:cNvPr>
          <p:cNvSpPr/>
          <p:nvPr/>
        </p:nvSpPr>
        <p:spPr>
          <a:xfrm>
            <a:off x="393030" y="745959"/>
            <a:ext cx="10680702" cy="591774"/>
          </a:xfrm>
          <a:prstGeom prst="rect">
            <a:avLst/>
          </a:prstGeom>
          <a:effectLst>
            <a:glow rad="63500">
              <a:schemeClr val="accent5">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b="1" dirty="0"/>
              <a:t>Аналіз ринку (маркетинговий аналіз)</a:t>
            </a:r>
            <a:r>
              <a:rPr lang="uk-UA" dirty="0"/>
              <a:t> – передбачає дослідження ринкової кон’юнктури, стану галузі, споживачів на ринку, основних факторів, що впливають на ринкову ситуацію.</a:t>
            </a:r>
            <a:endParaRPr lang="en-US" dirty="0" smtClean="0">
              <a:latin typeface="Times New Roman" pitchFamily="18" charset="0"/>
              <a:cs typeface="Times New Roman" pitchFamily="18" charset="0"/>
            </a:endParaRPr>
          </a:p>
        </p:txBody>
      </p:sp>
      <p:sp>
        <p:nvSpPr>
          <p:cNvPr id="8" name="Прямокутник 4">
            <a:extLst>
              <a:ext uri="{FF2B5EF4-FFF2-40B4-BE49-F238E27FC236}">
                <a16:creationId xmlns="" xmlns:a16="http://schemas.microsoft.com/office/drawing/2014/main" id="{24BF3DA0-4B58-4291-BCBC-A56686FCF4C4}"/>
              </a:ext>
            </a:extLst>
          </p:cNvPr>
          <p:cNvSpPr/>
          <p:nvPr/>
        </p:nvSpPr>
        <p:spPr>
          <a:xfrm>
            <a:off x="393028" y="2230826"/>
            <a:ext cx="10689839" cy="1054241"/>
          </a:xfrm>
          <a:prstGeom prst="rect">
            <a:avLst/>
          </a:prstGeom>
          <a:effectLst>
            <a:glow rad="63500">
              <a:schemeClr val="accent5">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b="1" dirty="0"/>
              <a:t>Маркетингове дослідження</a:t>
            </a:r>
            <a:r>
              <a:rPr lang="uk-UA" dirty="0"/>
              <a:t> – є одним з ключових інструментів маркетингу. Передбачає збирання та обробку нерегулярної та специфічної інформації для вирішення конкретних маркетингових задач. Виділяють 5 основних напрямів маркетингового дослідження: дослідження ринку, продажів, продуктів, рекламування, корпоративного зростання та розвитку.</a:t>
            </a:r>
            <a:endParaRPr lang="ru-RU" dirty="0"/>
          </a:p>
        </p:txBody>
      </p:sp>
      <p:sp>
        <p:nvSpPr>
          <p:cNvPr id="9" name="Прямокутник 4">
            <a:extLst>
              <a:ext uri="{FF2B5EF4-FFF2-40B4-BE49-F238E27FC236}">
                <a16:creationId xmlns="" xmlns:a16="http://schemas.microsoft.com/office/drawing/2014/main" id="{24BF3DA0-4B58-4291-BCBC-A56686FCF4C4}"/>
              </a:ext>
            </a:extLst>
          </p:cNvPr>
          <p:cNvSpPr/>
          <p:nvPr/>
        </p:nvSpPr>
        <p:spPr>
          <a:xfrm>
            <a:off x="393028" y="1467002"/>
            <a:ext cx="10680704" cy="625643"/>
          </a:xfrm>
          <a:prstGeom prst="rect">
            <a:avLst/>
          </a:prstGeom>
          <a:effectLst>
            <a:glow rad="63500">
              <a:schemeClr val="accent5">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b="1" dirty="0"/>
              <a:t>Аналіз споживачів</a:t>
            </a:r>
            <a:r>
              <a:rPr lang="uk-UA" dirty="0"/>
              <a:t> – передбачає визначення основних споживчих запитів, рівня задоволеності споживачів, їхніх скарг.</a:t>
            </a:r>
            <a:endParaRPr lang="en-US" dirty="0" smtClean="0">
              <a:latin typeface="Times New Roman" pitchFamily="18" charset="0"/>
              <a:cs typeface="Times New Roman" pitchFamily="18" charset="0"/>
            </a:endParaRPr>
          </a:p>
        </p:txBody>
      </p:sp>
      <p:sp>
        <p:nvSpPr>
          <p:cNvPr id="15" name="Прямокутник 4">
            <a:extLst>
              <a:ext uri="{FF2B5EF4-FFF2-40B4-BE49-F238E27FC236}">
                <a16:creationId xmlns="" xmlns:a16="http://schemas.microsoft.com/office/drawing/2014/main" id="{24BF3DA0-4B58-4291-BCBC-A56686FCF4C4}"/>
              </a:ext>
            </a:extLst>
          </p:cNvPr>
          <p:cNvSpPr/>
          <p:nvPr/>
        </p:nvSpPr>
        <p:spPr>
          <a:xfrm>
            <a:off x="393027" y="3397813"/>
            <a:ext cx="10680705" cy="641351"/>
          </a:xfrm>
          <a:prstGeom prst="rect">
            <a:avLst/>
          </a:prstGeom>
          <a:effectLst>
            <a:glow rad="63500">
              <a:schemeClr val="accent5">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b="1" dirty="0"/>
              <a:t>Концепція ключових факторів</a:t>
            </a:r>
            <a:r>
              <a:rPr lang="uk-UA" dirty="0"/>
              <a:t> успіху передбачає ідентифікацію та якомога більш ефективне використання конкурентних переваг підприємства в умовах конкретного ринку та часу.</a:t>
            </a:r>
            <a:endParaRPr lang="en-US" dirty="0" smtClean="0">
              <a:latin typeface="Times New Roman" pitchFamily="18" charset="0"/>
              <a:cs typeface="Times New Roman" pitchFamily="18" charset="0"/>
            </a:endParaRPr>
          </a:p>
        </p:txBody>
      </p:sp>
      <p:sp>
        <p:nvSpPr>
          <p:cNvPr id="16" name="Прямокутник 4">
            <a:extLst>
              <a:ext uri="{FF2B5EF4-FFF2-40B4-BE49-F238E27FC236}">
                <a16:creationId xmlns="" xmlns:a16="http://schemas.microsoft.com/office/drawing/2014/main" id="{24BF3DA0-4B58-4291-BCBC-A56686FCF4C4}"/>
              </a:ext>
            </a:extLst>
          </p:cNvPr>
          <p:cNvSpPr/>
          <p:nvPr/>
        </p:nvSpPr>
        <p:spPr>
          <a:xfrm>
            <a:off x="393026" y="4163212"/>
            <a:ext cx="10680706" cy="814099"/>
          </a:xfrm>
          <a:prstGeom prst="rect">
            <a:avLst/>
          </a:prstGeom>
          <a:effectLst>
            <a:glow rad="63500">
              <a:schemeClr val="accent5">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b="1" dirty="0"/>
              <a:t>Сегментація ринку</a:t>
            </a:r>
            <a:r>
              <a:rPr lang="uk-UA" dirty="0"/>
              <a:t> є базовим інструментом для розробки маркетингової стратегії підприємства та передбачає поділ споживачів на групи за певними критеріями, в якості яких можуть виступати демографічні характеристики, рівень доходів споживачів тощо. </a:t>
            </a:r>
            <a:endParaRPr lang="en-US" dirty="0" smtClean="0">
              <a:latin typeface="Times New Roman" pitchFamily="18" charset="0"/>
              <a:cs typeface="Times New Roman" pitchFamily="18" charset="0"/>
            </a:endParaRPr>
          </a:p>
        </p:txBody>
      </p:sp>
      <p:sp>
        <p:nvSpPr>
          <p:cNvPr id="18" name="Прямокутник 4">
            <a:extLst>
              <a:ext uri="{FF2B5EF4-FFF2-40B4-BE49-F238E27FC236}">
                <a16:creationId xmlns="" xmlns:a16="http://schemas.microsoft.com/office/drawing/2014/main" id="{24BF3DA0-4B58-4291-BCBC-A56686FCF4C4}"/>
              </a:ext>
            </a:extLst>
          </p:cNvPr>
          <p:cNvSpPr/>
          <p:nvPr/>
        </p:nvSpPr>
        <p:spPr>
          <a:xfrm>
            <a:off x="393026" y="5109651"/>
            <a:ext cx="10689841" cy="551952"/>
          </a:xfrm>
          <a:prstGeom prst="rect">
            <a:avLst/>
          </a:prstGeom>
          <a:effectLst>
            <a:glow rad="63500">
              <a:schemeClr val="accent5">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b="1" dirty="0"/>
              <a:t>Аудит контактів</a:t>
            </a:r>
            <a:r>
              <a:rPr lang="uk-UA" dirty="0"/>
              <a:t> передбачає дослідження каналів комунікації зі споживачем, крім власне реклами.</a:t>
            </a:r>
            <a:endParaRPr lang="en-US" dirty="0" smtClean="0">
              <a:latin typeface="Times New Roman" pitchFamily="18" charset="0"/>
              <a:cs typeface="Times New Roman" pitchFamily="18" charset="0"/>
            </a:endParaRPr>
          </a:p>
        </p:txBody>
      </p:sp>
      <p:sp>
        <p:nvSpPr>
          <p:cNvPr id="19" name="Прямокутник 4">
            <a:extLst>
              <a:ext uri="{FF2B5EF4-FFF2-40B4-BE49-F238E27FC236}">
                <a16:creationId xmlns="" xmlns:a16="http://schemas.microsoft.com/office/drawing/2014/main" id="{24BF3DA0-4B58-4291-BCBC-A56686FCF4C4}"/>
              </a:ext>
            </a:extLst>
          </p:cNvPr>
          <p:cNvSpPr/>
          <p:nvPr/>
        </p:nvSpPr>
        <p:spPr>
          <a:xfrm>
            <a:off x="393026" y="5850233"/>
            <a:ext cx="10689841" cy="765995"/>
          </a:xfrm>
          <a:prstGeom prst="rect">
            <a:avLst/>
          </a:prstGeom>
          <a:effectLst>
            <a:glow rad="63500">
              <a:schemeClr val="accent5">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b="1" dirty="0" err="1"/>
              <a:t>Брендинг</a:t>
            </a:r>
            <a:r>
              <a:rPr lang="uk-UA" dirty="0"/>
              <a:t> є елементом позиціонування та диференціювання і передбачає формування назви, позначення дизайну або їх комбінації для чіткої ідентифікації продуктів однієї фірми від інших.</a:t>
            </a: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3305299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07AE619-60A6-4508-8EAA-394430DED62C}"/>
              </a:ext>
            </a:extLst>
          </p:cNvPr>
          <p:cNvSpPr txBox="1"/>
          <p:nvPr/>
        </p:nvSpPr>
        <p:spPr>
          <a:xfrm>
            <a:off x="473723" y="384513"/>
            <a:ext cx="8472196" cy="2031325"/>
          </a:xfrm>
          <a:prstGeom prst="rect">
            <a:avLst/>
          </a:prstGeom>
          <a:noFill/>
        </p:spPr>
        <p:txBody>
          <a:bodyPr wrap="square">
            <a:spAutoFit/>
          </a:bodyPr>
          <a:lstStyle/>
          <a:p>
            <a:r>
              <a:rPr lang="uk-UA" i="1" dirty="0"/>
              <a:t>3. За рівнем впровадження маркетингу на підприємстві.</a:t>
            </a:r>
          </a:p>
          <a:p>
            <a:endParaRPr lang="uk-UA" dirty="0"/>
          </a:p>
          <a:p>
            <a:r>
              <a:rPr lang="uk-UA" dirty="0"/>
              <a:t>В залежності від обраної маркетингової концепції та розмірів підприємства функції маркетингу можуть виконуватися як в рамках діяльності відділу маркетингу, так і без наявності такого структурного підрозділу.</a:t>
            </a:r>
          </a:p>
          <a:p>
            <a:r>
              <a:rPr lang="uk-UA" dirty="0"/>
              <a:t>Ф. </a:t>
            </a:r>
            <a:r>
              <a:rPr lang="uk-UA" dirty="0" err="1"/>
              <a:t>Котлер</a:t>
            </a:r>
            <a:r>
              <a:rPr lang="uk-UA" dirty="0"/>
              <a:t> виділяє </a:t>
            </a:r>
            <a:r>
              <a:rPr lang="uk-UA" b="1" dirty="0"/>
              <a:t>шість можливих варіантів організації маркетингу на підприємстві</a:t>
            </a:r>
            <a:r>
              <a:rPr lang="uk-UA" dirty="0"/>
              <a:t>.</a:t>
            </a:r>
          </a:p>
        </p:txBody>
      </p:sp>
      <p:sp>
        <p:nvSpPr>
          <p:cNvPr id="3" name="TextBox 2">
            <a:extLst>
              <a:ext uri="{FF2B5EF4-FFF2-40B4-BE49-F238E27FC236}">
                <a16:creationId xmlns:a16="http://schemas.microsoft.com/office/drawing/2014/main" xmlns="" id="{FF685994-397D-400C-8B7B-47CD87B5D503}"/>
              </a:ext>
            </a:extLst>
          </p:cNvPr>
          <p:cNvSpPr txBox="1"/>
          <p:nvPr/>
        </p:nvSpPr>
        <p:spPr>
          <a:xfrm>
            <a:off x="1807417" y="2951113"/>
            <a:ext cx="8173617" cy="1754326"/>
          </a:xfrm>
          <a:prstGeom prst="rect">
            <a:avLst/>
          </a:prstGeom>
          <a:noFill/>
        </p:spPr>
        <p:txBody>
          <a:bodyPr wrap="square">
            <a:spAutoFit/>
          </a:bodyPr>
          <a:lstStyle/>
          <a:p>
            <a:r>
              <a:rPr lang="uk-UA" b="1" u="sng" dirty="0"/>
              <a:t>Варіант 1.</a:t>
            </a:r>
            <a:r>
              <a:rPr lang="uk-UA" dirty="0"/>
              <a:t> На підприємстві відсутні посади маркетологів. Функції маркетингу розподіляються за різними функціональними підрозділами підприємства. Наприклад, в коло обов’язків співробітників відділу збуту можуть входити підготовка простих стандартних рекламних об’яв, складання звітів про роботу з клієнтами, вивчення конкурентів. Відповідає за підготовку таких даних начальник відділу збуту.</a:t>
            </a:r>
          </a:p>
        </p:txBody>
      </p:sp>
    </p:spTree>
    <p:extLst>
      <p:ext uri="{BB962C8B-B14F-4D97-AF65-F5344CB8AC3E}">
        <p14:creationId xmlns:p14="http://schemas.microsoft.com/office/powerpoint/2010/main" val="32365001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106C5B8-04BA-453C-AC83-02CA5E67A3D2}"/>
              </a:ext>
            </a:extLst>
          </p:cNvPr>
          <p:cNvSpPr txBox="1"/>
          <p:nvPr/>
        </p:nvSpPr>
        <p:spPr>
          <a:xfrm>
            <a:off x="942586" y="1053790"/>
            <a:ext cx="8173616" cy="1754326"/>
          </a:xfrm>
          <a:prstGeom prst="rect">
            <a:avLst/>
          </a:prstGeom>
          <a:noFill/>
        </p:spPr>
        <p:txBody>
          <a:bodyPr wrap="square">
            <a:spAutoFit/>
          </a:bodyPr>
          <a:lstStyle/>
          <a:p>
            <a:pPr algn="just"/>
            <a:r>
              <a:rPr lang="uk-UA" b="1" u="sng" dirty="0"/>
              <a:t>Варіант 2.</a:t>
            </a:r>
            <a:r>
              <a:rPr lang="uk-UA" dirty="0"/>
              <a:t> В компанії є штатні маркетологи, але немає відділу маркетингу. Невелике підприємство може дозволити собі утримувати в штаті тільки одного-двох маркетологів, які входять в штат відділу збуту. До їх функціональних обов’язків відносяться: реклама, організація заходів щодо просування; дослідження ринку збуту (моніторинг), пошук нових клієнтів.</a:t>
            </a:r>
          </a:p>
        </p:txBody>
      </p:sp>
      <p:sp>
        <p:nvSpPr>
          <p:cNvPr id="3" name="TextBox 2">
            <a:extLst>
              <a:ext uri="{FF2B5EF4-FFF2-40B4-BE49-F238E27FC236}">
                <a16:creationId xmlns:a16="http://schemas.microsoft.com/office/drawing/2014/main" xmlns="" id="{9BFCFE7E-8B89-44B2-8373-07E83684DC5F}"/>
              </a:ext>
            </a:extLst>
          </p:cNvPr>
          <p:cNvSpPr txBox="1"/>
          <p:nvPr/>
        </p:nvSpPr>
        <p:spPr>
          <a:xfrm>
            <a:off x="1589872" y="3516488"/>
            <a:ext cx="7725578" cy="1754326"/>
          </a:xfrm>
          <a:prstGeom prst="rect">
            <a:avLst/>
          </a:prstGeom>
          <a:noFill/>
        </p:spPr>
        <p:txBody>
          <a:bodyPr wrap="square">
            <a:spAutoFit/>
          </a:bodyPr>
          <a:lstStyle/>
          <a:p>
            <a:pPr algn="just"/>
            <a:r>
              <a:rPr lang="uk-UA" b="1" u="sng" dirty="0"/>
              <a:t>Варіант 3.</a:t>
            </a:r>
            <a:r>
              <a:rPr lang="uk-UA" dirty="0"/>
              <a:t> На підприємстві є відділ маркетингу. Більш велике підприємство, особливо таке, що зростає, має велику потребу в маркетингу, як у стратегічному, так і оперативному. При цьому відділ збуту займається поточною діяльністю – продажами, а відділ маркетингу – дослідженнями, аналізом, прогнозами, пропозиціями щодо впровадження інновацій.</a:t>
            </a:r>
          </a:p>
        </p:txBody>
      </p:sp>
    </p:spTree>
    <p:extLst>
      <p:ext uri="{BB962C8B-B14F-4D97-AF65-F5344CB8AC3E}">
        <p14:creationId xmlns:p14="http://schemas.microsoft.com/office/powerpoint/2010/main" val="17942661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128F3E1B-5183-400C-B6CA-18F65C1EBE97}"/>
              </a:ext>
            </a:extLst>
          </p:cNvPr>
          <p:cNvSpPr txBox="1"/>
          <p:nvPr/>
        </p:nvSpPr>
        <p:spPr>
          <a:xfrm>
            <a:off x="881354" y="1183663"/>
            <a:ext cx="8596021" cy="4247317"/>
          </a:xfrm>
          <a:prstGeom prst="rect">
            <a:avLst/>
          </a:prstGeom>
          <a:noFill/>
        </p:spPr>
        <p:txBody>
          <a:bodyPr wrap="square">
            <a:spAutoFit/>
          </a:bodyPr>
          <a:lstStyle/>
          <a:p>
            <a:pPr algn="just"/>
            <a:r>
              <a:rPr lang="uk-UA" b="1" u="sng" dirty="0"/>
              <a:t>Варіант 4. </a:t>
            </a:r>
            <a:r>
              <a:rPr lang="uk-UA" dirty="0"/>
              <a:t>Сучасна маркетингова структура. </a:t>
            </a:r>
            <a:endParaRPr lang="uk-UA" dirty="0" smtClean="0"/>
          </a:p>
          <a:p>
            <a:pPr algn="just"/>
            <a:r>
              <a:rPr lang="uk-UA" dirty="0" smtClean="0"/>
              <a:t>Відділи </a:t>
            </a:r>
            <a:r>
              <a:rPr lang="uk-UA" dirty="0"/>
              <a:t>збуту та маркетингу організаційно існують самостійно, але підпорядковані не комерційному директорку, а директору з маркетингу. Така структура дозволяє краще здійснювати координацію та управління збутовою та маркетинговою діяльністю та підвищити рівень рішень, які приймаються маркетологами з питань позиціонування, брендингу, проведення рідних інноваційних досліджень тощо. У цьому випадку посада комерційного директора може бути відсутньою, його функції будуть виконуватися директором з маркетингу.</a:t>
            </a:r>
          </a:p>
          <a:p>
            <a:pPr algn="just"/>
            <a:r>
              <a:rPr lang="uk-UA" dirty="0"/>
              <a:t>Принципова відмінність завдань, які виконує комерційний директор, від завдань директора з маркетингу полягає у визначенні пріоритетів: в першому випадку має місце орієнтація на отримання максимального прибутку у короткостроковому періоді, у другому – орієнтація на завоювання міцних ринкових позицій за рахунок продуманої роботи з клієнтами та безперервної маркетингової активності.</a:t>
            </a:r>
          </a:p>
        </p:txBody>
      </p:sp>
    </p:spTree>
    <p:extLst>
      <p:ext uri="{BB962C8B-B14F-4D97-AF65-F5344CB8AC3E}">
        <p14:creationId xmlns:p14="http://schemas.microsoft.com/office/powerpoint/2010/main" val="1320578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D6E971-08DE-4315-98B7-5E702ED3933D}"/>
              </a:ext>
            </a:extLst>
          </p:cNvPr>
          <p:cNvSpPr txBox="1"/>
          <p:nvPr/>
        </p:nvSpPr>
        <p:spPr>
          <a:xfrm>
            <a:off x="202163" y="112574"/>
            <a:ext cx="8539066" cy="1754326"/>
          </a:xfrm>
          <a:prstGeom prst="rect">
            <a:avLst/>
          </a:prstGeom>
          <a:noFill/>
        </p:spPr>
        <p:txBody>
          <a:bodyPr wrap="square">
            <a:spAutoFit/>
          </a:bodyPr>
          <a:lstStyle/>
          <a:p>
            <a:pPr marL="342900" indent="-342900" algn="ctr">
              <a:buAutoNum type="arabicPeriod"/>
            </a:pPr>
            <a:r>
              <a:rPr lang="ru-RU" b="1" dirty="0" err="1"/>
              <a:t>Поняття</a:t>
            </a:r>
            <a:r>
              <a:rPr lang="ru-RU" b="1" dirty="0"/>
              <a:t> та роль менеджменту у </a:t>
            </a:r>
            <a:r>
              <a:rPr lang="ru-RU" b="1" dirty="0" err="1"/>
              <a:t>підприємницькій</a:t>
            </a:r>
            <a:r>
              <a:rPr lang="ru-RU" b="1" dirty="0"/>
              <a:t> </a:t>
            </a:r>
            <a:r>
              <a:rPr lang="ru-RU" b="1" dirty="0" err="1"/>
              <a:t>діяльності</a:t>
            </a:r>
            <a:endParaRPr lang="ru-RU" b="1" dirty="0"/>
          </a:p>
          <a:p>
            <a:endParaRPr lang="ru-RU" b="1" dirty="0"/>
          </a:p>
          <a:p>
            <a:pPr algn="just"/>
            <a:r>
              <a:rPr lang="uk-UA" b="1" dirty="0"/>
              <a:t>Менеджмент підприємницької діяльності </a:t>
            </a:r>
            <a:r>
              <a:rPr lang="uk-UA" dirty="0"/>
              <a:t>(з </a:t>
            </a:r>
            <a:r>
              <a:rPr lang="uk-UA" dirty="0" err="1"/>
              <a:t>англ</a:t>
            </a:r>
            <a:r>
              <a:rPr lang="uk-UA" dirty="0"/>
              <a:t>. </a:t>
            </a:r>
            <a:r>
              <a:rPr lang="en-US" dirty="0"/>
              <a:t>management – </a:t>
            </a:r>
            <a:r>
              <a:rPr lang="uk-UA" dirty="0"/>
              <a:t>управління) являє собою специфічний вид діяльності, спрямований на досягнення поставлених цілей шляхом забезпечення координації усіх ресурсів, наявних у розпорядженні суб’єкта підприємницької діяльності.</a:t>
            </a:r>
          </a:p>
        </p:txBody>
      </p:sp>
      <p:sp>
        <p:nvSpPr>
          <p:cNvPr id="4" name="TextBox 3">
            <a:extLst>
              <a:ext uri="{FF2B5EF4-FFF2-40B4-BE49-F238E27FC236}">
                <a16:creationId xmlns:a16="http://schemas.microsoft.com/office/drawing/2014/main" xmlns="" id="{2BF58161-3F24-4FAD-A28E-18E295462E32}"/>
              </a:ext>
            </a:extLst>
          </p:cNvPr>
          <p:cNvSpPr txBox="1"/>
          <p:nvPr/>
        </p:nvSpPr>
        <p:spPr>
          <a:xfrm>
            <a:off x="495106" y="1866900"/>
            <a:ext cx="9544244" cy="4708981"/>
          </a:xfrm>
          <a:prstGeom prst="rect">
            <a:avLst/>
          </a:prstGeom>
          <a:noFill/>
        </p:spPr>
        <p:txBody>
          <a:bodyPr wrap="square">
            <a:spAutoFit/>
          </a:bodyPr>
          <a:lstStyle/>
          <a:p>
            <a:pPr algn="just"/>
            <a:r>
              <a:rPr lang="uk-UA" sz="2000" dirty="0"/>
              <a:t>Змінність сучасних умов господарювання обумовлюють </a:t>
            </a:r>
            <a:r>
              <a:rPr lang="uk-UA" sz="2000" b="1" dirty="0"/>
              <a:t>особливості</a:t>
            </a:r>
            <a:r>
              <a:rPr lang="uk-UA" sz="2000" dirty="0"/>
              <a:t> </a:t>
            </a:r>
            <a:r>
              <a:rPr lang="uk-UA" sz="2000" b="1" dirty="0"/>
              <a:t>менеджменту підприємницької діяльності</a:t>
            </a:r>
            <a:r>
              <a:rPr lang="uk-UA" sz="2000" dirty="0"/>
              <a:t>, зокрема:</a:t>
            </a:r>
          </a:p>
          <a:p>
            <a:pPr marL="285750" indent="-285750" algn="just">
              <a:buFont typeface="Arial" panose="020B0604020202020204" pitchFamily="34" charset="0"/>
              <a:buChar char="•"/>
            </a:pPr>
            <a:r>
              <a:rPr lang="uk-UA" sz="2000" b="1" i="1" u="sng" dirty="0" smtClean="0"/>
              <a:t>системний </a:t>
            </a:r>
            <a:r>
              <a:rPr lang="uk-UA" sz="2000" b="1" i="1" u="sng" dirty="0"/>
              <a:t>підхід в управлінні </a:t>
            </a:r>
            <a:r>
              <a:rPr lang="uk-UA" sz="2000" dirty="0"/>
              <a:t>– ефективно діюча система менеджменту повинна базуватися на розумінні того, що підприємство є складною </a:t>
            </a:r>
            <a:r>
              <a:rPr lang="uk-UA" sz="2000" dirty="0" err="1"/>
              <a:t>поліструктурною</a:t>
            </a:r>
            <a:r>
              <a:rPr lang="uk-UA" sz="2000" dirty="0"/>
              <a:t> системою, яка складається з окремих компонентів (сфер, підрозділів), що пов’язані між собою зв’язками підпорядкування, взаємодії тощо, що обов’язково має бути враховано при розробці та реалізації управлінських рішень;</a:t>
            </a:r>
          </a:p>
          <a:p>
            <a:pPr marL="285750" indent="-285750" algn="just">
              <a:buFont typeface="Arial" panose="020B0604020202020204" pitchFamily="34" charset="0"/>
              <a:buChar char="•"/>
            </a:pPr>
            <a:endParaRPr lang="uk-UA" sz="2000" dirty="0"/>
          </a:p>
          <a:p>
            <a:pPr marL="285750" indent="-285750" algn="just">
              <a:buFont typeface="Arial" panose="020B0604020202020204" pitchFamily="34" charset="0"/>
              <a:buChar char="•"/>
            </a:pPr>
            <a:r>
              <a:rPr lang="uk-UA" sz="2000" b="1" i="1" u="sng" dirty="0"/>
              <a:t>цілеспрямованість </a:t>
            </a:r>
            <a:r>
              <a:rPr lang="uk-UA" sz="2000" dirty="0"/>
              <a:t>– будь-яка управлінська діяльність має на меті досягнення довго- та короткострокових цілей підприємницької діяльності;</a:t>
            </a:r>
          </a:p>
          <a:p>
            <a:pPr marL="285750" indent="-285750" algn="just">
              <a:buFont typeface="Arial" panose="020B0604020202020204" pitchFamily="34" charset="0"/>
              <a:buChar char="•"/>
            </a:pPr>
            <a:endParaRPr lang="uk-UA" sz="2000" dirty="0"/>
          </a:p>
          <a:p>
            <a:pPr marL="285750" indent="-285750" algn="just">
              <a:buFont typeface="Arial" panose="020B0604020202020204" pitchFamily="34" charset="0"/>
              <a:buChar char="•"/>
            </a:pPr>
            <a:r>
              <a:rPr lang="uk-UA" sz="2000" b="1" i="1" u="sng" dirty="0"/>
              <a:t>гнучкість</a:t>
            </a:r>
            <a:r>
              <a:rPr lang="uk-UA" sz="2000" dirty="0"/>
              <a:t> – змінність сучасних умов функціонування підприємств обумовлюють необхідність забезпечення можливості пристосування до змін зовнішнього середовища, швидкого коригування управлінських рішень;</a:t>
            </a:r>
          </a:p>
        </p:txBody>
      </p:sp>
    </p:spTree>
    <p:extLst>
      <p:ext uri="{BB962C8B-B14F-4D97-AF65-F5344CB8AC3E}">
        <p14:creationId xmlns:p14="http://schemas.microsoft.com/office/powerpoint/2010/main" val="6710456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85D51408-ABCC-4E4E-9242-130685FB4F85}"/>
              </a:ext>
            </a:extLst>
          </p:cNvPr>
          <p:cNvSpPr txBox="1"/>
          <p:nvPr/>
        </p:nvSpPr>
        <p:spPr>
          <a:xfrm>
            <a:off x="728655" y="1446937"/>
            <a:ext cx="8042898" cy="1477328"/>
          </a:xfrm>
          <a:prstGeom prst="rect">
            <a:avLst/>
          </a:prstGeom>
          <a:noFill/>
        </p:spPr>
        <p:txBody>
          <a:bodyPr wrap="square">
            <a:spAutoFit/>
          </a:bodyPr>
          <a:lstStyle/>
          <a:p>
            <a:pPr algn="just"/>
            <a:r>
              <a:rPr lang="uk-UA" b="1" u="sng" dirty="0"/>
              <a:t>Варіант 5.</a:t>
            </a:r>
            <a:r>
              <a:rPr lang="uk-UA" dirty="0"/>
              <a:t> Інтегрований маркетинг. На підприємстві є відділ маркетингу, але маркетингова діяльність розповсюджується не тільки на службу маркетингу, але й на всі підрозділи підприємства. Кожний співробітник при цьому розуміє, що праця на задоволення клієнтів важливіша за будь-які внутрішні проблеми.</a:t>
            </a:r>
          </a:p>
        </p:txBody>
      </p:sp>
      <p:sp>
        <p:nvSpPr>
          <p:cNvPr id="3" name="TextBox 2">
            <a:extLst>
              <a:ext uri="{FF2B5EF4-FFF2-40B4-BE49-F238E27FC236}">
                <a16:creationId xmlns:a16="http://schemas.microsoft.com/office/drawing/2014/main" xmlns="" id="{6E9A0BFE-AD9B-4AB8-87F5-DDE660CE9A7D}"/>
              </a:ext>
            </a:extLst>
          </p:cNvPr>
          <p:cNvSpPr txBox="1"/>
          <p:nvPr/>
        </p:nvSpPr>
        <p:spPr>
          <a:xfrm>
            <a:off x="1116368" y="3528929"/>
            <a:ext cx="8434874" cy="1477328"/>
          </a:xfrm>
          <a:prstGeom prst="rect">
            <a:avLst/>
          </a:prstGeom>
          <a:noFill/>
        </p:spPr>
        <p:txBody>
          <a:bodyPr wrap="square">
            <a:spAutoFit/>
          </a:bodyPr>
          <a:lstStyle/>
          <a:p>
            <a:pPr algn="just"/>
            <a:r>
              <a:rPr lang="uk-UA" b="1" u="sng" dirty="0"/>
              <a:t>Варіант 6.</a:t>
            </a:r>
            <a:r>
              <a:rPr lang="uk-UA" dirty="0"/>
              <a:t> Маркетинг, орієнтований на процеси. Співробітники відділу маркетингу закріплені не за певними функціями (дослідження ринку, рекламна діяльність тощо), а за певними бізнес-процесами (закупівлі, збут, логістика тощо). У цьому випадку простіше оцінювати ефективність роботи відділу маркетингу в залежності від якості бізнес процесів.</a:t>
            </a:r>
          </a:p>
        </p:txBody>
      </p:sp>
    </p:spTree>
    <p:extLst>
      <p:ext uri="{BB962C8B-B14F-4D97-AF65-F5344CB8AC3E}">
        <p14:creationId xmlns:p14="http://schemas.microsoft.com/office/powerpoint/2010/main" val="16588913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0"/>
            <a:ext cx="8596668" cy="665018"/>
          </a:xfrm>
        </p:spPr>
        <p:txBody>
          <a:bodyPr/>
          <a:lstStyle/>
          <a:p>
            <a:pPr algn="ct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для опитування</a:t>
            </a:r>
            <a:endParaRPr lang="ru-RU" dirty="0"/>
          </a:p>
        </p:txBody>
      </p:sp>
      <p:sp>
        <p:nvSpPr>
          <p:cNvPr id="3" name="Объект 2"/>
          <p:cNvSpPr>
            <a:spLocks noGrp="1"/>
          </p:cNvSpPr>
          <p:nvPr>
            <p:ph idx="1"/>
          </p:nvPr>
        </p:nvSpPr>
        <p:spPr>
          <a:xfrm>
            <a:off x="489527" y="665018"/>
            <a:ext cx="8959273" cy="6192981"/>
          </a:xfrm>
        </p:spPr>
        <p:txBody>
          <a:bodyPr>
            <a:normAutofit fontScale="85000" lnSpcReduction="20000"/>
          </a:bodyPr>
          <a:lstStyle/>
          <a:p>
            <a:pPr algn="ct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 Що таке менеджмент підприємницької діяльності?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 Системний підхід в управлінні, цілеспрямованість і гнучкість як особливості менеджменту підприємницької діяльності</a:t>
            </a:r>
            <a:r>
              <a:rPr lang="uk-UA" dirty="0" smtClean="0">
                <a:latin typeface="Times New Roman" panose="02020603050405020304" pitchFamily="18" charset="0"/>
                <a:ea typeface="Calibri" panose="020F0502020204030204" pitchFamily="34" charset="0"/>
                <a:cs typeface="Times New Roman" panose="02020603050405020304" pitchFamily="18" charset="0"/>
              </a:rPr>
              <a:t>.</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 Альтернативність, здатність до саморозвитку та гуманізація як особливості менеджменту підприємницької діяльності.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 Соціальна орієнтованість та високий ступень застосування інформаційних технологій як особливості менеджменту.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5. Значення менеджменту у підприємницькій діяльності.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6. Принцип поєднання централізації та децентралізації.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7. Принцип досягнення економічної ефективності та принцип матеріального та морального </a:t>
            </a:r>
            <a:r>
              <a:rPr lang="uk-UA" dirty="0" smtClean="0">
                <a:latin typeface="Times New Roman" panose="02020603050405020304" pitchFamily="18" charset="0"/>
                <a:ea typeface="Calibri" panose="020F0502020204030204" pitchFamily="34" charset="0"/>
                <a:cs typeface="Times New Roman" panose="02020603050405020304" pitchFamily="18" charset="0"/>
              </a:rPr>
              <a:t>стимулювання. </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8. Принцип єдиноначальності та принцип </a:t>
            </a:r>
            <a:r>
              <a:rPr lang="uk-UA" dirty="0" smtClean="0">
                <a:latin typeface="Times New Roman" panose="02020603050405020304" pitchFamily="18" charset="0"/>
                <a:ea typeface="Calibri" panose="020F0502020204030204" pitchFamily="34" charset="0"/>
                <a:cs typeface="Times New Roman" panose="02020603050405020304" pitchFamily="18" charset="0"/>
              </a:rPr>
              <a:t>науковості.</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9. Принцип підготовки і розстановки кадрів та принцип відповідальності.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10. Принцип спадковості господарських рішень та принцип підпорядкування індивідуальних інтересів загальним.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11. Принцип основної ланки та принцип постійного удосконалення.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12. Що таке функції менеджменту?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13. Сутність планування.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14. Основні етапи планування.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15. Сутність функції організації. </a:t>
            </a:r>
            <a:endParaRPr lang="uk-UA"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07832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15637"/>
            <a:ext cx="8596668" cy="6442363"/>
          </a:xfrm>
        </p:spPr>
        <p:txBody>
          <a:bodyPr>
            <a:normAutofit fontScale="77500" lnSpcReduction="20000"/>
          </a:bodyPr>
          <a:lstStyle/>
          <a:p>
            <a:pPr algn="just"/>
            <a:r>
              <a:rPr lang="uk-UA" dirty="0">
                <a:latin typeface="Times New Roman" panose="02020603050405020304" pitchFamily="18" charset="0"/>
                <a:ea typeface="Calibri" panose="020F0502020204030204" pitchFamily="34" charset="0"/>
                <a:cs typeface="Times New Roman" panose="02020603050405020304" pitchFamily="18" charset="0"/>
              </a:rPr>
              <a:t>16. Що таке мотивація?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17. Контроль як функція менеджменту.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18. Координація та регулювання.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19. Назвіть специфічні (конкретні) функції менеджменту.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20. Три рівня менеджменту.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21. Найвищій рівень менеджменту.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22. Менеджмент середнього рівня</a:t>
            </a:r>
            <a:r>
              <a:rPr lang="uk-UA" dirty="0" smtClean="0">
                <a:latin typeface="Times New Roman" panose="02020603050405020304" pitchFamily="18" charset="0"/>
                <a:ea typeface="Calibri" panose="020F0502020204030204" pitchFamily="34" charset="0"/>
                <a:cs typeface="Times New Roman" panose="02020603050405020304" pitchFamily="18" charset="0"/>
              </a:rPr>
              <a:t>.</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23. Нижній рівень менеджменту</a:t>
            </a:r>
            <a:r>
              <a:rPr lang="uk-UA" dirty="0" smtClean="0">
                <a:latin typeface="Times New Roman" panose="02020603050405020304" pitchFamily="18" charset="0"/>
                <a:ea typeface="Calibri" panose="020F0502020204030204" pitchFamily="34" charset="0"/>
                <a:cs typeface="Times New Roman" panose="02020603050405020304" pitchFamily="18" charset="0"/>
              </a:rPr>
              <a:t>.</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24. Види менеджменту. Що таке загальний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25. Що таке організаційний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26. Підприємницький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27. Фінансовий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28. Маркетинговий (збутовий)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29. Виробничий (операційний)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30. Ситуаційний </a:t>
            </a:r>
            <a:r>
              <a:rPr lang="uk-UA" dirty="0" smtClean="0">
                <a:latin typeface="Times New Roman" panose="02020603050405020304" pitchFamily="18" charset="0"/>
                <a:ea typeface="Calibri" panose="020F0502020204030204" pitchFamily="34" charset="0"/>
                <a:cs typeface="Times New Roman" panose="02020603050405020304" pitchFamily="18" charset="0"/>
              </a:rPr>
              <a:t>менеджмент</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31. Податковий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32. Кадровий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33. Інноваційний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34. Екологічний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35. Стратегічний менеджмент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36. Міжнародний менеджмент </a:t>
            </a: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endParaRPr lang="uk-UA" dirty="0">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10634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21673"/>
            <a:ext cx="8725284" cy="6636327"/>
          </a:xfrm>
        </p:spPr>
        <p:txBody>
          <a:bodyPr>
            <a:normAutofit fontScale="92500" lnSpcReduction="20000"/>
          </a:bodyPr>
          <a:lstStyle/>
          <a:p>
            <a:pPr algn="just"/>
            <a:r>
              <a:rPr lang="uk-UA" dirty="0">
                <a:latin typeface="Times New Roman" panose="02020603050405020304" pitchFamily="18" charset="0"/>
                <a:ea typeface="Calibri" panose="020F0502020204030204" pitchFamily="34" charset="0"/>
                <a:cs typeface="Times New Roman" panose="02020603050405020304" pitchFamily="18" charset="0"/>
              </a:rPr>
              <a:t>37. Маркетинг як сукупність основних чотирьох напрямків діяльності підприємства на ринку.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38. З комплексу яких заходів складається маркетингова діяльність?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39. Види маркетингу залежно від управлінського рівня. </a:t>
            </a: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smtClean="0">
                <a:latin typeface="Times New Roman" panose="02020603050405020304" pitchFamily="18" charset="0"/>
                <a:ea typeface="Calibri" panose="020F0502020204030204" pitchFamily="34" charset="0"/>
                <a:cs typeface="Times New Roman" panose="02020603050405020304" pitchFamily="18" charset="0"/>
              </a:rPr>
              <a:t>40</a:t>
            </a:r>
            <a:r>
              <a:rPr lang="uk-UA" dirty="0">
                <a:latin typeface="Times New Roman" panose="02020603050405020304" pitchFamily="18" charset="0"/>
                <a:ea typeface="Calibri" panose="020F0502020204030204" pitchFamily="34" charset="0"/>
                <a:cs typeface="Times New Roman" panose="02020603050405020304" pitchFamily="18" charset="0"/>
              </a:rPr>
              <a:t>. Види маркетингу в залежності від бізнес процесів. Маркетинг збуту.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41. Маркетинг </a:t>
            </a:r>
            <a:r>
              <a:rPr lang="uk-UA" dirty="0" err="1">
                <a:latin typeface="Times New Roman" panose="02020603050405020304" pitchFamily="18" charset="0"/>
                <a:ea typeface="Calibri" panose="020F0502020204030204" pitchFamily="34" charset="0"/>
                <a:cs typeface="Times New Roman" panose="02020603050405020304" pitchFamily="18" charset="0"/>
              </a:rPr>
              <a:t>закупівель</a:t>
            </a:r>
            <a:r>
              <a:rPr lang="uk-UA" dirty="0">
                <a:latin typeface="Times New Roman" panose="02020603050405020304" pitchFamily="18" charset="0"/>
                <a:ea typeface="Calibri" panose="020F0502020204030204" pitchFamily="34" charset="0"/>
                <a:cs typeface="Times New Roman" panose="02020603050405020304" pitchFamily="18" charset="0"/>
              </a:rPr>
              <a:t>.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42. </a:t>
            </a:r>
            <a:r>
              <a:rPr lang="uk-UA" dirty="0" smtClean="0">
                <a:latin typeface="Times New Roman" panose="02020603050405020304" pitchFamily="18" charset="0"/>
                <a:ea typeface="Calibri" panose="020F0502020204030204" pitchFamily="34" charset="0"/>
                <a:cs typeface="Times New Roman" panose="02020603050405020304" pitchFamily="18" charset="0"/>
              </a:rPr>
              <a:t>Маркетинг-логістика.</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43. Інформаційний </a:t>
            </a:r>
            <a:r>
              <a:rPr lang="uk-UA" dirty="0" smtClean="0">
                <a:latin typeface="Times New Roman" panose="02020603050405020304" pitchFamily="18" charset="0"/>
                <a:ea typeface="Calibri" panose="020F0502020204030204" pitchFamily="34" charset="0"/>
                <a:cs typeface="Times New Roman" panose="02020603050405020304" pitchFamily="18" charset="0"/>
              </a:rPr>
              <a:t>маркетинг.</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44. Види маркетингу за рівнем його впровадження на підприємстві.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45. Перший варіант </a:t>
            </a:r>
            <a:r>
              <a:rPr lang="uk-UA" dirty="0" smtClean="0">
                <a:latin typeface="Times New Roman" panose="02020603050405020304" pitchFamily="18" charset="0"/>
                <a:ea typeface="Calibri" panose="020F0502020204030204" pitchFamily="34" charset="0"/>
                <a:cs typeface="Times New Roman" panose="02020603050405020304" pitchFamily="18" charset="0"/>
              </a:rPr>
              <a:t>організації </a:t>
            </a:r>
            <a:r>
              <a:rPr lang="uk-UA" dirty="0">
                <a:latin typeface="Times New Roman" panose="02020603050405020304" pitchFamily="18" charset="0"/>
                <a:ea typeface="Calibri" panose="020F0502020204030204" pitchFamily="34" charset="0"/>
                <a:cs typeface="Times New Roman" panose="02020603050405020304" pitchFamily="18" charset="0"/>
              </a:rPr>
              <a:t>маркетингу на підприємстві. </a:t>
            </a: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46. Другий варіант організації маркетингу на підприємстві.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47. Третій варіант організації маркетингу на підприємстві.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48. Четвертий варіант організації маркетингу на підприємстві.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49. П’ятий варіант організації маркетингу на підприємстві.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50. Шостий варіант організації маркетингу на підприємстві.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51. Види маркетингу по відношенню до підприємства.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52. Що таке комплекс маркетингу?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53. Що таке концепція «4Р»?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54. Що таке концепція «4С»? </a:t>
            </a:r>
          </a:p>
          <a:p>
            <a:pPr algn="just"/>
            <a:r>
              <a:rPr lang="uk-UA" dirty="0">
                <a:latin typeface="Times New Roman" panose="02020603050405020304" pitchFamily="18" charset="0"/>
                <a:ea typeface="Calibri" panose="020F0502020204030204" pitchFamily="34" charset="0"/>
                <a:cs typeface="Times New Roman" panose="02020603050405020304" pitchFamily="18" charset="0"/>
              </a:rPr>
              <a:t>55. Що таке концепція «7Р»? </a:t>
            </a:r>
          </a:p>
        </p:txBody>
      </p:sp>
    </p:spTree>
    <p:extLst>
      <p:ext uri="{BB962C8B-B14F-4D97-AF65-F5344CB8AC3E}">
        <p14:creationId xmlns:p14="http://schemas.microsoft.com/office/powerpoint/2010/main" val="17022965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xmlns="" id="{7D377B53-594A-4657-8021-C9363F04B9E8}"/>
              </a:ext>
            </a:extLst>
          </p:cNvPr>
          <p:cNvSpPr>
            <a:spLocks noGrp="1"/>
          </p:cNvSpPr>
          <p:nvPr>
            <p:ph type="title"/>
          </p:nvPr>
        </p:nvSpPr>
        <p:spPr>
          <a:xfrm>
            <a:off x="677334" y="609600"/>
            <a:ext cx="8596668" cy="895927"/>
          </a:xfrm>
        </p:spPr>
        <p:txBody>
          <a:bodyPr/>
          <a:lstStyle/>
          <a:p>
            <a:r>
              <a:rPr lang="uk-UA" dirty="0"/>
              <a:t>Теми презентацій (доповідей):</a:t>
            </a:r>
            <a:endParaRPr lang="uk-UA" dirty="0"/>
          </a:p>
        </p:txBody>
      </p:sp>
      <p:sp>
        <p:nvSpPr>
          <p:cNvPr id="5" name="Місце для вмісту 4">
            <a:extLst>
              <a:ext uri="{FF2B5EF4-FFF2-40B4-BE49-F238E27FC236}">
                <a16:creationId xmlns:a16="http://schemas.microsoft.com/office/drawing/2014/main" xmlns="" id="{3A076395-21DD-4BE5-B922-C1B5BE117C78}"/>
              </a:ext>
            </a:extLst>
          </p:cNvPr>
          <p:cNvSpPr>
            <a:spLocks noGrp="1"/>
          </p:cNvSpPr>
          <p:nvPr>
            <p:ph idx="1"/>
          </p:nvPr>
        </p:nvSpPr>
        <p:spPr>
          <a:xfrm>
            <a:off x="531965" y="1616363"/>
            <a:ext cx="8528908" cy="4470400"/>
          </a:xfrm>
        </p:spPr>
        <p:txBody>
          <a:bodyPr>
            <a:normAutofit/>
          </a:bodyPr>
          <a:lstStyle/>
          <a:p>
            <a:pPr marL="0" indent="0">
              <a:buNone/>
            </a:pPr>
            <a:r>
              <a:rPr lang="uk-UA" dirty="0"/>
              <a:t>1. Наукова школа менеджменту</a:t>
            </a:r>
          </a:p>
          <a:p>
            <a:pPr marL="0" indent="0">
              <a:buNone/>
            </a:pPr>
            <a:r>
              <a:rPr lang="uk-UA" dirty="0"/>
              <a:t>2. Адміністративна школа менеджменту</a:t>
            </a:r>
          </a:p>
          <a:p>
            <a:pPr marL="0" indent="0">
              <a:buNone/>
            </a:pPr>
            <a:r>
              <a:rPr lang="uk-UA" dirty="0"/>
              <a:t>3. Школа людських відносин </a:t>
            </a:r>
          </a:p>
          <a:p>
            <a:pPr marL="0" indent="0">
              <a:buNone/>
            </a:pPr>
            <a:r>
              <a:rPr lang="ru-RU" dirty="0"/>
              <a:t>4. </a:t>
            </a:r>
            <a:r>
              <a:rPr lang="uk-UA" dirty="0" err="1" smtClean="0"/>
              <a:t>Біхевіористська</a:t>
            </a:r>
            <a:r>
              <a:rPr lang="uk-UA" dirty="0" smtClean="0"/>
              <a:t> школа або школа поведінкових наук </a:t>
            </a:r>
          </a:p>
          <a:p>
            <a:pPr marL="0" indent="0">
              <a:buNone/>
            </a:pPr>
            <a:r>
              <a:rPr lang="uk-UA" dirty="0" smtClean="0"/>
              <a:t>5. Історія виникнення та розвитку </a:t>
            </a:r>
            <a:r>
              <a:rPr lang="ru-RU" dirty="0" smtClean="0"/>
              <a:t>маркетингу</a:t>
            </a:r>
            <a:endParaRPr lang="ru-RU" dirty="0"/>
          </a:p>
          <a:p>
            <a:pPr marL="0" indent="0">
              <a:buNone/>
            </a:pPr>
            <a:r>
              <a:rPr lang="ru-RU" dirty="0"/>
              <a:t>6. Реклама </a:t>
            </a:r>
            <a:r>
              <a:rPr lang="ru-RU" dirty="0" smtClean="0"/>
              <a:t>(</a:t>
            </a:r>
            <a:r>
              <a:rPr lang="uk-UA" dirty="0" smtClean="0"/>
              <a:t>виникнення, розвиток, цікаві факти)</a:t>
            </a:r>
          </a:p>
          <a:p>
            <a:pPr marL="0" indent="0">
              <a:buNone/>
            </a:pPr>
            <a:r>
              <a:rPr lang="uk-UA" dirty="0" smtClean="0"/>
              <a:t>7. Види, переваги, недоліки та вартість зовнішньої реклами</a:t>
            </a:r>
            <a:r>
              <a:rPr lang="ru-RU" dirty="0" smtClean="0"/>
              <a:t>. </a:t>
            </a:r>
            <a:endParaRPr lang="ru-RU" dirty="0"/>
          </a:p>
          <a:p>
            <a:pPr marL="0" indent="0">
              <a:buNone/>
            </a:pPr>
            <a:r>
              <a:rPr lang="ru-RU" dirty="0" smtClean="0"/>
              <a:t>8. </a:t>
            </a:r>
            <a:r>
              <a:rPr lang="uk-UA" dirty="0" smtClean="0"/>
              <a:t>Інтернет-реклама: сутність, види та приклади</a:t>
            </a:r>
            <a:r>
              <a:rPr lang="ru-RU" dirty="0" smtClean="0"/>
              <a:t>.</a:t>
            </a:r>
          </a:p>
          <a:p>
            <a:pPr marL="0" indent="0">
              <a:buNone/>
            </a:pPr>
            <a:endParaRPr lang="uk-UA" dirty="0" smtClean="0"/>
          </a:p>
          <a:p>
            <a:pPr marL="0" indent="0">
              <a:buNone/>
            </a:pPr>
            <a:r>
              <a:rPr lang="uk-UA" i="1" dirty="0"/>
              <a:t>Доповідь до 5 хвилин з презентацією до 10 слайдів.</a:t>
            </a:r>
          </a:p>
          <a:p>
            <a:pPr marL="0" indent="0">
              <a:buNone/>
            </a:pPr>
            <a:endParaRPr lang="uk-UA" dirty="0"/>
          </a:p>
        </p:txBody>
      </p:sp>
    </p:spTree>
    <p:extLst>
      <p:ext uri="{BB962C8B-B14F-4D97-AF65-F5344CB8AC3E}">
        <p14:creationId xmlns:p14="http://schemas.microsoft.com/office/powerpoint/2010/main" val="1677697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603AE9CD-C402-4F15-88B8-29B2BE4972CB}"/>
              </a:ext>
            </a:extLst>
          </p:cNvPr>
          <p:cNvSpPr txBox="1"/>
          <p:nvPr/>
        </p:nvSpPr>
        <p:spPr>
          <a:xfrm>
            <a:off x="436790" y="341652"/>
            <a:ext cx="8964385" cy="3477875"/>
          </a:xfrm>
          <a:prstGeom prst="rect">
            <a:avLst/>
          </a:prstGeom>
          <a:noFill/>
        </p:spPr>
        <p:txBody>
          <a:bodyPr wrap="square">
            <a:spAutoFit/>
          </a:bodyPr>
          <a:lstStyle/>
          <a:p>
            <a:pPr marL="285750" indent="-285750" algn="just">
              <a:buFont typeface="Arial" panose="020B0604020202020204" pitchFamily="34" charset="0"/>
              <a:buChar char="•"/>
            </a:pPr>
            <a:r>
              <a:rPr lang="uk-UA" sz="2000" b="1" i="1" u="sng" dirty="0"/>
              <a:t>альтернативність</a:t>
            </a:r>
            <a:r>
              <a:rPr lang="uk-UA" sz="2000" dirty="0"/>
              <a:t> – розгляд при будь-яких проблемних ситуаціях декількох альтернативних рішень та вибір найкращого з них;</a:t>
            </a:r>
          </a:p>
          <a:p>
            <a:pPr algn="just"/>
            <a:endParaRPr lang="uk-UA" sz="2000" dirty="0"/>
          </a:p>
          <a:p>
            <a:pPr marL="285750" indent="-285750" algn="just">
              <a:buFont typeface="Arial" panose="020B0604020202020204" pitchFamily="34" charset="0"/>
              <a:buChar char="•"/>
            </a:pPr>
            <a:r>
              <a:rPr lang="uk-UA" sz="2000" b="1" i="1" u="sng" dirty="0"/>
              <a:t>здатність до саморозвитку</a:t>
            </a:r>
            <a:r>
              <a:rPr lang="uk-UA" sz="2000" i="1" dirty="0"/>
              <a:t> </a:t>
            </a:r>
            <a:r>
              <a:rPr lang="uk-UA" sz="2000" dirty="0"/>
              <a:t>– змінність умов функціонування та значне ускладнення завдань, що висуваються керівництву суб’єктів підприємницької діяльності, обумовлюють необхідність еволюційних процесів та забезпечення саморозвитку організації;</a:t>
            </a:r>
          </a:p>
          <a:p>
            <a:pPr marL="285750" indent="-285750" algn="just">
              <a:buFont typeface="Arial" panose="020B0604020202020204" pitchFamily="34" charset="0"/>
              <a:buChar char="•"/>
            </a:pPr>
            <a:endParaRPr lang="uk-UA" sz="2000" dirty="0"/>
          </a:p>
          <a:p>
            <a:pPr marL="285750" indent="-285750" algn="just">
              <a:buFont typeface="Arial" panose="020B0604020202020204" pitchFamily="34" charset="0"/>
              <a:buChar char="•"/>
            </a:pPr>
            <a:r>
              <a:rPr lang="uk-UA" sz="2000" b="1" i="1" u="sng" dirty="0"/>
              <a:t>гуманізація –</a:t>
            </a:r>
            <a:r>
              <a:rPr lang="uk-UA" sz="2000" dirty="0"/>
              <a:t> у системі чинників виробництва чільне місце відводиться людині, її властивостям та кваліфікаційним характеристикам, особливостям їх реалізації на підприємстві;</a:t>
            </a:r>
          </a:p>
        </p:txBody>
      </p:sp>
      <p:sp>
        <p:nvSpPr>
          <p:cNvPr id="3" name="TextBox 2">
            <a:extLst>
              <a:ext uri="{FF2B5EF4-FFF2-40B4-BE49-F238E27FC236}">
                <a16:creationId xmlns:a16="http://schemas.microsoft.com/office/drawing/2014/main" xmlns="" id="{EB25D4D4-0810-43D2-ACD8-0D59301924A2}"/>
              </a:ext>
            </a:extLst>
          </p:cNvPr>
          <p:cNvSpPr txBox="1"/>
          <p:nvPr/>
        </p:nvSpPr>
        <p:spPr>
          <a:xfrm>
            <a:off x="436790" y="4059317"/>
            <a:ext cx="8964385" cy="2246769"/>
          </a:xfrm>
          <a:prstGeom prst="rect">
            <a:avLst/>
          </a:prstGeom>
          <a:noFill/>
        </p:spPr>
        <p:txBody>
          <a:bodyPr wrap="square">
            <a:spAutoFit/>
          </a:bodyPr>
          <a:lstStyle/>
          <a:p>
            <a:pPr marL="285750" indent="-285750" algn="just">
              <a:buFont typeface="Arial" panose="020B0604020202020204" pitchFamily="34" charset="0"/>
              <a:buChar char="•"/>
            </a:pPr>
            <a:r>
              <a:rPr lang="uk-UA" sz="2000" b="1" i="1" u="sng" dirty="0"/>
              <a:t>соціальна орієнтованість </a:t>
            </a:r>
            <a:r>
              <a:rPr lang="uk-UA" sz="2000" dirty="0"/>
              <a:t>– визнання суб’єктом підприємництва наслідків своїх дій, відповідальне ставлення до навколишнього соціального та природного середовища;</a:t>
            </a:r>
          </a:p>
          <a:p>
            <a:pPr marL="285750" indent="-285750" algn="just">
              <a:buFont typeface="Arial" panose="020B0604020202020204" pitchFamily="34" charset="0"/>
              <a:buChar char="•"/>
            </a:pPr>
            <a:endParaRPr lang="uk-UA" sz="2000" dirty="0"/>
          </a:p>
          <a:p>
            <a:pPr marL="285750" indent="-285750" algn="just">
              <a:buFont typeface="Arial" panose="020B0604020202020204" pitchFamily="34" charset="0"/>
              <a:buChar char="•"/>
            </a:pPr>
            <a:r>
              <a:rPr lang="uk-UA" sz="2000" b="1" i="1" u="sng" dirty="0"/>
              <a:t>високий ступінь застосування інформаційних технологій </a:t>
            </a:r>
            <a:r>
              <a:rPr lang="uk-UA" sz="2000" dirty="0"/>
              <a:t>– розвиток інформаційних технологій обумовив значний ступінь їх використання у будь-яких господарських процесах, у тому числі управлінських.</a:t>
            </a:r>
          </a:p>
        </p:txBody>
      </p:sp>
    </p:spTree>
    <p:extLst>
      <p:ext uri="{BB962C8B-B14F-4D97-AF65-F5344CB8AC3E}">
        <p14:creationId xmlns:p14="http://schemas.microsoft.com/office/powerpoint/2010/main" val="14054832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Рисунок 9" descr="Healthcare-Management-Course-from-Great-Lakes-300x228.jpg"/>
          <p:cNvPicPr>
            <a:picLocks noChangeAspect="1"/>
          </p:cNvPicPr>
          <p:nvPr/>
        </p:nvPicPr>
        <p:blipFill>
          <a:blip r:embed="rId2"/>
          <a:stretch>
            <a:fillRect/>
          </a:stretch>
        </p:blipFill>
        <p:spPr>
          <a:xfrm>
            <a:off x="8722895" y="188495"/>
            <a:ext cx="3308684" cy="2514600"/>
          </a:xfrm>
          <a:prstGeom prst="rect">
            <a:avLst/>
          </a:prstGeom>
        </p:spPr>
      </p:pic>
      <p:sp>
        <p:nvSpPr>
          <p:cNvPr id="24" name="Прямоугольник 23">
            <a:extLst>
              <a:ext uri="{FF2B5EF4-FFF2-40B4-BE49-F238E27FC236}">
                <a16:creationId xmlns:a16="http://schemas.microsoft.com/office/drawing/2014/main" xmlns="" id="{AD2E8C89-F86E-43F2-932F-591D33F8F54D}"/>
              </a:ext>
            </a:extLst>
          </p:cNvPr>
          <p:cNvSpPr/>
          <p:nvPr/>
        </p:nvSpPr>
        <p:spPr>
          <a:xfrm>
            <a:off x="312821" y="284747"/>
            <a:ext cx="6882063" cy="930442"/>
          </a:xfrm>
          <a:prstGeom prst="rect">
            <a:avLst/>
          </a:prstGeo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rtlCol="0" anchor="ctr"/>
          <a:lstStyle/>
          <a:p>
            <a:pPr algn="just"/>
            <a:r>
              <a:rPr lang="uk-UA" sz="2000" b="1" dirty="0"/>
              <a:t>Значення менеджменту у забезпеченні діяльності суб’єкта підприємництва обумовлено наступним:</a:t>
            </a:r>
          </a:p>
        </p:txBody>
      </p:sp>
      <p:sp>
        <p:nvSpPr>
          <p:cNvPr id="30" name="TextBox 29"/>
          <p:cNvSpPr txBox="1"/>
          <p:nvPr/>
        </p:nvSpPr>
        <p:spPr>
          <a:xfrm>
            <a:off x="469229" y="1347536"/>
            <a:ext cx="8578517" cy="1200329"/>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u="sng" dirty="0" smtClean="0">
                <a:latin typeface="Times New Roman"/>
                <a:ea typeface="Times New Roman"/>
              </a:rPr>
              <a:t>1. Забезпечення ефективності процесів формування та використання ресурсів. </a:t>
            </a:r>
            <a:r>
              <a:rPr lang="uk-UA" dirty="0" smtClean="0">
                <a:latin typeface="Times New Roman"/>
                <a:ea typeface="Times New Roman"/>
              </a:rPr>
              <a:t>Проблема обмеженості ресурсів та досягнення успіху у конкурентній боротьбі гостро визначає необхідність забезпечення ефективного формування та використання ресурсів для реалізації </a:t>
            </a:r>
            <a:r>
              <a:rPr lang="uk-UA" dirty="0" err="1" smtClean="0">
                <a:latin typeface="Times New Roman"/>
                <a:ea typeface="Times New Roman"/>
              </a:rPr>
              <a:t>довго-</a:t>
            </a:r>
            <a:r>
              <a:rPr lang="uk-UA" dirty="0" smtClean="0">
                <a:latin typeface="Times New Roman"/>
                <a:ea typeface="Times New Roman"/>
              </a:rPr>
              <a:t> та короткострокових цілей розвитку бізнесу.</a:t>
            </a:r>
            <a:endParaRPr lang="ru-RU" dirty="0" smtClean="0">
              <a:solidFill>
                <a:schemeClr val="tx1"/>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399671" y="5523927"/>
            <a:ext cx="9645319" cy="6463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u="sng" dirty="0" smtClean="0">
                <a:latin typeface="Times New Roman"/>
                <a:ea typeface="Times New Roman"/>
              </a:rPr>
              <a:t>5. Забезпечення відповідності бізнесу зовнішнім умовам функціонування за рахунок пристосування внутрішнього середовища до впливу чинників зовнішнього.</a:t>
            </a:r>
            <a:endParaRPr lang="en-US" u="sng" dirty="0" smtClean="0">
              <a:latin typeface="Times New Roman"/>
              <a:ea typeface="Times New Roman"/>
            </a:endParaRPr>
          </a:p>
        </p:txBody>
      </p:sp>
      <p:sp>
        <p:nvSpPr>
          <p:cNvPr id="17" name="TextBox 16"/>
          <p:cNvSpPr txBox="1"/>
          <p:nvPr/>
        </p:nvSpPr>
        <p:spPr>
          <a:xfrm>
            <a:off x="709864" y="2695072"/>
            <a:ext cx="8710862" cy="92333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u="sng" dirty="0" smtClean="0">
                <a:latin typeface="Times New Roman"/>
                <a:ea typeface="Times New Roman"/>
              </a:rPr>
              <a:t>2. Досягнення цілей існування бізнесу. </a:t>
            </a:r>
            <a:r>
              <a:rPr lang="uk-UA" dirty="0" smtClean="0">
                <a:latin typeface="Times New Roman"/>
                <a:ea typeface="Times New Roman"/>
              </a:rPr>
              <a:t>Постановка цілей, визначення необхідних для їх досягнення засобів, організація та координація ресурсів у процесі діяльності формують коло завдань системи управління.</a:t>
            </a:r>
            <a:endParaRPr lang="ru-RU" dirty="0" smtClean="0">
              <a:solidFill>
                <a:schemeClr val="tx1"/>
              </a:solidFill>
              <a:latin typeface="Times New Roman" panose="02020603050405020304" pitchFamily="18" charset="0"/>
              <a:cs typeface="Times New Roman" panose="02020603050405020304" pitchFamily="18" charset="0"/>
            </a:endParaRPr>
          </a:p>
        </p:txBody>
      </p:sp>
      <p:sp>
        <p:nvSpPr>
          <p:cNvPr id="18" name="TextBox 17"/>
          <p:cNvSpPr txBox="1"/>
          <p:nvPr/>
        </p:nvSpPr>
        <p:spPr>
          <a:xfrm>
            <a:off x="922419" y="3737810"/>
            <a:ext cx="9797717" cy="6463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u="sng" dirty="0" smtClean="0">
                <a:latin typeface="Times New Roman"/>
                <a:ea typeface="Times New Roman"/>
              </a:rPr>
              <a:t>3. Координація наявних ресурсів. </a:t>
            </a:r>
            <a:r>
              <a:rPr lang="uk-UA" dirty="0" smtClean="0">
                <a:latin typeface="Times New Roman"/>
                <a:ea typeface="Times New Roman"/>
              </a:rPr>
              <a:t>Полягає в оптимальному розподілі ресурсів між функціональними сферами бізнесу за рахунок цілеспрямованого впливу, тобто власне управління.</a:t>
            </a:r>
            <a:endParaRPr lang="en-US" dirty="0" smtClean="0">
              <a:solidFill>
                <a:schemeClr val="tx1"/>
              </a:solidFill>
              <a:latin typeface="Times New Roman" panose="02020603050405020304" pitchFamily="18" charset="0"/>
              <a:cs typeface="Times New Roman" panose="02020603050405020304" pitchFamily="18" charset="0"/>
            </a:endParaRPr>
          </a:p>
        </p:txBody>
      </p:sp>
      <p:sp>
        <p:nvSpPr>
          <p:cNvPr id="21" name="TextBox 20"/>
          <p:cNvSpPr txBox="1"/>
          <p:nvPr/>
        </p:nvSpPr>
        <p:spPr>
          <a:xfrm>
            <a:off x="1187118" y="4471736"/>
            <a:ext cx="9821777" cy="92333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uk-UA" u="sng" dirty="0" smtClean="0">
                <a:latin typeface="Times New Roman"/>
                <a:ea typeface="Times New Roman"/>
              </a:rPr>
              <a:t>4. Комунікація між працівниками та керівництвом. </a:t>
            </a:r>
            <a:r>
              <a:rPr lang="uk-UA" dirty="0" smtClean="0">
                <a:latin typeface="Times New Roman"/>
                <a:ea typeface="Times New Roman"/>
              </a:rPr>
              <a:t>Система управління передбачає побудову взаємозв’язків між підрозділами, що, у свою чергу, забезпечує реалізацію комунікаційної функції у процесі функціонування бізнесу.</a:t>
            </a:r>
            <a:endParaRPr lang="ru-RU"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39613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E53840A-891A-4053-919D-C4C343A384B4}"/>
              </a:ext>
            </a:extLst>
          </p:cNvPr>
          <p:cNvSpPr txBox="1"/>
          <p:nvPr/>
        </p:nvSpPr>
        <p:spPr>
          <a:xfrm>
            <a:off x="294886" y="671543"/>
            <a:ext cx="9349274" cy="4339650"/>
          </a:xfrm>
          <a:prstGeom prst="rect">
            <a:avLst/>
          </a:prstGeom>
          <a:noFill/>
        </p:spPr>
        <p:txBody>
          <a:bodyPr wrap="square">
            <a:spAutoFit/>
          </a:bodyPr>
          <a:lstStyle/>
          <a:p>
            <a:pPr algn="ctr"/>
            <a:r>
              <a:rPr lang="ru-RU" sz="2400" b="1" dirty="0"/>
              <a:t>2. </a:t>
            </a:r>
            <a:r>
              <a:rPr lang="uk-UA" sz="2400" b="1" dirty="0" smtClean="0"/>
              <a:t>Принципи та функції </a:t>
            </a:r>
            <a:r>
              <a:rPr lang="ru-RU" sz="2400" b="1" dirty="0" smtClean="0"/>
              <a:t>менеджменту</a:t>
            </a:r>
            <a:endParaRPr lang="uk-UA" sz="2400" b="1" dirty="0"/>
          </a:p>
          <a:p>
            <a:endParaRPr lang="uk-UA" dirty="0"/>
          </a:p>
          <a:p>
            <a:r>
              <a:rPr lang="uk-UA" dirty="0"/>
              <a:t>Сучасна теорія та практика менеджменту базуються на наступних принципах:</a:t>
            </a:r>
          </a:p>
          <a:p>
            <a:endParaRPr lang="uk-UA" dirty="0"/>
          </a:p>
          <a:p>
            <a:pPr marL="342900" indent="-342900">
              <a:buAutoNum type="arabicPeriod"/>
            </a:pPr>
            <a:r>
              <a:rPr lang="uk-UA" b="1" i="1" dirty="0" smtClean="0"/>
              <a:t>Принцип </a:t>
            </a:r>
            <a:r>
              <a:rPr lang="uk-UA" b="1" i="1" dirty="0"/>
              <a:t>поєднання централізації та децентралізації </a:t>
            </a:r>
            <a:endParaRPr lang="uk-UA" b="1" i="1" dirty="0" smtClean="0"/>
          </a:p>
          <a:p>
            <a:pPr marL="285750" indent="-285750" algn="just">
              <a:buFont typeface="Arial" panose="020B0604020202020204" pitchFamily="34" charset="0"/>
              <a:buChar char="•"/>
            </a:pPr>
            <a:r>
              <a:rPr lang="uk-UA" dirty="0" smtClean="0"/>
              <a:t>передбачає </a:t>
            </a:r>
            <a:r>
              <a:rPr lang="uk-UA" dirty="0"/>
              <a:t>делегування частини повноважень вищим керівництвом на нижчі рівні управління. </a:t>
            </a:r>
            <a:endParaRPr lang="uk-UA" dirty="0" smtClean="0"/>
          </a:p>
          <a:p>
            <a:pPr marL="285750" indent="-285750" algn="just">
              <a:buFont typeface="Arial" panose="020B0604020202020204" pitchFamily="34" charset="0"/>
              <a:buChar char="•"/>
            </a:pPr>
            <a:r>
              <a:rPr lang="uk-UA" dirty="0" smtClean="0"/>
              <a:t>Зазначений </a:t>
            </a:r>
            <a:r>
              <a:rPr lang="uk-UA" dirty="0"/>
              <a:t>принцип базується на припущенні, що повноваження у сфері прийняття стратегічних рішень та критичних питань залишаються у вищого керівництва підприємства, у той час як рішення по поточним питанням може приймати керівництво нижчих рівнів підприємства. </a:t>
            </a:r>
            <a:endParaRPr lang="uk-UA" dirty="0" smtClean="0"/>
          </a:p>
          <a:p>
            <a:pPr marL="285750" indent="-285750" algn="just">
              <a:buFont typeface="Arial" panose="020B0604020202020204" pitchFamily="34" charset="0"/>
              <a:buChar char="•"/>
            </a:pPr>
            <a:r>
              <a:rPr lang="uk-UA" dirty="0" smtClean="0"/>
              <a:t>Таке </a:t>
            </a:r>
            <a:r>
              <a:rPr lang="uk-UA" dirty="0"/>
              <a:t>делегування базується на поділі повноважень та забезпечує, з одного боку, зниження навантаження на керівників вищих рівнів, з іншого боку, залучення до управлінських процесів більш широкого кола працівників організації, що стимулюватиме їх лояльність підприємству, а також формуватиме нові, «свіжі» ідеї щодо управління;</a:t>
            </a:r>
          </a:p>
        </p:txBody>
      </p:sp>
    </p:spTree>
    <p:extLst>
      <p:ext uri="{BB962C8B-B14F-4D97-AF65-F5344CB8AC3E}">
        <p14:creationId xmlns:p14="http://schemas.microsoft.com/office/powerpoint/2010/main" val="1605313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688789F-A401-4F94-BD29-EE891AC92AE6}"/>
              </a:ext>
            </a:extLst>
          </p:cNvPr>
          <p:cNvSpPr txBox="1"/>
          <p:nvPr/>
        </p:nvSpPr>
        <p:spPr>
          <a:xfrm>
            <a:off x="190263" y="609817"/>
            <a:ext cx="8910735" cy="5016758"/>
          </a:xfrm>
          <a:prstGeom prst="rect">
            <a:avLst/>
          </a:prstGeom>
          <a:noFill/>
        </p:spPr>
        <p:txBody>
          <a:bodyPr wrap="square">
            <a:spAutoFit/>
          </a:bodyPr>
          <a:lstStyle/>
          <a:p>
            <a:r>
              <a:rPr lang="uk-UA" sz="2000" b="1" i="1" dirty="0"/>
              <a:t>2. Принцип досягнення економічної ефективності. </a:t>
            </a:r>
            <a:endParaRPr lang="uk-UA" sz="2000" b="1" i="1" dirty="0" smtClean="0"/>
          </a:p>
          <a:p>
            <a:pPr marL="285750" indent="-285750" algn="just">
              <a:buFont typeface="Arial" panose="020B0604020202020204" pitchFamily="34" charset="0"/>
              <a:buChar char="•"/>
            </a:pPr>
            <a:r>
              <a:rPr lang="uk-UA" sz="2000" dirty="0" smtClean="0"/>
              <a:t>Будь-який </a:t>
            </a:r>
            <a:r>
              <a:rPr lang="uk-UA" sz="2000" dirty="0"/>
              <a:t>суб’єкт підприємницької діяльності створюється та функціонує з метою досягнення певних цілей. Водночас, зусилля щодо досягнення таких цілей мають бути економічно ефективними. </a:t>
            </a:r>
            <a:endParaRPr lang="uk-UA" sz="2000" dirty="0" smtClean="0"/>
          </a:p>
          <a:p>
            <a:pPr marL="285750" indent="-285750" algn="just">
              <a:buFont typeface="Arial" panose="020B0604020202020204" pitchFamily="34" charset="0"/>
              <a:buChar char="•"/>
            </a:pPr>
            <a:r>
              <a:rPr lang="uk-UA" sz="2000" dirty="0" smtClean="0"/>
              <a:t>В </a:t>
            </a:r>
            <a:r>
              <a:rPr lang="uk-UA" sz="2000" dirty="0"/>
              <a:t>цілому під економічною ефективністю розуміють перевищення отриманих результатів (ефекту) над витратами, понесеними для отримання такого ефекту. </a:t>
            </a:r>
            <a:endParaRPr lang="uk-UA" sz="2000" dirty="0" smtClean="0"/>
          </a:p>
          <a:p>
            <a:pPr marL="285750" indent="-285750" algn="just">
              <a:buFont typeface="Arial" panose="020B0604020202020204" pitchFamily="34" charset="0"/>
              <a:buChar char="•"/>
            </a:pPr>
            <a:r>
              <a:rPr lang="uk-UA" sz="2000" dirty="0" smtClean="0"/>
              <a:t>Таким </a:t>
            </a:r>
            <a:r>
              <a:rPr lang="uk-UA" sz="2000" dirty="0"/>
              <a:t>чином, принцип досягнення економічної ефективності передбачає реалізацію двох завдань: максимізацію ефекту (доходів) та мінімізацію витрат. Чим вищим є рівень економічної ефективності, тим більші можливості розвитку у суб’єкта підприємницької діяльності;</a:t>
            </a:r>
          </a:p>
          <a:p>
            <a:pPr algn="just"/>
            <a:endParaRPr lang="uk-UA" sz="2000" dirty="0"/>
          </a:p>
          <a:p>
            <a:pPr algn="just"/>
            <a:r>
              <a:rPr lang="uk-UA" sz="2000" b="1" i="1" dirty="0"/>
              <a:t>3. Принцип матеріального та морального стимулювання </a:t>
            </a:r>
            <a:endParaRPr lang="uk-UA" sz="2000" b="1" i="1" dirty="0" smtClean="0"/>
          </a:p>
          <a:p>
            <a:pPr marL="285750" indent="-285750" algn="just">
              <a:buFont typeface="Arial" panose="020B0604020202020204" pitchFamily="34" charset="0"/>
              <a:buChar char="•"/>
            </a:pPr>
            <a:r>
              <a:rPr lang="uk-UA" sz="2000" dirty="0" smtClean="0"/>
              <a:t>передбачає </a:t>
            </a:r>
            <a:r>
              <a:rPr lang="uk-UA" sz="2000" dirty="0"/>
              <a:t>оптимальне поєднання засобів матеріального та морального стимулювання з урахуванням потреб співробітників з метою досягнення високого рівня продуктивності персоналу;</a:t>
            </a:r>
          </a:p>
        </p:txBody>
      </p:sp>
    </p:spTree>
    <p:extLst>
      <p:ext uri="{BB962C8B-B14F-4D97-AF65-F5344CB8AC3E}">
        <p14:creationId xmlns:p14="http://schemas.microsoft.com/office/powerpoint/2010/main" val="2983129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3CCA8D5-F272-40F2-9238-F6CD79961CE9}"/>
              </a:ext>
            </a:extLst>
          </p:cNvPr>
          <p:cNvSpPr txBox="1"/>
          <p:nvPr/>
        </p:nvSpPr>
        <p:spPr>
          <a:xfrm>
            <a:off x="246625" y="297418"/>
            <a:ext cx="8807639" cy="2554545"/>
          </a:xfrm>
          <a:prstGeom prst="rect">
            <a:avLst/>
          </a:prstGeom>
          <a:noFill/>
        </p:spPr>
        <p:txBody>
          <a:bodyPr wrap="square">
            <a:spAutoFit/>
          </a:bodyPr>
          <a:lstStyle/>
          <a:p>
            <a:pPr algn="just"/>
            <a:r>
              <a:rPr lang="uk-UA" sz="2000" b="1" i="1" dirty="0"/>
              <a:t>4. Принцип єдиноначальності </a:t>
            </a:r>
            <a:r>
              <a:rPr lang="uk-UA" sz="2000" dirty="0"/>
              <a:t>передбачає наявність єдиного управлінського органу, що виконує відповідні функції. Тобто кожен працівник або керівник структурного підрозділу отримує розпорядження та вказівки лише від одного керівника, що забезпечує узгодженість управлінських впливів;</a:t>
            </a:r>
          </a:p>
          <a:p>
            <a:pPr algn="just"/>
            <a:endParaRPr lang="uk-UA" sz="2000" dirty="0"/>
          </a:p>
          <a:p>
            <a:pPr algn="just"/>
            <a:r>
              <a:rPr lang="uk-UA" sz="2000" b="1" i="1" dirty="0"/>
              <a:t>5. Принцип науковості </a:t>
            </a:r>
            <a:r>
              <a:rPr lang="uk-UA" sz="2000" dirty="0"/>
              <a:t>передбачає використання в управлінській діяльності передових досягнень науки та прогресивного досвіду провідних підприємств та організацій;</a:t>
            </a:r>
          </a:p>
        </p:txBody>
      </p:sp>
      <p:sp>
        <p:nvSpPr>
          <p:cNvPr id="3" name="TextBox 2">
            <a:extLst>
              <a:ext uri="{FF2B5EF4-FFF2-40B4-BE49-F238E27FC236}">
                <a16:creationId xmlns:a16="http://schemas.microsoft.com/office/drawing/2014/main" xmlns="" id="{53F66DAD-3D3E-494D-8869-2BC82B33A700}"/>
              </a:ext>
            </a:extLst>
          </p:cNvPr>
          <p:cNvSpPr txBox="1"/>
          <p:nvPr/>
        </p:nvSpPr>
        <p:spPr>
          <a:xfrm>
            <a:off x="246624" y="3230425"/>
            <a:ext cx="8807639" cy="3170099"/>
          </a:xfrm>
          <a:prstGeom prst="rect">
            <a:avLst/>
          </a:prstGeom>
          <a:noFill/>
        </p:spPr>
        <p:txBody>
          <a:bodyPr wrap="square">
            <a:spAutoFit/>
          </a:bodyPr>
          <a:lstStyle/>
          <a:p>
            <a:pPr algn="just"/>
            <a:r>
              <a:rPr lang="uk-UA" sz="2000" b="1" i="1" dirty="0"/>
              <a:t>6. Принцип підготовки і розстановки кадрів </a:t>
            </a:r>
            <a:r>
              <a:rPr lang="uk-UA" sz="2000" dirty="0"/>
              <a:t>визначає необхідність формування персоналу підприємства визначеного кількісного та якісного складу, а також розстановку працівників по робочим місцям відповідно до їх кваліфікаційних характеристик та вимог, що висуваються до певної посади;</a:t>
            </a:r>
          </a:p>
          <a:p>
            <a:pPr algn="just"/>
            <a:endParaRPr lang="uk-UA" sz="2000" i="1" dirty="0"/>
          </a:p>
          <a:p>
            <a:pPr algn="just"/>
            <a:r>
              <a:rPr lang="uk-UA" sz="2000" b="1" i="1" dirty="0"/>
              <a:t>7. Принцип відповідальності </a:t>
            </a:r>
            <a:r>
              <a:rPr lang="uk-UA" sz="2000" dirty="0"/>
              <a:t>базується на чіткій регламентації повноважень, обов’язків та критеріїв відповідальності для працівників усіх рівнів. Відповідно до принципу доцільною є розробка внутрішніх положень про організаційну структуру, про окремі структурні підрозділи, системи посадових інструкцій;</a:t>
            </a:r>
          </a:p>
        </p:txBody>
      </p:sp>
    </p:spTree>
    <p:extLst>
      <p:ext uri="{BB962C8B-B14F-4D97-AF65-F5344CB8AC3E}">
        <p14:creationId xmlns:p14="http://schemas.microsoft.com/office/powerpoint/2010/main" val="2037083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2D9F5F2-43C3-4FD6-85D2-F20D2F62E6AD}"/>
              </a:ext>
            </a:extLst>
          </p:cNvPr>
          <p:cNvSpPr txBox="1"/>
          <p:nvPr/>
        </p:nvSpPr>
        <p:spPr>
          <a:xfrm>
            <a:off x="477241" y="254405"/>
            <a:ext cx="8311828" cy="2862322"/>
          </a:xfrm>
          <a:prstGeom prst="rect">
            <a:avLst/>
          </a:prstGeom>
          <a:noFill/>
        </p:spPr>
        <p:txBody>
          <a:bodyPr wrap="square">
            <a:spAutoFit/>
          </a:bodyPr>
          <a:lstStyle/>
          <a:p>
            <a:pPr algn="just"/>
            <a:r>
              <a:rPr lang="uk-UA" b="1" i="1" dirty="0"/>
              <a:t>8. Принцип спадковості </a:t>
            </a:r>
            <a:r>
              <a:rPr lang="uk-UA" i="1" dirty="0"/>
              <a:t>господарських ріш</a:t>
            </a:r>
            <a:r>
              <a:rPr lang="uk-UA" dirty="0"/>
              <a:t>ень характеризує взаємозв’язок між поточними та минулими господарськими рішеннями та передбачає необхідність аналізу минулих заходів у процесі обґрунтування рішень. Дотримання даного принципу забезпечує також порівнянність показників діяльності підприємства за різні часові періоди;</a:t>
            </a:r>
          </a:p>
          <a:p>
            <a:pPr algn="just"/>
            <a:endParaRPr lang="uk-UA" dirty="0"/>
          </a:p>
          <a:p>
            <a:pPr algn="just"/>
            <a:r>
              <a:rPr lang="uk-UA" b="1" i="1" dirty="0"/>
              <a:t>9. Принцип підпорядкування індивідуальних інтересів загальним </a:t>
            </a:r>
            <a:r>
              <a:rPr lang="uk-UA" dirty="0"/>
              <a:t>визначає пріоритетність загальних інтересів у процесі прийняття управлінських рішень. Тобто у будь-якій управлінській ситуації менеджер повинен виходити з критерію ефективності для організації в цілому, а не для окремих індивідів;</a:t>
            </a:r>
          </a:p>
        </p:txBody>
      </p:sp>
      <p:sp>
        <p:nvSpPr>
          <p:cNvPr id="3" name="TextBox 2">
            <a:extLst>
              <a:ext uri="{FF2B5EF4-FFF2-40B4-BE49-F238E27FC236}">
                <a16:creationId xmlns:a16="http://schemas.microsoft.com/office/drawing/2014/main" xmlns="" id="{16935055-B959-4D85-BC94-BFC0E37CD6E1}"/>
              </a:ext>
            </a:extLst>
          </p:cNvPr>
          <p:cNvSpPr txBox="1"/>
          <p:nvPr/>
        </p:nvSpPr>
        <p:spPr>
          <a:xfrm>
            <a:off x="477241" y="3515715"/>
            <a:ext cx="8434146" cy="2862322"/>
          </a:xfrm>
          <a:prstGeom prst="rect">
            <a:avLst/>
          </a:prstGeom>
          <a:noFill/>
        </p:spPr>
        <p:txBody>
          <a:bodyPr wrap="square">
            <a:spAutoFit/>
          </a:bodyPr>
          <a:lstStyle/>
          <a:p>
            <a:pPr algn="just"/>
            <a:r>
              <a:rPr lang="uk-UA" b="1" i="1" dirty="0"/>
              <a:t>10. Принцип основної ланки </a:t>
            </a:r>
            <a:r>
              <a:rPr lang="uk-UA" dirty="0"/>
              <a:t>передбачає встановлення пріоритетів організації, а також ключові чинники та сфери діяльності, що визначають можливості досягнення таких пріоритетів. Таким чином, основна увага та основна частина ресурсів повинні бути зосереджені на тій сфері підприємства, що формує основний чинник його розвитку та досягнення цілей;</a:t>
            </a:r>
          </a:p>
          <a:p>
            <a:pPr algn="just"/>
            <a:endParaRPr lang="uk-UA" dirty="0"/>
          </a:p>
          <a:p>
            <a:pPr algn="just"/>
            <a:r>
              <a:rPr lang="uk-UA" b="1" i="1" dirty="0"/>
              <a:t>11. Принцип постійного удосконалення </a:t>
            </a:r>
            <a:r>
              <a:rPr lang="uk-UA" dirty="0"/>
              <a:t>вимагає від керівництва підприємства постійних зусиль щодо підвищення ефективності виробничо-господарських та управлінських процесів з метою забезпечення стійкості функціонування та розвитку </a:t>
            </a:r>
            <a:r>
              <a:rPr lang="uk-UA" dirty="0" smtClean="0"/>
              <a:t>підприємства.</a:t>
            </a:r>
            <a:endParaRPr lang="uk-UA" dirty="0"/>
          </a:p>
        </p:txBody>
      </p:sp>
    </p:spTree>
    <p:extLst>
      <p:ext uri="{BB962C8B-B14F-4D97-AF65-F5344CB8AC3E}">
        <p14:creationId xmlns:p14="http://schemas.microsoft.com/office/powerpoint/2010/main" val="1962156276"/>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569</TotalTime>
  <Words>4175</Words>
  <Application>Microsoft Office PowerPoint</Application>
  <PresentationFormat>Широкоэкранный</PresentationFormat>
  <Paragraphs>259</Paragraphs>
  <Slides>34</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34</vt:i4>
      </vt:variant>
    </vt:vector>
  </HeadingPairs>
  <TitlesOfParts>
    <vt:vector size="42" baseType="lpstr">
      <vt:lpstr>Arial</vt:lpstr>
      <vt:lpstr>Arial Black</vt:lpstr>
      <vt:lpstr>Calibri</vt:lpstr>
      <vt:lpstr>Times New Roman</vt:lpstr>
      <vt:lpstr>Trebuchet MS</vt:lpstr>
      <vt:lpstr>Wingdings</vt:lpstr>
      <vt:lpstr>Wingdings 3</vt:lpstr>
      <vt:lpstr>Грань</vt:lpstr>
      <vt:lpstr>ТЕМА: Менеджмент і маркетинг у підприємницькій діяльності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У сучасній практиці виділяють наступні рівні управління :</vt:lpstr>
      <vt:lpstr>Презентация PowerPoint</vt:lpstr>
      <vt:lpstr>Презентация PowerPoint</vt:lpstr>
      <vt:lpstr>Презентация PowerPoint</vt:lpstr>
      <vt:lpstr>7.4. Основні поняття в сфері маркетингу</vt:lpstr>
      <vt:lpstr>Презентация PowerPoint</vt:lpstr>
      <vt:lpstr>Презентация PowerPoint</vt:lpstr>
      <vt:lpstr>Презентация PowerPoint</vt:lpstr>
      <vt:lpstr>Інструментарії маркетингу</vt:lpstr>
      <vt:lpstr>Комплекс маркетингу «4Р»</vt:lpstr>
      <vt:lpstr>Презентация PowerPoint</vt:lpstr>
      <vt:lpstr>Розглянемо більш детально окремі інструменти маркетингу:</vt:lpstr>
      <vt:lpstr>Презентация PowerPoint</vt:lpstr>
      <vt:lpstr>Презентация PowerPoint</vt:lpstr>
      <vt:lpstr>Презентация PowerPoint</vt:lpstr>
      <vt:lpstr>Презентация PowerPoint</vt:lpstr>
      <vt:lpstr>Питання для опитування</vt:lpstr>
      <vt:lpstr>Презентация PowerPoint</vt:lpstr>
      <vt:lpstr>Презентация PowerPoint</vt:lpstr>
      <vt:lpstr>Теми презентацій (доповідей):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Менеджмент і маркетинг у підприємницькій діяльності</dc:title>
  <dc:creator>Катерина Бужимська</dc:creator>
  <cp:lastModifiedBy>Asus</cp:lastModifiedBy>
  <cp:revision>58</cp:revision>
  <dcterms:created xsi:type="dcterms:W3CDTF">2021-04-13T12:19:04Z</dcterms:created>
  <dcterms:modified xsi:type="dcterms:W3CDTF">2026-03-27T08:39:49Z</dcterms:modified>
</cp:coreProperties>
</file>