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262" r:id="rId3"/>
    <p:sldId id="297" r:id="rId4"/>
    <p:sldId id="296" r:id="rId5"/>
    <p:sldId id="256" r:id="rId6"/>
    <p:sldId id="298" r:id="rId7"/>
    <p:sldId id="257" r:id="rId8"/>
    <p:sldId id="299" r:id="rId9"/>
    <p:sldId id="305" r:id="rId10"/>
    <p:sldId id="300" r:id="rId11"/>
    <p:sldId id="258" r:id="rId12"/>
    <p:sldId id="259" r:id="rId13"/>
    <p:sldId id="260" r:id="rId14"/>
    <p:sldId id="302" r:id="rId15"/>
    <p:sldId id="303" r:id="rId16"/>
    <p:sldId id="301" r:id="rId17"/>
    <p:sldId id="261" r:id="rId18"/>
    <p:sldId id="263" r:id="rId19"/>
    <p:sldId id="307" r:id="rId20"/>
    <p:sldId id="264" r:id="rId21"/>
    <p:sldId id="265" r:id="rId22"/>
    <p:sldId id="266" r:id="rId23"/>
    <p:sldId id="267" r:id="rId24"/>
    <p:sldId id="306" r:id="rId25"/>
    <p:sldId id="268" r:id="rId26"/>
    <p:sldId id="308" r:id="rId27"/>
    <p:sldId id="309" r:id="rId28"/>
    <p:sldId id="310" r:id="rId29"/>
    <p:sldId id="269" r:id="rId30"/>
    <p:sldId id="270" r:id="rId31"/>
    <p:sldId id="271" r:id="rId32"/>
    <p:sldId id="272" r:id="rId33"/>
    <p:sldId id="273" r:id="rId34"/>
    <p:sldId id="311" r:id="rId35"/>
    <p:sldId id="274" r:id="rId36"/>
    <p:sldId id="275" r:id="rId37"/>
    <p:sldId id="276" r:id="rId38"/>
    <p:sldId id="278" r:id="rId39"/>
    <p:sldId id="277" r:id="rId40"/>
    <p:sldId id="280" r:id="rId41"/>
    <p:sldId id="281" r:id="rId42"/>
    <p:sldId id="282" r:id="rId43"/>
    <p:sldId id="283" r:id="rId4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7A4"/>
    <a:srgbClr val="FCA530"/>
    <a:srgbClr val="FCB75A"/>
    <a:srgbClr val="FB9711"/>
    <a:srgbClr val="FDC06F"/>
    <a:srgbClr val="E30BC9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435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093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6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24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0682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5095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357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588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2042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8430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142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AB0BF-7AD9-4D90-8EC0-27A3C29BD403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2A62C-74C3-4B69-A790-8957C7D397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476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21.jpe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720" y="1124584"/>
            <a:ext cx="10515600" cy="50323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4800" b="1" dirty="0" smtClean="0">
                <a:latin typeface="Bad Script" panose="02000000000000000000" pitchFamily="2" charset="0"/>
              </a:rPr>
              <a:t>ТЕМА. ДІЛОВИЙ ЕТИКЕТ</a:t>
            </a:r>
          </a:p>
          <a:p>
            <a:pPr marL="0" indent="0" algn="ctr">
              <a:buNone/>
            </a:pPr>
            <a:endParaRPr lang="uk-UA" sz="4800" b="1" dirty="0">
              <a:latin typeface="Bad Script" panose="02000000000000000000" pitchFamily="2" charset="0"/>
            </a:endParaRPr>
          </a:p>
          <a:p>
            <a:pPr marL="0" indent="0" algn="ctr">
              <a:buNone/>
            </a:pPr>
            <a:r>
              <a:rPr lang="uk-UA" sz="4800" b="1" dirty="0" smtClean="0">
                <a:latin typeface="Bad Script" panose="02000000000000000000" pitchFamily="2" charset="0"/>
              </a:rPr>
              <a:t>ДІЛОВА АТРИБУТИКА</a:t>
            </a:r>
          </a:p>
          <a:p>
            <a:pPr algn="ctr">
              <a:buFontTx/>
              <a:buChar char="-"/>
            </a:pPr>
            <a:r>
              <a:rPr lang="uk-UA" sz="4800" b="1" dirty="0" smtClean="0">
                <a:latin typeface="Bad Script" panose="02000000000000000000" pitchFamily="2" charset="0"/>
              </a:rPr>
              <a:t>Візитні картки</a:t>
            </a:r>
          </a:p>
          <a:p>
            <a:pPr algn="ctr">
              <a:buFontTx/>
              <a:buChar char="-"/>
            </a:pPr>
            <a:r>
              <a:rPr lang="uk-UA" sz="4800" b="1" dirty="0" smtClean="0">
                <a:latin typeface="Bad Script" panose="02000000000000000000" pitchFamily="2" charset="0"/>
              </a:rPr>
              <a:t>Подарунковий етикет</a:t>
            </a:r>
          </a:p>
          <a:p>
            <a:pPr algn="ctr">
              <a:buFontTx/>
              <a:buChar char="-"/>
            </a:pPr>
            <a:r>
              <a:rPr lang="uk-UA" sz="4800" b="1" dirty="0" smtClean="0">
                <a:latin typeface="Bad Script" panose="02000000000000000000" pitchFamily="2" charset="0"/>
              </a:rPr>
              <a:t>Квітковий етикет</a:t>
            </a:r>
            <a:endParaRPr lang="uk-UA" sz="4800" b="1" dirty="0">
              <a:latin typeface="Bad Scrip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79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497" y="934245"/>
            <a:ext cx="9156383" cy="556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60750" y="215108"/>
            <a:ext cx="54800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3600" b="1" dirty="0">
                <a:latin typeface="Century Gothic" panose="020B0502020202020204" pitchFamily="34" charset="0"/>
              </a:rPr>
              <a:t>Види візитних карток</a:t>
            </a:r>
            <a:r>
              <a:rPr lang="ru-RU" sz="3600" b="1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67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082030" y="62708"/>
            <a:ext cx="54800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3600" b="1" dirty="0">
                <a:latin typeface="Century Gothic" panose="020B0502020202020204" pitchFamily="34" charset="0"/>
              </a:rPr>
              <a:t>Види візитних карток</a:t>
            </a:r>
            <a:r>
              <a:rPr lang="ru-RU" sz="36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174750" y="915978"/>
            <a:ext cx="1038733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Century Gothic" panose="020B0502020202020204" pitchFamily="34" charset="0"/>
              </a:rPr>
              <a:t>Стандартна візитна картка співробітника фірми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ctr" eaLnBrk="1" hangingPunct="1"/>
            <a:r>
              <a:rPr lang="ru-RU" sz="2400" dirty="0" smtClean="0">
                <a:latin typeface="Century Gothic" panose="020B0502020202020204" pitchFamily="34" charset="0"/>
              </a:rPr>
              <a:t>(</a:t>
            </a:r>
            <a:r>
              <a:rPr lang="uk-UA" sz="2400" b="1" dirty="0">
                <a:latin typeface="Century Gothic" panose="020B0502020202020204" pitchFamily="34" charset="0"/>
              </a:rPr>
              <a:t>прізвище, ім'я, посада співробітника, його повноваження, службовий телефон, назва фірми, її поштова та електронна адреса, телефон секретаріату, телефакс, телекс, іноді указується і домашній телефон)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64785" t="40847" r="7342" b="32454"/>
          <a:stretch/>
        </p:blipFill>
        <p:spPr bwMode="auto">
          <a:xfrm>
            <a:off x="3156743" y="3085147"/>
            <a:ext cx="5850573" cy="28889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9466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833244" y="927418"/>
            <a:ext cx="78898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uk-UA" sz="2800" b="1" dirty="0">
                <a:latin typeface="Century Gothic" panose="020B0502020202020204" pitchFamily="34" charset="0"/>
              </a:rPr>
              <a:t>Представницька картка </a:t>
            </a:r>
          </a:p>
          <a:p>
            <a:pPr algn="ctr">
              <a:defRPr/>
            </a:pPr>
            <a:r>
              <a:rPr lang="uk-UA" sz="2800" dirty="0">
                <a:latin typeface="Century Gothic" panose="020B0502020202020204" pitchFamily="34" charset="0"/>
              </a:rPr>
              <a:t>співробітника фірми</a:t>
            </a:r>
            <a:r>
              <a:rPr lang="ru-RU" sz="2800" dirty="0">
                <a:latin typeface="Century Gothic" panose="020B0502020202020204" pitchFamily="34" charset="0"/>
              </a:rPr>
              <a:t> </a:t>
            </a:r>
          </a:p>
          <a:p>
            <a:pPr algn="ctr">
              <a:defRPr/>
            </a:pPr>
            <a:r>
              <a:rPr lang="uk-UA" sz="2800" dirty="0">
                <a:latin typeface="Century Gothic" panose="020B0502020202020204" pitchFamily="34" charset="0"/>
              </a:rPr>
              <a:t>(прізвище і ім'я) </a:t>
            </a:r>
          </a:p>
          <a:p>
            <a:pPr algn="ctr">
              <a:defRPr/>
            </a:pPr>
            <a:r>
              <a:rPr lang="uk-UA" sz="2800" dirty="0">
                <a:latin typeface="Century Gothic" panose="020B0502020202020204" pitchFamily="34" charset="0"/>
              </a:rPr>
              <a:t>з метою закріпити перше знайомство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082030" y="62708"/>
            <a:ext cx="54800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3600" b="1" dirty="0">
                <a:latin typeface="Century Gothic" panose="020B0502020202020204" pitchFamily="34" charset="0"/>
              </a:rPr>
              <a:t>Види візитних карток</a:t>
            </a:r>
            <a:r>
              <a:rPr lang="ru-RU" sz="3600" b="1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4098" name="Picture 2" descr="Представницькі візитки з матовою ламінаціє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12" y="2889091"/>
            <a:ext cx="8052436" cy="375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51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082030" y="62708"/>
            <a:ext cx="54800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3600" b="1" dirty="0">
                <a:latin typeface="Century Gothic" panose="020B0502020202020204" pitchFamily="34" charset="0"/>
              </a:rPr>
              <a:t>Види візитних карток</a:t>
            </a:r>
            <a:r>
              <a:rPr lang="ru-RU" sz="36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9390" y="1098630"/>
            <a:ext cx="11765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1" i="0" dirty="0" smtClean="0">
                <a:solidFill>
                  <a:srgbClr val="252525"/>
                </a:solidFill>
                <a:effectLst/>
                <a:latin typeface="-apple-system"/>
              </a:rPr>
              <a:t>Особисті візитки </a:t>
            </a:r>
            <a:r>
              <a:rPr lang="uk-UA" sz="2400" b="0" i="0" dirty="0" smtClean="0">
                <a:solidFill>
                  <a:srgbClr val="252525"/>
                </a:solidFill>
                <a:effectLst/>
                <a:latin typeface="-apple-system"/>
              </a:rPr>
              <a:t>потрібні для того, щоб роздавати їх при неформальних або навіть випадкових зустрічах з людьми. І особливо затребувані вони в середовищі </a:t>
            </a:r>
            <a:r>
              <a:rPr lang="uk-UA" sz="2400" b="0" i="0" dirty="0" err="1" smtClean="0">
                <a:solidFill>
                  <a:srgbClr val="252525"/>
                </a:solidFill>
                <a:effectLst/>
                <a:latin typeface="-apple-system"/>
              </a:rPr>
              <a:t>фрілансерів</a:t>
            </a:r>
            <a:r>
              <a:rPr lang="uk-UA" sz="2400" b="0" i="0" dirty="0" smtClean="0">
                <a:solidFill>
                  <a:srgbClr val="252525"/>
                </a:solidFill>
                <a:effectLst/>
                <a:latin typeface="-apple-system"/>
              </a:rPr>
              <a:t>. У таких візитках зазвичай вказуються </a:t>
            </a:r>
            <a:r>
              <a:rPr lang="uk-UA" sz="2400" b="0" i="0" dirty="0" err="1" smtClean="0">
                <a:solidFill>
                  <a:srgbClr val="252525"/>
                </a:solidFill>
                <a:effectLst/>
                <a:latin typeface="-apple-system"/>
              </a:rPr>
              <a:t>ім</a:t>
            </a:r>
            <a:r>
              <a:rPr lang="uk-UA" sz="2400" b="0" i="0" dirty="0" smtClean="0">
                <a:solidFill>
                  <a:srgbClr val="252525"/>
                </a:solidFill>
                <a:effectLst/>
                <a:latin typeface="-apple-system"/>
              </a:rPr>
              <a:t> 'я, прізвище, телефонний номер, а також сфера діяльності (наприклад, "фотограф"). А ось конкретне місце роботи і адресу на таких візитках не пишуть.</a:t>
            </a:r>
            <a:endParaRPr lang="uk-UA" sz="2400" dirty="0"/>
          </a:p>
        </p:txBody>
      </p:sp>
      <p:pic>
        <p:nvPicPr>
          <p:cNvPr id="12" name="Рисунок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6117" y="3354408"/>
            <a:ext cx="4719003" cy="336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728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600" y="883445"/>
            <a:ext cx="11907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1" i="0" dirty="0" smtClean="0">
                <a:effectLst/>
                <a:latin typeface="-apple-system"/>
              </a:rPr>
              <a:t>Ділові візитки</a:t>
            </a:r>
            <a:r>
              <a:rPr lang="uk-UA" sz="2400" b="0" i="0" dirty="0" smtClean="0">
                <a:effectLst/>
                <a:latin typeface="-apple-system"/>
              </a:rPr>
              <a:t>, що зрозуміло з визначення, створюються для роздачі на ділових зустрічах і переговорах. Дуже важливо, щоб контактна інформація завжди залишалася під рукою у потенційного клієнта, і за допомогою даного різновиду візиток досягти цього можна без особливих проблем.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529070" y="164308"/>
            <a:ext cx="54800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3600" b="1" dirty="0">
                <a:latin typeface="Century Gothic" panose="020B0502020202020204" pitchFamily="34" charset="0"/>
              </a:rPr>
              <a:t>Види візитних карток</a:t>
            </a:r>
            <a:r>
              <a:rPr lang="ru-RU" sz="36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41750" y="2453104"/>
            <a:ext cx="8249920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100" b="0" i="0" dirty="0" smtClean="0">
                <a:effectLst/>
                <a:latin typeface="-apple-system"/>
              </a:rPr>
              <a:t>Необхідно пам'ятати, що на ділових візитках спочатку вказується ім'я та по батькові, а тільки потім прізвище (саме такий порядок вважається правильним). Крім того, тут також потрібно прописати посаду, назву компанії і рід її діяльності. З іншого боку, є речі, які не рекомендується розміщувати на даному виді візиток. Фото власника - одна з таких речей. Велика ймовірність, що бізнес-візитка з фотографією (особливо, якщо фотографія підібрана невдало) буде виглядати нерозумно.</a:t>
            </a:r>
          </a:p>
          <a:p>
            <a:pPr indent="457200" algn="just"/>
            <a:r>
              <a:rPr lang="uk-UA" sz="2100" b="0" i="0" dirty="0" smtClean="0">
                <a:effectLst/>
                <a:latin typeface="-apple-system"/>
              </a:rPr>
              <a:t>При розробці ділових візиток прийнято використовувати кольори і логотип компанії. В основному, в цьому сегменті переважає суворий дизайн візиток. Однак якщо людина бажає виділитися, їй варто замовити дизайнерську візитку з незвичайною версткою, яскравими кольорами тощо.</a:t>
            </a:r>
            <a:endParaRPr lang="uk-UA" sz="2100" b="0" i="0" dirty="0">
              <a:effectLst/>
              <a:latin typeface="-apple-system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470" y="2976517"/>
            <a:ext cx="3534410" cy="324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5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8320" y="883445"/>
            <a:ext cx="11236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1" dirty="0">
                <a:latin typeface="Century Gothic" panose="020B0502020202020204" pitchFamily="34" charset="0"/>
              </a:rPr>
              <a:t>К</a:t>
            </a:r>
            <a:r>
              <a:rPr lang="uk-UA" sz="2400" b="1" i="0" dirty="0" smtClean="0">
                <a:effectLst/>
                <a:latin typeface="Century Gothic" panose="020B0502020202020204" pitchFamily="34" charset="0"/>
              </a:rPr>
              <a:t>орпоративні візитки</a:t>
            </a:r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. Вони створюються в рекламних цілях (наприклад, для роздачі на тематичних виставках і конференціях) і, як правило, є двосторонніми. Корпоративна візитка відображає стиль компанії і, як правило, не містить імен і прізвищ. Але зате на ній є інформація про компанію та її послуги.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529070" y="164308"/>
            <a:ext cx="54800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3600" b="1" dirty="0">
                <a:latin typeface="Century Gothic" panose="020B0502020202020204" pitchFamily="34" charset="0"/>
              </a:rPr>
              <a:t>Види візитних карток</a:t>
            </a:r>
            <a:r>
              <a:rPr lang="ru-RU" sz="3600" b="1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320" y="3171824"/>
            <a:ext cx="4612640" cy="3218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412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4160" y="528922"/>
            <a:ext cx="11490960" cy="3524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28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Заході і у вітчизняній діловій практиці прийнято, якщо ви не застали партнера в його офісі, залишити свою візитку у секретаря, загнув верхній правий кут, а потім розправивши його. Загин свідчить, що ви особисто залишили візитку, а це сприймається як знак найбільшого поваги і пошани.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uk-UA" sz="28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28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Картка може бути передана і з шофером або кур’єром, але в цьому випадку вона не загинається. </a:t>
            </a:r>
            <a:endParaRPr lang="uk-UA" sz="2800" b="1" dirty="0"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Знак оклику png |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211320"/>
            <a:ext cx="1249680" cy="157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44800" y="4359661"/>
            <a:ext cx="8310880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3600" b="1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Грубе порушення етикету – загнуту картку передати через кур’єра або шофера.</a:t>
            </a:r>
            <a:endParaRPr lang="uk-UA" sz="3600" b="1" dirty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51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698558" y="50585"/>
            <a:ext cx="833088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Century Gothic" panose="020B0502020202020204" pitchFamily="34" charset="0"/>
              </a:rPr>
              <a:t>Візитна картка може виконувати функцію листа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08902" y="1872233"/>
            <a:ext cx="2808287" cy="2160587"/>
          </a:xfrm>
          <a:prstGeom prst="ellipse">
            <a:avLst/>
          </a:prstGeom>
          <a:solidFill>
            <a:srgbClr val="FB9711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2400" b="1" dirty="0" err="1" smtClean="0">
                <a:latin typeface="Century Gothic" panose="020B0502020202020204" pitchFamily="34" charset="0"/>
              </a:rPr>
              <a:t>p.f</a:t>
            </a:r>
            <a:r>
              <a:rPr lang="uk-UA" sz="2400" b="1" dirty="0" smtClean="0">
                <a:latin typeface="Century Gothic" panose="020B0502020202020204" pitchFamily="34" charset="0"/>
              </a:rPr>
              <a:t>.</a:t>
            </a:r>
            <a:r>
              <a:rPr lang="uk-UA" b="1" dirty="0" smtClean="0">
                <a:latin typeface="Century Gothic" panose="020B0502020202020204" pitchFamily="34" charset="0"/>
              </a:rPr>
              <a:t> </a:t>
            </a:r>
          </a:p>
          <a:p>
            <a:pPr algn="ctr">
              <a:defRPr/>
            </a:pPr>
            <a:r>
              <a:rPr lang="uk-UA" b="1" dirty="0" smtClean="0">
                <a:latin typeface="Century Gothic" panose="020B0502020202020204" pitchFamily="34" charset="0"/>
              </a:rPr>
              <a:t>(</a:t>
            </a:r>
            <a:r>
              <a:rPr lang="uk-UA" b="1" dirty="0" err="1">
                <a:latin typeface="Century Gothic" panose="020B0502020202020204" pitchFamily="34" charset="0"/>
              </a:rPr>
              <a:t>pour</a:t>
            </a:r>
            <a:r>
              <a:rPr lang="uk-UA" b="1" dirty="0">
                <a:latin typeface="Century Gothic" panose="020B0502020202020204" pitchFamily="34" charset="0"/>
              </a:rPr>
              <a:t> </a:t>
            </a:r>
            <a:r>
              <a:rPr lang="uk-UA" b="1" dirty="0" err="1">
                <a:latin typeface="Century Gothic" panose="020B0502020202020204" pitchFamily="34" charset="0"/>
              </a:rPr>
              <a:t>feficiter</a:t>
            </a:r>
            <a:r>
              <a:rPr lang="uk-UA" b="1" dirty="0">
                <a:latin typeface="Century Gothic" panose="020B0502020202020204" pitchFamily="34" charset="0"/>
              </a:rPr>
              <a:t>) </a:t>
            </a:r>
            <a:r>
              <a:rPr lang="uk-UA" dirty="0">
                <a:latin typeface="Century Gothic" panose="020B0502020202020204" pitchFamily="34" charset="0"/>
              </a:rPr>
              <a:t>- "щоб привітати"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2404745" y="1614377"/>
            <a:ext cx="2660650" cy="2087562"/>
          </a:xfrm>
          <a:prstGeom prst="ellipse">
            <a:avLst/>
          </a:prstGeom>
          <a:solidFill>
            <a:srgbClr val="FCA530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2400" b="1" dirty="0" err="1" smtClean="0">
                <a:latin typeface="Century Gothic" panose="020B0502020202020204" pitchFamily="34" charset="0"/>
              </a:rPr>
              <a:t>p.r</a:t>
            </a:r>
            <a:r>
              <a:rPr lang="uk-UA" sz="2400" b="1" dirty="0" smtClean="0">
                <a:latin typeface="Century Gothic" panose="020B0502020202020204" pitchFamily="34" charset="0"/>
              </a:rPr>
              <a:t>. </a:t>
            </a:r>
          </a:p>
          <a:p>
            <a:pPr algn="ctr">
              <a:defRPr/>
            </a:pPr>
            <a:r>
              <a:rPr lang="uk-UA" b="1" dirty="0" smtClean="0">
                <a:latin typeface="Century Gothic" panose="020B0502020202020204" pitchFamily="34" charset="0"/>
              </a:rPr>
              <a:t>(</a:t>
            </a:r>
            <a:r>
              <a:rPr lang="uk-UA" b="1" dirty="0" err="1">
                <a:latin typeface="Century Gothic" panose="020B0502020202020204" pitchFamily="34" charset="0"/>
              </a:rPr>
              <a:t>pour</a:t>
            </a:r>
            <a:r>
              <a:rPr lang="uk-UA" b="1" dirty="0">
                <a:latin typeface="Century Gothic" panose="020B0502020202020204" pitchFamily="34" charset="0"/>
              </a:rPr>
              <a:t> </a:t>
            </a:r>
            <a:r>
              <a:rPr lang="uk-UA" b="1" dirty="0" err="1">
                <a:latin typeface="Century Gothic" panose="020B0502020202020204" pitchFamily="34" charset="0"/>
              </a:rPr>
              <a:t>remercier</a:t>
            </a:r>
            <a:r>
              <a:rPr lang="uk-UA" b="1" dirty="0">
                <a:latin typeface="Century Gothic" panose="020B0502020202020204" pitchFamily="34" charset="0"/>
              </a:rPr>
              <a:t>) – </a:t>
            </a:r>
          </a:p>
          <a:p>
            <a:pPr algn="ctr">
              <a:defRPr/>
            </a:pPr>
            <a:r>
              <a:rPr lang="uk-UA" dirty="0">
                <a:latin typeface="Century Gothic" panose="020B0502020202020204" pitchFamily="34" charset="0"/>
              </a:rPr>
              <a:t>"з подякою"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6951425" y="4687251"/>
            <a:ext cx="2952750" cy="2077403"/>
          </a:xfrm>
          <a:prstGeom prst="ellipse">
            <a:avLst/>
          </a:prstGeom>
          <a:solidFill>
            <a:srgbClr val="FDC06F"/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uk-UA" b="1" dirty="0" err="1" smtClean="0">
                <a:solidFill>
                  <a:srgbClr val="000066"/>
                </a:solidFill>
                <a:latin typeface="Century Gothic" panose="020B0502020202020204" pitchFamily="34" charset="0"/>
              </a:rPr>
              <a:t>p.f.n.a</a:t>
            </a: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. </a:t>
            </a:r>
          </a:p>
          <a:p>
            <a:pPr algn="ctr">
              <a:defRPr/>
            </a:pP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(</a:t>
            </a:r>
            <a:r>
              <a:rPr lang="uk-UA" b="1" dirty="0" err="1">
                <a:solidFill>
                  <a:srgbClr val="000066"/>
                </a:solidFill>
                <a:latin typeface="Century Gothic" panose="020B0502020202020204" pitchFamily="34" charset="0"/>
              </a:rPr>
              <a:t>pour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 </a:t>
            </a:r>
            <a:r>
              <a:rPr lang="uk-UA" b="1" dirty="0" err="1">
                <a:solidFill>
                  <a:srgbClr val="000066"/>
                </a:solidFill>
                <a:latin typeface="Century Gothic" panose="020B0502020202020204" pitchFamily="34" charset="0"/>
              </a:rPr>
              <a:t>feliciter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 і </a:t>
            </a:r>
            <a:r>
              <a:rPr lang="uk-UA" b="1" dirty="0" err="1">
                <a:solidFill>
                  <a:srgbClr val="000066"/>
                </a:solidFill>
                <a:latin typeface="Century Gothic" panose="020B0502020202020204" pitchFamily="34" charset="0"/>
              </a:rPr>
              <a:t>Nouvclle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 </a:t>
            </a:r>
            <a:r>
              <a:rPr lang="uk-UA" b="1" dirty="0" err="1">
                <a:solidFill>
                  <a:srgbClr val="000066"/>
                </a:solidFill>
                <a:latin typeface="Century Gothic" panose="020B0502020202020204" pitchFamily="34" charset="0"/>
              </a:rPr>
              <a:t>Annee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)</a:t>
            </a:r>
            <a:r>
              <a:rPr lang="ru-RU" dirty="0">
                <a:solidFill>
                  <a:srgbClr val="000066"/>
                </a:solidFill>
                <a:latin typeface="Century Gothic" panose="020B0502020202020204" pitchFamily="34" charset="0"/>
              </a:rPr>
              <a:t> </a:t>
            </a:r>
            <a:r>
              <a:rPr lang="uk-UA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Вітання </a:t>
            </a:r>
            <a:r>
              <a:rPr lang="uk-UA" dirty="0">
                <a:solidFill>
                  <a:srgbClr val="000066"/>
                </a:solidFill>
                <a:latin typeface="Century Gothic" panose="020B0502020202020204" pitchFamily="34" charset="0"/>
              </a:rPr>
              <a:t>з Новим роком</a:t>
            </a:r>
            <a:endParaRPr lang="ru-RU" dirty="0">
              <a:solidFill>
                <a:srgbClr val="000066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2515471" y="4163081"/>
            <a:ext cx="2837022" cy="2077403"/>
          </a:xfrm>
          <a:prstGeom prst="ellipse">
            <a:avLst/>
          </a:prstGeom>
          <a:solidFill>
            <a:srgbClr val="FB9711"/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uk-UA" b="1" dirty="0" err="1" smtClean="0">
                <a:solidFill>
                  <a:srgbClr val="000066"/>
                </a:solidFill>
                <a:latin typeface="Century Gothic" panose="020B0502020202020204" pitchFamily="34" charset="0"/>
              </a:rPr>
              <a:t>р.с</a:t>
            </a: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. </a:t>
            </a:r>
          </a:p>
          <a:p>
            <a:pPr algn="ctr">
              <a:defRPr/>
            </a:pP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(</a:t>
            </a:r>
            <a:r>
              <a:rPr lang="uk-UA" b="1" dirty="0" err="1">
                <a:solidFill>
                  <a:srgbClr val="000066"/>
                </a:solidFill>
                <a:latin typeface="Century Gothic" panose="020B0502020202020204" pitchFamily="34" charset="0"/>
              </a:rPr>
              <a:t>pour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 </a:t>
            </a:r>
            <a:r>
              <a:rPr lang="uk-UA" b="1" dirty="0" err="1">
                <a:solidFill>
                  <a:srgbClr val="000066"/>
                </a:solidFill>
                <a:latin typeface="Century Gothic" panose="020B0502020202020204" pitchFamily="34" charset="0"/>
              </a:rPr>
              <a:t>condoleance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) </a:t>
            </a:r>
            <a:r>
              <a:rPr lang="uk-UA" dirty="0">
                <a:solidFill>
                  <a:srgbClr val="000066"/>
                </a:solidFill>
                <a:latin typeface="Century Gothic" panose="020B0502020202020204" pitchFamily="34" charset="0"/>
              </a:rPr>
              <a:t>– “щоб виразити співчуття”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4617403" y="1851316"/>
            <a:ext cx="2743835" cy="1687890"/>
          </a:xfrm>
          <a:prstGeom prst="ellipse">
            <a:avLst/>
          </a:prstGeom>
          <a:solidFill>
            <a:srgbClr val="FB9711"/>
          </a:solidFill>
          <a:ln w="9525">
            <a:noFill/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uk-UA" b="1" dirty="0" err="1" smtClean="0">
                <a:solidFill>
                  <a:srgbClr val="000066"/>
                </a:solidFill>
                <a:latin typeface="Century Gothic" panose="020B0502020202020204" pitchFamily="34" charset="0"/>
              </a:rPr>
              <a:t>р.р.с</a:t>
            </a: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. </a:t>
            </a:r>
          </a:p>
          <a:p>
            <a:pPr algn="ctr">
              <a:defRPr/>
            </a:pP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(</a:t>
            </a:r>
            <a:r>
              <a:rPr lang="fr-FR" b="1" dirty="0">
                <a:solidFill>
                  <a:srgbClr val="000066"/>
                </a:solidFill>
                <a:latin typeface="Century Gothic" panose="020B0502020202020204" pitchFamily="34" charset="0"/>
              </a:rPr>
              <a:t>pour prendre conde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)</a:t>
            </a:r>
            <a:r>
              <a:rPr lang="uk-UA" dirty="0">
                <a:solidFill>
                  <a:srgbClr val="000066"/>
                </a:solidFill>
                <a:latin typeface="Century Gothic" panose="020B0502020202020204" pitchFamily="34" charset="0"/>
              </a:rPr>
              <a:t> "попрощатися"</a:t>
            </a:r>
            <a:r>
              <a:rPr lang="ru-RU" dirty="0">
                <a:solidFill>
                  <a:srgbClr val="000066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-97870" y="4109801"/>
            <a:ext cx="3094038" cy="2073275"/>
          </a:xfrm>
          <a:prstGeom prst="ellipse">
            <a:avLst/>
          </a:prstGeom>
          <a:solidFill>
            <a:srgbClr val="FCB75A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b="1" dirty="0" err="1" smtClean="0">
                <a:solidFill>
                  <a:srgbClr val="000066"/>
                </a:solidFill>
                <a:latin typeface="Century Gothic" panose="020B0502020202020204" pitchFamily="34" charset="0"/>
              </a:rPr>
              <a:t>p.p</a:t>
            </a: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.</a:t>
            </a:r>
            <a:endParaRPr lang="uk-UA" dirty="0" smtClean="0">
              <a:solidFill>
                <a:srgbClr val="000066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(</a:t>
            </a:r>
            <a:r>
              <a:rPr lang="uk-UA" b="1" dirty="0" err="1">
                <a:solidFill>
                  <a:srgbClr val="000066"/>
                </a:solidFill>
                <a:latin typeface="Century Gothic" panose="020B0502020202020204" pitchFamily="34" charset="0"/>
              </a:rPr>
              <a:t>pour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 </a:t>
            </a:r>
            <a:r>
              <a:rPr lang="uk-UA" b="1" dirty="0" err="1">
                <a:solidFill>
                  <a:srgbClr val="000066"/>
                </a:solidFill>
                <a:latin typeface="Century Gothic" panose="020B0502020202020204" pitchFamily="34" charset="0"/>
              </a:rPr>
              <a:t>presenter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)</a:t>
            </a:r>
            <a:r>
              <a:rPr lang="uk-UA" dirty="0">
                <a:solidFill>
                  <a:srgbClr val="000066"/>
                </a:solidFill>
                <a:latin typeface="Century Gothic" panose="020B0502020202020204" pitchFamily="34" charset="0"/>
              </a:rPr>
              <a:t>  - "щоб представити"</a:t>
            </a:r>
            <a:r>
              <a:rPr lang="ru-RU" dirty="0">
                <a:solidFill>
                  <a:srgbClr val="000066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6400" y="703270"/>
            <a:ext cx="1151128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Візитні картки, що пересилаються поштою, не загинаються. На них в лівому нижньому кутку робляться позначки олівцем, які означають наступне:</a:t>
            </a:r>
            <a:endParaRPr lang="uk-UA" sz="2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16349" y="1669389"/>
            <a:ext cx="4575652" cy="2440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f. – привітання;</a:t>
            </a:r>
            <a:b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r. – вираз подяки;</a:t>
            </a:r>
            <a:b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c. – висловлення співчуття;</a:t>
            </a:r>
            <a:b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p. – заочне представлення;</a:t>
            </a:r>
            <a:b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</a:t>
            </a:r>
            <a:r>
              <a:rPr lang="uk-UA" dirty="0" err="1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p.c</a:t>
            </a: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– замість особистого візиту в разі остаточного від’їзду;</a:t>
            </a:r>
            <a:b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</a:t>
            </a:r>
            <a:r>
              <a:rPr lang="uk-UA" dirty="0" err="1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f.c</a:t>
            </a: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– задоволення знайомством;</a:t>
            </a:r>
            <a:b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</a:t>
            </a:r>
            <a:r>
              <a:rPr lang="uk-UA" dirty="0" err="1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f.N.a</a:t>
            </a: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– вітання з Новим роком.</a:t>
            </a:r>
            <a:endParaRPr lang="uk-UA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val 9"/>
          <p:cNvSpPr>
            <a:spLocks noChangeArrowheads="1"/>
          </p:cNvSpPr>
          <p:nvPr/>
        </p:nvSpPr>
        <p:spPr bwMode="auto">
          <a:xfrm>
            <a:off x="4914901" y="4687252"/>
            <a:ext cx="2446337" cy="2077403"/>
          </a:xfrm>
          <a:prstGeom prst="ellipse">
            <a:avLst/>
          </a:prstGeom>
          <a:solidFill>
            <a:srgbClr val="FED7A4"/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р.</a:t>
            </a:r>
            <a:r>
              <a:rPr lang="en-US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f</a:t>
            </a: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.с. </a:t>
            </a:r>
          </a:p>
          <a:p>
            <a:pPr algn="ctr">
              <a:defRPr/>
            </a:pPr>
            <a:r>
              <a:rPr lang="uk-UA" b="1" dirty="0" smtClean="0">
                <a:solidFill>
                  <a:srgbClr val="000066"/>
                </a:solidFill>
                <a:latin typeface="Century Gothic" panose="020B0502020202020204" pitchFamily="34" charset="0"/>
              </a:rPr>
              <a:t>(</a:t>
            </a:r>
            <a:r>
              <a:rPr lang="fr-FR" b="1" dirty="0">
                <a:solidFill>
                  <a:srgbClr val="000066"/>
                </a:solidFill>
                <a:latin typeface="Century Gothic" panose="020B0502020202020204" pitchFamily="34" charset="0"/>
              </a:rPr>
              <a:t>pour prendre conde</a:t>
            </a:r>
            <a:r>
              <a:rPr lang="uk-UA" b="1" dirty="0">
                <a:solidFill>
                  <a:srgbClr val="000066"/>
                </a:solidFill>
                <a:latin typeface="Century Gothic" panose="020B0502020202020204" pitchFamily="34" charset="0"/>
              </a:rPr>
              <a:t>)</a:t>
            </a:r>
            <a:r>
              <a:rPr lang="uk-UA" dirty="0">
                <a:solidFill>
                  <a:srgbClr val="000066"/>
                </a:solidFill>
                <a:latin typeface="Century Gothic" panose="020B0502020202020204" pitchFamily="34" charset="0"/>
              </a:rPr>
              <a:t> "попрощатися"</a:t>
            </a:r>
            <a:r>
              <a:rPr lang="ru-RU" dirty="0">
                <a:solidFill>
                  <a:srgbClr val="000066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368710" y="4349905"/>
            <a:ext cx="28232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отримані поштою (можливий, але нерекомендований варіант подання) або завезені візитки слід також відповідати візитками </a:t>
            </a:r>
          </a:p>
          <a:p>
            <a:pPr indent="360000" algn="just"/>
            <a:r>
              <a:rPr lang="uk-UA" sz="1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16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!!! </a:t>
            </a:r>
            <a:r>
              <a:rPr lang="uk-UA" sz="16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протягом 24 годин</a:t>
            </a:r>
            <a:r>
              <a:rPr lang="uk-UA" sz="1600" b="1" i="1" dirty="0" smtClean="0">
                <a:solidFill>
                  <a:srgbClr val="28303D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!!!</a:t>
            </a:r>
            <a:endParaRPr lang="uk-UA" sz="1600" b="1" i="1" dirty="0"/>
          </a:p>
        </p:txBody>
      </p:sp>
    </p:spTree>
    <p:extLst>
      <p:ext uri="{BB962C8B-B14F-4D97-AF65-F5344CB8AC3E}">
        <p14:creationId xmlns:p14="http://schemas.microsoft.com/office/powerpoint/2010/main" val="240764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59937" y="318732"/>
            <a:ext cx="7242047" cy="5193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uk-UA" sz="2800" b="1" i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</a:t>
            </a:r>
            <a:r>
              <a:rPr lang="uk-UA" sz="2800" b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вручення візитних карток:</a:t>
            </a:r>
            <a:endParaRPr lang="uk-UA" sz="28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160110"/>
            <a:ext cx="11704320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візитні картки вручають особисто;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знайомства першим вручає свою картку той, чий ранг, посада нижчі;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якщо співрозмовники однакового соціального статусу, першим пропонує візитну картку молодший за віком;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якщо і посада, і вік однакові, більшу оперативність може виявити більш ввічлива й активна або більш зацікавлена людина;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ділової зустрічі з іноземними партнерами першими візитні картки вручають господарі;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отримавши візитівку, людина має обов’язково вручити свою;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візитну картку прийнято вручати правою рукою (картка мас бути повернута так, щоб партнер відразу міг прочитати текст) з легким уклоном.</a:t>
            </a:r>
            <a:endParaRPr lang="uk-UA" sz="2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29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/>
          <p:cNvSpPr txBox="1">
            <a:spLocks/>
          </p:cNvSpPr>
          <p:nvPr/>
        </p:nvSpPr>
        <p:spPr>
          <a:xfrm>
            <a:off x="5029200" y="2108662"/>
            <a:ext cx="6578600" cy="23298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uk-UA" sz="24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Segoe UI Semibold" panose="020B0702040204020203" pitchFamily="34" charset="0"/>
              </a:rPr>
              <a:t>Зберігати візитні картки слід у спеціальних альбомах, так званих «візитницях», щоб вони якомога краще і охайніше. Жінки можуть носити візитки у сумці.</a:t>
            </a:r>
            <a:endParaRPr lang="ru-RU" sz="2400" b="1" dirty="0" smtClean="0">
              <a:solidFill>
                <a:schemeClr val="tx1"/>
              </a:solidFill>
              <a:latin typeface="Century Gothic" panose="020B0502020202020204" pitchFamily="34" charset="0"/>
              <a:cs typeface="Segoe UI Semibold" panose="020B0702040204020203" pitchFamily="34" charset="0"/>
            </a:endParaRPr>
          </a:p>
          <a:p>
            <a:pPr marL="0" indent="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uk-UA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10" descr="30+ бесплатных шаблонов визиток для каждой профессии - gadgetshelp,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" y="371302"/>
            <a:ext cx="3857625" cy="525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39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7840" y="335165"/>
            <a:ext cx="11308079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Ділова атрибутика </a:t>
            </a:r>
            <a:r>
              <a:rPr lang="uk-UA" sz="24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– Речі та предмети, що використовуються в діловій сфері і потребують виконання етикетних норм.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 в себе</a:t>
            </a:r>
            <a:r>
              <a:rPr lang="uk-UA" sz="24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Візитні картки, Зовнішній вигляд в різних місцях Подарунки в діловій сфері, Мистецтво букета. </a:t>
            </a:r>
            <a:endParaRPr lang="uk-UA" sz="2400" dirty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72250" y="1888363"/>
            <a:ext cx="4886960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effectLst/>
                <a:latin typeface="Bad Script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Візитна картка</a:t>
            </a:r>
            <a:r>
              <a:rPr lang="uk-UA" sz="2400" dirty="0" smtClean="0">
                <a:effectLst/>
                <a:latin typeface="Bad Script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(візитівка) – традиційний носій контактної інформації про людину чи організацію.</a:t>
            </a:r>
            <a:endParaRPr lang="uk-UA" sz="24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effectLst/>
                <a:latin typeface="Bad Script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Візитна картка або візитка</a:t>
            </a:r>
            <a:r>
              <a:rPr lang="uk-UA" sz="2400" dirty="0" smtClean="0">
                <a:effectLst/>
                <a:latin typeface="Bad Script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невеликого формату персональна карточка (паперова, картонна або пластикова) з особистою інформацією власника, включає ім’я, компанію (зазвичай з логотипом) та контакти (адресу, номер телефону, електронну пошту).</a:t>
            </a:r>
            <a:endParaRPr lang="uk-UA" sz="2400" dirty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32277" t="30986" r="32764" b="23048"/>
          <a:stretch/>
        </p:blipFill>
        <p:spPr bwMode="auto">
          <a:xfrm>
            <a:off x="8869679" y="1713547"/>
            <a:ext cx="2936240" cy="19745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Подарунки й сувеніри у сфері ділових відносин | Best Moda In 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028785"/>
            <a:ext cx="3555406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вітковий етикет: що подарувати на різні свят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450" y="3895204"/>
            <a:ext cx="2683469" cy="284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1242" y="5866820"/>
            <a:ext cx="27735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 smtClean="0">
                <a:latin typeface="Bad Script" panose="02000000000000000000" pitchFamily="2" charset="0"/>
              </a:rPr>
              <a:t>Візитні картки</a:t>
            </a:r>
            <a:endParaRPr lang="uk-UA" sz="3600" b="1" dirty="0" smtClean="0">
              <a:latin typeface="Bad Script" panose="02000000000000000000" pitchFamily="2" charset="0"/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101682" y="5039360"/>
            <a:ext cx="579120" cy="751840"/>
          </a:xfrm>
          <a:prstGeom prst="irregularSeal1">
            <a:avLst/>
          </a:prstGeom>
          <a:solidFill>
            <a:srgbClr val="FCB7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0" name="Прямая соединительная линия 9"/>
          <p:cNvCxnSpPr>
            <a:stCxn id="8" idx="3"/>
          </p:cNvCxnSpPr>
          <p:nvPr/>
        </p:nvCxnSpPr>
        <p:spPr>
          <a:xfrm>
            <a:off x="680802" y="5501950"/>
            <a:ext cx="3080979" cy="47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09651" y="5577570"/>
            <a:ext cx="2357069" cy="47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99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57520" y="250875"/>
            <a:ext cx="6055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latin typeface="Century Gothic" panose="020B0502020202020204" pitchFamily="34" charset="0"/>
              </a:rPr>
              <a:t>Подарунковий</a:t>
            </a:r>
            <a:r>
              <a:rPr lang="ru-RU" sz="3600" b="1" dirty="0" smtClean="0">
                <a:latin typeface="Century Gothic" panose="020B0502020202020204" pitchFamily="34" charset="0"/>
              </a:rPr>
              <a:t> </a:t>
            </a:r>
            <a:r>
              <a:rPr lang="ru-RU" sz="3600" b="1" dirty="0" err="1" smtClean="0">
                <a:latin typeface="Century Gothic" panose="020B0502020202020204" pitchFamily="34" charset="0"/>
              </a:rPr>
              <a:t>етикет</a:t>
            </a:r>
            <a:endParaRPr lang="ru-RU" sz="3600" b="1" dirty="0" smtClean="0"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76800" y="3072348"/>
            <a:ext cx="7020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0" i="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Подарунки для бізнес-партнерів або колег - це відмінний спосіб виразити ваше до них глибоку повагу і продемонструвати готовність подальшої співпраці.</a:t>
            </a:r>
          </a:p>
          <a:p>
            <a:pPr indent="457200" algn="just"/>
            <a:r>
              <a:rPr lang="uk-UA" sz="2400" dirty="0" smtClean="0">
                <a:latin typeface="Century Gothic" panose="020B0502020202020204" pitchFamily="34" charset="0"/>
              </a:rPr>
              <a:t/>
            </a:r>
            <a:br>
              <a:rPr lang="uk-UA" sz="2400" dirty="0" smtClean="0">
                <a:latin typeface="Century Gothic" panose="020B0502020202020204" pitchFamily="34" charset="0"/>
              </a:rPr>
            </a:br>
            <a:r>
              <a:rPr lang="uk-UA" sz="2400" b="0" i="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Діловий подарунок відрізняється тим, що презентується не особистості, а посаді. Бажано, щоб сувенір нагадував про вашу компанію і підкреслював характер сформованих відносин.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6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821" y="3490706"/>
            <a:ext cx="4776979" cy="2290333"/>
          </a:xfrm>
          <a:prstGeom prst="rect">
            <a:avLst/>
          </a:prstGeom>
          <a:noFill/>
        </p:spPr>
      </p:pic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284480" y="862598"/>
            <a:ext cx="11450320" cy="2209750"/>
          </a:xfrm>
        </p:spPr>
        <p:txBody>
          <a:bodyPr>
            <a:noAutofit/>
          </a:bodyPr>
          <a:lstStyle/>
          <a:p>
            <a:pPr marL="95250" indent="457200" algn="just">
              <a:lnSpc>
                <a:spcPct val="100000"/>
              </a:lnSpc>
              <a:buNone/>
            </a:pPr>
            <a:r>
              <a:rPr lang="uk-UA" sz="2400" dirty="0" smtClean="0">
                <a:latin typeface="Century Gothic" panose="020B0502020202020204" pitchFamily="34" charset="0"/>
              </a:rPr>
              <a:t>Традиція дарувати подарунки стала невід'ємною частиною культури ділових відносин. Ділові подарунки колегам, партнерам, керівникам і підлеглим роблять нашу трудове життя багатше, добрішими і </a:t>
            </a:r>
            <a:r>
              <a:rPr lang="uk-UA" sz="2400" dirty="0" err="1" smtClean="0">
                <a:latin typeface="Century Gothic" panose="020B0502020202020204" pitchFamily="34" charset="0"/>
              </a:rPr>
              <a:t>повноцінніше</a:t>
            </a:r>
            <a:r>
              <a:rPr lang="uk-UA" sz="2400" dirty="0" smtClean="0">
                <a:latin typeface="Century Gothic" panose="020B0502020202020204" pitchFamily="34" charset="0"/>
              </a:rPr>
              <a:t>. Подарунком можна продемонструвати повагу до своїх товаришів, висловити подяку людям, які вас оточують і допомагають у професійному плані. </a:t>
            </a:r>
            <a:endParaRPr lang="uk-UA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31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2080" y="501640"/>
            <a:ext cx="104851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Відповідно до правил бізнес-етикету, </a:t>
            </a:r>
            <a:r>
              <a:rPr lang="uk-UA" sz="2400" b="1" i="0" dirty="0" smtClean="0">
                <a:effectLst/>
                <a:latin typeface="Century Gothic" panose="020B0502020202020204" pitchFamily="34" charset="0"/>
              </a:rPr>
              <a:t>презент під час першої зустрічі підносять представники приймаючої сторони</a:t>
            </a:r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, тобто </a:t>
            </a:r>
            <a:r>
              <a:rPr lang="uk-UA" sz="2400" b="0" i="0" u="sng" dirty="0" smtClean="0">
                <a:effectLst/>
                <a:latin typeface="Century Gothic" panose="020B0502020202020204" pitchFamily="34" charset="0"/>
              </a:rPr>
              <a:t>господарі</a:t>
            </a:r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, а не гості. </a:t>
            </a:r>
          </a:p>
          <a:p>
            <a:pPr indent="457200" algn="just"/>
            <a:endParaRPr lang="uk-UA" sz="2400" b="0" i="0" dirty="0" smtClean="0">
              <a:effectLst/>
              <a:latin typeface="Century Gothic" panose="020B0502020202020204" pitchFamily="34" charset="0"/>
            </a:endParaRPr>
          </a:p>
          <a:p>
            <a:pPr indent="457200" algn="just"/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Необхідно пам'ятати, що вручення здійснюється без врахування рангів: молодші за посадою - старшим. </a:t>
            </a:r>
          </a:p>
          <a:p>
            <a:pPr indent="457200" algn="just"/>
            <a:endParaRPr lang="uk-UA" sz="2400" b="0" i="0" dirty="0" smtClean="0">
              <a:effectLst/>
              <a:latin typeface="Century Gothic" panose="020B0502020202020204" pitchFamily="34" charset="0"/>
            </a:endParaRPr>
          </a:p>
          <a:p>
            <a:pPr indent="457200" algn="just"/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Групі людей краще вручати однакові подарунки. </a:t>
            </a:r>
          </a:p>
          <a:p>
            <a:pPr indent="457200" algn="just"/>
            <a:endParaRPr lang="uk-UA" sz="2400" b="0" i="0" dirty="0" smtClean="0">
              <a:effectLst/>
              <a:latin typeface="Century Gothic" panose="020B0502020202020204" pitchFamily="34" charset="0"/>
            </a:endParaRPr>
          </a:p>
          <a:p>
            <a:pPr indent="457200" algn="just"/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При цьому пам'ятайте, що не можна дарувати ідентичні сувеніри та керівнику, і рядовому співробітникові, подібне порушення субординації можуть порахувати за образу. </a:t>
            </a:r>
          </a:p>
          <a:p>
            <a:pPr indent="457200" algn="just"/>
            <a:endParaRPr lang="uk-UA" sz="2400" b="0" i="0" dirty="0" smtClean="0">
              <a:effectLst/>
              <a:latin typeface="Century Gothic" panose="020B0502020202020204" pitchFamily="34" charset="0"/>
            </a:endParaRPr>
          </a:p>
          <a:p>
            <a:pPr indent="457200" algn="just"/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Не зайвим буде докласти до подарунка візитку компанії або листівку з контактами і щирим привітанням.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36195" y="862013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36195" y="2183209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36195" y="3153489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36195" y="4018994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36195" y="5393373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930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49692"/>
            <a:ext cx="3621565" cy="2720199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90160" y="484958"/>
            <a:ext cx="6690360" cy="6096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Century Gothic" panose="020B0502020202020204" pitchFamily="34" charset="0"/>
              </a:rPr>
              <a:t>Не рекомендується дарувати: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pic>
        <p:nvPicPr>
          <p:cNvPr id="6" name="Содержимое 4" descr="x-red-cross-brush-paint-stroke-hand-drawn-blood-vector-texture-no-decline-cancel-sign-symbol-isolated-white-background-10178094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621565" y="133598"/>
            <a:ext cx="1329370" cy="1329370"/>
          </a:xfrm>
        </p:spPr>
      </p:pic>
      <p:sp>
        <p:nvSpPr>
          <p:cNvPr id="7" name="TextBox 6"/>
          <p:cNvSpPr txBox="1"/>
          <p:nvPr/>
        </p:nvSpPr>
        <p:spPr>
          <a:xfrm>
            <a:off x="0" y="1621500"/>
            <a:ext cx="1203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 smtClean="0">
                <a:latin typeface="Century Gothic" panose="020B0502020202020204" pitchFamily="34" charset="0"/>
              </a:rPr>
              <a:t>Дорогий подарунок</a:t>
            </a:r>
            <a:r>
              <a:rPr lang="uk-UA" sz="2400" dirty="0" smtClean="0">
                <a:latin typeface="Century Gothic" panose="020B0502020202020204" pitchFamily="34" charset="0"/>
              </a:rPr>
              <a:t>. Головне правило говорить - діловий подарунок не повинен бути дорогим. Своїм подарунком ви поставите їх у незручне становище, подарунок може бути розцінений як тиск. А дорогий подарунок начальнику може бути розцінений як хабар. 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8" name="Picture 6" descr="Картинки по запросу дорогой подарок"/>
          <p:cNvPicPr>
            <a:picLocks noChangeAspect="1" noChangeArrowheads="1"/>
          </p:cNvPicPr>
          <p:nvPr/>
        </p:nvPicPr>
        <p:blipFill>
          <a:blip r:embed="rId5" cstate="print"/>
          <a:srcRect l="12215" t="6580"/>
          <a:stretch>
            <a:fillRect/>
          </a:stretch>
        </p:blipFill>
        <p:spPr bwMode="auto">
          <a:xfrm>
            <a:off x="4022472" y="3391655"/>
            <a:ext cx="3302888" cy="267823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406640" y="2862012"/>
            <a:ext cx="454152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b="1" i="0" dirty="0" smtClean="0">
                <a:effectLst/>
                <a:latin typeface="Century Gothic" panose="020B0502020202020204" pitchFamily="34" charset="0"/>
              </a:rPr>
              <a:t>Зверніть увагу на вартість</a:t>
            </a:r>
            <a:r>
              <a:rPr lang="uk-UA" sz="2200" b="0" i="0" dirty="0" smtClean="0">
                <a:effectLst/>
                <a:latin typeface="Century Gothic" panose="020B0502020202020204" pitchFamily="34" charset="0"/>
              </a:rPr>
              <a:t>: презент повинен бути не дорожче 100 $, інакше це може бути </a:t>
            </a:r>
            <a:r>
              <a:rPr lang="uk-UA" sz="2200" b="0" i="0" dirty="0" err="1" smtClean="0">
                <a:effectLst/>
                <a:latin typeface="Century Gothic" panose="020B0502020202020204" pitchFamily="34" charset="0"/>
              </a:rPr>
              <a:t>сприйнято</a:t>
            </a:r>
            <a:r>
              <a:rPr lang="uk-UA" sz="2200" b="0" i="0" dirty="0" smtClean="0">
                <a:effectLst/>
                <a:latin typeface="Century Gothic" panose="020B0502020202020204" pitchFamily="34" charset="0"/>
              </a:rPr>
              <a:t> як хабар. Крім того, на сам подарунок або упаковку для нього не варто наносити занадто помітний логотип організації, щоб обдарований не став мимоволі вашою "пересувною рекламою".</a:t>
            </a:r>
            <a:endParaRPr lang="uk-UA" sz="2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59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79440" y="615018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uk-UA" sz="2800" b="0" i="0" dirty="0" smtClean="0">
                <a:effectLst/>
                <a:latin typeface="Century Gothic" panose="020B0502020202020204" pitchFamily="34" charset="0"/>
              </a:rPr>
              <a:t>Потрібно відзначити, що </a:t>
            </a:r>
            <a:r>
              <a:rPr lang="uk-UA" sz="2800" b="1" i="0" dirty="0" smtClean="0">
                <a:effectLst/>
                <a:latin typeface="Century Gothic" panose="020B0502020202020204" pitchFamily="34" charset="0"/>
              </a:rPr>
              <a:t>співробітники можуть дарувати начальству  тільки колективні подарунки</a:t>
            </a:r>
            <a:r>
              <a:rPr lang="uk-UA" sz="2800" b="0" i="0" dirty="0" smtClean="0">
                <a:effectLst/>
                <a:latin typeface="Century Gothic" panose="020B0502020202020204" pitchFamily="34" charset="0"/>
              </a:rPr>
              <a:t>. 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63896" t="24345" r="6974" b="41265"/>
          <a:stretch/>
        </p:blipFill>
        <p:spPr bwMode="auto">
          <a:xfrm>
            <a:off x="257174" y="236537"/>
            <a:ext cx="5239385" cy="3136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7174" y="378761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А ось керівнику дозволено зробити індивідуальний презент працівникові компанії за досягнення в його професійній діяльності або в якості привітання з ювілеєм, весіллям або інших особистих значущою подією.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17412" name="Picture 4" descr="Золоті правила подарункового етикету: як дарувати подарунки правильно |  Блог FAT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940" y="3104515"/>
            <a:ext cx="47625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7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42240" y="1452712"/>
            <a:ext cx="11902440" cy="1364470"/>
          </a:xfrm>
        </p:spPr>
        <p:txBody>
          <a:bodyPr>
            <a:normAutofit/>
          </a:bodyPr>
          <a:lstStyle/>
          <a:p>
            <a:pPr marL="95250" indent="457200" algn="just">
              <a:lnSpc>
                <a:spcPct val="100000"/>
              </a:lnSpc>
              <a:buNone/>
            </a:pPr>
            <a:r>
              <a:rPr lang="uk-UA" sz="2400" b="1" dirty="0" smtClean="0">
                <a:latin typeface="Century Gothic" panose="020B0502020202020204" pitchFamily="34" charset="0"/>
              </a:rPr>
              <a:t>Одяг</a:t>
            </a:r>
            <a:r>
              <a:rPr lang="uk-UA" sz="2400" dirty="0" smtClean="0">
                <a:latin typeface="Century Gothic" panose="020B0502020202020204" pitchFamily="34" charset="0"/>
              </a:rPr>
              <a:t>. Діловими подарунками не можуть бути капелюхи, сорочки, шкарпетки і тому подібне. Тим більше білизна.</a:t>
            </a:r>
          </a:p>
          <a:p>
            <a:pPr marL="95250" indent="457200" algn="just">
              <a:lnSpc>
                <a:spcPct val="100000"/>
              </a:lnSpc>
              <a:buNone/>
            </a:pPr>
            <a:r>
              <a:rPr lang="uk-UA" sz="2400" b="1" dirty="0" smtClean="0">
                <a:latin typeface="Century Gothic" panose="020B0502020202020204" pitchFamily="34" charset="0"/>
              </a:rPr>
              <a:t>Виняток</a:t>
            </a:r>
            <a:r>
              <a:rPr lang="uk-UA" sz="2400" dirty="0" smtClean="0">
                <a:latin typeface="Century Gothic" panose="020B0502020202020204" pitchFamily="34" charset="0"/>
              </a:rPr>
              <a:t> становлять краватки, шарфи і хустки.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 l="3476" r="4975"/>
          <a:stretch>
            <a:fillRect/>
          </a:stretch>
        </p:blipFill>
        <p:spPr bwMode="auto">
          <a:xfrm>
            <a:off x="782320" y="2887423"/>
            <a:ext cx="6624736" cy="3672408"/>
          </a:xfrm>
          <a:prstGeom prst="rect">
            <a:avLst/>
          </a:prstGeom>
          <a:noFill/>
        </p:spPr>
      </p:pic>
      <p:pic>
        <p:nvPicPr>
          <p:cNvPr id="6" name="Picture 4" descr="Картинки по запросу подарок одежда"/>
          <p:cNvPicPr>
            <a:picLocks noChangeAspect="1" noChangeArrowheads="1"/>
          </p:cNvPicPr>
          <p:nvPr/>
        </p:nvPicPr>
        <p:blipFill>
          <a:blip r:embed="rId4" cstate="print"/>
          <a:srcRect b="6758"/>
          <a:stretch>
            <a:fillRect/>
          </a:stretch>
        </p:blipFill>
        <p:spPr bwMode="auto">
          <a:xfrm>
            <a:off x="7858616" y="2887423"/>
            <a:ext cx="3347864" cy="3672408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54320" y="404461"/>
            <a:ext cx="6690360" cy="6096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Century Gothic" panose="020B0502020202020204" pitchFamily="34" charset="0"/>
              </a:rPr>
              <a:t>Не рекомендується дарувати: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pic>
        <p:nvPicPr>
          <p:cNvPr id="8" name="Содержимое 4" descr="x-red-cross-brush-paint-stroke-hand-drawn-blood-vector-texture-no-decline-cancel-sign-symbol-isolated-white-background-1017809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5725" y="53101"/>
            <a:ext cx="1329370" cy="132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59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93040" y="1696721"/>
            <a:ext cx="11775440" cy="975359"/>
          </a:xfrm>
        </p:spPr>
        <p:txBody>
          <a:bodyPr>
            <a:normAutofit fontScale="77500" lnSpcReduction="20000"/>
          </a:bodyPr>
          <a:lstStyle/>
          <a:p>
            <a:pPr marL="95250" indent="0" algn="just">
              <a:buNone/>
            </a:pPr>
            <a:r>
              <a:rPr lang="uk-UA" sz="2800" b="1" dirty="0" smtClean="0">
                <a:latin typeface="Century Gothic" panose="020B0502020202020204" pitchFamily="34" charset="0"/>
              </a:rPr>
              <a:t>Алкогольні напої</a:t>
            </a:r>
            <a:r>
              <a:rPr lang="uk-UA" sz="2800" dirty="0" smtClean="0">
                <a:latin typeface="Century Gothic" panose="020B0502020202020204" pitchFamily="34" charset="0"/>
              </a:rPr>
              <a:t>. Такі подарунки при робочих взаєминах недоречні. У багатьох компаніях існують правила, що забороняють дарувати спиртні напої.</a:t>
            </a:r>
          </a:p>
          <a:p>
            <a:pPr marL="95250" indent="0" algn="just">
              <a:buNone/>
            </a:pPr>
            <a:r>
              <a:rPr lang="uk-UA" dirty="0" smtClean="0">
                <a:latin typeface="Century Gothic" panose="020B0502020202020204" pitchFamily="34" charset="0"/>
              </a:rPr>
              <a:t>Не прийнято дарувати дзеркала і ножі.</a:t>
            </a:r>
            <a:endParaRPr lang="uk-UA" sz="28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 descr="Картинки по запросу алкоголь в подар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0475" y="2834640"/>
            <a:ext cx="7640569" cy="3730456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354320" y="404461"/>
            <a:ext cx="6690360" cy="6096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Century Gothic" panose="020B0502020202020204" pitchFamily="34" charset="0"/>
              </a:rPr>
              <a:t>Не рекомендується дарувати: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pic>
        <p:nvPicPr>
          <p:cNvPr id="7" name="Содержимое 4" descr="x-red-cross-brush-paint-stroke-hand-drawn-blood-vector-texture-no-decline-cancel-sign-symbol-isolated-white-background-1017809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5725" y="53101"/>
            <a:ext cx="1329370" cy="132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480" y="227271"/>
            <a:ext cx="1147064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Згідно з правилами бізнес-етикету, </a:t>
            </a:r>
            <a:r>
              <a:rPr lang="uk-UA" b="1" dirty="0" smtClean="0">
                <a:latin typeface="Century Gothic" panose="020B0502020202020204" pitchFamily="34" charset="0"/>
              </a:rPr>
              <a:t>дарувати алкоголь можна, але з певними застереженнями:</a:t>
            </a:r>
          </a:p>
          <a:p>
            <a:pPr indent="457200" algn="just"/>
            <a:endParaRPr lang="uk-UA" b="1" dirty="0" smtClean="0">
              <a:latin typeface="Century Gothic" panose="020B0502020202020204" pitchFamily="34" charset="0"/>
            </a:endParaRPr>
          </a:p>
          <a:p>
            <a:pPr indent="457200" algn="just"/>
            <a:r>
              <a:rPr lang="uk-UA" b="1" dirty="0" smtClean="0">
                <a:latin typeface="Century Gothic" panose="020B0502020202020204" pitchFamily="34" charset="0"/>
              </a:rPr>
              <a:t>Коли доречно дарувати алкоголь</a:t>
            </a:r>
            <a:r>
              <a:rPr lang="uk-UA" dirty="0" smtClean="0">
                <a:latin typeface="Century Gothic" panose="020B0502020202020204" pitchFamily="34" charset="0"/>
              </a:rPr>
              <a:t>: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✔ У неформальному бізнес-середовищі – якщо у вашій компанії або сфері діяльності це </a:t>
            </a:r>
            <a:r>
              <a:rPr lang="uk-UA" dirty="0" err="1" smtClean="0">
                <a:latin typeface="Century Gothic" panose="020B0502020202020204" pitchFamily="34" charset="0"/>
              </a:rPr>
              <a:t>прийнятно</a:t>
            </a:r>
            <a:r>
              <a:rPr lang="uk-UA" dirty="0" smtClean="0">
                <a:latin typeface="Century Gothic" panose="020B0502020202020204" pitchFamily="34" charset="0"/>
              </a:rPr>
              <a:t>.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✔ Як частина культури – у деяких країнах або галузях (наприклад, у виноробстві) це звична практика.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✔ Перевірені вподобання отримувача – якщо точно знаєте, що людина не проти отримати такий подарунок.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✔ Особливі нагоди – ювілеї, корпоративні свята, підписання важливих контрактів.</a:t>
            </a:r>
          </a:p>
          <a:p>
            <a:pPr indent="457200" algn="just"/>
            <a:endParaRPr lang="uk-UA" b="1" dirty="0" smtClean="0">
              <a:latin typeface="Century Gothic" panose="020B0502020202020204" pitchFamily="34" charset="0"/>
            </a:endParaRPr>
          </a:p>
          <a:p>
            <a:pPr indent="457200" algn="just"/>
            <a:r>
              <a:rPr lang="uk-UA" b="1" dirty="0" smtClean="0">
                <a:latin typeface="Century Gothic" panose="020B0502020202020204" pitchFamily="34" charset="0"/>
              </a:rPr>
              <a:t>Коли краще уникнути такого подарунка</a:t>
            </a:r>
            <a:r>
              <a:rPr lang="uk-UA" dirty="0" smtClean="0">
                <a:latin typeface="Century Gothic" panose="020B0502020202020204" pitchFamily="34" charset="0"/>
              </a:rPr>
              <a:t>: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❌ Релігійні або культурні обмеження – у багатьох культурах алкоголь не вітається.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❌ Політика компанії – деякі компанії мають заборону на прийом алкоголю як подарунка.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❌ Незнайомий отримувач – якщо не знаєте, чи людина споживає алкоголь.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❌ Формальні бізнес-переговори – може бути недоречно.</a:t>
            </a:r>
          </a:p>
          <a:p>
            <a:pPr indent="457200" algn="just"/>
            <a:endParaRPr lang="uk-UA" dirty="0" smtClean="0">
              <a:latin typeface="Century Gothic" panose="020B0502020202020204" pitchFamily="34" charset="0"/>
            </a:endParaRPr>
          </a:p>
          <a:p>
            <a:pPr indent="457200" algn="just"/>
            <a:r>
              <a:rPr lang="uk-UA" b="1" dirty="0" smtClean="0">
                <a:latin typeface="Century Gothic" panose="020B0502020202020204" pitchFamily="34" charset="0"/>
              </a:rPr>
              <a:t>Альтернативи</a:t>
            </a:r>
            <a:r>
              <a:rPr lang="uk-UA" dirty="0" smtClean="0">
                <a:latin typeface="Century Gothic" panose="020B0502020202020204" pitchFamily="34" charset="0"/>
              </a:rPr>
              <a:t>: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Якщо сумніваєтеся, можна подарувати преміальний чай, каву, елітний шоколад або сертифікат у гарний ресторан.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Якщо все ж обираєте алкоголь, краще вибрати щось вишукане (наприклад, хороший коньяк, віскі або вино) і красиво оформити.</a:t>
            </a:r>
            <a:endParaRPr lang="uk-UA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5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960" y="782836"/>
            <a:ext cx="11734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Century Gothic" panose="020B0502020202020204" pitchFamily="34" charset="0"/>
              </a:rPr>
              <a:t>Алкоголь як подарунок бізнес-партнерам</a:t>
            </a:r>
            <a:r>
              <a:rPr lang="uk-UA" sz="2800" dirty="0" smtClean="0">
                <a:latin typeface="Century Gothic" panose="020B0502020202020204" pitchFamily="34" charset="0"/>
              </a:rPr>
              <a:t>:</a:t>
            </a:r>
          </a:p>
          <a:p>
            <a:pPr algn="just"/>
            <a:endParaRPr lang="uk-UA" sz="2800" dirty="0" smtClean="0">
              <a:latin typeface="Century Gothic" panose="020B0502020202020204" pitchFamily="34" charset="0"/>
            </a:endParaRPr>
          </a:p>
          <a:p>
            <a:pPr algn="just"/>
            <a:r>
              <a:rPr lang="uk-UA" sz="2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✅ Коли це доречно</a:t>
            </a:r>
            <a:r>
              <a:rPr lang="uk-UA" sz="2800" dirty="0" smtClean="0">
                <a:latin typeface="Century Gothic" panose="020B0502020202020204" pitchFamily="34" charset="0"/>
              </a:rPr>
              <a:t>:</a:t>
            </a:r>
          </a:p>
          <a:p>
            <a:pPr algn="just"/>
            <a:endParaRPr lang="uk-UA" sz="28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800" dirty="0" smtClean="0">
                <a:latin typeface="Century Gothic" panose="020B0502020202020204" pitchFamily="34" charset="0"/>
              </a:rPr>
              <a:t>Якщо ви впевнені, що у країні або компанії партнера це </a:t>
            </a:r>
            <a:r>
              <a:rPr lang="uk-UA" sz="2800" dirty="0" err="1" smtClean="0">
                <a:latin typeface="Century Gothic" panose="020B0502020202020204" pitchFamily="34" charset="0"/>
              </a:rPr>
              <a:t>прийнятно</a:t>
            </a:r>
            <a:r>
              <a:rPr lang="uk-UA" sz="2800" dirty="0" smtClean="0">
                <a:latin typeface="Century Gothic" panose="020B0502020202020204" pitchFamily="34" charset="0"/>
              </a:rPr>
              <a:t>.</a:t>
            </a:r>
          </a:p>
          <a:p>
            <a:pPr indent="360000" algn="just"/>
            <a:endParaRPr lang="uk-UA" sz="28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800" dirty="0" smtClean="0">
                <a:latin typeface="Century Gothic" panose="020B0502020202020204" pitchFamily="34" charset="0"/>
              </a:rPr>
              <a:t>Коли партнер цінує якісний алкоголь (наприклад, колекційне вино або преміальний віскі).</a:t>
            </a:r>
          </a:p>
          <a:p>
            <a:pPr indent="360000" algn="just"/>
            <a:endParaRPr lang="uk-UA" sz="28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800" dirty="0" smtClean="0">
                <a:latin typeface="Century Gothic" panose="020B0502020202020204" pitchFamily="34" charset="0"/>
              </a:rPr>
              <a:t>Якщо це традиція у вашій сфері бізнесу (наприклад, у виноробстві, гастрономії, міжнародному </a:t>
            </a:r>
            <a:r>
              <a:rPr lang="uk-UA" sz="2800" dirty="0" err="1" smtClean="0">
                <a:latin typeface="Century Gothic" panose="020B0502020202020204" pitchFamily="34" charset="0"/>
              </a:rPr>
              <a:t>ритейлі</a:t>
            </a:r>
            <a:r>
              <a:rPr lang="uk-UA" sz="2800" dirty="0" smtClean="0">
                <a:latin typeface="Century Gothic" panose="020B0502020202020204" pitchFamily="34" charset="0"/>
              </a:rPr>
              <a:t>).</a:t>
            </a:r>
          </a:p>
          <a:p>
            <a:pPr algn="just"/>
            <a:endParaRPr lang="uk-UA" sz="2800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88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94129"/>
            <a:ext cx="12110720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❌ Коли краще утриматися:</a:t>
            </a:r>
          </a:p>
          <a:p>
            <a:pPr indent="360000" algn="just"/>
            <a:endParaRPr lang="uk-UA" sz="24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Якщо партнер має релігійні або культурні обмеження (наприклад, мусульманські країни, де алкоголь заборонений).</a:t>
            </a:r>
          </a:p>
          <a:p>
            <a:pPr indent="360000" algn="just"/>
            <a:endParaRPr lang="uk-UA" sz="5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Якщо компанія дотримується суворої політики щодо подарунків.</a:t>
            </a:r>
          </a:p>
          <a:p>
            <a:pPr indent="360000" algn="just"/>
            <a:endParaRPr lang="uk-UA" sz="5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Якщо ви не впевнені у ставленні партнера до алкоголю (деякі люди не вживають його з особистих причин).</a:t>
            </a:r>
          </a:p>
          <a:p>
            <a:pPr indent="360000" algn="just"/>
            <a:endParaRPr lang="uk-UA" sz="5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Як правильно дарувати алкоголь партнерам:</a:t>
            </a:r>
          </a:p>
          <a:p>
            <a:pPr indent="360000" algn="just"/>
            <a:endParaRPr lang="uk-UA" sz="5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Вибирайте преміальні напої – рідкісне вино, віскі, коньяк або шампанське. Уникати дешевих або масових варіантів.</a:t>
            </a:r>
          </a:p>
          <a:p>
            <a:pPr indent="360000" algn="just"/>
            <a:endParaRPr lang="uk-UA" sz="5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Оформлення має бути стриманим і стильним – лаконічна подарункова упаковка або </a:t>
            </a:r>
            <a:r>
              <a:rPr lang="uk-UA" sz="2400" dirty="0" err="1" smtClean="0">
                <a:latin typeface="Century Gothic" panose="020B0502020202020204" pitchFamily="34" charset="0"/>
              </a:rPr>
              <a:t>брендований</a:t>
            </a:r>
            <a:r>
              <a:rPr lang="uk-UA" sz="2400" dirty="0" smtClean="0">
                <a:latin typeface="Century Gothic" panose="020B0502020202020204" pitchFamily="34" charset="0"/>
              </a:rPr>
              <a:t> футляр.</a:t>
            </a:r>
          </a:p>
          <a:p>
            <a:pPr indent="360000" algn="just"/>
            <a:endParaRPr lang="uk-UA" sz="5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Додайте персональний жест – листівку або витончений аксесуар (штопор, келихи, </a:t>
            </a:r>
            <a:r>
              <a:rPr lang="uk-UA" sz="2400" dirty="0" err="1" smtClean="0">
                <a:latin typeface="Century Gothic" panose="020B0502020202020204" pitchFamily="34" charset="0"/>
              </a:rPr>
              <a:t>декантер</a:t>
            </a:r>
            <a:r>
              <a:rPr lang="uk-UA" sz="2400" dirty="0" smtClean="0">
                <a:latin typeface="Century Gothic" panose="020B0502020202020204" pitchFamily="34" charset="0"/>
              </a:rPr>
              <a:t>).</a:t>
            </a:r>
          </a:p>
          <a:p>
            <a:pPr indent="360000" algn="just"/>
            <a:endParaRPr lang="uk-UA" sz="5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Даруйте не публічно – щоб уникнути незручностей, якщо хтось із присутніх не підтримує такі подарунки.</a:t>
            </a:r>
          </a:p>
          <a:p>
            <a:pPr indent="360000" algn="just"/>
            <a:endParaRPr lang="uk-UA" sz="5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Якщо є сумніви, можна замінити алкоголь на сертифікат у хороший ресторан або набір ексклюзивного чаю/кави.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18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615980_924596250889920_299291167982580593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34970" y="2578534"/>
            <a:ext cx="3230880" cy="3974679"/>
          </a:xfrm>
          <a:prstGeom prst="rect">
            <a:avLst/>
          </a:prstGeom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13360" y="1403113"/>
            <a:ext cx="11633200" cy="1487409"/>
          </a:xfrm>
        </p:spPr>
        <p:txBody>
          <a:bodyPr>
            <a:normAutofit/>
          </a:bodyPr>
          <a:lstStyle/>
          <a:p>
            <a:pPr marL="95250" indent="0" algn="just">
              <a:buNone/>
            </a:pPr>
            <a:r>
              <a:rPr lang="ru-RU" sz="2400" b="1" dirty="0" err="1">
                <a:latin typeface="Century Gothic" panose="020B0502020202020204" pitchFamily="34" charset="0"/>
              </a:rPr>
              <a:t>Предмети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релігійного</a:t>
            </a:r>
            <a:r>
              <a:rPr lang="ru-RU" sz="2400" b="1" dirty="0">
                <a:latin typeface="Century Gothic" panose="020B0502020202020204" pitchFamily="34" charset="0"/>
              </a:rPr>
              <a:t> культу </a:t>
            </a:r>
            <a:r>
              <a:rPr lang="ru-RU" sz="2400" b="1" dirty="0" err="1">
                <a:latin typeface="Century Gothic" panose="020B0502020202020204" pitchFamily="34" charset="0"/>
              </a:rPr>
              <a:t>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релігійною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символікою</a:t>
            </a:r>
            <a:r>
              <a:rPr lang="ru-RU" sz="2400" dirty="0">
                <a:latin typeface="Century Gothic" panose="020B0502020202020204" pitchFamily="34" charset="0"/>
              </a:rPr>
              <a:t>. По-перше, </a:t>
            </a:r>
            <a:r>
              <a:rPr lang="ru-RU" sz="2400" dirty="0" err="1">
                <a:latin typeface="Century Gothic" panose="020B0502020202020204" pitchFamily="34" charset="0"/>
              </a:rPr>
              <a:t>ви</a:t>
            </a:r>
            <a:r>
              <a:rPr lang="ru-RU" sz="2400" dirty="0">
                <a:latin typeface="Century Gothic" panose="020B0502020202020204" pitchFamily="34" charset="0"/>
              </a:rPr>
              <a:t> можете не знати, яку </a:t>
            </a:r>
            <a:r>
              <a:rPr lang="ru-RU" sz="2400" dirty="0" err="1">
                <a:latin typeface="Century Gothic" panose="020B0502020202020204" pitchFamily="34" charset="0"/>
              </a:rPr>
              <a:t>релігію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сповідує</a:t>
            </a:r>
            <a:r>
              <a:rPr lang="ru-RU" sz="2400" dirty="0">
                <a:latin typeface="Century Gothic" panose="020B0502020202020204" pitchFamily="34" charset="0"/>
              </a:rPr>
              <a:t> та </a:t>
            </a:r>
            <a:r>
              <a:rPr lang="ru-RU" sz="2400" dirty="0" err="1">
                <a:latin typeface="Century Gothic" panose="020B0502020202020204" pitchFamily="34" charset="0"/>
              </a:rPr>
              <a:t>чи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інша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людина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і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сповідує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взагалі</a:t>
            </a:r>
            <a:r>
              <a:rPr lang="ru-RU" sz="2400" dirty="0">
                <a:latin typeface="Century Gothic" panose="020B0502020202020204" pitchFamily="34" charset="0"/>
              </a:rPr>
              <a:t>. А </a:t>
            </a:r>
            <a:r>
              <a:rPr lang="ru-RU" sz="2400" dirty="0" err="1">
                <a:latin typeface="Century Gothic" panose="020B0502020202020204" pitchFamily="34" charset="0"/>
              </a:rPr>
              <a:t>по-друге</a:t>
            </a:r>
            <a:r>
              <a:rPr lang="ru-RU" sz="2400" dirty="0">
                <a:latin typeface="Century Gothic" panose="020B0502020202020204" pitchFamily="34" charset="0"/>
              </a:rPr>
              <a:t>, </a:t>
            </a:r>
            <a:r>
              <a:rPr lang="ru-RU" sz="2400" dirty="0" err="1">
                <a:latin typeface="Century Gothic" panose="020B0502020202020204" pitchFamily="34" charset="0"/>
              </a:rPr>
              <a:t>це</a:t>
            </a:r>
            <a:r>
              <a:rPr lang="ru-RU" sz="2400" dirty="0">
                <a:latin typeface="Century Gothic" panose="020B0502020202020204" pitchFamily="34" charset="0"/>
              </a:rPr>
              <a:t> область </a:t>
            </a:r>
            <a:r>
              <a:rPr lang="uk-UA" sz="2400" dirty="0" smtClean="0">
                <a:latin typeface="Century Gothic" panose="020B0502020202020204" pitchFamily="34" charset="0"/>
              </a:rPr>
              <a:t>інтимного</a:t>
            </a:r>
            <a:r>
              <a:rPr lang="ru-RU" sz="2400" dirty="0" smtClean="0">
                <a:latin typeface="Century Gothic" panose="020B0502020202020204" pitchFamily="34" charset="0"/>
              </a:rPr>
              <a:t>, </a:t>
            </a:r>
            <a:r>
              <a:rPr lang="ru-RU" sz="2400" dirty="0" err="1">
                <a:latin typeface="Century Gothic" panose="020B0502020202020204" pitchFamily="34" charset="0"/>
              </a:rPr>
              <a:t>куди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товаришам</a:t>
            </a:r>
            <a:r>
              <a:rPr lang="ru-RU" sz="2400" dirty="0">
                <a:latin typeface="Century Gothic" panose="020B0502020202020204" pitchFamily="34" charset="0"/>
              </a:rPr>
              <a:t> по </a:t>
            </a:r>
            <a:r>
              <a:rPr lang="ru-RU" sz="2400" dirty="0" err="1">
                <a:latin typeface="Century Gothic" panose="020B0502020202020204" pitchFamily="34" charset="0"/>
              </a:rPr>
              <a:t>службі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вхід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заборонений</a:t>
            </a:r>
            <a:r>
              <a:rPr lang="ru-RU" sz="2400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6" name="Picture 4" descr="Картинки по запросу библия в подарок"/>
          <p:cNvPicPr>
            <a:picLocks noChangeAspect="1" noChangeArrowheads="1"/>
          </p:cNvPicPr>
          <p:nvPr/>
        </p:nvPicPr>
        <p:blipFill>
          <a:blip r:embed="rId4" cstate="print"/>
          <a:srcRect l="16675" t="4696" b="7653"/>
          <a:stretch>
            <a:fillRect/>
          </a:stretch>
        </p:blipFill>
        <p:spPr bwMode="auto">
          <a:xfrm>
            <a:off x="6257176" y="2578534"/>
            <a:ext cx="5508104" cy="4032448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54320" y="404461"/>
            <a:ext cx="6690360" cy="6096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Century Gothic" panose="020B0502020202020204" pitchFamily="34" charset="0"/>
              </a:rPr>
              <a:t>Не рекомендується дарувати: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pic>
        <p:nvPicPr>
          <p:cNvPr id="8" name="Содержимое 4" descr="x-red-cross-brush-paint-stroke-hand-drawn-blood-vector-texture-no-decline-cancel-sign-symbol-isolated-white-background-1017809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5725" y="53101"/>
            <a:ext cx="1329370" cy="132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6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3200" y="299084"/>
            <a:ext cx="809752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8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effectLst/>
                <a:latin typeface="Bad Script" panose="02000000000000000000" pitchFamily="2" charset="0"/>
              </a:rPr>
              <a:t>Багато хто вважає, що перші візитки були розроблені англійцями, французами або німцями, але це зовсім не так. Вперше візитні картки почали використовуватися ще 2,5 тисячоліття тому в Стародавньому Китаї. Вироби представляли собою невеликі дерев’яні дошки, на які акуратно наносилися ієрогліфи. Надалі китайці змінили матеріал, почавши виготовляти візитки з натурального шовку. На поверхню майстром наносилася інформація про людину, мету візиту і час зустрічі. Кожна візитна картка була унікальною, а її виготовлення було трудомістким, тому вироби вважалися атрибутом знаті і аристократії того часу.  </a:t>
            </a:r>
          </a:p>
        </p:txBody>
      </p:sp>
      <p:pic>
        <p:nvPicPr>
          <p:cNvPr id="9218" name="Picture 2" descr="історія візит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058" y="299084"/>
            <a:ext cx="33337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6240" y="4618058"/>
            <a:ext cx="113985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effectLst/>
                <a:latin typeface="Bad Script" panose="02000000000000000000" pitchFamily="2" charset="0"/>
              </a:rPr>
              <a:t>В Європі візитки з’явилися лише в XVII столітті і також були ексклюзивом. Європейці почали використовувати для виготовлення візитних карток щільний папір і картон, а також упаковували їх в конверти для розсилки одержувачам. Через два століття вироби стали оформляти більш витончено: використовувалися різноманітні вишукані гравюри, живопис та орнаменти – майстри почали приділяти особливу увагу дизайну.</a:t>
            </a:r>
            <a:endParaRPr kumimoji="0" lang="uk-UA" sz="2400" b="0" i="0" u="none" strike="noStrike" cap="none" normalizeH="0" baseline="0" dirty="0" smtClean="0">
              <a:ln>
                <a:noFill/>
              </a:ln>
              <a:effectLst/>
              <a:latin typeface="Bad Script" panose="02000000000000000000" pitchFamily="2" charset="0"/>
            </a:endParaRPr>
          </a:p>
        </p:txBody>
      </p:sp>
      <p:pic>
        <p:nvPicPr>
          <p:cNvPr id="9220" name="Picture 4" descr="История визитной карточ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902" y="2614412"/>
            <a:ext cx="2786062" cy="191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19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243840" y="1421146"/>
            <a:ext cx="11714480" cy="1860534"/>
          </a:xfrm>
        </p:spPr>
        <p:txBody>
          <a:bodyPr>
            <a:normAutofit/>
          </a:bodyPr>
          <a:lstStyle/>
          <a:p>
            <a:pPr marL="95250" indent="457200" algn="just">
              <a:lnSpc>
                <a:spcPct val="100000"/>
              </a:lnSpc>
              <a:buNone/>
            </a:pPr>
            <a:r>
              <a:rPr lang="uk-UA" sz="2800" b="1" dirty="0" smtClean="0">
                <a:latin typeface="Century Gothic" panose="020B0502020202020204" pitchFamily="34" charset="0"/>
              </a:rPr>
              <a:t>Жартівливі подарунки</a:t>
            </a:r>
            <a:r>
              <a:rPr lang="uk-UA" sz="2800" dirty="0" smtClean="0">
                <a:latin typeface="Century Gothic" panose="020B0502020202020204" pitchFamily="34" charset="0"/>
              </a:rPr>
              <a:t> слід дарувати з обережністю, оскільки деякі люди можуть не зрозуміти жарти. Не рекомендується дарувати жартівливі подарунки та співробітникам, які старші за вас за віком. </a:t>
            </a:r>
            <a:endParaRPr lang="uk-UA" sz="2800" dirty="0">
              <a:latin typeface="Century Gothic" panose="020B0502020202020204" pitchFamily="34" charset="0"/>
            </a:endParaRPr>
          </a:p>
        </p:txBody>
      </p:sp>
      <p:pic>
        <p:nvPicPr>
          <p:cNvPr id="5" name="Picture 2" descr="Картинки по запросу шутливые подар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0438" y="3266969"/>
            <a:ext cx="3869558" cy="2656245"/>
          </a:xfrm>
          <a:prstGeom prst="rect">
            <a:avLst/>
          </a:prstGeom>
          <a:noFill/>
        </p:spPr>
      </p:pic>
      <p:pic>
        <p:nvPicPr>
          <p:cNvPr id="6" name="Picture 4" descr="Картинки по запросу шутливые подарки"/>
          <p:cNvPicPr>
            <a:picLocks noChangeAspect="1" noChangeArrowheads="1"/>
          </p:cNvPicPr>
          <p:nvPr/>
        </p:nvPicPr>
        <p:blipFill>
          <a:blip r:embed="rId4" cstate="print"/>
          <a:srcRect l="3536"/>
          <a:stretch>
            <a:fillRect/>
          </a:stretch>
        </p:blipFill>
        <p:spPr bwMode="auto">
          <a:xfrm>
            <a:off x="243840" y="3249325"/>
            <a:ext cx="3894130" cy="2691531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54320" y="404461"/>
            <a:ext cx="6690360" cy="6096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Century Gothic" panose="020B0502020202020204" pitchFamily="34" charset="0"/>
              </a:rPr>
              <a:t>Не рекомендується дарувати: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pic>
        <p:nvPicPr>
          <p:cNvPr id="8" name="Содержимое 4" descr="x-red-cross-brush-paint-stroke-hand-drawn-blood-vector-texture-no-decline-cancel-sign-symbol-isolated-white-background-1017809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5725" y="53101"/>
            <a:ext cx="1329370" cy="1329370"/>
          </a:xfrm>
          <a:prstGeom prst="rect">
            <a:avLst/>
          </a:prstGeom>
        </p:spPr>
      </p:pic>
      <p:pic>
        <p:nvPicPr>
          <p:cNvPr id="9" name="Рисунок 8" descr="Оригінальні привітання з днем народження для подруги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3" b="14754"/>
          <a:stretch/>
        </p:blipFill>
        <p:spPr bwMode="auto">
          <a:xfrm>
            <a:off x="9019858" y="3079540"/>
            <a:ext cx="2831782" cy="3031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349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54320" y="404461"/>
            <a:ext cx="6690360" cy="6096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Century Gothic" panose="020B0502020202020204" pitchFamily="34" charset="0"/>
              </a:rPr>
              <a:t>Не рекомендується дарувати: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pic>
        <p:nvPicPr>
          <p:cNvPr id="5" name="Содержимое 4" descr="x-red-cross-brush-paint-stroke-hand-drawn-blood-vector-texture-no-decline-cancel-sign-symbol-isolated-white-background-1017809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6525" y="44576"/>
            <a:ext cx="1329370" cy="1329370"/>
          </a:xfrm>
          <a:prstGeom prst="rect">
            <a:avLst/>
          </a:prstGeom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5354320" y="1117600"/>
            <a:ext cx="6690360" cy="3078479"/>
          </a:xfrm>
        </p:spPr>
        <p:txBody>
          <a:bodyPr>
            <a:normAutofit/>
          </a:bodyPr>
          <a:lstStyle/>
          <a:p>
            <a:pPr marL="95250" indent="0" algn="just">
              <a:buNone/>
            </a:pPr>
            <a:r>
              <a:rPr lang="uk-UA" sz="2400" b="1" dirty="0" smtClean="0">
                <a:latin typeface="Century Gothic" panose="020B0502020202020204" pitchFamily="34" charset="0"/>
              </a:rPr>
              <a:t>Парфумерію і косметику. </a:t>
            </a:r>
            <a:r>
              <a:rPr lang="uk-UA" sz="2400" dirty="0" smtClean="0">
                <a:latin typeface="Century Gothic" panose="020B0502020202020204" pitchFamily="34" charset="0"/>
              </a:rPr>
              <a:t>Навіть якщо вам здається, що ви добре знаєте смак людини, якій призначений подарунок, ви все одно можете не вгадати, який запах парфумів або колірну гаму декоративної косметики він віддає перевагу.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7" name="Рисунок 6" descr="80arb.jpg"/>
          <p:cNvPicPr>
            <a:picLocks noChangeAspect="1"/>
          </p:cNvPicPr>
          <p:nvPr/>
        </p:nvPicPr>
        <p:blipFill>
          <a:blip r:embed="rId4" cstate="print"/>
          <a:srcRect l="2945"/>
          <a:stretch>
            <a:fillRect/>
          </a:stretch>
        </p:blipFill>
        <p:spPr>
          <a:xfrm>
            <a:off x="0" y="1563896"/>
            <a:ext cx="5517260" cy="3894648"/>
          </a:xfrm>
          <a:prstGeom prst="rect">
            <a:avLst/>
          </a:prstGeom>
        </p:spPr>
      </p:pic>
      <p:pic>
        <p:nvPicPr>
          <p:cNvPr id="8" name="Picture 4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4320" y="3449770"/>
            <a:ext cx="3447973" cy="2592288"/>
          </a:xfrm>
          <a:prstGeom prst="rect">
            <a:avLst/>
          </a:prstGeom>
          <a:noFill/>
        </p:spPr>
      </p:pic>
      <p:pic>
        <p:nvPicPr>
          <p:cNvPr id="9" name="Рисунок 8" descr="878639987_w240_h250_menu_parfum_all_1.jpg"/>
          <p:cNvPicPr>
            <a:picLocks noChangeAspect="1"/>
          </p:cNvPicPr>
          <p:nvPr/>
        </p:nvPicPr>
        <p:blipFill>
          <a:blip r:embed="rId6" cstate="print"/>
          <a:srcRect t="18500"/>
          <a:stretch>
            <a:fillRect/>
          </a:stretch>
        </p:blipFill>
        <p:spPr>
          <a:xfrm>
            <a:off x="9162608" y="4057020"/>
            <a:ext cx="2286000" cy="1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54320" y="404461"/>
            <a:ext cx="6690360" cy="6096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Century Gothic" panose="020B0502020202020204" pitchFamily="34" charset="0"/>
              </a:rPr>
              <a:t>Не рекомендується дарувати: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pic>
        <p:nvPicPr>
          <p:cNvPr id="5" name="Содержимое 4" descr="x-red-cross-brush-paint-stroke-hand-drawn-blood-vector-texture-no-decline-cancel-sign-symbol-isolated-white-background-1017809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6525" y="44576"/>
            <a:ext cx="1329370" cy="1329370"/>
          </a:xfrm>
          <a:prstGeom prst="rect">
            <a:avLst/>
          </a:prstGeom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533316" y="1513602"/>
            <a:ext cx="10784924" cy="772398"/>
          </a:xfrm>
        </p:spPr>
        <p:txBody>
          <a:bodyPr>
            <a:normAutofit/>
          </a:bodyPr>
          <a:lstStyle/>
          <a:p>
            <a:pPr marL="95250" indent="0" algn="just">
              <a:buNone/>
            </a:pPr>
            <a:r>
              <a:rPr lang="uk-UA" sz="2400" dirty="0" smtClean="0">
                <a:latin typeface="Century Gothic" panose="020B0502020202020204" pitchFamily="34" charset="0"/>
              </a:rPr>
              <a:t>Категорично заборонено дарувати речі, що були у вжитку, виняток становить лише антикваріат. 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7" name="Picture 2" descr="Картинки по запросу речі, що були у вжитк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320" y="2425655"/>
            <a:ext cx="10668000" cy="4200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856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3"/>
          <a:srcRect l="30843" t="12428" r="33905" b="40753"/>
          <a:stretch/>
        </p:blipFill>
        <p:spPr bwMode="auto">
          <a:xfrm>
            <a:off x="8026400" y="225742"/>
            <a:ext cx="3902710" cy="2781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5920" y="78878"/>
            <a:ext cx="7447280" cy="5119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800"/>
              </a:spcAft>
            </a:pPr>
            <a:r>
              <a:rPr lang="uk-UA" sz="2000" b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 дарувати?</a:t>
            </a:r>
          </a:p>
          <a:p>
            <a:pPr indent="457200" algn="just">
              <a:spcAft>
                <a:spcPts val="800"/>
              </a:spcAft>
            </a:pPr>
            <a:r>
              <a:rPr lang="uk-UA" sz="20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Святкова обгортка – обов’язковий елемент подарунка. </a:t>
            </a:r>
            <a:r>
              <a:rPr lang="uk-UA" sz="200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Оформляючи подарунок, важливо виявити гарний смак: загорнути його в яскравий барвистий папір, перев'язати стрічкою, додати свою візитну картку або святкову листівку. </a:t>
            </a:r>
            <a:endParaRPr lang="uk-UA" sz="2000" dirty="0" smtClean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800"/>
              </a:spcAf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Подарунок без упаковки або в поліетиленовому пакеті - це зневага до людини. </a:t>
            </a:r>
            <a:r>
              <a:rPr lang="uk-UA" sz="20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Ніколи не даруйте подарунок просто так у пакеті. По-перше, це виходить за рамки етикету. По-друге, гарно загорнуті презенти одразу ж створюють перше враження.</a:t>
            </a:r>
          </a:p>
          <a:p>
            <a:pPr indent="457200" algn="just">
              <a:spcAft>
                <a:spcPts val="800"/>
              </a:spcAft>
            </a:pPr>
            <a:r>
              <a:rPr lang="uk-UA" sz="2000" dirty="0" smtClean="0">
                <a:solidFill>
                  <a:srgbClr val="231F2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Обгортка повинна бути в ідеальному стані, без розривів, плям і нерівних країв.</a:t>
            </a:r>
            <a:endParaRPr lang="uk-UA" sz="2000" dirty="0" smtClean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800"/>
              </a:spcAf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Упаковка надає подарунку не тільки чарівності і принадності, це данина традиції.</a:t>
            </a:r>
            <a:endParaRPr lang="uk-UA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04390" y="5900791"/>
            <a:ext cx="6974840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Єдине, що за правилами етикету прийнято вручати без обгортки – це квіти. </a:t>
            </a:r>
            <a:endParaRPr lang="uk-UA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4"/>
          <a:srcRect l="38027" t="11407" r="38594" b="41259"/>
          <a:stretch/>
        </p:blipFill>
        <p:spPr bwMode="auto">
          <a:xfrm>
            <a:off x="9079230" y="3996372"/>
            <a:ext cx="3031490" cy="28616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303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3520" y="197346"/>
            <a:ext cx="1178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000" dirty="0">
                <a:latin typeface="Century Gothic" panose="020B0502020202020204" pitchFamily="34" charset="0"/>
              </a:rPr>
              <a:t>З</a:t>
            </a:r>
            <a:r>
              <a:rPr lang="uk-UA" sz="2000" dirty="0" smtClean="0">
                <a:latin typeface="Century Gothic" panose="020B0502020202020204" pitchFamily="34" charset="0"/>
              </a:rPr>
              <a:t>алишати цінник у подарунках не варто – це вважається поганим тоном у бізнес-етикеті.</a:t>
            </a:r>
          </a:p>
          <a:p>
            <a:pPr indent="457200" algn="just"/>
            <a:endParaRPr lang="uk-UA" sz="2000" dirty="0" smtClean="0">
              <a:latin typeface="Century Gothic" panose="020B0502020202020204" pitchFamily="34" charset="0"/>
            </a:endParaRPr>
          </a:p>
          <a:p>
            <a:pPr indent="457200" algn="just"/>
            <a:r>
              <a:rPr lang="uk-UA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Чому не залишають цінник?</a:t>
            </a:r>
          </a:p>
          <a:p>
            <a:pPr indent="457200" algn="just"/>
            <a:endParaRPr lang="uk-UA" sz="2000" dirty="0" smtClean="0">
              <a:latin typeface="Century Gothic" panose="020B0502020202020204" pitchFamily="34" charset="0"/>
            </a:endParaRPr>
          </a:p>
          <a:p>
            <a:pPr indent="457200" algn="just"/>
            <a:r>
              <a:rPr lang="uk-UA" sz="2000" dirty="0" smtClean="0">
                <a:latin typeface="Century Gothic" panose="020B0502020202020204" pitchFamily="34" charset="0"/>
              </a:rPr>
              <a:t>✔ Це може виглядати як демонстрація вартості подарунка, що не завжди доречно.</a:t>
            </a:r>
          </a:p>
          <a:p>
            <a:pPr indent="457200" algn="just"/>
            <a:r>
              <a:rPr lang="uk-UA" sz="2000" dirty="0" smtClean="0">
                <a:latin typeface="Century Gothic" panose="020B0502020202020204" pitchFamily="34" charset="0"/>
              </a:rPr>
              <a:t>✔ У бізнес-середовищі важливий жест уваги, а не матеріальна цінність подарунка.</a:t>
            </a:r>
          </a:p>
          <a:p>
            <a:pPr indent="457200" algn="just"/>
            <a:r>
              <a:rPr lang="uk-UA" sz="2000" dirty="0" smtClean="0">
                <a:latin typeface="Century Gothic" panose="020B0502020202020204" pitchFamily="34" charset="0"/>
              </a:rPr>
              <a:t>✔ Деякі компанії мають обмеження на прийом дорогих подарунків, і бачити ціну може бути незручно.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92459" y="6172941"/>
            <a:ext cx="844772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Залишити товарний чек у коробці можна лише в одному випадку – ви даруєте будь-яку техніку (чек прикріплюється до гарантійного талону)</a:t>
            </a:r>
            <a:endParaRPr lang="uk-UA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31137" t="12258" r="31973" b="45858"/>
          <a:stretch/>
        </p:blipFill>
        <p:spPr bwMode="auto">
          <a:xfrm>
            <a:off x="304800" y="3196272"/>
            <a:ext cx="4613275" cy="2706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93360" y="2915745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uk-UA" b="1" dirty="0" smtClean="0">
                <a:latin typeface="Century Gothic" panose="020B0502020202020204" pitchFamily="34" charset="0"/>
              </a:rPr>
              <a:t>Що варто зробити:</a:t>
            </a:r>
          </a:p>
          <a:p>
            <a:pPr indent="457200" algn="just"/>
            <a:endParaRPr lang="uk-UA" dirty="0" smtClean="0">
              <a:latin typeface="Century Gothic" panose="020B0502020202020204" pitchFamily="34" charset="0"/>
            </a:endParaRP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Зняти цінник або маркування з ціною перед врученням.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Якщо подарунок із магазину, де цінник вбудований, попросити продавця видалити його або надати подарунковий чек (без вказаної суми).</a:t>
            </a:r>
          </a:p>
          <a:p>
            <a:pPr indent="457200" algn="just"/>
            <a:r>
              <a:rPr lang="uk-UA" dirty="0" smtClean="0">
                <a:latin typeface="Century Gothic" panose="020B0502020202020204" pitchFamily="34" charset="0"/>
              </a:rPr>
              <a:t>Якщо даруєте алкоголь або інший </a:t>
            </a:r>
            <a:r>
              <a:rPr lang="uk-UA" dirty="0" err="1" smtClean="0">
                <a:latin typeface="Century Gothic" panose="020B0502020202020204" pitchFamily="34" charset="0"/>
              </a:rPr>
              <a:t>брендований</a:t>
            </a:r>
            <a:r>
              <a:rPr lang="uk-UA" dirty="0" smtClean="0">
                <a:latin typeface="Century Gothic" panose="020B0502020202020204" pitchFamily="34" charset="0"/>
              </a:rPr>
              <a:t> товар, ціну можна замаскувати стильним пакуванням або подарунковою коробкою.</a:t>
            </a:r>
            <a:endParaRPr lang="uk-UA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1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0" y="4406136"/>
            <a:ext cx="12110720" cy="1964184"/>
          </a:xfrm>
        </p:spPr>
        <p:txBody>
          <a:bodyPr>
            <a:normAutofit/>
          </a:bodyPr>
          <a:lstStyle/>
          <a:p>
            <a:pPr marL="95250" indent="0" algn="just">
              <a:buNone/>
            </a:pPr>
            <a:r>
              <a:rPr lang="ru-RU" sz="2400" dirty="0">
                <a:latin typeface="Century Gothic" panose="020B0502020202020204" pitchFamily="34" charset="0"/>
              </a:rPr>
              <a:t>З </a:t>
            </a:r>
            <a:r>
              <a:rPr lang="ru-RU" sz="2400" dirty="0" err="1">
                <a:latin typeface="Century Gothic" panose="020B0502020202020204" pitchFamily="34" charset="0"/>
              </a:rPr>
              <a:t>ділового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етикету</a:t>
            </a:r>
            <a:r>
              <a:rPr lang="ru-RU" sz="2400" dirty="0">
                <a:latin typeface="Century Gothic" panose="020B0502020202020204" pitchFamily="34" charset="0"/>
              </a:rPr>
              <a:t>, не </a:t>
            </a:r>
            <a:r>
              <a:rPr lang="ru-RU" sz="2400" dirty="0" err="1">
                <a:latin typeface="Century Gothic" panose="020B0502020202020204" pitchFamily="34" charset="0"/>
              </a:rPr>
              <a:t>прийнято</a:t>
            </a:r>
            <a:r>
              <a:rPr lang="ru-RU" sz="2400" dirty="0">
                <a:latin typeface="Century Gothic" panose="020B0502020202020204" pitchFamily="34" charset="0"/>
              </a:rPr>
              <a:t>, </a:t>
            </a:r>
            <a:r>
              <a:rPr lang="ru-RU" sz="2400" dirty="0" err="1">
                <a:latin typeface="Century Gothic" panose="020B0502020202020204" pitchFamily="34" charset="0"/>
              </a:rPr>
              <a:t>щоб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співробітники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підносили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своєму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начальникові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індивідуальні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презенти</a:t>
            </a:r>
            <a:r>
              <a:rPr lang="ru-RU" sz="2400" dirty="0">
                <a:latin typeface="Century Gothic" panose="020B0502020202020204" pitchFamily="34" charset="0"/>
              </a:rPr>
              <a:t>, </a:t>
            </a:r>
            <a:r>
              <a:rPr lang="ru-RU" sz="2400" dirty="0" err="1">
                <a:latin typeface="Century Gothic" panose="020B0502020202020204" pitchFamily="34" charset="0"/>
              </a:rPr>
              <a:t>краще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зробити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це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всім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колективом</a:t>
            </a:r>
            <a:r>
              <a:rPr lang="ru-RU" sz="2400" dirty="0">
                <a:latin typeface="Century Gothic" panose="020B0502020202020204" pitchFamily="34" charset="0"/>
              </a:rPr>
              <a:t>. </a:t>
            </a:r>
            <a:r>
              <a:rPr lang="uk-UA" sz="2400" dirty="0" smtClean="0">
                <a:latin typeface="Century Gothic" panose="020B0502020202020204" pitchFamily="34" charset="0"/>
              </a:rPr>
              <a:t>Подарунок</a:t>
            </a:r>
            <a:r>
              <a:rPr lang="ru-RU" sz="2400" dirty="0" smtClean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має</a:t>
            </a:r>
            <a:r>
              <a:rPr lang="ru-RU" sz="2400" dirty="0">
                <a:latin typeface="Century Gothic" panose="020B0502020202020204" pitchFamily="34" charset="0"/>
              </a:rPr>
              <a:t> бути </a:t>
            </a:r>
            <a:r>
              <a:rPr lang="ru-RU" sz="2400" dirty="0" err="1">
                <a:latin typeface="Century Gothic" panose="020B0502020202020204" pitchFamily="34" charset="0"/>
              </a:rPr>
              <a:t>пам'ятним</a:t>
            </a:r>
            <a:r>
              <a:rPr lang="ru-RU" sz="2400" dirty="0">
                <a:latin typeface="Century Gothic" panose="020B0502020202020204" pitchFamily="34" charset="0"/>
              </a:rPr>
              <a:t>, </a:t>
            </a:r>
            <a:r>
              <a:rPr lang="ru-RU" sz="2400" dirty="0" err="1">
                <a:latin typeface="Century Gothic" panose="020B0502020202020204" pitchFamily="34" charset="0"/>
              </a:rPr>
              <a:t>якісним</a:t>
            </a:r>
            <a:r>
              <a:rPr lang="ru-RU" sz="2400" dirty="0">
                <a:latin typeface="Century Gothic" panose="020B0502020202020204" pitchFamily="34" charset="0"/>
              </a:rPr>
              <a:t> і </a:t>
            </a:r>
            <a:r>
              <a:rPr lang="ru-RU" sz="2400" dirty="0" err="1">
                <a:latin typeface="Century Gothic" panose="020B0502020202020204" pitchFamily="34" charset="0"/>
              </a:rPr>
              <a:t>підкреслювати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індивідуальність</a:t>
            </a:r>
            <a:r>
              <a:rPr lang="ru-RU" sz="2400" dirty="0">
                <a:latin typeface="Century Gothic" panose="020B0502020202020204" pitchFamily="34" charset="0"/>
              </a:rPr>
              <a:t> того, кому </a:t>
            </a:r>
            <a:r>
              <a:rPr lang="ru-RU" sz="2400" dirty="0" err="1">
                <a:latin typeface="Century Gothic" panose="020B0502020202020204" pitchFamily="34" charset="0"/>
              </a:rPr>
              <a:t>він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призначений</a:t>
            </a:r>
            <a:r>
              <a:rPr lang="ru-RU" sz="2400" dirty="0">
                <a:latin typeface="Century Gothic" panose="020B0502020202020204" pitchFamily="34" charset="0"/>
              </a:rPr>
              <a:t>. </a:t>
            </a:r>
            <a:r>
              <a:rPr lang="ru-RU" sz="2400" dirty="0" err="1">
                <a:latin typeface="Century Gothic" panose="020B0502020202020204" pitchFamily="34" charset="0"/>
              </a:rPr>
              <a:t>Обов'язковим</a:t>
            </a:r>
            <a:r>
              <a:rPr lang="ru-RU" sz="2400" dirty="0">
                <a:latin typeface="Century Gothic" panose="020B0502020202020204" pitchFamily="34" charset="0"/>
              </a:rPr>
              <a:t> правилом для </a:t>
            </a:r>
            <a:r>
              <a:rPr lang="ru-RU" sz="2400" dirty="0" err="1">
                <a:latin typeface="Century Gothic" panose="020B0502020202020204" pitchFamily="34" charset="0"/>
              </a:rPr>
              <a:t>подарунка</a:t>
            </a:r>
            <a:r>
              <a:rPr lang="ru-RU" sz="2400" dirty="0">
                <a:latin typeface="Century Gothic" panose="020B0502020202020204" pitchFamily="34" charset="0"/>
              </a:rPr>
              <a:t>, </a:t>
            </a:r>
            <a:r>
              <a:rPr lang="ru-RU" sz="2400" dirty="0" err="1">
                <a:latin typeface="Century Gothic" panose="020B0502020202020204" pitchFamily="34" charset="0"/>
              </a:rPr>
              <a:t>призначеного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 smtClean="0">
                <a:latin typeface="Century Gothic" panose="020B0502020202020204" pitchFamily="34" charset="0"/>
              </a:rPr>
              <a:t>VIP-персоні</a:t>
            </a:r>
            <a:r>
              <a:rPr lang="ru-RU" sz="2400" dirty="0" smtClean="0">
                <a:latin typeface="Century Gothic" panose="020B0502020202020204" pitchFamily="34" charset="0"/>
              </a:rPr>
              <a:t>, </a:t>
            </a:r>
            <a:r>
              <a:rPr lang="ru-RU" sz="2400" dirty="0" err="1">
                <a:latin typeface="Century Gothic" panose="020B0502020202020204" pitchFamily="34" charset="0"/>
              </a:rPr>
              <a:t>є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пам'ятний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напис</a:t>
            </a:r>
            <a:r>
              <a:rPr lang="ru-RU" sz="2400" dirty="0">
                <a:latin typeface="Century Gothic" panose="020B0502020202020204" pitchFamily="34" charset="0"/>
              </a:rPr>
              <a:t> на </a:t>
            </a:r>
            <a:r>
              <a:rPr lang="ru-RU" sz="2400" dirty="0" err="1">
                <a:latin typeface="Century Gothic" panose="020B0502020202020204" pitchFamily="34" charset="0"/>
              </a:rPr>
              <a:t>внутрішній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стороні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latin typeface="Century Gothic" panose="020B0502020202020204" pitchFamily="34" charset="0"/>
              </a:rPr>
              <a:t>речі</a:t>
            </a:r>
            <a:r>
              <a:rPr lang="ru-RU" sz="2800" dirty="0"/>
              <a:t>. </a:t>
            </a:r>
          </a:p>
        </p:txBody>
      </p:sp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 l="6537" r="4566"/>
          <a:stretch>
            <a:fillRect/>
          </a:stretch>
        </p:blipFill>
        <p:spPr bwMode="auto">
          <a:xfrm>
            <a:off x="5801936" y="355600"/>
            <a:ext cx="4896544" cy="3501008"/>
          </a:xfrm>
          <a:prstGeom prst="rect">
            <a:avLst/>
          </a:prstGeom>
          <a:noFill/>
        </p:spPr>
      </p:pic>
      <p:pic>
        <p:nvPicPr>
          <p:cNvPr id="6" name="Рисунок 5" descr="131836679_w0_h0_podark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0" y="355600"/>
            <a:ext cx="4572000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645920" y="5170553"/>
            <a:ext cx="9144000" cy="1616327"/>
          </a:xfrm>
        </p:spPr>
        <p:txBody>
          <a:bodyPr>
            <a:normAutofit/>
          </a:bodyPr>
          <a:lstStyle/>
          <a:p>
            <a:pPr marL="95250" indent="0" algn="just">
              <a:buNone/>
            </a:pPr>
            <a:r>
              <a:rPr lang="uk-UA" sz="2400" dirty="0" smtClean="0">
                <a:latin typeface="Century Gothic" panose="020B0502020202020204" pitchFamily="34" charset="0"/>
              </a:rPr>
              <a:t>Якщо в числі обдаровуваних виявляються декілька колег, бажано для всіх припасти </a:t>
            </a:r>
            <a:r>
              <a:rPr lang="uk-UA" sz="2400" b="1" dirty="0" smtClean="0">
                <a:latin typeface="Century Gothic" panose="020B0502020202020204" pitchFamily="34" charset="0"/>
              </a:rPr>
              <a:t>однакові </a:t>
            </a:r>
            <a:r>
              <a:rPr lang="uk-UA" sz="2400" dirty="0" smtClean="0">
                <a:latin typeface="Century Gothic" panose="020B0502020202020204" pitchFamily="34" charset="0"/>
              </a:rPr>
              <a:t>за значенням подарунки - щоб не образити когось і не зіпсувати стосунки. 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5" name="Picture 2" descr="Картинки по запросу одинаковые подар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5920" y="213360"/>
            <a:ext cx="9144000" cy="4869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377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538479" y="588640"/>
            <a:ext cx="11064240" cy="1636400"/>
          </a:xfrm>
        </p:spPr>
        <p:txBody>
          <a:bodyPr>
            <a:normAutofit/>
          </a:bodyPr>
          <a:lstStyle/>
          <a:p>
            <a:pPr marL="95250" indent="0" algn="just">
              <a:buNone/>
            </a:pPr>
            <a:r>
              <a:rPr lang="uk-UA" sz="2400" dirty="0" smtClean="0">
                <a:latin typeface="Century Gothic" panose="020B0502020202020204" pitchFamily="34" charset="0"/>
              </a:rPr>
              <a:t>Підлеглим прийнято дарувати речі з логотипом компанії, які можна використовувати в офісі. З одного боку, вони розцінюються як презенти, піднімають корпоративний дух, з іншого - виступають як атрибут їх професійної діяльності. </a:t>
            </a:r>
          </a:p>
          <a:p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 descr="Картинки по запросу подарки с логотипом компан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308" y="2652688"/>
            <a:ext cx="10694583" cy="34229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509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8000" y="794663"/>
            <a:ext cx="114401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Крім вартості подарунка етикет регламентує і різні сторони самого процесу дарування:</a:t>
            </a:r>
          </a:p>
          <a:p>
            <a:pPr indent="457200" algn="just"/>
            <a:endParaRPr lang="uk-UA" sz="2400" b="0" i="0" dirty="0" smtClean="0">
              <a:effectLst/>
              <a:latin typeface="Century Gothic" panose="020B0502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при врученні подарунка потрібно вимовити відповідні фрази вітального змісту;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на знак поваги й особливої уваги подарунок зазвичай вручається двома руками, з легким поклоном (виключення становлять дрібні предмети);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b="0" i="0" dirty="0" smtClean="0">
                <a:effectLst/>
                <a:latin typeface="Century Gothic" panose="020B0502020202020204" pitchFamily="34" charset="0"/>
              </a:rPr>
              <a:t>приймається подарунок також двома руками;</a:t>
            </a:r>
            <a:endParaRPr lang="uk-UA" sz="2400" b="0" i="0" dirty="0" smtClean="0"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3201" y="196334"/>
            <a:ext cx="64043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i="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Як робити і приймати подарунок?</a:t>
            </a:r>
            <a:endParaRPr lang="uk-UA" sz="2800" b="1" i="0" dirty="0" smtClean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34640" y="5067776"/>
            <a:ext cx="9113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latin typeface="Bad Script" panose="02000000000000000000" pitchFamily="2" charset="0"/>
              </a:rPr>
              <a:t>Якщо своєю присутністю вас уважив японець, виріб треба брати обома руками, якщо ж араб – тільки правою. Друзям з Сінгапуру, Китаю або Гонконгу необхідно кілька разів відмовити, а після прийняти упаковку та подякувати.</a:t>
            </a:r>
            <a:endParaRPr lang="uk-UA" sz="2400" dirty="0">
              <a:latin typeface="Bad Script" panose="02000000000000000000" pitchFamily="2" charset="0"/>
            </a:endParaRPr>
          </a:p>
        </p:txBody>
      </p:sp>
      <p:pic>
        <p:nvPicPr>
          <p:cNvPr id="7" name="Picture 2" descr="Знак оклику png |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" y="5062839"/>
            <a:ext cx="1249680" cy="157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5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600" y="315020"/>
            <a:ext cx="87274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360000" algn="just">
              <a:buFont typeface="Wingdings" panose="05000000000000000000" pitchFamily="2" charset="2"/>
              <a:buChar char="Ø"/>
            </a:pPr>
            <a:r>
              <a:rPr lang="uk-UA" sz="2400" dirty="0" smtClean="0">
                <a:latin typeface="Century Gothic" panose="020B0502020202020204" pitchFamily="34" charset="0"/>
              </a:rPr>
              <a:t>Потрібно подивитись, що вам подарували (а не відкладати вбік!) та подякувати. </a:t>
            </a:r>
          </a:p>
          <a:p>
            <a:pPr marL="342900" indent="360000" algn="just">
              <a:buFont typeface="Wingdings" panose="05000000000000000000" pitchFamily="2" charset="2"/>
              <a:buChar char="Ø"/>
            </a:pPr>
            <a:endParaRPr lang="uk-UA" sz="2400" dirty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>
                <a:latin typeface="Century Gothic" panose="020B0502020202020204" pitchFamily="34" charset="0"/>
              </a:rPr>
              <a:t>У нашій країні прийнято розпаковувати подарунки відразу, щоб гість міг побачити вашу реакцію. Сподобався вміст згортка чи ні – не настільки важливо. </a:t>
            </a:r>
            <a:endParaRPr lang="uk-UA" sz="24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b="1" dirty="0" smtClean="0">
                <a:latin typeface="Century Gothic" panose="020B0502020202020204" pitchFamily="34" charset="0"/>
              </a:rPr>
              <a:t>Показувати  своє невдоволення абсолютно неприпустимо. </a:t>
            </a:r>
          </a:p>
          <a:p>
            <a:pPr indent="360000" algn="just"/>
            <a:r>
              <a:rPr lang="uk-UA" sz="2400" b="1" dirty="0" smtClean="0">
                <a:latin typeface="Century Gothic" panose="020B0502020202020204" pitchFamily="34" charset="0"/>
              </a:rPr>
              <a:t>Єдина можлива реакція - це радість.</a:t>
            </a: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За </a:t>
            </a:r>
            <a:r>
              <a:rPr lang="uk-UA" sz="2400" dirty="0">
                <a:latin typeface="Century Gothic" panose="020B0502020202020204" pitchFamily="34" charset="0"/>
              </a:rPr>
              <a:t>етикетом показувати свій захват потрібно однаково, незалежно від того, чи знайшли ви під упаковкою дорогу річ або ж звичайну листівку. </a:t>
            </a:r>
            <a:endParaRPr lang="uk-UA" sz="2400" dirty="0" smtClean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Непотрібно </a:t>
            </a:r>
            <a:r>
              <a:rPr lang="uk-UA" sz="2400" dirty="0">
                <a:latin typeface="Century Gothic" panose="020B0502020202020204" pitchFamily="34" charset="0"/>
              </a:rPr>
              <a:t>проявляти свої емоції і занадто бурхливо, щоб не уславитися нещирою людиною. Краще вести себе скромно, </a:t>
            </a:r>
            <a:r>
              <a:rPr lang="uk-UA" sz="2400" dirty="0" err="1">
                <a:latin typeface="Century Gothic" panose="020B0502020202020204" pitchFamily="34" charset="0"/>
              </a:rPr>
              <a:t>тактовно</a:t>
            </a:r>
            <a:r>
              <a:rPr lang="uk-UA" sz="2400" dirty="0">
                <a:latin typeface="Century Gothic" panose="020B0502020202020204" pitchFamily="34" charset="0"/>
              </a:rPr>
              <a:t> і вкрай делікатно і приймати гостинці з повагою</a:t>
            </a:r>
            <a:r>
              <a:rPr lang="uk-UA" sz="2400" dirty="0" smtClean="0">
                <a:latin typeface="Century Gothic" panose="020B0502020202020204" pitchFamily="34" charset="0"/>
              </a:rPr>
              <a:t>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178" y="225108"/>
            <a:ext cx="2381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428" y="2296795"/>
            <a:ext cx="2671762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415" y="3868420"/>
            <a:ext cx="27908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10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960" y="4621403"/>
            <a:ext cx="11511280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4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Французи стверджують, що візитки вперше з’явилися у Франції в XVII ст., а китайці доводять, що такі картки у них існували вже в Середні віки. Але єдиний зразок друкованої візитної картки, що датується 1786 р., був виявлений в Німеччині. В самій Європі візитки стали поширюватися лише в XIX ст., в ці часи склалися і перші правила користування ними.</a:t>
            </a:r>
            <a:endParaRPr lang="uk-UA" sz="2400" dirty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59760" y="197802"/>
            <a:ext cx="8666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0" i="0" dirty="0" smtClean="0">
                <a:effectLst/>
                <a:latin typeface="Bad Script" panose="02000000000000000000" pitchFamily="2" charset="0"/>
              </a:rPr>
              <a:t>Франції ми зобов'язані походженням слова візитка (</a:t>
            </a:r>
            <a:r>
              <a:rPr lang="uk-UA" sz="2400" b="0" i="0" dirty="0" err="1" smtClean="0">
                <a:effectLst/>
                <a:latin typeface="Bad Script" panose="02000000000000000000" pitchFamily="2" charset="0"/>
              </a:rPr>
              <a:t>фр</a:t>
            </a:r>
            <a:r>
              <a:rPr lang="uk-UA" sz="2400" b="0" i="0" dirty="0" smtClean="0">
                <a:effectLst/>
                <a:latin typeface="Bad Script" panose="02000000000000000000" pitchFamily="2" charset="0"/>
              </a:rPr>
              <a:t>. </a:t>
            </a:r>
            <a:r>
              <a:rPr lang="en-US" sz="2400" b="0" i="0" dirty="0" smtClean="0">
                <a:effectLst/>
                <a:latin typeface="Bad Script" panose="02000000000000000000" pitchFamily="2" charset="0"/>
              </a:rPr>
              <a:t>visit, </a:t>
            </a:r>
            <a:r>
              <a:rPr lang="uk-UA" sz="2400" b="0" i="0" dirty="0" smtClean="0">
                <a:effectLst/>
                <a:latin typeface="Bad Script" panose="02000000000000000000" pitchFamily="2" charset="0"/>
              </a:rPr>
              <a:t>від лат. </a:t>
            </a:r>
            <a:r>
              <a:rPr lang="en-US" sz="2400" b="0" i="0" dirty="0" err="1" smtClean="0">
                <a:effectLst/>
                <a:latin typeface="Bad Script" panose="02000000000000000000" pitchFamily="2" charset="0"/>
              </a:rPr>
              <a:t>visitare</a:t>
            </a:r>
            <a:r>
              <a:rPr lang="en-US" sz="2400" b="0" i="0" dirty="0" smtClean="0">
                <a:effectLst/>
                <a:latin typeface="Bad Script" panose="02000000000000000000" pitchFamily="2" charset="0"/>
              </a:rPr>
              <a:t> – </a:t>
            </a:r>
            <a:r>
              <a:rPr lang="uk-UA" sz="2400" b="0" i="0" dirty="0" smtClean="0">
                <a:effectLst/>
                <a:latin typeface="Bad Script" panose="02000000000000000000" pitchFamily="2" charset="0"/>
              </a:rPr>
              <a:t>відвідувати), одному з перших згадок про візитних картках, що відноситься до часів правління короля Людовика </a:t>
            </a:r>
            <a:r>
              <a:rPr lang="en-US" sz="2400" b="0" i="0" dirty="0" smtClean="0">
                <a:effectLst/>
                <a:latin typeface="Bad Script" panose="02000000000000000000" pitchFamily="2" charset="0"/>
              </a:rPr>
              <a:t>XIV </a:t>
            </a:r>
            <a:r>
              <a:rPr lang="uk-UA" sz="2400" b="0" i="0" dirty="0" smtClean="0">
                <a:effectLst/>
                <a:latin typeface="Bad Script" panose="02000000000000000000" pitchFamily="2" charset="0"/>
              </a:rPr>
              <a:t>і який зародився складного етикету. Вишукані прикраси, фантастичні орнаменти, витіюваті гравіровані герби – відмітна риса візиток того часу, що були предметом розкоші, які мають представницький характер і підкреслюють статус власника. У </a:t>
            </a:r>
            <a:r>
              <a:rPr lang="en-US" sz="2400" b="0" i="0" dirty="0" smtClean="0">
                <a:effectLst/>
                <a:latin typeface="Bad Script" panose="02000000000000000000" pitchFamily="2" charset="0"/>
              </a:rPr>
              <a:t>XVI-XVII </a:t>
            </a:r>
            <a:r>
              <a:rPr lang="uk-UA" sz="2400" b="0" i="0" dirty="0" smtClean="0">
                <a:effectLst/>
                <a:latin typeface="Bad Script" panose="02000000000000000000" pitchFamily="2" charset="0"/>
              </a:rPr>
              <a:t>століттях гравірованими візитками (візит-</a:t>
            </a:r>
            <a:r>
              <a:rPr lang="uk-UA" sz="2400" b="0" i="0" dirty="0" err="1" smtClean="0">
                <a:effectLst/>
                <a:latin typeface="Bad Script" panose="02000000000000000000" pitchFamily="2" charset="0"/>
              </a:rPr>
              <a:t>билетте</a:t>
            </a:r>
            <a:r>
              <a:rPr lang="uk-UA" sz="2400" b="0" i="0" dirty="0" smtClean="0">
                <a:effectLst/>
                <a:latin typeface="Bad Script" panose="02000000000000000000" pitchFamily="2" charset="0"/>
              </a:rPr>
              <a:t>) вже користувалися городяни Венеції і Флоренції, де в цей час була чудово розвинута поліграфічна база.</a:t>
            </a:r>
            <a:endParaRPr lang="uk-UA" sz="2400" dirty="0">
              <a:latin typeface="Bad Script" panose="02000000000000000000" pitchFamily="2" charset="0"/>
            </a:endParaRPr>
          </a:p>
        </p:txBody>
      </p:sp>
      <p:pic>
        <p:nvPicPr>
          <p:cNvPr id="8194" name="Picture 2" descr="Історія виникнення візіт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05836"/>
            <a:ext cx="28575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97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8480" y="531059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Не поспішайте розпаковувати подарунковий пакунок! Намагайтеся не порвати пакувальний папір і не зіпсувати інші прикраси. </a:t>
            </a:r>
          </a:p>
          <a:p>
            <a:pPr indent="360000" algn="just"/>
            <a:endParaRPr lang="uk-UA" sz="2400" dirty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Проте отримавши коробочку від японця або китайця, доведеться стримати свою цікавість і розгорнути її після гуляння. </a:t>
            </a:r>
          </a:p>
          <a:p>
            <a:pPr indent="360000" algn="just"/>
            <a:endParaRPr lang="uk-UA" sz="2400" dirty="0">
              <a:latin typeface="Century Gothic" panose="020B0502020202020204" pitchFamily="34" charset="0"/>
            </a:endParaRPr>
          </a:p>
          <a:p>
            <a:pPr indent="360000" algn="just"/>
            <a:r>
              <a:rPr lang="uk-UA" sz="2400" dirty="0" smtClean="0">
                <a:latin typeface="Century Gothic" panose="020B0502020202020204" pitchFamily="34" charset="0"/>
              </a:rPr>
              <a:t>Порівнювати вироби вкрай небажано: кожен з присутніх повинен бути впевнений, що його дар дійсно сподобався господарю урочистого вечора.</a:t>
            </a:r>
            <a:endParaRPr lang="uk-UA" sz="2400" dirty="0" smtClean="0">
              <a:latin typeface="Century Gothic" panose="020B0502020202020204" pitchFamily="34" charset="0"/>
            </a:endParaRPr>
          </a:p>
        </p:txBody>
      </p:sp>
      <p:pic>
        <p:nvPicPr>
          <p:cNvPr id="19458" name="Picture 2" descr="Що треба враховувати при оформленні презенту (фото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855" y="858837"/>
            <a:ext cx="476250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40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560" y="3120926"/>
            <a:ext cx="7802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0" i="0" dirty="0" smtClean="0">
                <a:solidFill>
                  <a:srgbClr val="231F21"/>
                </a:solidFill>
                <a:effectLst/>
                <a:latin typeface="Century Gothic" panose="020B0502020202020204" pitchFamily="34" charset="0"/>
              </a:rPr>
              <a:t>Якщо вам здалося, що в пакунку занадто дорогий подарунок, або таке підношення вас чимось зобов'язує, ви маєте повне право від нього відмовитися. І обов'язково озвучити причину такої поведінки і її аргументувати, і навіть після умовлянь не змінювати свого рішення.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75920" y="294323"/>
            <a:ext cx="7660640" cy="1849437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uk-UA" sz="2400" dirty="0" smtClean="0">
                <a:latin typeface="Century Gothic" panose="020B0502020202020204" pitchFamily="34" charset="0"/>
              </a:rPr>
              <a:t>Відмовлятись від подарунка неввічливо.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uk-UA" sz="2400" dirty="0" smtClean="0">
                <a:latin typeface="Century Gothic" panose="020B0502020202020204" pitchFamily="34" charset="0"/>
              </a:rPr>
              <a:t>Однак якщо існують вагомі причини, то робити це потрібно </a:t>
            </a:r>
            <a:r>
              <a:rPr lang="uk-UA" sz="2400" dirty="0" err="1" smtClean="0">
                <a:latin typeface="Century Gothic" panose="020B0502020202020204" pitchFamily="34" charset="0"/>
              </a:rPr>
              <a:t>тактовно</a:t>
            </a:r>
            <a:r>
              <a:rPr lang="uk-UA" sz="2400" dirty="0" smtClean="0">
                <a:latin typeface="Century Gothic" panose="020B0502020202020204" pitchFamily="34" charset="0"/>
              </a:rPr>
              <a:t>,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uk-UA" sz="2400" dirty="0" smtClean="0">
                <a:latin typeface="Century Gothic" panose="020B0502020202020204" pitchFamily="34" charset="0"/>
              </a:rPr>
              <a:t>пояснити все та порозумітися з тим, хто дарує.</a:t>
            </a:r>
            <a:endParaRPr lang="uk-UA" sz="2400" dirty="0" smtClean="0">
              <a:latin typeface="Century Gothic" panose="020B050202020202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150" y="0"/>
            <a:ext cx="2819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025" y="2428875"/>
            <a:ext cx="30003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5024438"/>
            <a:ext cx="2541587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56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9280" y="365820"/>
            <a:ext cx="11064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1" i="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Подарунки для партнерів</a:t>
            </a:r>
          </a:p>
          <a:p>
            <a:pPr indent="457200" algn="just"/>
            <a:endParaRPr lang="uk-UA" sz="2400" b="1" i="0" dirty="0" smtClean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indent="457200" algn="just"/>
            <a:r>
              <a:rPr lang="uk-UA" sz="2400" b="0" i="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Елітний чай, кава, якісні та оригінальні канцелярське приладдя, вироби зі шкіри, наприклад, щоденник або візитниця. </a:t>
            </a:r>
          </a:p>
          <a:p>
            <a:pPr indent="457200" algn="just"/>
            <a:r>
              <a:rPr lang="uk-UA" sz="2400" b="0" i="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Для іногородніх колег хорошим варіантом стануть </a:t>
            </a:r>
            <a:r>
              <a:rPr lang="uk-UA" sz="2400" b="0" i="0" dirty="0" err="1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брендовані</a:t>
            </a:r>
            <a:r>
              <a:rPr lang="uk-UA" sz="2400" b="0" i="0" dirty="0" smtClean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речі, що відображають суть вашого міста чи регіону. 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74320" y="3175680"/>
            <a:ext cx="11379200" cy="2880320"/>
          </a:xfrm>
        </p:spPr>
        <p:txBody>
          <a:bodyPr>
            <a:noAutofit/>
          </a:bodyPr>
          <a:lstStyle/>
          <a:p>
            <a:pPr marL="95250" indent="457200" algn="just">
              <a:lnSpc>
                <a:spcPct val="100000"/>
              </a:lnSpc>
              <a:buNone/>
              <a:tabLst>
                <a:tab pos="95250" algn="l"/>
              </a:tabLst>
            </a:pPr>
            <a:r>
              <a:rPr lang="uk-UA" sz="2400" dirty="0" smtClean="0">
                <a:latin typeface="Century Gothic" panose="020B0502020202020204" pitchFamily="34" charset="0"/>
              </a:rPr>
              <a:t>Подарунок діловому партнерові повинен бути коректним, досить стриманим, що запам'ятовується. Нейтральними діловими подарунками прийнято вважати канцелярські товари: авторучки, калькулятор, </a:t>
            </a:r>
            <a:r>
              <a:rPr lang="uk-UA" sz="2400" dirty="0" err="1" smtClean="0">
                <a:latin typeface="Century Gothic" panose="020B0502020202020204" pitchFamily="34" charset="0"/>
              </a:rPr>
              <a:t>органайзер</a:t>
            </a:r>
            <a:r>
              <a:rPr lang="uk-UA" sz="2400" dirty="0" smtClean="0">
                <a:latin typeface="Century Gothic" panose="020B0502020202020204" pitchFamily="34" charset="0"/>
              </a:rPr>
              <a:t>, набір канцелярського приладдя. Запальничка, годинник, брелок для ключів. Вироби зі шкіри, скла, кераміки і металу. Коробки цукерок або банки гарного чаю або кави. Квіти та кімнатні рослини, особливо екзотичні. </a:t>
            </a:r>
            <a:endParaRPr lang="uk-UA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32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-8921" y="2570552"/>
            <a:ext cx="12065824" cy="1644888"/>
          </a:xfrm>
        </p:spPr>
        <p:txBody>
          <a:bodyPr>
            <a:normAutofit/>
          </a:bodyPr>
          <a:lstStyle/>
          <a:p>
            <a:pPr marL="95250" indent="0" algn="just">
              <a:buNone/>
            </a:pPr>
            <a:r>
              <a:rPr lang="uk-UA" sz="2400" dirty="0" smtClean="0">
                <a:latin typeface="Century Gothic" panose="020B0502020202020204" pitchFamily="34" charset="0"/>
              </a:rPr>
              <a:t>Подарунки партнерам завжди надсилаються разом з візиткою компанії-дарувальника. Особливу увагу необхідно приділити привітанню іноземних партнерів. Іноземним колегам доречніше дарувати сувеніри, що мають національний колорит. 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088" y="146840"/>
            <a:ext cx="2339752" cy="2276872"/>
          </a:xfrm>
          <a:prstGeom prst="rect">
            <a:avLst/>
          </a:prstGeom>
          <a:noFill/>
        </p:spPr>
      </p:pic>
      <p:pic>
        <p:nvPicPr>
          <p:cNvPr id="6" name="Picture 6" descr="Картинки по запросу подар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63743" y="146840"/>
            <a:ext cx="3059832" cy="2276872"/>
          </a:xfrm>
          <a:prstGeom prst="rect">
            <a:avLst/>
          </a:prstGeom>
          <a:noFill/>
        </p:spPr>
      </p:pic>
      <p:pic>
        <p:nvPicPr>
          <p:cNvPr id="7" name="Picture 8" descr="Картинки по запросу подарк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848" y="146840"/>
            <a:ext cx="3791743" cy="2276872"/>
          </a:xfrm>
          <a:prstGeom prst="rect">
            <a:avLst/>
          </a:prstGeom>
          <a:noFill/>
        </p:spPr>
      </p:pic>
      <p:pic>
        <p:nvPicPr>
          <p:cNvPr id="8" name="Рисунок 7" descr="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52640" y="4215440"/>
            <a:ext cx="3665984" cy="2348880"/>
          </a:xfrm>
          <a:prstGeom prst="rect">
            <a:avLst/>
          </a:prstGeom>
        </p:spPr>
      </p:pic>
      <p:pic>
        <p:nvPicPr>
          <p:cNvPr id="9" name="Picture 2" descr="Картинки по запросу подарк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81032" y="4215440"/>
            <a:ext cx="2376264" cy="2348880"/>
          </a:xfrm>
          <a:prstGeom prst="rect">
            <a:avLst/>
          </a:prstGeom>
          <a:noFill/>
        </p:spPr>
      </p:pic>
      <p:pic>
        <p:nvPicPr>
          <p:cNvPr id="10" name="Picture 16" descr="Картинки по запросу подарк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0800" y="4215440"/>
            <a:ext cx="3175814" cy="2348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73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86673" y="231775"/>
            <a:ext cx="8040687" cy="66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uk-UA" sz="3200" b="1" dirty="0">
                <a:latin typeface="Bad Script" panose="02000000000000000000" pitchFamily="2" charset="0"/>
              </a:rPr>
              <a:t>ВІЗИТНА КАРТКА В ДІЛОВОМУ ЖИТТІ</a:t>
            </a:r>
            <a:endParaRPr lang="ru-RU" sz="3200" b="1" dirty="0">
              <a:latin typeface="Bad Script" panose="02000000000000000000" pitchFamily="2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810634" y="1124894"/>
            <a:ext cx="4824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ad Script" panose="02000000000000000000" pitchFamily="2" charset="0"/>
              </a:rPr>
              <a:t>Функції сучасних візитних карток:</a:t>
            </a:r>
            <a:r>
              <a:rPr lang="ru-RU" sz="2400" dirty="0">
                <a:latin typeface="Bad Script" panose="02000000000000000000" pitchFamily="2" charset="0"/>
              </a:rPr>
              <a:t> </a:t>
            </a:r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701040" y="1463674"/>
            <a:ext cx="3256437" cy="1757045"/>
          </a:xfrm>
          <a:prstGeom prst="ellipse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2400" dirty="0">
                <a:latin typeface="Bad Script" panose="02000000000000000000" pitchFamily="2" charset="0"/>
              </a:rPr>
              <a:t>представлення ділових партнерів</a:t>
            </a:r>
            <a:r>
              <a:rPr lang="ru-RU" sz="2400" dirty="0">
                <a:latin typeface="Bad Script" panose="02000000000000000000" pitchFamily="2" charset="0"/>
              </a:rPr>
              <a:t> </a:t>
            </a:r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8358505" y="1463674"/>
            <a:ext cx="3349468" cy="2163445"/>
          </a:xfrm>
          <a:prstGeom prst="ellipse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2400" dirty="0">
                <a:latin typeface="Bad Script" panose="02000000000000000000" pitchFamily="2" charset="0"/>
              </a:rPr>
              <a:t>підтвердження зацікавленості в подальших ділових контактах</a:t>
            </a:r>
            <a:r>
              <a:rPr lang="ru-RU" sz="2400" dirty="0">
                <a:latin typeface="Bad Script" panose="02000000000000000000" pitchFamily="2" charset="0"/>
              </a:rPr>
              <a:t> </a:t>
            </a:r>
          </a:p>
        </p:txBody>
      </p:sp>
      <p:sp>
        <p:nvSpPr>
          <p:cNvPr id="8" name="Oval 9"/>
          <p:cNvSpPr>
            <a:spLocks noChangeArrowheads="1"/>
          </p:cNvSpPr>
          <p:nvPr/>
        </p:nvSpPr>
        <p:spPr bwMode="auto">
          <a:xfrm>
            <a:off x="701040" y="4601050"/>
            <a:ext cx="3355340" cy="1901349"/>
          </a:xfrm>
          <a:prstGeom prst="ellipse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2400" dirty="0">
                <a:latin typeface="Bad Script" panose="02000000000000000000" pitchFamily="2" charset="0"/>
              </a:rPr>
              <a:t>інформування про фірму, напрями її діяльності</a:t>
            </a:r>
            <a:r>
              <a:rPr lang="ru-RU" sz="2400" dirty="0">
                <a:latin typeface="Bad Script" panose="02000000000000000000" pitchFamily="2" charset="0"/>
              </a:rPr>
              <a:t> </a:t>
            </a:r>
          </a:p>
        </p:txBody>
      </p:sp>
      <p:sp>
        <p:nvSpPr>
          <p:cNvPr id="9" name="Oval 10"/>
          <p:cNvSpPr>
            <a:spLocks noChangeArrowheads="1"/>
          </p:cNvSpPr>
          <p:nvPr/>
        </p:nvSpPr>
        <p:spPr bwMode="auto">
          <a:xfrm>
            <a:off x="8358505" y="4458176"/>
            <a:ext cx="3203575" cy="1932463"/>
          </a:xfrm>
          <a:prstGeom prst="ellipse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2400" dirty="0">
                <a:latin typeface="Bad Script" panose="02000000000000000000" pitchFamily="2" charset="0"/>
              </a:rPr>
              <a:t>здійснення ділових контактів між партнерами</a:t>
            </a:r>
            <a:endParaRPr lang="ru-RU" sz="2400" dirty="0">
              <a:latin typeface="Bad Script" panose="02000000000000000000" pitchFamily="2" charset="0"/>
            </a:endParaRPr>
          </a:p>
        </p:txBody>
      </p:sp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463" y="2077640"/>
            <a:ext cx="4407057" cy="366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33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2720" y="266137"/>
            <a:ext cx="11318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У деяких випадках візитна картка може замінювати посвідчення особи. Зазвичай вона друкується мовою країни, в якій живе її власник, англійською або мовою країни перебування. </a:t>
            </a:r>
          </a:p>
        </p:txBody>
      </p:sp>
      <p:pic>
        <p:nvPicPr>
          <p:cNvPr id="10242" name="Picture 2" descr="Знак оклику png |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" y="2126455"/>
            <a:ext cx="1249680" cy="157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91360" y="2126456"/>
            <a:ext cx="9997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b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Ознака поганого тону </a:t>
            </a: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– подавати людині візитку з текстом на чужій мові, яку вона не зможе прочитати. В цьому випадку потрібно заповнити авторучкою зворотну сторону картки, написавши на ній свої дані доступною для людини мовою.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2720" y="4356105"/>
            <a:ext cx="9997440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400" b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Двосторонні візитки </a:t>
            </a: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ознака поганого тону, і, якщо ви не хочете опинитися в незручному становищі, не використовуйте їх. Зворотний бік візитки призначений для позначок від руки. Замовляйте </a:t>
            </a:r>
            <a:r>
              <a:rPr lang="uk-UA" sz="2400" b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односторонні візитки</a:t>
            </a:r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двох мовах (наприклад, українською та англійською).</a:t>
            </a:r>
            <a:endParaRPr lang="uk-UA" sz="2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Знак оклику png |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4442935"/>
            <a:ext cx="1249680" cy="157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5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962910" y="142876"/>
            <a:ext cx="72009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uk-UA" sz="3600" b="1" dirty="0">
                <a:solidFill>
                  <a:srgbClr val="000066"/>
                </a:solidFill>
                <a:latin typeface="Bad Script" panose="02000000000000000000" pitchFamily="2" charset="0"/>
              </a:rPr>
              <a:t>Правила оформлення візитних карток</a:t>
            </a:r>
            <a:r>
              <a:rPr lang="ru-RU" sz="3600" b="1" dirty="0">
                <a:latin typeface="Bad Script" panose="02000000000000000000" pitchFamily="2" charset="0"/>
              </a:rPr>
              <a:t> 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063750" y="750888"/>
            <a:ext cx="987806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>
              <a:defRPr/>
            </a:pPr>
            <a:r>
              <a:rPr lang="uk-UA" sz="2400" b="1" dirty="0">
                <a:latin typeface="Century Gothic" panose="020B0502020202020204" pitchFamily="34" charset="0"/>
              </a:rPr>
              <a:t>Чим простіше картка, тим більше в ній гідності і елегантності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2063750" y="1378982"/>
            <a:ext cx="97726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>
              <a:defRPr/>
            </a:pPr>
            <a:r>
              <a:rPr lang="uk-UA" sz="2400" b="1" dirty="0">
                <a:latin typeface="Century Gothic" panose="020B0502020202020204" pitchFamily="34" charset="0"/>
              </a:rPr>
              <a:t>Якість паперу, з якого виготовлена картка, повинна бути високою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063750" y="4023757"/>
            <a:ext cx="97726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>
              <a:defRPr/>
            </a:pPr>
            <a:r>
              <a:rPr lang="uk-UA" sz="2400" b="1" dirty="0">
                <a:latin typeface="Century Gothic" panose="020B0502020202020204" pitchFamily="34" charset="0"/>
              </a:rPr>
              <a:t>Папір картки повинен бути білого або дуже світлого кольори, але не чорного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2063750" y="5082620"/>
            <a:ext cx="9772650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>
              <a:defRPr/>
            </a:pPr>
            <a:r>
              <a:rPr lang="uk-UA" sz="2400" b="1" dirty="0">
                <a:latin typeface="Century Gothic" panose="020B0502020202020204" pitchFamily="34" charset="0"/>
              </a:rPr>
              <a:t>Текст повинен бути простим, легким для читання, чорного кольору, без кольорових або золотих </a:t>
            </a:r>
            <a:r>
              <a:rPr lang="uk-UA" sz="2400" b="1" dirty="0" err="1">
                <a:latin typeface="Century Gothic" panose="020B0502020202020204" pitchFamily="34" charset="0"/>
              </a:rPr>
              <a:t>напилень</a:t>
            </a:r>
            <a:r>
              <a:rPr lang="uk-UA" sz="2400" b="1" dirty="0">
                <a:latin typeface="Century Gothic" panose="020B0502020202020204" pitchFamily="34" charset="0"/>
              </a:rPr>
              <a:t>, об'ємних зображень і подібних елементів "прикрашень".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063750" y="6138862"/>
            <a:ext cx="977265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>
              <a:defRPr/>
            </a:pPr>
            <a:r>
              <a:rPr lang="uk-UA" sz="2400" b="1" dirty="0">
                <a:latin typeface="Century Gothic" panose="020B0502020202020204" pitchFamily="34" charset="0"/>
              </a:rPr>
              <a:t>Візитна картка є підтвердженням солідності і хорошої репутації фірми і її співробітника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495" y="1838325"/>
            <a:ext cx="5600856" cy="218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4"/>
          <a:srcRect l="79962" t="33610" r="3015" b="53361"/>
          <a:stretch/>
        </p:blipFill>
        <p:spPr bwMode="auto">
          <a:xfrm>
            <a:off x="597217" y="862013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4"/>
          <a:srcRect l="79962" t="33610" r="3015" b="53361"/>
          <a:stretch/>
        </p:blipFill>
        <p:spPr bwMode="auto">
          <a:xfrm>
            <a:off x="597217" y="1502489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4"/>
          <a:srcRect l="79962" t="33610" r="3015" b="53361"/>
          <a:stretch/>
        </p:blipFill>
        <p:spPr bwMode="auto">
          <a:xfrm>
            <a:off x="597216" y="4257199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4"/>
          <a:srcRect l="79962" t="33610" r="3015" b="53361"/>
          <a:stretch/>
        </p:blipFill>
        <p:spPr bwMode="auto">
          <a:xfrm>
            <a:off x="597214" y="5259387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4"/>
          <a:srcRect l="79962" t="33610" r="3015" b="53361"/>
          <a:stretch/>
        </p:blipFill>
        <p:spPr bwMode="auto">
          <a:xfrm>
            <a:off x="597214" y="6261576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804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07381" y="257772"/>
            <a:ext cx="8861721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b="1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 ділової візитної картки пред’являється низка вимог:</a:t>
            </a:r>
            <a:endParaRPr lang="uk-UA" sz="3200" dirty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3680" y="1339449"/>
            <a:ext cx="9834880" cy="5229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r>
              <a:rPr lang="uk-UA" sz="36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розміри картки: 5х9 см;</a:t>
            </a:r>
            <a:endParaRPr lang="en-US" sz="36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endParaRPr lang="uk-UA" sz="10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r>
              <a:rPr lang="uk-UA" sz="36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папір: тонкий білий матовий картон;</a:t>
            </a:r>
            <a:endParaRPr lang="en-US" sz="36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endParaRPr lang="uk-UA" sz="10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r>
              <a:rPr lang="uk-UA" sz="36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шрифт: чорний, чіткий, розбірливий;</a:t>
            </a:r>
            <a:endParaRPr lang="en-US" sz="36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endParaRPr lang="uk-UA" sz="10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r>
              <a:rPr lang="uk-UA" sz="36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повне ім’я та прізвище, назва компанії без скорочень;</a:t>
            </a:r>
            <a:endParaRPr lang="en-US" sz="36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endParaRPr lang="uk-UA" sz="10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r>
              <a:rPr lang="uk-UA" sz="36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назва посади та зазначення виду діяльності;</a:t>
            </a:r>
            <a:endParaRPr lang="en-US" sz="36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endParaRPr lang="uk-UA" sz="10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r>
              <a:rPr lang="uk-UA" sz="36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адресу компанії та контактні телефони;</a:t>
            </a:r>
            <a:endParaRPr lang="en-US" sz="36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endParaRPr lang="uk-UA" sz="1000" dirty="0" smtClean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  <a:tab pos="540385" algn="l"/>
              </a:tabLst>
            </a:pPr>
            <a:r>
              <a:rPr lang="uk-UA" sz="3600" dirty="0" smtClean="0">
                <a:effectLst/>
                <a:latin typeface="Bad Script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емблема компанії або її логотип — за бажанням.</a:t>
            </a:r>
            <a:endParaRPr lang="uk-UA" sz="3600" dirty="0">
              <a:effectLst/>
              <a:latin typeface="Bad Script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36195" y="1542733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36195" y="2183209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0" y="2977063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0" y="3617539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0" y="4426316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0" y="5066792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3"/>
          <a:srcRect l="79962" t="33610" r="3015" b="53361"/>
          <a:stretch/>
        </p:blipFill>
        <p:spPr bwMode="auto">
          <a:xfrm>
            <a:off x="0" y="5980669"/>
            <a:ext cx="1101725" cy="473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12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680" y="352475"/>
            <a:ext cx="11958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Цікавим є той факт, що розміри візитівок варіюються в залежності від країни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88546" y="1200220"/>
            <a:ext cx="3431709" cy="4583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i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</a:t>
            </a:r>
            <a:r>
              <a:rPr lang="uk-UA" sz="2400" b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Розміри візитівок</a:t>
            </a:r>
            <a:endParaRPr lang="uk-UA" sz="2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11534"/>
              </p:ext>
            </p:extLst>
          </p:nvPr>
        </p:nvGraphicFramePr>
        <p:xfrm>
          <a:off x="700489" y="2090101"/>
          <a:ext cx="10860406" cy="386099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150259"/>
                <a:gridCol w="2031229"/>
                <a:gridCol w="667891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Ширина</a:t>
                      </a:r>
                      <a:endParaRPr lang="uk-UA" sz="28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A53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Висота</a:t>
                      </a:r>
                      <a:endParaRPr lang="uk-UA" sz="28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97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Країна</a:t>
                      </a:r>
                      <a:endParaRPr lang="uk-UA" sz="28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97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85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B7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55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A5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Німеччина, Італія, Франція, Іспанія, Швейцарія, Нідерланди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D7A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88,9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B7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50,8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A5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Великобританія. Канада, США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D7A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90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B7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55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A5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Австралія, Данія, Норвегія, Швеція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D7A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90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B7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54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A5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effectLst/>
                          <a:latin typeface="Century Gothic" panose="020B0502020202020204" pitchFamily="34" charset="0"/>
                        </a:rPr>
                        <a:t>Гон</a:t>
                      </a: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-Конг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D7A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90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B7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50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A5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Аргентина, Румунія, Угорщина, Україна, Польща, Фінляндія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D7A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91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B7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55 мм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CA5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Century Gothic" panose="020B0502020202020204" pitchFamily="34" charset="0"/>
                        </a:rPr>
                        <a:t>Японія</a:t>
                      </a:r>
                      <a:endParaRPr lang="uk-UA" sz="2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D7A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9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3205</Words>
  <Application>Microsoft Office PowerPoint</Application>
  <PresentationFormat>Широкоэкранный</PresentationFormat>
  <Paragraphs>245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4" baseType="lpstr">
      <vt:lpstr>-apple-system</vt:lpstr>
      <vt:lpstr>Arial</vt:lpstr>
      <vt:lpstr>Bad Script</vt:lpstr>
      <vt:lpstr>Calibri</vt:lpstr>
      <vt:lpstr>Calibri Light</vt:lpstr>
      <vt:lpstr>Century Gothic</vt:lpstr>
      <vt:lpstr>Helvetica</vt:lpstr>
      <vt:lpstr>Segoe UI Semibold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 рекомендується дарувати:</vt:lpstr>
      <vt:lpstr>Презентация PowerPoint</vt:lpstr>
      <vt:lpstr>Не рекомендується дарувати:</vt:lpstr>
      <vt:lpstr>Не рекомендується дарувати:</vt:lpstr>
      <vt:lpstr>Презентация PowerPoint</vt:lpstr>
      <vt:lpstr>Презентация PowerPoint</vt:lpstr>
      <vt:lpstr>Презентация PowerPoint</vt:lpstr>
      <vt:lpstr>Не рекомендується дарувати:</vt:lpstr>
      <vt:lpstr>Не рекомендується дарувати:</vt:lpstr>
      <vt:lpstr>Не рекомендується дарувати:</vt:lpstr>
      <vt:lpstr>Не рекомендується дарувати: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Ira</dc:creator>
  <cp:lastModifiedBy>Ira</cp:lastModifiedBy>
  <cp:revision>97</cp:revision>
  <dcterms:created xsi:type="dcterms:W3CDTF">2025-03-23T14:06:10Z</dcterms:created>
  <dcterms:modified xsi:type="dcterms:W3CDTF">2025-03-23T19:29:02Z</dcterms:modified>
</cp:coreProperties>
</file>