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500" r:id="rId3"/>
    <p:sldId id="504" r:id="rId4"/>
    <p:sldId id="505" r:id="rId5"/>
    <p:sldId id="506" r:id="rId6"/>
    <p:sldId id="507" r:id="rId7"/>
    <p:sldId id="509" r:id="rId8"/>
    <p:sldId id="510" r:id="rId9"/>
    <p:sldId id="503" r:id="rId10"/>
    <p:sldId id="511" r:id="rId11"/>
    <p:sldId id="501" r:id="rId12"/>
    <p:sldId id="512" r:id="rId13"/>
    <p:sldId id="502" r:id="rId14"/>
    <p:sldId id="337" r:id="rId15"/>
    <p:sldId id="513" r:id="rId16"/>
    <p:sldId id="515" r:id="rId17"/>
    <p:sldId id="338" r:id="rId18"/>
    <p:sldId id="339" r:id="rId19"/>
    <p:sldId id="340" r:id="rId20"/>
    <p:sldId id="341" r:id="rId21"/>
    <p:sldId id="342"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10"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14.04.2024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F4D86FF5-B06B-4D5E-A4DF-6192228041B3}" type="slidenum">
              <a:rPr lang="uk-UA" smtClean="0"/>
              <a:t>9</a:t>
            </a:fld>
            <a:endParaRPr lang="uk-UA"/>
          </a:p>
        </p:txBody>
      </p:sp>
    </p:spTree>
    <p:extLst>
      <p:ext uri="{BB962C8B-B14F-4D97-AF65-F5344CB8AC3E}">
        <p14:creationId xmlns:p14="http://schemas.microsoft.com/office/powerpoint/2010/main" val="278685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F4D86FF5-B06B-4D5E-A4DF-6192228041B3}" type="slidenum">
              <a:rPr lang="uk-UA" smtClean="0"/>
              <a:t>10</a:t>
            </a:fld>
            <a:endParaRPr lang="uk-UA"/>
          </a:p>
        </p:txBody>
      </p:sp>
    </p:spTree>
    <p:extLst>
      <p:ext uri="{BB962C8B-B14F-4D97-AF65-F5344CB8AC3E}">
        <p14:creationId xmlns:p14="http://schemas.microsoft.com/office/powerpoint/2010/main" val="150890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14.04.2024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14.04.2024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14.04.2024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14.04.2024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14.04.2024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14.04.2024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YangModels/yang/tree/main/vendor/cisco/xe/179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ithub.com/YangModels/yang"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er.cisco.com/dnacenter/"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eveloper.cisco.com/docs/dna-cent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eveloper.cisco.com/docs/aci/#!arya" TargetMode="External"/><Relationship Id="rId2" Type="http://schemas.openxmlformats.org/officeDocument/2006/relationships/hyperlink" Target="https://github.com/datacenter/acitoolk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296" y="667969"/>
            <a:ext cx="9412586" cy="3855748"/>
          </a:xfrm>
        </p:spPr>
        <p:txBody>
          <a:bodyPr>
            <a:normAutofit/>
          </a:bodyPr>
          <a:lstStyle/>
          <a:p>
            <a:r>
              <a:rPr lang="uk-UA" dirty="0"/>
              <a:t>ЛЕКЦІЯ </a:t>
            </a:r>
            <a:r>
              <a:rPr lang="en-US" dirty="0" smtClean="0"/>
              <a:t>9</a:t>
            </a:r>
            <a:r>
              <a:rPr lang="uk-UA" dirty="0"/>
              <a:t/>
            </a:r>
            <a:br>
              <a:rPr lang="uk-UA" dirty="0"/>
            </a:br>
            <a:r>
              <a:rPr lang="uk-UA" dirty="0"/>
              <a:t/>
            </a:r>
            <a:br>
              <a:rPr lang="uk-UA" dirty="0"/>
            </a:br>
            <a:endParaRPr lang="uk-UA" sz="4000" b="1" dirty="0"/>
          </a:p>
        </p:txBody>
      </p:sp>
      <p:sp>
        <p:nvSpPr>
          <p:cNvPr id="3" name="Rectangle 2"/>
          <p:cNvSpPr/>
          <p:nvPr/>
        </p:nvSpPr>
        <p:spPr>
          <a:xfrm>
            <a:off x="2748011" y="3720780"/>
            <a:ext cx="6251776" cy="1077218"/>
          </a:xfrm>
          <a:prstGeom prst="rect">
            <a:avLst/>
          </a:prstGeom>
        </p:spPr>
        <p:txBody>
          <a:bodyPr wrap="none">
            <a:spAutoFit/>
          </a:bodyPr>
          <a:lstStyle/>
          <a:p>
            <a:pPr algn="ctr"/>
            <a:r>
              <a:rPr lang="uk-UA" sz="3200" b="1" dirty="0"/>
              <a:t>Платформи керування мережею. </a:t>
            </a:r>
          </a:p>
          <a:p>
            <a:pPr algn="ctr"/>
            <a:r>
              <a:rPr lang="uk-UA" sz="3200" b="1" dirty="0"/>
              <a:t>ч.1</a:t>
            </a:r>
            <a:endParaRPr lang="uk-UA" sz="3200" dirty="0"/>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69" y="199176"/>
            <a:ext cx="11796666" cy="6446068"/>
          </a:xfrm>
        </p:spPr>
        <p:txBody>
          <a:bodyPr>
            <a:normAutofit/>
          </a:bodyPr>
          <a:lstStyle/>
          <a:p>
            <a:pPr marL="0" indent="0">
              <a:buNone/>
            </a:pPr>
            <a:r>
              <a:rPr lang="ru-RU" sz="1600" b="1" dirty="0"/>
              <a:t>Підтримка програмованості на основі моделей в </a:t>
            </a:r>
            <a:r>
              <a:rPr lang="en-US" sz="1600" b="1" dirty="0"/>
              <a:t>Cisco IOS XE</a:t>
            </a:r>
          </a:p>
          <a:p>
            <a:pPr marL="0" indent="0">
              <a:buNone/>
            </a:pPr>
            <a:r>
              <a:rPr lang="ru-RU" sz="1600" dirty="0"/>
              <a:t>Завдяки моделям даних </a:t>
            </a:r>
            <a:r>
              <a:rPr lang="en-US" sz="1600" dirty="0"/>
              <a:t>YANG, </a:t>
            </a:r>
            <a:r>
              <a:rPr lang="ru-RU" sz="1600" dirty="0"/>
              <a:t>доступним для кожного пристрою </a:t>
            </a:r>
            <a:r>
              <a:rPr lang="en-US" sz="1600" dirty="0"/>
              <a:t>Cisco, </a:t>
            </a:r>
            <a:r>
              <a:rPr lang="ru-RU" sz="1600" dirty="0"/>
              <a:t>адміністратори отримують доступ до даних конфігурації, інформації про стан та інші дані, характерні для конкретної моделі пристрою </a:t>
            </a:r>
            <a:r>
              <a:rPr lang="en-US" sz="1600" dirty="0"/>
              <a:t>Cisco. </a:t>
            </a:r>
            <a:r>
              <a:rPr lang="ru-RU" sz="1600" dirty="0"/>
              <a:t>Моделі </a:t>
            </a:r>
            <a:r>
              <a:rPr lang="en-US" sz="1600" dirty="0"/>
              <a:t>YANG </a:t>
            </a:r>
            <a:r>
              <a:rPr lang="ru-RU" sz="1600" dirty="0"/>
              <a:t>пристроїв </a:t>
            </a:r>
            <a:r>
              <a:rPr lang="en-US" sz="1600" dirty="0"/>
              <a:t>Cisco </a:t>
            </a:r>
            <a:r>
              <a:rPr lang="ru-RU" sz="1600" dirty="0"/>
              <a:t>можна отримати з репозиторію </a:t>
            </a:r>
            <a:r>
              <a:rPr lang="en-US" sz="1600" dirty="0">
                <a:hlinkClick r:id="rId3"/>
              </a:rPr>
              <a:t>Cisco Device YANG models</a:t>
            </a:r>
            <a:r>
              <a:rPr lang="en-US" sz="1600" dirty="0"/>
              <a:t>.</a:t>
            </a:r>
          </a:p>
          <a:p>
            <a:pPr marL="0" indent="0">
              <a:buNone/>
            </a:pPr>
            <a:endParaRPr lang="uk-UA" sz="1600" dirty="0"/>
          </a:p>
          <a:p>
            <a:pPr marL="0" indent="0">
              <a:buNone/>
            </a:pPr>
            <a:r>
              <a:rPr lang="en-US" sz="1600" dirty="0"/>
              <a:t>NETCONF/YANG </a:t>
            </a:r>
            <a:r>
              <a:rPr lang="ru-RU" sz="1600" dirty="0"/>
              <a:t>підтримується починаючи з програмного забезпечення </a:t>
            </a:r>
            <a:r>
              <a:rPr lang="en-US" sz="1600" dirty="0"/>
              <a:t>IOS XE 16.3.1. </a:t>
            </a:r>
            <a:r>
              <a:rPr lang="ru-RU" sz="1600" dirty="0"/>
              <a:t>У </a:t>
            </a:r>
            <a:r>
              <a:rPr lang="en-US" sz="1600" dirty="0"/>
              <a:t>Cisco IOS XE Fuji 16.8.1 </a:t>
            </a:r>
            <a:r>
              <a:rPr lang="ru-RU" sz="1600" dirty="0"/>
              <a:t>та версіях, випущених пізніше, операційні дані працюють на платформах під керуванням </a:t>
            </a:r>
            <a:r>
              <a:rPr lang="en-US" sz="1600" dirty="0"/>
              <a:t>NETCONF </a:t>
            </a:r>
            <a:r>
              <a:rPr lang="ru-RU" sz="1600" dirty="0"/>
              <a:t>і увімкнені за замовчуванням. </a:t>
            </a:r>
          </a:p>
          <a:p>
            <a:pPr marL="0" indent="0">
              <a:buNone/>
            </a:pPr>
            <a:endParaRPr lang="uk-UA"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15" y="2403695"/>
            <a:ext cx="5409880" cy="424154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681" y="2403695"/>
            <a:ext cx="6002449" cy="3213981"/>
          </a:xfrm>
          <a:prstGeom prst="rect">
            <a:avLst/>
          </a:prstGeom>
        </p:spPr>
      </p:pic>
    </p:spTree>
    <p:extLst>
      <p:ext uri="{BB962C8B-B14F-4D97-AF65-F5344CB8AC3E}">
        <p14:creationId xmlns:p14="http://schemas.microsoft.com/office/powerpoint/2010/main" val="167675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Забезпечення можливості програмованості на основі моделей</a:t>
            </a:r>
          </a:p>
          <a:p>
            <a:pPr marL="0" indent="0">
              <a:buNone/>
            </a:pPr>
            <a:r>
              <a:rPr lang="ru-RU" sz="1600" dirty="0"/>
              <a:t>На деяких пристроях спочатку необхідно увімкнути сервіси програмованості на основі моделей.</a:t>
            </a:r>
          </a:p>
          <a:p>
            <a:pPr marL="0" indent="0">
              <a:buNone/>
            </a:pPr>
            <a:r>
              <a:rPr lang="ru-RU" sz="1600" dirty="0"/>
              <a:t>Потрібно увійти в режим конфігурації за допомогою команди                                            </a:t>
            </a:r>
          </a:p>
          <a:p>
            <a:pPr marL="0" indent="0">
              <a:buNone/>
            </a:pPr>
            <a:endParaRPr lang="ru-RU" sz="1600" b="1" dirty="0"/>
          </a:p>
          <a:p>
            <a:pPr marL="0" indent="0">
              <a:buNone/>
            </a:pPr>
            <a:r>
              <a:rPr lang="ru-RU" sz="1600" b="1" dirty="0"/>
              <a:t>Увімкнення </a:t>
            </a:r>
            <a:r>
              <a:rPr lang="en-US" sz="1600" b="1" dirty="0"/>
              <a:t>NETCONF </a:t>
            </a:r>
            <a:r>
              <a:rPr lang="ru-RU" sz="1600" b="1" dirty="0"/>
              <a:t>на </a:t>
            </a:r>
            <a:r>
              <a:rPr lang="en-US" sz="1600" b="1" dirty="0"/>
              <a:t>IOS XE</a:t>
            </a:r>
            <a:endParaRPr lang="ru-RU" sz="1600" b="1" dirty="0"/>
          </a:p>
          <a:p>
            <a:pPr marL="0" indent="0">
              <a:buNone/>
            </a:pPr>
            <a:r>
              <a:rPr lang="ru-RU" sz="1600" dirty="0"/>
              <a:t>Під'єднання </a:t>
            </a:r>
            <a:r>
              <a:rPr lang="en-US" sz="1600" dirty="0"/>
              <a:t>NETCONF </a:t>
            </a:r>
            <a:r>
              <a:rPr lang="ru-RU" sz="1600" dirty="0"/>
              <a:t>необхідно автентифікувати за допомогою облікових даних </a:t>
            </a:r>
            <a:r>
              <a:rPr lang="en-US" sz="1600" dirty="0"/>
              <a:t>AAA. </a:t>
            </a:r>
            <a:r>
              <a:rPr lang="ru-RU" sz="1600" dirty="0"/>
              <a:t>Зазвичай </a:t>
            </a:r>
            <a:r>
              <a:rPr lang="en-US" sz="1600" dirty="0"/>
              <a:t>RADIUS, TACACS+ </a:t>
            </a:r>
            <a:r>
              <a:rPr lang="ru-RU" sz="1600" dirty="0"/>
              <a:t>або локальні користувачі, які визначені із рівнем привілеїв 15 є дозволеними, проте запуск з певного привілейованого режиму залежатиме від платформи.</a:t>
            </a:r>
          </a:p>
          <a:p>
            <a:pPr marL="0" indent="0">
              <a:buNone/>
            </a:pPr>
            <a:r>
              <a:rPr lang="ru-RU" sz="1600" dirty="0"/>
              <a:t>Команда </a:t>
            </a:r>
            <a:r>
              <a:rPr lang="en-US" sz="1600" dirty="0"/>
              <a:t>CLI </a:t>
            </a:r>
            <a:r>
              <a:rPr lang="ru-RU" sz="1600" dirty="0"/>
              <a:t>для увімкнення </a:t>
            </a:r>
            <a:r>
              <a:rPr lang="en-US" sz="1600" dirty="0"/>
              <a:t>NETCONF </a:t>
            </a:r>
            <a:r>
              <a:rPr lang="ru-RU" sz="1600" dirty="0"/>
              <a:t>матиме вигляд:</a:t>
            </a:r>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b="1" dirty="0"/>
              <a:t>Пошук та усунення несправностей</a:t>
            </a:r>
          </a:p>
          <a:p>
            <a:pPr marL="0" indent="0">
              <a:buNone/>
            </a:pPr>
            <a:r>
              <a:rPr lang="ru-RU" sz="1600" dirty="0"/>
              <a:t>Якщо ви отримали відповідь «Невідома команда» (</a:t>
            </a:r>
            <a:r>
              <a:rPr lang="en-US" sz="1600" dirty="0"/>
              <a:t>Unknown command) </a:t>
            </a:r>
            <a:r>
              <a:rPr lang="ru-RU" sz="1600" dirty="0"/>
              <a:t>на                              , як показано нижче, виконайте подвійну перевірку конфігурації пристрою.</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p:txBody>
      </p:sp>
      <p:pic>
        <p:nvPicPr>
          <p:cNvPr id="2" name="Picture 1"/>
          <p:cNvPicPr>
            <a:picLocks noChangeAspect="1"/>
          </p:cNvPicPr>
          <p:nvPr/>
        </p:nvPicPr>
        <p:blipFill>
          <a:blip r:embed="rId2"/>
          <a:stretch>
            <a:fillRect/>
          </a:stretch>
        </p:blipFill>
        <p:spPr>
          <a:xfrm>
            <a:off x="5795207" y="999889"/>
            <a:ext cx="1971675" cy="295275"/>
          </a:xfrm>
          <a:prstGeom prst="rect">
            <a:avLst/>
          </a:prstGeom>
        </p:spPr>
      </p:pic>
      <p:pic>
        <p:nvPicPr>
          <p:cNvPr id="4" name="Picture 3"/>
          <p:cNvPicPr>
            <a:picLocks noChangeAspect="1"/>
          </p:cNvPicPr>
          <p:nvPr/>
        </p:nvPicPr>
        <p:blipFill>
          <a:blip r:embed="rId3"/>
          <a:stretch>
            <a:fillRect/>
          </a:stretch>
        </p:blipFill>
        <p:spPr>
          <a:xfrm>
            <a:off x="325925" y="3153813"/>
            <a:ext cx="5010150" cy="876300"/>
          </a:xfrm>
          <a:prstGeom prst="rect">
            <a:avLst/>
          </a:prstGeom>
        </p:spPr>
      </p:pic>
      <p:pic>
        <p:nvPicPr>
          <p:cNvPr id="5" name="Picture 4"/>
          <p:cNvPicPr>
            <a:picLocks noChangeAspect="1"/>
          </p:cNvPicPr>
          <p:nvPr/>
        </p:nvPicPr>
        <p:blipFill>
          <a:blip r:embed="rId4"/>
          <a:stretch>
            <a:fillRect/>
          </a:stretch>
        </p:blipFill>
        <p:spPr>
          <a:xfrm>
            <a:off x="6881623" y="4549318"/>
            <a:ext cx="1362075" cy="276225"/>
          </a:xfrm>
          <a:prstGeom prst="rect">
            <a:avLst/>
          </a:prstGeom>
        </p:spPr>
      </p:pic>
      <p:pic>
        <p:nvPicPr>
          <p:cNvPr id="6" name="Picture 5"/>
          <p:cNvPicPr>
            <a:picLocks noChangeAspect="1"/>
          </p:cNvPicPr>
          <p:nvPr/>
        </p:nvPicPr>
        <p:blipFill>
          <a:blip r:embed="rId5"/>
          <a:stretch>
            <a:fillRect/>
          </a:stretch>
        </p:blipFill>
        <p:spPr>
          <a:xfrm>
            <a:off x="398353" y="5146257"/>
            <a:ext cx="10363200" cy="561975"/>
          </a:xfrm>
          <a:prstGeom prst="rect">
            <a:avLst/>
          </a:prstGeom>
        </p:spPr>
      </p:pic>
    </p:spTree>
    <p:extLst>
      <p:ext uri="{BB962C8B-B14F-4D97-AF65-F5344CB8AC3E}">
        <p14:creationId xmlns:p14="http://schemas.microsoft.com/office/powerpoint/2010/main" val="1874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206" y="96413"/>
            <a:ext cx="11628422" cy="6494510"/>
          </a:xfrm>
        </p:spPr>
        <p:txBody>
          <a:bodyPr>
            <a:normAutofit/>
          </a:bodyPr>
          <a:lstStyle/>
          <a:p>
            <a:pPr marL="0" indent="0">
              <a:buNone/>
            </a:pPr>
            <a:r>
              <a:rPr lang="en-US" sz="1600" dirty="0"/>
              <a:t>Cisco IOS XE </a:t>
            </a:r>
            <a:r>
              <a:rPr lang="ru-RU" sz="1600" dirty="0"/>
              <a:t>підтримує два сховища даних: </a:t>
            </a:r>
            <a:r>
              <a:rPr lang="ru-RU" sz="1600" b="1" dirty="0"/>
              <a:t>поточне</a:t>
            </a:r>
            <a:r>
              <a:rPr lang="ru-RU" sz="1600" dirty="0"/>
              <a:t> і </a:t>
            </a:r>
            <a:r>
              <a:rPr lang="ru-RU" sz="1600" b="1" dirty="0"/>
              <a:t>кандидат</a:t>
            </a:r>
            <a:r>
              <a:rPr lang="ru-RU" sz="1600" dirty="0"/>
              <a:t>. Вона також підтримує блокування сховищ даних, а також відкат конфігурації.</a:t>
            </a:r>
          </a:p>
          <a:p>
            <a:pPr marL="0" indent="0">
              <a:buNone/>
            </a:pPr>
            <a:endParaRPr lang="uk-UA"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39" y="837634"/>
            <a:ext cx="3867150" cy="1181100"/>
          </a:xfrm>
          <a:prstGeom prst="rect">
            <a:avLst/>
          </a:prstGeom>
          <a:ln>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999" y="837634"/>
            <a:ext cx="7041629" cy="3673341"/>
          </a:xfrm>
          <a:prstGeom prst="rect">
            <a:avLst/>
          </a:prstGeom>
          <a:ln>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71" y="2490080"/>
            <a:ext cx="3686175" cy="2819400"/>
          </a:xfrm>
          <a:prstGeom prst="rect">
            <a:avLst/>
          </a:prstGeom>
          <a:ln>
            <a:solidFill>
              <a:schemeClr val="accent1"/>
            </a:solidFill>
          </a:ln>
        </p:spPr>
      </p:pic>
    </p:spTree>
    <p:extLst>
      <p:ext uri="{BB962C8B-B14F-4D97-AF65-F5344CB8AC3E}">
        <p14:creationId xmlns:p14="http://schemas.microsoft.com/office/powerpoint/2010/main" val="406788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Увімкнення </a:t>
            </a:r>
            <a:r>
              <a:rPr lang="en-US" sz="1600" b="1" dirty="0"/>
              <a:t>RESTCONF </a:t>
            </a:r>
            <a:r>
              <a:rPr lang="ru-RU" sz="1600" b="1" dirty="0"/>
              <a:t>на </a:t>
            </a:r>
            <a:r>
              <a:rPr lang="en-US" sz="1600" b="1" dirty="0"/>
              <a:t>IOS XE</a:t>
            </a:r>
            <a:endParaRPr lang="ru-RU" sz="1600" b="1" dirty="0"/>
          </a:p>
          <a:p>
            <a:pPr marL="0" indent="0">
              <a:buNone/>
            </a:pPr>
            <a:endParaRPr lang="ru-RU" sz="1600" dirty="0"/>
          </a:p>
          <a:p>
            <a:pPr marL="0" indent="0">
              <a:buNone/>
            </a:pPr>
            <a:r>
              <a:rPr lang="ru-RU" sz="1600" dirty="0"/>
              <a:t>Під'єднання </a:t>
            </a:r>
            <a:r>
              <a:rPr lang="en-US" sz="1600" dirty="0"/>
              <a:t>RESTCONF </a:t>
            </a:r>
            <a:r>
              <a:rPr lang="ru-RU" sz="1600" dirty="0"/>
              <a:t>необхідно аутентифікувати за допомогою облікових даних </a:t>
            </a:r>
            <a:r>
              <a:rPr lang="en-US" sz="1600" dirty="0"/>
              <a:t>AAA. </a:t>
            </a:r>
            <a:r>
              <a:rPr lang="ru-RU" sz="1600" dirty="0"/>
              <a:t>Дозволяється доступ </a:t>
            </a:r>
            <a:r>
              <a:rPr lang="en-US" sz="1600" dirty="0"/>
              <a:t>RADIUS, TACACS+ </a:t>
            </a:r>
            <a:r>
              <a:rPr lang="ru-RU" sz="1600" dirty="0"/>
              <a:t>або локальним користувачам, які визначені з рівнем привілеїв 15.</a:t>
            </a:r>
          </a:p>
          <a:p>
            <a:pPr marL="0" indent="0">
              <a:buNone/>
            </a:pPr>
            <a:r>
              <a:rPr lang="en-US" sz="1600" dirty="0"/>
              <a:t>RESTCONF </a:t>
            </a:r>
            <a:r>
              <a:rPr lang="ru-RU" sz="1600" dirty="0"/>
              <a:t>працює через протокол </a:t>
            </a:r>
            <a:r>
              <a:rPr lang="en-US" sz="1600" dirty="0"/>
              <a:t>HTTPS. </a:t>
            </a:r>
            <a:r>
              <a:rPr lang="ru-RU" sz="1600" dirty="0"/>
              <a:t>Для підтримки </a:t>
            </a:r>
            <a:r>
              <a:rPr lang="en-US" sz="1600" dirty="0"/>
              <a:t>RESTCONF </a:t>
            </a:r>
            <a:r>
              <a:rPr lang="ru-RU" sz="1600" dirty="0"/>
              <a:t>через порт 443 мають бути активовані наступні команди:</a:t>
            </a:r>
          </a:p>
          <a:p>
            <a:pPr marL="0" indent="0">
              <a:buNone/>
            </a:pPr>
            <a:endParaRPr lang="ru-RU" sz="1600" dirty="0"/>
          </a:p>
          <a:p>
            <a:pPr marL="0" indent="0">
              <a:buNone/>
            </a:pPr>
            <a:r>
              <a:rPr lang="ru-RU" sz="1600" dirty="0"/>
              <a:t>Команда CLI для увімкнення RESTCONF матиме вигляд:</a:t>
            </a:r>
          </a:p>
          <a:p>
            <a:pPr marL="0" indent="0">
              <a:buNone/>
            </a:pPr>
            <a:endParaRPr lang="ru-RU" sz="1600" dirty="0"/>
          </a:p>
          <a:p>
            <a:pPr marL="0" indent="0">
              <a:buNone/>
            </a:pPr>
            <a:r>
              <a:rPr lang="ru-RU" sz="1600" dirty="0"/>
              <a:t>При використанні для увімкнення команди </a:t>
            </a:r>
            <a:r>
              <a:rPr lang="en-US" sz="1600" dirty="0"/>
              <a:t>CLI, </a:t>
            </a:r>
            <a:r>
              <a:rPr lang="ru-RU" sz="1600" dirty="0"/>
              <a:t>усіма операції, які підтримуються, можна керувати за допомогою інтерфейсів моделей, включаючи додаткові параметри конфігурації </a:t>
            </a:r>
            <a:r>
              <a:rPr lang="en-US" sz="1600" dirty="0"/>
              <a:t>RESTCONF </a:t>
            </a:r>
            <a:r>
              <a:rPr lang="ru-RU" sz="1600" dirty="0"/>
              <a:t>та налаштування операційних даних.</a:t>
            </a:r>
          </a:p>
          <a:p>
            <a:pPr marL="0" indent="0">
              <a:buNone/>
            </a:pPr>
            <a:endParaRPr lang="ru-RU" sz="1600" b="1" dirty="0"/>
          </a:p>
          <a:p>
            <a:pPr marL="0" indent="0">
              <a:buNone/>
            </a:pPr>
            <a:r>
              <a:rPr lang="ru-RU" sz="1600" b="1" dirty="0"/>
              <a:t>Доступ до моделей </a:t>
            </a:r>
            <a:r>
              <a:rPr lang="en-US" sz="1600" b="1" dirty="0"/>
              <a:t>YANG</a:t>
            </a:r>
            <a:endParaRPr lang="ru-RU" sz="1600" b="1" dirty="0"/>
          </a:p>
          <a:p>
            <a:pPr marL="0" indent="0">
              <a:buNone/>
            </a:pPr>
            <a:r>
              <a:rPr lang="ru-RU" sz="1600" dirty="0"/>
              <a:t>Для повного ознайомлення з моделями </a:t>
            </a:r>
            <a:r>
              <a:rPr lang="en-US" sz="1600" dirty="0"/>
              <a:t>Cisco YANG, </a:t>
            </a:r>
            <a:r>
              <a:rPr lang="ru-RU" sz="1600" dirty="0"/>
              <a:t>перегляньте або клонуйте репозиторій </a:t>
            </a:r>
            <a:r>
              <a:rPr lang="en-US" sz="1600" dirty="0" err="1"/>
              <a:t>GitHub</a:t>
            </a:r>
            <a:r>
              <a:rPr lang="en-US" sz="1600" dirty="0"/>
              <a:t> </a:t>
            </a:r>
            <a:r>
              <a:rPr lang="ru-RU" sz="1600" dirty="0"/>
              <a:t>за посиланням: </a:t>
            </a:r>
          </a:p>
          <a:p>
            <a:pPr marL="0" indent="0">
              <a:buNone/>
            </a:pPr>
            <a:r>
              <a:rPr lang="en-US" sz="1600" dirty="0">
                <a:hlinkClick r:id="rId2"/>
              </a:rPr>
              <a:t>https://github.com/YangModels/yang</a:t>
            </a:r>
            <a:r>
              <a:rPr lang="en-US" sz="1600" dirty="0"/>
              <a:t>. </a:t>
            </a:r>
            <a:r>
              <a:rPr lang="ru-RU" sz="1600" dirty="0"/>
              <a:t>У підкаталозі                                містяться моделі для платформ Cisco.</a:t>
            </a:r>
          </a:p>
          <a:p>
            <a:pPr marL="0" indent="0">
              <a:buNone/>
            </a:pPr>
            <a:endParaRPr lang="ru-RU" sz="1600" dirty="0"/>
          </a:p>
          <a:p>
            <a:pPr marL="0" indent="0">
              <a:buNone/>
            </a:pPr>
            <a:endParaRPr lang="ru-RU" sz="1600" dirty="0"/>
          </a:p>
        </p:txBody>
      </p:sp>
      <p:pic>
        <p:nvPicPr>
          <p:cNvPr id="2" name="Picture 1"/>
          <p:cNvPicPr>
            <a:picLocks noChangeAspect="1"/>
          </p:cNvPicPr>
          <p:nvPr/>
        </p:nvPicPr>
        <p:blipFill>
          <a:blip r:embed="rId3"/>
          <a:stretch>
            <a:fillRect/>
          </a:stretch>
        </p:blipFill>
        <p:spPr>
          <a:xfrm>
            <a:off x="418064" y="1809467"/>
            <a:ext cx="5543550" cy="323850"/>
          </a:xfrm>
          <a:prstGeom prst="rect">
            <a:avLst/>
          </a:prstGeom>
        </p:spPr>
      </p:pic>
      <p:pic>
        <p:nvPicPr>
          <p:cNvPr id="4" name="Picture 3"/>
          <p:cNvPicPr>
            <a:picLocks noChangeAspect="1"/>
          </p:cNvPicPr>
          <p:nvPr/>
        </p:nvPicPr>
        <p:blipFill>
          <a:blip r:embed="rId4"/>
          <a:stretch>
            <a:fillRect/>
          </a:stretch>
        </p:blipFill>
        <p:spPr>
          <a:xfrm>
            <a:off x="418064" y="2546616"/>
            <a:ext cx="3971925" cy="352425"/>
          </a:xfrm>
          <a:prstGeom prst="rect">
            <a:avLst/>
          </a:prstGeom>
        </p:spPr>
      </p:pic>
      <p:pic>
        <p:nvPicPr>
          <p:cNvPr id="5" name="Picture 4"/>
          <p:cNvPicPr>
            <a:picLocks noChangeAspect="1"/>
          </p:cNvPicPr>
          <p:nvPr/>
        </p:nvPicPr>
        <p:blipFill>
          <a:blip r:embed="rId5"/>
          <a:stretch>
            <a:fillRect/>
          </a:stretch>
        </p:blipFill>
        <p:spPr>
          <a:xfrm>
            <a:off x="4817906" y="4523385"/>
            <a:ext cx="1343025" cy="266700"/>
          </a:xfrm>
          <a:prstGeom prst="rect">
            <a:avLst/>
          </a:prstGeom>
        </p:spPr>
      </p:pic>
    </p:spTree>
    <p:extLst>
      <p:ext uri="{BB962C8B-B14F-4D97-AF65-F5344CB8AC3E}">
        <p14:creationId xmlns:p14="http://schemas.microsoft.com/office/powerpoint/2010/main" val="228846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59" y="199175"/>
            <a:ext cx="11995841" cy="6858000"/>
          </a:xfrm>
        </p:spPr>
        <p:txBody>
          <a:bodyPr>
            <a:normAutofit/>
          </a:bodyPr>
          <a:lstStyle/>
          <a:p>
            <a:pPr marL="0" indent="0" algn="ctr">
              <a:buNone/>
            </a:pPr>
            <a:r>
              <a:rPr lang="en-US" sz="1600" b="1" dirty="0"/>
              <a:t>Cisco DNA Center</a:t>
            </a:r>
          </a:p>
          <a:p>
            <a:pPr marL="0" indent="0">
              <a:buNone/>
            </a:pPr>
            <a:r>
              <a:rPr lang="ru-RU" sz="1600" b="1" dirty="0"/>
              <a:t>Центр </a:t>
            </a:r>
            <a:r>
              <a:rPr lang="en-US" sz="1600" b="1" dirty="0"/>
              <a:t>Cisco DNA (Cisco DNA Center)</a:t>
            </a:r>
            <a:r>
              <a:rPr lang="en-US" sz="1600" dirty="0"/>
              <a:t> </a:t>
            </a:r>
            <a:r>
              <a:rPr lang="ru-RU" sz="1600" dirty="0"/>
              <a:t>є базовою платформою контролерів та аналітики для великих і середніх організацій. Він є «серцем» Мереж на основі намірів </a:t>
            </a:r>
            <a:r>
              <a:rPr lang="en-US" sz="1600" dirty="0"/>
              <a:t>Cisco (</a:t>
            </a:r>
            <a:r>
              <a:rPr lang="en-US" sz="1600" b="1" dirty="0"/>
              <a:t>Cisco </a:t>
            </a:r>
            <a:r>
              <a:rPr lang="ru-RU" sz="1600" b="1" dirty="0"/>
              <a:t>І</a:t>
            </a:r>
            <a:r>
              <a:rPr lang="en-US" sz="1600" b="1" dirty="0" err="1"/>
              <a:t>ntent</a:t>
            </a:r>
            <a:r>
              <a:rPr lang="en-US" sz="1600" b="1" dirty="0"/>
              <a:t>-based network</a:t>
            </a:r>
            <a:r>
              <a:rPr lang="en-US" sz="1600" dirty="0"/>
              <a:t>). </a:t>
            </a:r>
            <a:r>
              <a:rPr lang="ru-RU" sz="1600" dirty="0"/>
              <a:t>Він забезпечує єдину інформаційну панель для керування мережею, автоматизації мережі, забезпечення достовірності мережі, моніторингу, аналітики та безпеки.</a:t>
            </a:r>
          </a:p>
          <a:p>
            <a:pPr marL="0" indent="0">
              <a:buNone/>
            </a:pPr>
            <a:r>
              <a:rPr lang="en-US" sz="1600" dirty="0"/>
              <a:t>Cisco DNA Center </a:t>
            </a:r>
            <a:r>
              <a:rPr lang="ru-RU" sz="1600" dirty="0"/>
              <a:t>надає як веб-панель керування з графічним інтерфейсом, так і </a:t>
            </a:r>
            <a:r>
              <a:rPr lang="en-US" sz="1600" dirty="0" err="1"/>
              <a:t>RESTful</a:t>
            </a:r>
            <a:r>
              <a:rPr lang="en-US" sz="1600" dirty="0"/>
              <a:t> Intent API, </a:t>
            </a:r>
            <a:r>
              <a:rPr lang="ru-RU" sz="1600" dirty="0"/>
              <a:t>що використовується для програмного доступу до своїх сервісів і функцій.</a:t>
            </a:r>
          </a:p>
          <a:p>
            <a:pPr marL="0" indent="0">
              <a:buNone/>
            </a:pPr>
            <a:endParaRPr lang="ru-RU" sz="1600" dirty="0"/>
          </a:p>
        </p:txBody>
      </p:sp>
      <p:pic>
        <p:nvPicPr>
          <p:cNvPr id="2" name="Picture 1"/>
          <p:cNvPicPr>
            <a:picLocks noChangeAspect="1"/>
          </p:cNvPicPr>
          <p:nvPr/>
        </p:nvPicPr>
        <p:blipFill>
          <a:blip r:embed="rId2"/>
          <a:stretch>
            <a:fillRect/>
          </a:stretch>
        </p:blipFill>
        <p:spPr>
          <a:xfrm>
            <a:off x="4725907" y="2058513"/>
            <a:ext cx="7355461" cy="3681383"/>
          </a:xfrm>
          <a:prstGeom prst="rect">
            <a:avLst/>
          </a:prstGeom>
          <a:ln>
            <a:solidFill>
              <a:schemeClr val="accent1"/>
            </a:solidFill>
          </a:ln>
        </p:spPr>
      </p:pic>
      <p:sp>
        <p:nvSpPr>
          <p:cNvPr id="4" name="Rectangle 3"/>
          <p:cNvSpPr/>
          <p:nvPr/>
        </p:nvSpPr>
        <p:spPr>
          <a:xfrm>
            <a:off x="196159" y="2058514"/>
            <a:ext cx="4270735" cy="3785652"/>
          </a:xfrm>
          <a:prstGeom prst="rect">
            <a:avLst/>
          </a:prstGeom>
        </p:spPr>
        <p:txBody>
          <a:bodyPr wrap="square">
            <a:spAutoFit/>
          </a:bodyPr>
          <a:lstStyle/>
          <a:p>
            <a:r>
              <a:rPr lang="ru-RU" sz="1600" dirty="0"/>
              <a:t>Він пропонує повний спектр сервісів та інтеграцію:</a:t>
            </a:r>
          </a:p>
          <a:p>
            <a:r>
              <a:rPr lang="en-US" sz="1600" b="1" dirty="0"/>
              <a:t>North</a:t>
            </a:r>
            <a:r>
              <a:rPr lang="en-US" sz="1600" dirty="0"/>
              <a:t> - API </a:t>
            </a:r>
            <a:r>
              <a:rPr lang="ru-RU" sz="1600" dirty="0"/>
              <a:t>на основі намірів (</a:t>
            </a:r>
            <a:r>
              <a:rPr lang="en-US" sz="1600" dirty="0"/>
              <a:t>Intent API) </a:t>
            </a:r>
            <a:r>
              <a:rPr lang="ru-RU" sz="1600" dirty="0"/>
              <a:t>надає специфічні можливості платформи </a:t>
            </a:r>
            <a:r>
              <a:rPr lang="en-US" sz="1600" dirty="0"/>
              <a:t>Cisco DNA Center.</a:t>
            </a:r>
          </a:p>
          <a:p>
            <a:r>
              <a:rPr lang="en-US" sz="1600" b="1" dirty="0"/>
              <a:t>East </a:t>
            </a:r>
            <a:r>
              <a:rPr lang="en-US" sz="1600" dirty="0"/>
              <a:t>- </a:t>
            </a:r>
            <a:r>
              <a:rPr lang="ru-RU" sz="1600" dirty="0"/>
              <a:t>Це послуги для асинхронного сповіщення про події через </a:t>
            </a:r>
            <a:r>
              <a:rPr lang="en-US" sz="1600" dirty="0" err="1"/>
              <a:t>WebHooks</a:t>
            </a:r>
            <a:r>
              <a:rPr lang="en-US" sz="1600" dirty="0"/>
              <a:t> </a:t>
            </a:r>
            <a:r>
              <a:rPr lang="ru-RU" sz="1600" dirty="0"/>
              <a:t>та сповіщення електронною поштою.</a:t>
            </a:r>
          </a:p>
          <a:p>
            <a:r>
              <a:rPr lang="en-US" sz="1600" b="1" dirty="0"/>
              <a:t>Southbound</a:t>
            </a:r>
            <a:r>
              <a:rPr lang="en-US" sz="1600" dirty="0"/>
              <a:t> - Multivendor SDK </a:t>
            </a:r>
            <a:r>
              <a:rPr lang="ru-RU" sz="1600" dirty="0"/>
              <a:t>використовується для інтеграції пристроїв сторонніх виробників у мережу </a:t>
            </a:r>
            <a:r>
              <a:rPr lang="en-US" sz="1600" dirty="0"/>
              <a:t>Cisco DNA.</a:t>
            </a:r>
          </a:p>
          <a:p>
            <a:r>
              <a:rPr lang="en-US" sz="1600" b="1" dirty="0"/>
              <a:t>Westbound</a:t>
            </a:r>
            <a:r>
              <a:rPr lang="en-US" sz="1600" dirty="0"/>
              <a:t> - </a:t>
            </a:r>
            <a:r>
              <a:rPr lang="ru-RU" sz="1600" dirty="0"/>
              <a:t>Інтеграція із службами Забезпечення достовірності та Керування ІТ-послугами (</a:t>
            </a:r>
            <a:r>
              <a:rPr lang="en-US" sz="1600" dirty="0"/>
              <a:t>Assurance and IT Service Management - ITSM), </a:t>
            </a:r>
            <a:r>
              <a:rPr lang="ru-RU" sz="1600" dirty="0"/>
              <a:t>такими як </a:t>
            </a:r>
            <a:r>
              <a:rPr lang="en-US" sz="1600" dirty="0" err="1"/>
              <a:t>ServiceNow</a:t>
            </a:r>
            <a:r>
              <a:rPr lang="en-US" sz="1600" dirty="0"/>
              <a:t>.</a:t>
            </a:r>
          </a:p>
        </p:txBody>
      </p:sp>
    </p:spTree>
    <p:extLst>
      <p:ext uri="{BB962C8B-B14F-4D97-AF65-F5344CB8AC3E}">
        <p14:creationId xmlns:p14="http://schemas.microsoft.com/office/powerpoint/2010/main" val="196791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192" y="253497"/>
            <a:ext cx="11615596" cy="6409853"/>
          </a:xfrm>
        </p:spPr>
        <p:txBody>
          <a:bodyPr>
            <a:normAutofit/>
          </a:bodyPr>
          <a:lstStyle/>
          <a:p>
            <a:pPr marL="0" indent="0">
              <a:buNone/>
            </a:pPr>
            <a:r>
              <a:rPr lang="uk-UA" sz="1600" dirty="0"/>
              <a:t>К</a:t>
            </a:r>
            <a:r>
              <a:rPr lang="ru-RU" sz="1600" dirty="0"/>
              <a:t>ороткий огляд служб, доступ до яких можна здійснити безпосередньо через графічний інтерфейс.</a:t>
            </a:r>
          </a:p>
          <a:p>
            <a:r>
              <a:rPr lang="ru-RU" sz="1600" b="1" dirty="0"/>
              <a:t>Панель інструментів </a:t>
            </a:r>
            <a:r>
              <a:rPr lang="en-US" sz="1600" b="1" dirty="0"/>
              <a:t>Cisco DNA Center (GUI)</a:t>
            </a:r>
            <a:r>
              <a:rPr lang="ru-RU" sz="1600" b="1" dirty="0"/>
              <a:t> </a:t>
            </a:r>
            <a:r>
              <a:rPr lang="ru-RU" sz="1600" dirty="0"/>
              <a:t>Графічний користувацький інтерфейс (</a:t>
            </a:r>
            <a:r>
              <a:rPr lang="en-US" sz="1600" dirty="0"/>
              <a:t>GUI) </a:t>
            </a:r>
            <a:r>
              <a:rPr lang="ru-RU" sz="1600" dirty="0"/>
              <a:t>надає сервіси та діяльність у розділах: Проектування (</a:t>
            </a:r>
            <a:r>
              <a:rPr lang="en-US" sz="1600" dirty="0"/>
              <a:t>Design), </a:t>
            </a:r>
            <a:r>
              <a:rPr lang="ru-RU" sz="1600" dirty="0"/>
              <a:t>Політики (</a:t>
            </a:r>
            <a:r>
              <a:rPr lang="en-US" sz="1600" dirty="0"/>
              <a:t>Policy), </a:t>
            </a:r>
            <a:r>
              <a:rPr lang="ru-RU" sz="1600" dirty="0"/>
              <a:t>Забезпечення (</a:t>
            </a:r>
            <a:r>
              <a:rPr lang="en-US" sz="1600" dirty="0"/>
              <a:t>Provision), </a:t>
            </a:r>
            <a:r>
              <a:rPr lang="ru-RU" sz="1600" dirty="0"/>
              <a:t>Забезпечення достовірності (</a:t>
            </a:r>
            <a:r>
              <a:rPr lang="en-US" sz="1600" dirty="0"/>
              <a:t>Assurance) </a:t>
            </a:r>
            <a:r>
              <a:rPr lang="ru-RU" sz="1600" dirty="0"/>
              <a:t>та Платформа (</a:t>
            </a:r>
            <a:r>
              <a:rPr lang="en-US" sz="1600" dirty="0"/>
              <a:t>Platform).</a:t>
            </a:r>
          </a:p>
          <a:p>
            <a:pPr marL="0" indent="0">
              <a:buNone/>
            </a:pPr>
            <a:endParaRPr lang="uk-UA" sz="1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03" y="1412391"/>
            <a:ext cx="6264997" cy="3585070"/>
          </a:xfrm>
          <a:prstGeom prst="rect">
            <a:avLst/>
          </a:prstGeom>
        </p:spPr>
      </p:pic>
      <p:pic>
        <p:nvPicPr>
          <p:cNvPr id="6" name="Picture 5"/>
          <p:cNvPicPr>
            <a:picLocks noChangeAspect="1"/>
          </p:cNvPicPr>
          <p:nvPr/>
        </p:nvPicPr>
        <p:blipFill>
          <a:blip r:embed="rId3"/>
          <a:stretch>
            <a:fillRect/>
          </a:stretch>
        </p:blipFill>
        <p:spPr>
          <a:xfrm>
            <a:off x="253497" y="1412391"/>
            <a:ext cx="5576776" cy="3585070"/>
          </a:xfrm>
          <a:prstGeom prst="rect">
            <a:avLst/>
          </a:prstGeom>
          <a:ln>
            <a:solidFill>
              <a:schemeClr val="accent1"/>
            </a:solidFill>
          </a:ln>
        </p:spPr>
      </p:pic>
    </p:spTree>
    <p:extLst>
      <p:ext uri="{BB962C8B-B14F-4D97-AF65-F5344CB8AC3E}">
        <p14:creationId xmlns:p14="http://schemas.microsoft.com/office/powerpoint/2010/main" val="100862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098" y="186947"/>
            <a:ext cx="11682743" cy="6503563"/>
          </a:xfrm>
        </p:spPr>
        <p:txBody>
          <a:bodyPr>
            <a:normAutofit/>
          </a:bodyPr>
          <a:lstStyle/>
          <a:p>
            <a:r>
              <a:rPr lang="ru-RU" sz="1600" b="1" dirty="0"/>
              <a:t>Проектування</a:t>
            </a:r>
            <a:r>
              <a:rPr lang="ru-RU" sz="1600" dirty="0"/>
              <a:t> - Проектування мережі на основі інтуїтивно зрозумілих робочих процесів, починаючи з місць, де будуть розгортатися мережні пристрої. Існуючі мережні рішення, створені в Інфраструктурі </a:t>
            </a:r>
            <a:r>
              <a:rPr lang="en-US" sz="1600" dirty="0"/>
              <a:t>Cisco Prime (Infrastructure Cisco Prime) </a:t>
            </a:r>
            <a:r>
              <a:rPr lang="ru-RU" sz="1600" dirty="0"/>
              <a:t>або Інфраструктурі політики застосунків (</a:t>
            </a:r>
            <a:r>
              <a:rPr lang="en-US" sz="1600" dirty="0"/>
              <a:t>Application Policy Infrastructure), </a:t>
            </a:r>
            <a:r>
              <a:rPr lang="ru-RU" sz="1600" dirty="0"/>
              <a:t>можна імпортувати в </a:t>
            </a:r>
            <a:r>
              <a:rPr lang="en-US" sz="1600" dirty="0"/>
              <a:t>Cisco DNA Center.</a:t>
            </a:r>
          </a:p>
          <a:p>
            <a:r>
              <a:rPr lang="ru-RU" sz="1600" b="1" dirty="0"/>
              <a:t>Політики</a:t>
            </a:r>
            <a:r>
              <a:rPr lang="ru-RU" sz="1600" dirty="0"/>
              <a:t> - Визначення та керування профілями користувачів та пристроїв для забезпечення доступу з високим рівнем захисту та сегментації мережі.</a:t>
            </a:r>
          </a:p>
          <a:p>
            <a:r>
              <a:rPr lang="ru-RU" sz="1600" b="1" dirty="0"/>
              <a:t>Забезпечення</a:t>
            </a:r>
            <a:r>
              <a:rPr lang="ru-RU" sz="1600" dirty="0"/>
              <a:t> - Розгортання та автоматизація з врахуванням політик для надання послуг в мережах на основі пріоритету бізнесу та спрощення розгортання пристроїв. Автоматична ініціалізація пристрою та функції керування образами програмного забезпечення скорочують час встановлення або оновлення пристрою.</a:t>
            </a:r>
          </a:p>
          <a:p>
            <a:r>
              <a:rPr lang="ru-RU" sz="1600" b="1" dirty="0"/>
              <a:t>Забезпечення достовірності</a:t>
            </a:r>
            <a:r>
              <a:rPr lang="ru-RU" sz="1600" dirty="0"/>
              <a:t> - Телеметрія та повідомлення про продуктивність застосунків та події під'єднання користувачів у режимі реального часу.</a:t>
            </a:r>
          </a:p>
          <a:p>
            <a:r>
              <a:rPr lang="ru-RU" sz="1600" b="1" dirty="0"/>
              <a:t>Платформа</a:t>
            </a:r>
            <a:r>
              <a:rPr lang="ru-RU" sz="1600" dirty="0"/>
              <a:t> - Інформація та документація для </a:t>
            </a:r>
            <a:r>
              <a:rPr lang="en-US" sz="1600" dirty="0"/>
              <a:t>DNA Center Intent API, </a:t>
            </a:r>
            <a:r>
              <a:rPr lang="ru-RU" sz="1600" dirty="0"/>
              <a:t>що підтримує використання застосунків сторонніх розробників та процесів для збору і контролю даних через </a:t>
            </a:r>
            <a:r>
              <a:rPr lang="en-US" sz="1600" dirty="0"/>
              <a:t>API. </a:t>
            </a:r>
            <a:r>
              <a:rPr lang="ru-RU" sz="1600" dirty="0"/>
              <a:t>Це засіб для вдосконалення та автоматизації ІТ-операцій, створення налагоджених та автоматизованих робочих процесів та інтеграції мережних операцій у сторонні програми. </a:t>
            </a:r>
          </a:p>
          <a:p>
            <a:endParaRPr lang="uk-UA" dirty="0"/>
          </a:p>
        </p:txBody>
      </p:sp>
    </p:spTree>
    <p:extLst>
      <p:ext uri="{BB962C8B-B14F-4D97-AF65-F5344CB8AC3E}">
        <p14:creationId xmlns:p14="http://schemas.microsoft.com/office/powerpoint/2010/main" val="200940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131276"/>
            <a:ext cx="11866075" cy="6518495"/>
          </a:xfrm>
        </p:spPr>
        <p:txBody>
          <a:bodyPr>
            <a:normAutofit/>
          </a:bodyPr>
          <a:lstStyle/>
          <a:p>
            <a:pPr marL="0" indent="0">
              <a:buNone/>
            </a:pPr>
            <a:r>
              <a:rPr lang="ru-RU" sz="1600" b="1" dirty="0"/>
              <a:t>Контроль доступу на основі ролей (</a:t>
            </a:r>
            <a:r>
              <a:rPr lang="en-US" sz="1600" b="1" dirty="0"/>
              <a:t>Role-based access control - RBAC)</a:t>
            </a:r>
            <a:endParaRPr lang="ru-RU" sz="1600" b="1" dirty="0"/>
          </a:p>
          <a:p>
            <a:pPr marL="0" indent="0">
              <a:buNone/>
            </a:pPr>
            <a:r>
              <a:rPr lang="ru-RU" sz="1600" dirty="0"/>
              <a:t>Початковому користувачу, «</a:t>
            </a:r>
            <a:r>
              <a:rPr lang="en-US" sz="1600" dirty="0"/>
              <a:t>admin», </a:t>
            </a:r>
            <a:r>
              <a:rPr lang="ru-RU" sz="1600" dirty="0"/>
              <a:t>призначається </a:t>
            </a:r>
            <a:r>
              <a:rPr lang="en-US" sz="1600" dirty="0"/>
              <a:t>SUPER-ADMIN-ROLE, </a:t>
            </a:r>
            <a:r>
              <a:rPr lang="ru-RU" sz="1600" dirty="0"/>
              <a:t>що надає повний контроль над </a:t>
            </a:r>
            <a:r>
              <a:rPr lang="en-US" sz="1600" dirty="0"/>
              <a:t>DNA Center </a:t>
            </a:r>
            <a:r>
              <a:rPr lang="ru-RU" sz="1600" dirty="0"/>
              <a:t>і доступ до всіх розділів.</a:t>
            </a:r>
          </a:p>
          <a:p>
            <a:pPr marL="0" indent="0">
              <a:buNone/>
            </a:pPr>
            <a:r>
              <a:rPr lang="ru-RU" sz="1600" dirty="0"/>
              <a:t>Адміністратори для кожного </a:t>
            </a:r>
            <a:r>
              <a:rPr lang="en-US" sz="1600" dirty="0"/>
              <a:t>Cisco DNA Center </a:t>
            </a:r>
            <a:r>
              <a:rPr lang="ru-RU" sz="1600" dirty="0"/>
              <a:t>можуть створювати додаткових користувачів «на основі ролей». Призначена роль контролює рівень і тип доступу до розділів графічного інтерфейсу, а також права сервісу </a:t>
            </a:r>
            <a:r>
              <a:rPr lang="en-US" sz="1600" dirty="0"/>
              <a:t>API.</a:t>
            </a:r>
          </a:p>
          <a:p>
            <a:pPr marL="0" indent="0">
              <a:buNone/>
            </a:pPr>
            <a:r>
              <a:rPr lang="ru-RU" sz="1600" dirty="0"/>
              <a:t>При створені користувачів, їм призначають </a:t>
            </a:r>
            <a:r>
              <a:rPr lang="en-US" sz="1600" dirty="0"/>
              <a:t>SUPER-ADMIN-ROLE, NETWORK-ADMIN-ROLE </a:t>
            </a:r>
            <a:r>
              <a:rPr lang="ru-RU" sz="1600" dirty="0"/>
              <a:t>або </a:t>
            </a:r>
            <a:r>
              <a:rPr lang="en-US" sz="1600" dirty="0"/>
              <a:t>OBSERVER-ROLE. </a:t>
            </a:r>
            <a:r>
              <a:rPr lang="ru-RU" sz="1600" dirty="0"/>
              <a:t>Користувачі із </a:t>
            </a:r>
            <a:r>
              <a:rPr lang="en-US" sz="1600" dirty="0"/>
              <a:t>NETWORK-ADMIN-ROLE </a:t>
            </a:r>
            <a:r>
              <a:rPr lang="ru-RU" sz="1600" dirty="0"/>
              <a:t>мають загальний доступ і можуть створювати пристрої та керувати ними. Користувачі, яким призначена роль - </a:t>
            </a:r>
            <a:r>
              <a:rPr lang="en-US" sz="1600" dirty="0"/>
              <a:t>OBSERVER-ROLE, </a:t>
            </a:r>
            <a:r>
              <a:rPr lang="ru-RU" sz="1600" dirty="0"/>
              <a:t>мають доступ лише для читання у </a:t>
            </a:r>
            <a:r>
              <a:rPr lang="en-US" sz="1600" dirty="0"/>
              <a:t>GUI </a:t>
            </a:r>
            <a:r>
              <a:rPr lang="ru-RU" sz="1600" dirty="0"/>
              <a:t>та </a:t>
            </a:r>
            <a:r>
              <a:rPr lang="en-US" sz="1600" dirty="0"/>
              <a:t>API (</a:t>
            </a:r>
            <a:r>
              <a:rPr lang="ru-RU" sz="1600" dirty="0"/>
              <a:t>тільки </a:t>
            </a:r>
            <a:r>
              <a:rPr lang="en-US" sz="1600" dirty="0"/>
              <a:t>GET) </a:t>
            </a:r>
            <a:r>
              <a:rPr lang="ru-RU" sz="1600" dirty="0"/>
              <a:t>та обмежені декількома частинами графічного інтерфейсу.</a:t>
            </a:r>
          </a:p>
          <a:p>
            <a:pPr marL="0" indent="0">
              <a:buNone/>
            </a:pPr>
            <a:endParaRPr lang="ru-RU" sz="1600" b="1" dirty="0"/>
          </a:p>
          <a:p>
            <a:pPr marL="0" indent="0">
              <a:buNone/>
            </a:pPr>
            <a:r>
              <a:rPr lang="ru-RU" sz="1600" b="1" dirty="0"/>
              <a:t>Апаратне забезпечення продукту</a:t>
            </a:r>
          </a:p>
          <a:p>
            <a:pPr marL="0" indent="0">
              <a:buNone/>
            </a:pPr>
            <a:r>
              <a:rPr lang="ru-RU" sz="1600" dirty="0"/>
              <a:t>Пристрій </a:t>
            </a:r>
            <a:r>
              <a:rPr lang="en-US" sz="1600" dirty="0"/>
              <a:t>Cisco DNA Center </a:t>
            </a:r>
            <a:r>
              <a:rPr lang="ru-RU" sz="1600" dirty="0"/>
              <a:t>працює на виділених Стійкових серверах </a:t>
            </a:r>
            <a:r>
              <a:rPr lang="en-US" sz="1600" dirty="0"/>
              <a:t>Cisco (Rack Servers) </a:t>
            </a:r>
            <a:r>
              <a:rPr lang="ru-RU" sz="1600" dirty="0"/>
              <a:t>у різних масштабованих конфігураціях. </a:t>
            </a:r>
            <a:endParaRPr lang="en-US" sz="1600" dirty="0"/>
          </a:p>
          <a:p>
            <a:pPr marL="0" indent="0">
              <a:buNone/>
            </a:pPr>
            <a:r>
              <a:rPr lang="ru-RU" sz="1600" dirty="0"/>
              <a:t>Він використовується для моніторингу, керування та контролю маршрутизаторами, комутаторами, точками доступу бездротових технологій компанії </a:t>
            </a:r>
            <a:r>
              <a:rPr lang="en-US" sz="1600" dirty="0"/>
              <a:t>Cisco, </a:t>
            </a:r>
            <a:r>
              <a:rPr lang="ru-RU" sz="1600" dirty="0"/>
              <a:t>платформами </a:t>
            </a:r>
            <a:r>
              <a:rPr lang="en-US" sz="1600" dirty="0"/>
              <a:t>Cisco Enterprise NFV Infrastructure Software (NFVIS) </a:t>
            </a:r>
            <a:r>
              <a:rPr lang="ru-RU" sz="1600" dirty="0"/>
              <a:t>та інтегрованим обладнанням сторонніх виробників. </a:t>
            </a:r>
          </a:p>
          <a:p>
            <a:pPr marL="0" indent="0">
              <a:buNone/>
            </a:pPr>
            <a:endParaRPr lang="ru-RU" sz="1600" b="1" dirty="0"/>
          </a:p>
          <a:p>
            <a:pPr marL="0" indent="0">
              <a:buNone/>
            </a:pPr>
            <a:r>
              <a:rPr lang="en-US" sz="1600" b="1" dirty="0"/>
              <a:t>Cisco DNA Center Intent API</a:t>
            </a:r>
            <a:endParaRPr lang="ru-RU" sz="1600" b="1" dirty="0"/>
          </a:p>
          <a:p>
            <a:pPr marL="0" indent="0">
              <a:buNone/>
            </a:pPr>
            <a:r>
              <a:rPr lang="en-US" sz="1600" dirty="0"/>
              <a:t>Intent API </a:t>
            </a:r>
            <a:r>
              <a:rPr lang="ru-RU" sz="1600" dirty="0"/>
              <a:t>надає засоби для програмного доступу до служб і функцій </a:t>
            </a:r>
            <a:r>
              <a:rPr lang="en-US" sz="1600" dirty="0"/>
              <a:t>Cisco DNA Center. </a:t>
            </a:r>
            <a:r>
              <a:rPr lang="ru-RU" sz="1600" dirty="0"/>
              <a:t>Це дозволяє автоматизувати і стандартизувати загальну управлінську діяльність, а також інтегрувати зі сторонніми або корпоративними застосунками. Це </a:t>
            </a:r>
            <a:r>
              <a:rPr lang="en-US" sz="1600" dirty="0" err="1"/>
              <a:t>RESTful</a:t>
            </a:r>
            <a:r>
              <a:rPr lang="en-US" sz="1600" dirty="0"/>
              <a:t> API, </a:t>
            </a:r>
            <a:r>
              <a:rPr lang="ru-RU" sz="1600" dirty="0"/>
              <a:t>в якому використовуються команди </a:t>
            </a:r>
            <a:r>
              <a:rPr lang="en-US" sz="1600" dirty="0"/>
              <a:t>HTTPS (GET, POST, PUT </a:t>
            </a:r>
            <a:r>
              <a:rPr lang="ru-RU" sz="1600" dirty="0"/>
              <a:t>і </a:t>
            </a:r>
            <a:r>
              <a:rPr lang="en-US" sz="1600" dirty="0"/>
              <a:t>DELETE) </a:t>
            </a:r>
            <a:r>
              <a:rPr lang="ru-RU" sz="1600" dirty="0"/>
              <a:t>із структурами </a:t>
            </a:r>
            <a:r>
              <a:rPr lang="en-US" sz="1600" dirty="0"/>
              <a:t>JSON </a:t>
            </a:r>
            <a:r>
              <a:rPr lang="ru-RU" sz="1600" dirty="0"/>
              <a:t>для виявлення та контролю мережі.</a:t>
            </a:r>
          </a:p>
        </p:txBody>
      </p:sp>
    </p:spTree>
    <p:extLst>
      <p:ext uri="{BB962C8B-B14F-4D97-AF65-F5344CB8AC3E}">
        <p14:creationId xmlns:p14="http://schemas.microsoft.com/office/powerpoint/2010/main" val="142339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310086" y="271463"/>
            <a:ext cx="6417838" cy="6346825"/>
          </a:xfrm>
          <a:prstGeom prst="rect">
            <a:avLst/>
          </a:prstGeom>
        </p:spPr>
      </p:pic>
      <p:sp>
        <p:nvSpPr>
          <p:cNvPr id="3" name="Rectangle 2"/>
          <p:cNvSpPr/>
          <p:nvPr/>
        </p:nvSpPr>
        <p:spPr>
          <a:xfrm>
            <a:off x="313853" y="371051"/>
            <a:ext cx="4547858" cy="584775"/>
          </a:xfrm>
          <a:prstGeom prst="rect">
            <a:avLst/>
          </a:prstGeom>
        </p:spPr>
        <p:txBody>
          <a:bodyPr wrap="square">
            <a:spAutoFit/>
          </a:bodyPr>
          <a:lstStyle/>
          <a:p>
            <a:r>
              <a:rPr lang="en-US" sz="1600" dirty="0"/>
              <a:t>Intent API </a:t>
            </a:r>
            <a:r>
              <a:rPr lang="ru-RU" sz="1600" dirty="0"/>
              <a:t>організовано ієрархічно у функціональні групи, відомі як домени та піддомени.</a:t>
            </a:r>
          </a:p>
        </p:txBody>
      </p:sp>
    </p:spTree>
    <p:extLst>
      <p:ext uri="{BB962C8B-B14F-4D97-AF65-F5344CB8AC3E}">
        <p14:creationId xmlns:p14="http://schemas.microsoft.com/office/powerpoint/2010/main" val="113486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DNA Center – Intent API</a:t>
            </a:r>
          </a:p>
          <a:p>
            <a:pPr marL="0" indent="0">
              <a:buNone/>
            </a:pPr>
            <a:r>
              <a:rPr lang="ru-RU" sz="1600" b="1" dirty="0"/>
              <a:t>Розміщення документації </a:t>
            </a:r>
            <a:r>
              <a:rPr lang="en-US" sz="1600" b="1" dirty="0"/>
              <a:t>Cisco DNA Center API </a:t>
            </a:r>
            <a:r>
              <a:rPr lang="ru-RU" sz="1600" b="1" dirty="0"/>
              <a:t>на </a:t>
            </a:r>
            <a:r>
              <a:rPr lang="en-US" sz="1600" b="1" dirty="0"/>
              <a:t>Cisco Developers</a:t>
            </a:r>
          </a:p>
          <a:p>
            <a:pPr marL="0" indent="0">
              <a:buNone/>
            </a:pPr>
            <a:endParaRPr lang="ru-RU" sz="1600" dirty="0"/>
          </a:p>
        </p:txBody>
      </p:sp>
      <p:pic>
        <p:nvPicPr>
          <p:cNvPr id="4" name="Picture 3"/>
          <p:cNvPicPr>
            <a:picLocks noChangeAspect="1"/>
          </p:cNvPicPr>
          <p:nvPr/>
        </p:nvPicPr>
        <p:blipFill>
          <a:blip r:embed="rId2"/>
          <a:stretch>
            <a:fillRect/>
          </a:stretch>
        </p:blipFill>
        <p:spPr>
          <a:xfrm>
            <a:off x="497723" y="1059255"/>
            <a:ext cx="7550808" cy="5517174"/>
          </a:xfrm>
          <a:prstGeom prst="rect">
            <a:avLst/>
          </a:prstGeom>
        </p:spPr>
      </p:pic>
      <p:sp>
        <p:nvSpPr>
          <p:cNvPr id="5" name="Rectangle 4"/>
          <p:cNvSpPr/>
          <p:nvPr/>
        </p:nvSpPr>
        <p:spPr>
          <a:xfrm>
            <a:off x="7239307" y="573562"/>
            <a:ext cx="3942169" cy="369332"/>
          </a:xfrm>
          <a:prstGeom prst="rect">
            <a:avLst/>
          </a:prstGeom>
        </p:spPr>
        <p:txBody>
          <a:bodyPr wrap="none">
            <a:spAutoFit/>
          </a:bodyPr>
          <a:lstStyle/>
          <a:p>
            <a:r>
              <a:rPr lang="uk-UA" dirty="0">
                <a:hlinkClick r:id="rId3"/>
              </a:rPr>
              <a:t>https://developer.cisco.com/dnacenter/</a:t>
            </a:r>
            <a:endParaRPr lang="uk-UA" dirty="0"/>
          </a:p>
        </p:txBody>
      </p:sp>
    </p:spTree>
    <p:extLst>
      <p:ext uri="{BB962C8B-B14F-4D97-AF65-F5344CB8AC3E}">
        <p14:creationId xmlns:p14="http://schemas.microsoft.com/office/powerpoint/2010/main" val="215144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4" y="1"/>
            <a:ext cx="11866075" cy="6858000"/>
          </a:xfrm>
        </p:spPr>
        <p:txBody>
          <a:bodyPr>
            <a:normAutofit/>
          </a:bodyPr>
          <a:lstStyle/>
          <a:p>
            <a:pPr marL="0" indent="0" algn="ctr">
              <a:buNone/>
            </a:pPr>
            <a:r>
              <a:rPr lang="en-US" sz="2000" b="1" dirty="0"/>
              <a:t>Cisco IOS XE</a:t>
            </a:r>
          </a:p>
          <a:p>
            <a:pPr marL="0" indent="0">
              <a:buNone/>
            </a:pPr>
            <a:r>
              <a:rPr lang="en-US" sz="1600" dirty="0"/>
              <a:t>IOS</a:t>
            </a:r>
            <a:r>
              <a:rPr lang="uk-UA" sz="1600" dirty="0"/>
              <a:t> (</a:t>
            </a:r>
            <a:r>
              <a:rPr lang="en-US" sz="1600" dirty="0"/>
              <a:t>Internetwork Operating System</a:t>
            </a:r>
            <a:r>
              <a:rPr lang="uk-UA" sz="1600" dirty="0"/>
              <a:t>)</a:t>
            </a:r>
            <a:r>
              <a:rPr lang="en-US" sz="1600" dirty="0"/>
              <a:t> </a:t>
            </a:r>
            <a:r>
              <a:rPr lang="ru-RU" sz="1600" dirty="0"/>
              <a:t>була оригінальною операційною системою для маршрутизаторів </a:t>
            </a:r>
            <a:r>
              <a:rPr lang="en-US" sz="1600" dirty="0"/>
              <a:t>Cisco Systems </a:t>
            </a:r>
            <a:r>
              <a:rPr lang="ru-RU" sz="1600" dirty="0"/>
              <a:t>та мережних комутаторів </a:t>
            </a:r>
            <a:r>
              <a:rPr lang="en-US" sz="1600" dirty="0"/>
              <a:t>Cisco. </a:t>
            </a:r>
            <a:endParaRPr lang="uk-UA" sz="1600" dirty="0"/>
          </a:p>
          <a:p>
            <a:pPr marL="0" indent="0">
              <a:buNone/>
            </a:pPr>
            <a:r>
              <a:rPr lang="en-US" sz="1600" dirty="0"/>
              <a:t>IOS XE - </a:t>
            </a:r>
            <a:r>
              <a:rPr lang="ru-RU" sz="1600" dirty="0"/>
              <a:t>це програмована платформа наступного покоління. З </a:t>
            </a:r>
            <a:r>
              <a:rPr lang="en-US" sz="1600" dirty="0"/>
              <a:t>IOS XE </a:t>
            </a:r>
            <a:r>
              <a:rPr lang="ru-RU" sz="1600" dirty="0"/>
              <a:t>з’являється доступ до стандартизованих </a:t>
            </a:r>
            <a:r>
              <a:rPr lang="en-US" sz="1600" dirty="0"/>
              <a:t>API</a:t>
            </a:r>
            <a:r>
              <a:rPr lang="ru-RU" sz="1600" dirty="0"/>
              <a:t>, стандартних моделей даних для конфігурації, розгортання та відкату, а також інтеграції сервісів з мережею.</a:t>
            </a:r>
          </a:p>
          <a:p>
            <a:pPr marL="0" indent="0">
              <a:buNone/>
            </a:pPr>
            <a:endParaRPr lang="ru-RU" sz="1600" b="1" dirty="0"/>
          </a:p>
          <a:p>
            <a:pPr marL="0" indent="0">
              <a:buNone/>
            </a:pPr>
            <a:endParaRPr lang="ru-RU" sz="1600" dirty="0"/>
          </a:p>
        </p:txBody>
      </p:sp>
      <p:pic>
        <p:nvPicPr>
          <p:cNvPr id="2" name="Picture 1"/>
          <p:cNvPicPr>
            <a:picLocks noChangeAspect="1"/>
          </p:cNvPicPr>
          <p:nvPr/>
        </p:nvPicPr>
        <p:blipFill>
          <a:blip r:embed="rId2"/>
          <a:stretch>
            <a:fillRect/>
          </a:stretch>
        </p:blipFill>
        <p:spPr>
          <a:xfrm>
            <a:off x="378854" y="1715633"/>
            <a:ext cx="5880107" cy="52419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404" y="1796972"/>
            <a:ext cx="4816444" cy="5061029"/>
          </a:xfrm>
          <a:prstGeom prst="rect">
            <a:avLst/>
          </a:prstGeom>
        </p:spPr>
      </p:pic>
    </p:spTree>
    <p:extLst>
      <p:ext uri="{BB962C8B-B14F-4D97-AF65-F5344CB8AC3E}">
        <p14:creationId xmlns:p14="http://schemas.microsoft.com/office/powerpoint/2010/main" val="413825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Документація по </a:t>
            </a:r>
            <a:r>
              <a:rPr lang="en-US" sz="1600" b="1" dirty="0"/>
              <a:t>Cisco DNA Center API</a:t>
            </a:r>
            <a:endParaRPr lang="ru-RU" sz="1600" dirty="0"/>
          </a:p>
        </p:txBody>
      </p:sp>
      <p:sp>
        <p:nvSpPr>
          <p:cNvPr id="4" name="Rectangle 3"/>
          <p:cNvSpPr/>
          <p:nvPr/>
        </p:nvSpPr>
        <p:spPr>
          <a:xfrm>
            <a:off x="4634920" y="224600"/>
            <a:ext cx="4533677" cy="369332"/>
          </a:xfrm>
          <a:prstGeom prst="rect">
            <a:avLst/>
          </a:prstGeom>
        </p:spPr>
        <p:txBody>
          <a:bodyPr wrap="none">
            <a:spAutoFit/>
          </a:bodyPr>
          <a:lstStyle/>
          <a:p>
            <a:r>
              <a:rPr lang="uk-UA" dirty="0">
                <a:hlinkClick r:id="rId2"/>
              </a:rPr>
              <a:t>https://developer.cisco.com/docs/dna-center/</a:t>
            </a:r>
            <a:endParaRPr lang="uk-UA" dirty="0"/>
          </a:p>
        </p:txBody>
      </p:sp>
      <p:pic>
        <p:nvPicPr>
          <p:cNvPr id="5" name="Picture 4"/>
          <p:cNvPicPr>
            <a:picLocks noChangeAspect="1"/>
          </p:cNvPicPr>
          <p:nvPr/>
        </p:nvPicPr>
        <p:blipFill>
          <a:blip r:embed="rId3"/>
          <a:stretch>
            <a:fillRect/>
          </a:stretch>
        </p:blipFill>
        <p:spPr>
          <a:xfrm>
            <a:off x="325925" y="819803"/>
            <a:ext cx="9740745" cy="5572408"/>
          </a:xfrm>
          <a:prstGeom prst="rect">
            <a:avLst/>
          </a:prstGeom>
        </p:spPr>
      </p:pic>
    </p:spTree>
    <p:extLst>
      <p:ext uri="{BB962C8B-B14F-4D97-AF65-F5344CB8AC3E}">
        <p14:creationId xmlns:p14="http://schemas.microsoft.com/office/powerpoint/2010/main" val="332009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086" y="253497"/>
            <a:ext cx="6092982" cy="6346479"/>
          </a:xfrm>
        </p:spPr>
        <p:txBody>
          <a:bodyPr>
            <a:normAutofit/>
          </a:bodyPr>
          <a:lstStyle/>
          <a:p>
            <a:pPr marL="0" indent="0">
              <a:buNone/>
            </a:pPr>
            <a:r>
              <a:rPr lang="ru-RU" sz="1600" b="1" dirty="0"/>
              <a:t>Опис методу, </a:t>
            </a:r>
            <a:r>
              <a:rPr lang="en-US" sz="1600" b="1" dirty="0"/>
              <a:t>URI </a:t>
            </a:r>
            <a:r>
              <a:rPr lang="ru-RU" sz="1600" b="1" dirty="0"/>
              <a:t>та параметри</a:t>
            </a:r>
          </a:p>
          <a:p>
            <a:pPr marL="0" indent="0">
              <a:buNone/>
            </a:pPr>
            <a:r>
              <a:rPr lang="ru-RU" sz="1600" dirty="0"/>
              <a:t>Обидва джерела документації містять усі доступні методи </a:t>
            </a:r>
            <a:r>
              <a:rPr lang="en-US" sz="1600" dirty="0"/>
              <a:t>API </a:t>
            </a:r>
            <a:r>
              <a:rPr lang="ru-RU" sz="1600" dirty="0"/>
              <a:t>та надають опис, параметри запиту, структури відповіді та діапазон потенційних кодів відповіді </a:t>
            </a:r>
            <a:r>
              <a:rPr lang="en-US" sz="1600" dirty="0"/>
              <a:t>HTTP. </a:t>
            </a:r>
          </a:p>
          <a:p>
            <a:pPr marL="0" indent="0">
              <a:buNone/>
            </a:pPr>
            <a:endParaRPr lang="ru-RU" sz="1600" dirty="0"/>
          </a:p>
        </p:txBody>
      </p:sp>
      <p:pic>
        <p:nvPicPr>
          <p:cNvPr id="4" name="Picture 3"/>
          <p:cNvPicPr>
            <a:picLocks noChangeAspect="1"/>
          </p:cNvPicPr>
          <p:nvPr/>
        </p:nvPicPr>
        <p:blipFill>
          <a:blip r:embed="rId2"/>
          <a:stretch>
            <a:fillRect/>
          </a:stretch>
        </p:blipFill>
        <p:spPr>
          <a:xfrm>
            <a:off x="0" y="1437366"/>
            <a:ext cx="12192000" cy="5162610"/>
          </a:xfrm>
          <a:prstGeom prst="rect">
            <a:avLst/>
          </a:prstGeom>
        </p:spPr>
      </p:pic>
    </p:spTree>
    <p:extLst>
      <p:ext uri="{BB962C8B-B14F-4D97-AF65-F5344CB8AC3E}">
        <p14:creationId xmlns:p14="http://schemas.microsoft.com/office/powerpoint/2010/main" val="751086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DNA Center – Create (POST) - Update (PUT)</a:t>
            </a:r>
          </a:p>
          <a:p>
            <a:pPr marL="0" indent="0">
              <a:buNone/>
            </a:pPr>
            <a:r>
              <a:rPr lang="ru-RU" sz="1600" dirty="0"/>
              <a:t>В </a:t>
            </a:r>
            <a:r>
              <a:rPr lang="en-US" sz="1600" dirty="0"/>
              <a:t>Intent API </a:t>
            </a:r>
            <a:r>
              <a:rPr lang="ru-RU" sz="1600" dirty="0"/>
              <a:t>методам </a:t>
            </a:r>
            <a:r>
              <a:rPr lang="en-US" sz="1600" dirty="0"/>
              <a:t>PUT (</a:t>
            </a:r>
            <a:r>
              <a:rPr lang="ru-RU" sz="1600" dirty="0"/>
              <a:t>Отримання ресурсів) і </a:t>
            </a:r>
            <a:r>
              <a:rPr lang="en-US" sz="1600" dirty="0"/>
              <a:t>POST (</a:t>
            </a:r>
            <a:r>
              <a:rPr lang="ru-RU" sz="1600" dirty="0"/>
              <a:t>Створення або заміна ресурсів) необхідне корисне навантаження запиту </a:t>
            </a:r>
            <a:r>
              <a:rPr lang="en-US" sz="1600" dirty="0"/>
              <a:t>JSON. </a:t>
            </a:r>
            <a:r>
              <a:rPr lang="ru-RU" sz="1600" dirty="0"/>
              <a:t>Ці дані задокументовані в описі кожного методу.</a:t>
            </a:r>
          </a:p>
          <a:p>
            <a:pPr marL="0" indent="0">
              <a:buNone/>
            </a:pPr>
            <a:r>
              <a:rPr lang="ru-RU" sz="1600" dirty="0"/>
              <a:t>Запити </a:t>
            </a:r>
            <a:r>
              <a:rPr lang="en-US" sz="1600" dirty="0"/>
              <a:t>POST </a:t>
            </a:r>
            <a:r>
              <a:rPr lang="ru-RU" sz="1600" dirty="0"/>
              <a:t>і </a:t>
            </a:r>
            <a:r>
              <a:rPr lang="en-US" sz="1600" dirty="0"/>
              <a:t>PUT </a:t>
            </a:r>
            <a:r>
              <a:rPr lang="ru-RU" sz="1600" dirty="0"/>
              <a:t>обробляються в </a:t>
            </a:r>
            <a:r>
              <a:rPr lang="en-US" sz="1600" dirty="0"/>
              <a:t>Cisco DNA Center </a:t>
            </a:r>
            <a:r>
              <a:rPr lang="ru-RU" sz="1600" dirty="0"/>
              <a:t>асинхронно, що означає, що запит на додавання, створення або зміну ресурсу ініціюється з правильно сформованим запитом, проте не обов'язково його завершувати до отримання відповіді. У відповідь на успішно ініційований запит надходить структура, яка містить                                                                     і статус</a:t>
            </a:r>
            <a:endParaRPr lang="en-US" sz="1600" dirty="0"/>
          </a:p>
          <a:p>
            <a:pPr marL="0" indent="0">
              <a:buNone/>
            </a:pPr>
            <a:r>
              <a:rPr lang="ru-RU" sz="1600" dirty="0"/>
              <a:t>Статус завершення можна отримати за допомогою методів </a:t>
            </a:r>
            <a:r>
              <a:rPr lang="en-US" sz="1600" dirty="0"/>
              <a:t>Task API, </a:t>
            </a:r>
            <a:r>
              <a:rPr lang="ru-RU" sz="1600" dirty="0"/>
              <a:t>що здійснюють моніторинг завершення виконання. Методи </a:t>
            </a:r>
            <a:r>
              <a:rPr lang="en-US" sz="1600" dirty="0"/>
              <a:t>File API </a:t>
            </a:r>
            <a:r>
              <a:rPr lang="ru-RU" sz="1600" dirty="0"/>
              <a:t>використовуються для отримання додаткових результатів після успішного завершення виконання.</a:t>
            </a:r>
          </a:p>
          <a:p>
            <a:pPr marL="0" indent="0">
              <a:buNone/>
            </a:pPr>
            <a:endParaRPr lang="ru-RU" sz="1600" dirty="0"/>
          </a:p>
          <a:p>
            <a:pPr marL="0" indent="0">
              <a:buNone/>
            </a:pPr>
            <a:r>
              <a:rPr lang="ru-RU" sz="1600" dirty="0"/>
              <a:t> </a:t>
            </a:r>
          </a:p>
          <a:p>
            <a:pPr marL="0" indent="0">
              <a:buNone/>
            </a:pPr>
            <a:endParaRPr lang="ru-RU" sz="1600" dirty="0"/>
          </a:p>
        </p:txBody>
      </p:sp>
      <p:pic>
        <p:nvPicPr>
          <p:cNvPr id="2" name="Picture 1"/>
          <p:cNvPicPr>
            <a:picLocks noChangeAspect="1"/>
          </p:cNvPicPr>
          <p:nvPr/>
        </p:nvPicPr>
        <p:blipFill>
          <a:blip r:embed="rId2"/>
          <a:stretch>
            <a:fillRect/>
          </a:stretch>
        </p:blipFill>
        <p:spPr>
          <a:xfrm>
            <a:off x="5683690" y="1647446"/>
            <a:ext cx="3124200" cy="285750"/>
          </a:xfrm>
          <a:prstGeom prst="rect">
            <a:avLst/>
          </a:prstGeom>
        </p:spPr>
      </p:pic>
      <p:pic>
        <p:nvPicPr>
          <p:cNvPr id="4" name="Picture 3"/>
          <p:cNvPicPr>
            <a:picLocks noChangeAspect="1"/>
          </p:cNvPicPr>
          <p:nvPr/>
        </p:nvPicPr>
        <p:blipFill>
          <a:blip r:embed="rId3"/>
          <a:stretch>
            <a:fillRect/>
          </a:stretch>
        </p:blipFill>
        <p:spPr>
          <a:xfrm>
            <a:off x="9439322" y="1647446"/>
            <a:ext cx="809625" cy="295275"/>
          </a:xfrm>
          <a:prstGeom prst="rect">
            <a:avLst/>
          </a:prstGeom>
        </p:spPr>
      </p:pic>
      <p:pic>
        <p:nvPicPr>
          <p:cNvPr id="5" name="Picture 4"/>
          <p:cNvPicPr>
            <a:picLocks noChangeAspect="1"/>
          </p:cNvPicPr>
          <p:nvPr/>
        </p:nvPicPr>
        <p:blipFill>
          <a:blip r:embed="rId4"/>
          <a:stretch>
            <a:fillRect/>
          </a:stretch>
        </p:blipFill>
        <p:spPr>
          <a:xfrm>
            <a:off x="413441" y="2712206"/>
            <a:ext cx="10115739" cy="4145794"/>
          </a:xfrm>
          <a:prstGeom prst="rect">
            <a:avLst/>
          </a:prstGeom>
        </p:spPr>
      </p:pic>
    </p:spTree>
    <p:extLst>
      <p:ext uri="{BB962C8B-B14F-4D97-AF65-F5344CB8AC3E}">
        <p14:creationId xmlns:p14="http://schemas.microsoft.com/office/powerpoint/2010/main" val="1378527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ACI</a:t>
            </a:r>
          </a:p>
          <a:p>
            <a:pPr marL="0" indent="0">
              <a:buNone/>
            </a:pPr>
            <a:r>
              <a:rPr lang="ru-RU" sz="1600" dirty="0"/>
              <a:t>Платформа інфраструктури </a:t>
            </a:r>
            <a:r>
              <a:rPr lang="en-US" sz="1600" dirty="0"/>
              <a:t>Cisco, </a:t>
            </a:r>
            <a:r>
              <a:rPr lang="ru-RU" sz="1600" dirty="0"/>
              <a:t>орієнтованої на застосунки (</a:t>
            </a:r>
            <a:r>
              <a:rPr lang="en-US" sz="1600" b="1" dirty="0"/>
              <a:t>Cisco Application Centric Infrastructure - ACI</a:t>
            </a:r>
            <a:r>
              <a:rPr lang="en-US" sz="1600" dirty="0"/>
              <a:t>), </a:t>
            </a:r>
            <a:r>
              <a:rPr lang="ru-RU" sz="1600" dirty="0"/>
              <a:t>що працює на апаратному забезпеченні </a:t>
            </a:r>
            <a:r>
              <a:rPr lang="en-US" sz="1600" dirty="0"/>
              <a:t>Nexus 9000, </a:t>
            </a:r>
            <a:r>
              <a:rPr lang="ru-RU" sz="1600" dirty="0"/>
              <a:t>є рішенням </a:t>
            </a:r>
            <a:r>
              <a:rPr lang="en-US" sz="1600" dirty="0"/>
              <a:t>Cisco </a:t>
            </a:r>
            <a:r>
              <a:rPr lang="ru-RU" sz="1600" dirty="0"/>
              <a:t>для Програмно-визначених мереж (</a:t>
            </a:r>
            <a:r>
              <a:rPr lang="en-US" sz="1600" dirty="0"/>
              <a:t>Software-Defined Networking - SDN). </a:t>
            </a:r>
            <a:r>
              <a:rPr lang="ru-RU" sz="1600" dirty="0"/>
              <a:t>Централізована система керування - Контролер інфраструктури політики застосунків (</a:t>
            </a:r>
            <a:r>
              <a:rPr lang="en-US" sz="1600" b="1" dirty="0"/>
              <a:t>Application Policy Infrastructure Controller - APIC</a:t>
            </a:r>
            <a:r>
              <a:rPr lang="en-US" sz="1600" dirty="0"/>
              <a:t>), </a:t>
            </a:r>
            <a:r>
              <a:rPr lang="ru-RU" sz="1600" dirty="0"/>
              <a:t>кластер контролерів. </a:t>
            </a:r>
            <a:r>
              <a:rPr lang="en-US" sz="1600" u="sng" dirty="0"/>
              <a:t>APIC </a:t>
            </a:r>
            <a:r>
              <a:rPr lang="ru-RU" sz="1600" u="sng" dirty="0"/>
              <a:t>керує і забезпечує автоматизацію та керування, програмування політик, розгортання застосунків та моніторинг стану структури</a:t>
            </a:r>
            <a:r>
              <a:rPr lang="ru-RU" sz="1600" dirty="0"/>
              <a:t>.  Дана платформа допомагає мережним інженерам та розробникам програмно керувати мережами.</a:t>
            </a:r>
          </a:p>
          <a:p>
            <a:pPr marL="0" indent="0">
              <a:buNone/>
            </a:pPr>
            <a:r>
              <a:rPr lang="ru-RU" sz="1600" dirty="0"/>
              <a:t>Замість того, щоб відкривати підмножину функціональності мережі через програмні інтерфейси, вся інфраструктура </a:t>
            </a:r>
            <a:r>
              <a:rPr lang="en-US" sz="1600" dirty="0"/>
              <a:t>ACI </a:t>
            </a:r>
            <a:r>
              <a:rPr lang="ru-RU" sz="1600" dirty="0"/>
              <a:t>відкривається для програмного доступу. Така цілісність досягається шляхом надання доступу до об'єктної моделі </a:t>
            </a:r>
            <a:r>
              <a:rPr lang="en-US" sz="1600" dirty="0"/>
              <a:t>Cisco ACI. </a:t>
            </a:r>
          </a:p>
          <a:p>
            <a:pPr marL="0" indent="0">
              <a:buNone/>
            </a:pPr>
            <a:r>
              <a:rPr lang="ru-RU" sz="1600" dirty="0"/>
              <a:t>Об'єктна модель </a:t>
            </a:r>
            <a:r>
              <a:rPr lang="en-US" sz="1600" dirty="0"/>
              <a:t>ACI </a:t>
            </a:r>
            <a:r>
              <a:rPr lang="ru-RU" sz="1600" dirty="0"/>
              <a:t>представляє повну конфігурацію і стан виконання кожного програмного та апаратного компонента у всій інфраструктурі. Об'єктна модель доступна через стандартні </a:t>
            </a:r>
            <a:r>
              <a:rPr lang="en-US" sz="1600" dirty="0"/>
              <a:t>REST API-</a:t>
            </a:r>
            <a:r>
              <a:rPr lang="ru-RU" sz="1600" dirty="0"/>
              <a:t>інтерфейси, що спрощує доступ та керування конфігурацією і робочим станом системи. </a:t>
            </a:r>
            <a:r>
              <a:rPr lang="en-US" sz="1600" dirty="0"/>
              <a:t>API </a:t>
            </a:r>
            <a:r>
              <a:rPr lang="ru-RU" sz="1600" dirty="0"/>
              <a:t>приймає та повертає повідомлення </a:t>
            </a:r>
            <a:r>
              <a:rPr lang="en-US" sz="1600" dirty="0"/>
              <a:t>HTTP </a:t>
            </a:r>
            <a:r>
              <a:rPr lang="ru-RU" sz="1600" dirty="0"/>
              <a:t>або </a:t>
            </a:r>
            <a:r>
              <a:rPr lang="en-US" sz="1600" dirty="0"/>
              <a:t>HTTPS, </a:t>
            </a:r>
            <a:r>
              <a:rPr lang="ru-RU" sz="1600" dirty="0"/>
              <a:t>які містять документи </a:t>
            </a:r>
            <a:r>
              <a:rPr lang="en-US" sz="1600" dirty="0"/>
              <a:t>JSON </a:t>
            </a:r>
            <a:r>
              <a:rPr lang="ru-RU" sz="1600" dirty="0"/>
              <a:t>або </a:t>
            </a:r>
            <a:r>
              <a:rPr lang="en-US" sz="1600" dirty="0"/>
              <a:t>XML. </a:t>
            </a:r>
            <a:r>
              <a:rPr lang="ru-RU" sz="1600" dirty="0"/>
              <a:t>Ви можете використовувати довільну мову програмування для створення повідомлень та документів </a:t>
            </a:r>
            <a:r>
              <a:rPr lang="en-US" sz="1600" dirty="0"/>
              <a:t>JSON </a:t>
            </a:r>
            <a:r>
              <a:rPr lang="ru-RU" sz="1600" dirty="0"/>
              <a:t>або </a:t>
            </a:r>
            <a:r>
              <a:rPr lang="en-US" sz="1600" dirty="0"/>
              <a:t>XML, </a:t>
            </a:r>
            <a:r>
              <a:rPr lang="ru-RU" sz="1600" dirty="0"/>
              <a:t>що містять описи </a:t>
            </a:r>
            <a:r>
              <a:rPr lang="en-US" sz="1600" dirty="0"/>
              <a:t>API-</a:t>
            </a:r>
            <a:r>
              <a:rPr lang="ru-RU" sz="1600" dirty="0"/>
              <a:t>методів або Керованих об’єктів (</a:t>
            </a:r>
            <a:r>
              <a:rPr lang="en-US" sz="1600" dirty="0"/>
              <a:t>Managed Object - MO).</a:t>
            </a:r>
          </a:p>
          <a:p>
            <a:pPr marL="0" indent="0">
              <a:buNone/>
            </a:pPr>
            <a:endParaRPr lang="ru-RU" sz="1600" dirty="0"/>
          </a:p>
        </p:txBody>
      </p:sp>
      <p:pic>
        <p:nvPicPr>
          <p:cNvPr id="5" name="Picture 4"/>
          <p:cNvPicPr>
            <a:picLocks noChangeAspect="1"/>
          </p:cNvPicPr>
          <p:nvPr/>
        </p:nvPicPr>
        <p:blipFill>
          <a:blip r:embed="rId2"/>
          <a:stretch>
            <a:fillRect/>
          </a:stretch>
        </p:blipFill>
        <p:spPr>
          <a:xfrm>
            <a:off x="1919336" y="3932556"/>
            <a:ext cx="5205742" cy="2685527"/>
          </a:xfrm>
          <a:prstGeom prst="rect">
            <a:avLst/>
          </a:prstGeom>
        </p:spPr>
      </p:pic>
    </p:spTree>
    <p:extLst>
      <p:ext uri="{BB962C8B-B14F-4D97-AF65-F5344CB8AC3E}">
        <p14:creationId xmlns:p14="http://schemas.microsoft.com/office/powerpoint/2010/main" val="2057378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Приклади використання </a:t>
            </a:r>
            <a:r>
              <a:rPr lang="en-US" sz="1600" b="1" dirty="0"/>
              <a:t>ACI</a:t>
            </a:r>
            <a:endParaRPr lang="ru-RU" sz="1600" b="1" dirty="0"/>
          </a:p>
          <a:p>
            <a:pPr marL="0" indent="0">
              <a:buNone/>
            </a:pPr>
            <a:r>
              <a:rPr lang="ru-RU" sz="1600" dirty="0"/>
              <a:t>До поширених прикладів використання можна віднести:</a:t>
            </a:r>
          </a:p>
          <a:p>
            <a:r>
              <a:rPr lang="ru-RU" sz="1600" dirty="0"/>
              <a:t>Можливість програмованості у вигляді єдиної структури (</a:t>
            </a:r>
            <a:r>
              <a:rPr lang="en-US" sz="1600" dirty="0"/>
              <a:t>fabric), </a:t>
            </a:r>
            <a:r>
              <a:rPr lang="ru-RU" sz="1600" dirty="0"/>
              <a:t>з доступом читання і запису до об'єкту моделей, що представляють всі атрибути в системі. </a:t>
            </a:r>
          </a:p>
          <a:p>
            <a:r>
              <a:rPr lang="ru-RU" sz="1600" dirty="0"/>
              <a:t>Визначення та впровадження бажаного стану.</a:t>
            </a:r>
          </a:p>
          <a:p>
            <a:r>
              <a:rPr lang="ru-RU" sz="1600" dirty="0"/>
              <a:t>Розширення до публічних хмар </a:t>
            </a:r>
            <a:r>
              <a:rPr lang="en-US" sz="1600" dirty="0"/>
              <a:t>AWS </a:t>
            </a:r>
            <a:r>
              <a:rPr lang="ru-RU" sz="1600" dirty="0"/>
              <a:t>або </a:t>
            </a:r>
            <a:r>
              <a:rPr lang="en-US" sz="1600" dirty="0"/>
              <a:t>Azure (</a:t>
            </a:r>
            <a:r>
              <a:rPr lang="ru-RU" sz="1600" dirty="0"/>
              <a:t>через </a:t>
            </a:r>
            <a:r>
              <a:rPr lang="en-US" sz="1600" dirty="0"/>
              <a:t>Multi-Site Orchestrator - MSO </a:t>
            </a:r>
            <a:r>
              <a:rPr lang="ru-RU" sz="1600" dirty="0"/>
              <a:t>та його </a:t>
            </a:r>
            <a:r>
              <a:rPr lang="en-US" sz="1600" dirty="0"/>
              <a:t>API).</a:t>
            </a:r>
          </a:p>
          <a:p>
            <a:pPr marL="0" indent="0">
              <a:buNone/>
            </a:pPr>
            <a:r>
              <a:rPr lang="ru-RU" sz="1600" dirty="0"/>
              <a:t>Приклад покрокового керівництва включає себе перевірку конкретного клієнта, постійний моніторинг його змін, і у випадку, якщо він змінюється - оновлення конфігурації до бажаного стану.</a:t>
            </a:r>
          </a:p>
          <a:p>
            <a:pPr marL="0" indent="0">
              <a:buNone/>
            </a:pPr>
            <a:r>
              <a:rPr lang="ru-RU" sz="1600" b="1" dirty="0"/>
              <a:t>Інструменти, що використовуються з </a:t>
            </a:r>
            <a:r>
              <a:rPr lang="en-US" sz="1600" b="1" dirty="0"/>
              <a:t>ACI</a:t>
            </a:r>
            <a:endParaRPr lang="ru-RU" sz="1600" b="1" dirty="0"/>
          </a:p>
          <a:p>
            <a:pPr marL="0" indent="0">
              <a:buNone/>
            </a:pPr>
            <a:r>
              <a:rPr lang="ru-RU" sz="1600" dirty="0"/>
              <a:t>Крім стандартного інтерфейсу </a:t>
            </a:r>
            <a:r>
              <a:rPr lang="en-US" sz="1600" dirty="0"/>
              <a:t>REST, Cisco </a:t>
            </a:r>
            <a:r>
              <a:rPr lang="ru-RU" sz="1600" dirty="0"/>
              <a:t>надає кілька інструментів або фреймворків з відкритим вихідним кодом, таких як набір інструментів </a:t>
            </a:r>
            <a:r>
              <a:rPr lang="en-US" sz="1600" dirty="0"/>
              <a:t>ACI, Cobra (Python), </a:t>
            </a:r>
            <a:r>
              <a:rPr lang="en-US" sz="1600" dirty="0" err="1"/>
              <a:t>ACIrb</a:t>
            </a:r>
            <a:r>
              <a:rPr lang="en-US" sz="1600" dirty="0"/>
              <a:t> (Ruby), Puppet </a:t>
            </a:r>
            <a:r>
              <a:rPr lang="ru-RU" sz="1600" dirty="0"/>
              <a:t>та </a:t>
            </a:r>
            <a:r>
              <a:rPr lang="en-US" sz="1600" dirty="0" err="1"/>
              <a:t>Ansible</a:t>
            </a:r>
            <a:r>
              <a:rPr lang="en-US" sz="1600" dirty="0"/>
              <a:t> </a:t>
            </a:r>
            <a:r>
              <a:rPr lang="ru-RU" sz="1600" dirty="0"/>
              <a:t>для автоматизації та програмування </a:t>
            </a:r>
            <a:r>
              <a:rPr lang="en-US" sz="1600" dirty="0"/>
              <a:t>APIC. </a:t>
            </a:r>
            <a:r>
              <a:rPr lang="ru-RU" sz="1600" dirty="0"/>
              <a:t>Крім </a:t>
            </a:r>
            <a:r>
              <a:rPr lang="en-US" sz="1600" dirty="0"/>
              <a:t>REST API </a:t>
            </a:r>
            <a:r>
              <a:rPr lang="ru-RU" sz="1600" dirty="0"/>
              <a:t>є також </a:t>
            </a:r>
            <a:r>
              <a:rPr lang="en-US" sz="1600" dirty="0"/>
              <a:t>CLI </a:t>
            </a:r>
            <a:r>
              <a:rPr lang="ru-RU" sz="1600" dirty="0"/>
              <a:t>та </a:t>
            </a:r>
            <a:r>
              <a:rPr lang="en-US" sz="1600" dirty="0"/>
              <a:t>GUI </a:t>
            </a:r>
            <a:r>
              <a:rPr lang="ru-RU" sz="1600" dirty="0"/>
              <a:t>для повсякденного адміністрування.</a:t>
            </a:r>
          </a:p>
          <a:p>
            <a:pPr marL="0" indent="0">
              <a:buNone/>
            </a:pPr>
            <a:r>
              <a:rPr lang="en-US" sz="1600" dirty="0"/>
              <a:t/>
            </a:r>
            <a:br>
              <a:rPr lang="en-US" sz="1600" dirty="0"/>
            </a:br>
            <a:r>
              <a:rPr lang="en-US" sz="1600" dirty="0"/>
              <a:t/>
            </a:r>
            <a:br>
              <a:rPr lang="en-US" sz="1600" dirty="0"/>
            </a:br>
            <a:r>
              <a:rPr lang="en-US" sz="1600" b="1" dirty="0"/>
              <a:t>Cobra (Cisco ACI) Python SDK</a:t>
            </a:r>
            <a:endParaRPr lang="ru-RU" sz="1600" b="1" dirty="0"/>
          </a:p>
          <a:p>
            <a:pPr marL="0" indent="0">
              <a:buNone/>
            </a:pPr>
            <a:r>
              <a:rPr lang="en-US" sz="1600" dirty="0"/>
              <a:t>Cobra SDK </a:t>
            </a:r>
            <a:r>
              <a:rPr lang="ru-RU" sz="1600" dirty="0"/>
              <a:t>надає доступ до всіх функцій </a:t>
            </a:r>
            <a:r>
              <a:rPr lang="en-US" sz="1600" dirty="0"/>
              <a:t>REST </a:t>
            </a:r>
            <a:r>
              <a:rPr lang="ru-RU" sz="1600" dirty="0"/>
              <a:t>за допомогою рідних прив'язок </a:t>
            </a:r>
            <a:r>
              <a:rPr lang="en-US" sz="1600" dirty="0"/>
              <a:t>Python. </a:t>
            </a:r>
            <a:r>
              <a:rPr lang="ru-RU" sz="1600" dirty="0"/>
              <a:t>Об'єкти в </a:t>
            </a:r>
            <a:r>
              <a:rPr lang="en-US" sz="1600" dirty="0"/>
              <a:t>Cobra </a:t>
            </a:r>
            <a:r>
              <a:rPr lang="ru-RU" sz="1600" dirty="0"/>
              <a:t>являються однозначним представленням Дерева інформації керування (</a:t>
            </a:r>
            <a:r>
              <a:rPr lang="en-US" sz="1600" dirty="0"/>
              <a:t>Management Information Tree - MIT). SDK </a:t>
            </a:r>
            <a:r>
              <a:rPr lang="ru-RU" sz="1600" dirty="0"/>
              <a:t>пропонує методи </a:t>
            </a:r>
            <a:r>
              <a:rPr lang="en-US" sz="1600" dirty="0"/>
              <a:t>Python, </a:t>
            </a:r>
            <a:r>
              <a:rPr lang="ru-RU" sz="1600" dirty="0"/>
              <a:t>які відповідають методам </a:t>
            </a:r>
            <a:r>
              <a:rPr lang="en-US" sz="1600" dirty="0"/>
              <a:t>REST, </a:t>
            </a:r>
            <a:r>
              <a:rPr lang="ru-RU" sz="1600" dirty="0"/>
              <a:t>що використовують графічний користувацький інтерфейс, наприклад ті, що відображені в Інспекторі </a:t>
            </a:r>
            <a:r>
              <a:rPr lang="en-US" sz="1600" dirty="0"/>
              <a:t>API (API Inspector). </a:t>
            </a:r>
            <a:endParaRPr lang="ru-RU" sz="1600" dirty="0"/>
          </a:p>
        </p:txBody>
      </p:sp>
    </p:spTree>
    <p:extLst>
      <p:ext uri="{BB962C8B-B14F-4D97-AF65-F5344CB8AC3E}">
        <p14:creationId xmlns:p14="http://schemas.microsoft.com/office/powerpoint/2010/main" val="42856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Набір інструментів </a:t>
            </a:r>
            <a:r>
              <a:rPr lang="en-US" sz="1600" b="1" dirty="0"/>
              <a:t>Cisco ACI</a:t>
            </a:r>
            <a:endParaRPr lang="ru-RU" sz="1600" b="1" dirty="0"/>
          </a:p>
          <a:p>
            <a:pPr marL="0" indent="0">
              <a:buNone/>
            </a:pPr>
            <a:r>
              <a:rPr lang="ru-RU" sz="1600" dirty="0"/>
              <a:t>Цей набір інструментів являє собою набір бібліотек </a:t>
            </a:r>
            <a:r>
              <a:rPr lang="en-US" sz="1600" dirty="0"/>
              <a:t>Python, </a:t>
            </a:r>
            <a:r>
              <a:rPr lang="ru-RU" sz="1600" dirty="0"/>
              <a:t>які можна використовувати для базової конфігурації підмножини об’єктної моделі. Доступно на </a:t>
            </a:r>
            <a:r>
              <a:rPr lang="en-US" sz="1600" dirty="0" err="1"/>
              <a:t>GitHub</a:t>
            </a:r>
            <a:r>
              <a:rPr lang="en-US" sz="1600" dirty="0"/>
              <a:t> </a:t>
            </a:r>
            <a:r>
              <a:rPr lang="ru-RU" sz="1600" dirty="0"/>
              <a:t>за посиланням ​</a:t>
            </a:r>
            <a:r>
              <a:rPr lang="en-US" sz="1600" dirty="0">
                <a:hlinkClick r:id="rId2"/>
              </a:rPr>
              <a:t>https://github.com/datacenter/acitoolkit</a:t>
            </a:r>
            <a:r>
              <a:rPr lang="en-US" sz="1600" dirty="0"/>
              <a:t>. </a:t>
            </a:r>
            <a:r>
              <a:rPr lang="ru-RU" sz="1600" dirty="0"/>
              <a:t>Цей набір експонує невелику підмножину об'єктної моделі </a:t>
            </a:r>
            <a:r>
              <a:rPr lang="en-US" sz="1600" dirty="0"/>
              <a:t>Cisco APIC, </a:t>
            </a:r>
            <a:r>
              <a:rPr lang="ru-RU" sz="1600" dirty="0"/>
              <a:t>на відміну від повних функцій </a:t>
            </a:r>
            <a:r>
              <a:rPr lang="en-US" sz="1600" dirty="0"/>
              <a:t>Cobra SDK.</a:t>
            </a:r>
          </a:p>
          <a:p>
            <a:pPr marL="0" indent="0">
              <a:buNone/>
            </a:pPr>
            <a:endParaRPr lang="en-US" sz="1600" b="1" dirty="0"/>
          </a:p>
          <a:p>
            <a:pPr marL="0" indent="0">
              <a:buNone/>
            </a:pPr>
            <a:r>
              <a:rPr lang="ru-RU" sz="1600" b="1" dirty="0"/>
              <a:t>Адаптер </a:t>
            </a:r>
            <a:r>
              <a:rPr lang="en-US" sz="1600" b="1" dirty="0"/>
              <a:t>APIC REST Python (ARYA)</a:t>
            </a:r>
            <a:endParaRPr lang="ru-RU" sz="1600" b="1" dirty="0"/>
          </a:p>
          <a:p>
            <a:pPr marL="0" indent="0">
              <a:buNone/>
            </a:pPr>
            <a:r>
              <a:rPr lang="ru-RU" sz="1600" dirty="0"/>
              <a:t>Цей інструмент перетворює об'єкти </a:t>
            </a:r>
            <a:r>
              <a:rPr lang="en-US" sz="1600" dirty="0"/>
              <a:t>XML/JSON </a:t>
            </a:r>
            <a:r>
              <a:rPr lang="ru-RU" sz="1600" dirty="0"/>
              <a:t>на еквівалентний код </a:t>
            </a:r>
            <a:r>
              <a:rPr lang="en-US" sz="1600" dirty="0"/>
              <a:t>Python. </a:t>
            </a:r>
            <a:r>
              <a:rPr lang="ru-RU" sz="1600" dirty="0"/>
              <a:t>Часто люди його використовують разом з вбудованим в продукт </a:t>
            </a:r>
            <a:r>
              <a:rPr lang="en-US" sz="1600" dirty="0"/>
              <a:t>API Inspector. </a:t>
            </a:r>
            <a:r>
              <a:rPr lang="ru-RU" sz="1600" dirty="0"/>
              <a:t>Зауважте, що цей інструмент не перевіряє цілі та не здійснює пошук. Документація доступна за адресою ​</a:t>
            </a:r>
            <a:r>
              <a:rPr lang="en-US" sz="1600" dirty="0">
                <a:hlinkClick r:id="rId3"/>
              </a:rPr>
              <a:t>https://developer.cisco.com/docs/aci/#!arya</a:t>
            </a:r>
            <a:r>
              <a:rPr lang="en-US" sz="1600" dirty="0"/>
              <a:t>.</a:t>
            </a:r>
          </a:p>
          <a:p>
            <a:pPr marL="0" indent="0">
              <a:buNone/>
            </a:pPr>
            <a:endParaRPr lang="en-US" sz="1600" b="1" dirty="0"/>
          </a:p>
          <a:p>
            <a:pPr marL="0" indent="0">
              <a:buNone/>
            </a:pPr>
            <a:r>
              <a:rPr lang="en-US" sz="1600" b="1" dirty="0" err="1"/>
              <a:t>ACIrb</a:t>
            </a:r>
            <a:endParaRPr lang="ru-RU" sz="1600" b="1" dirty="0"/>
          </a:p>
          <a:p>
            <a:pPr marL="0" indent="0">
              <a:buNone/>
            </a:pPr>
            <a:r>
              <a:rPr lang="ru-RU" sz="1600" dirty="0"/>
              <a:t>Цей інструмент забезпечує впровадження на основі </a:t>
            </a:r>
            <a:r>
              <a:rPr lang="en-US" sz="1600" dirty="0"/>
              <a:t>Ruby Cisco APIC REST API. </a:t>
            </a:r>
            <a:r>
              <a:rPr lang="ru-RU" sz="1600" dirty="0"/>
              <a:t>Це дозволяє безпосередньо керувати </a:t>
            </a:r>
            <a:r>
              <a:rPr lang="en-US" sz="1600" dirty="0"/>
              <a:t>MIT </a:t>
            </a:r>
            <a:r>
              <a:rPr lang="ru-RU" sz="1600" dirty="0"/>
              <a:t>через </a:t>
            </a:r>
            <a:r>
              <a:rPr lang="en-US" sz="1600" dirty="0"/>
              <a:t>REST API, </a:t>
            </a:r>
            <a:r>
              <a:rPr lang="ru-RU" sz="1600" dirty="0"/>
              <a:t>використовуючи стандартні шаблони мови </a:t>
            </a:r>
            <a:r>
              <a:rPr lang="en-US" sz="1600" dirty="0"/>
              <a:t>Ruby.</a:t>
            </a:r>
          </a:p>
          <a:p>
            <a:pPr marL="0" indent="0">
              <a:buNone/>
            </a:pPr>
            <a:r>
              <a:rPr lang="en-US" sz="1600" b="1" dirty="0"/>
              <a:t>CLI</a:t>
            </a:r>
            <a:endParaRPr lang="ru-RU" sz="1600" b="1" dirty="0"/>
          </a:p>
          <a:p>
            <a:pPr marL="0" indent="0">
              <a:buNone/>
            </a:pPr>
            <a:r>
              <a:rPr lang="en-US" sz="1600" dirty="0"/>
              <a:t>ACI </a:t>
            </a:r>
            <a:r>
              <a:rPr lang="ru-RU" sz="1600" dirty="0"/>
              <a:t>також пропонує Інтерфейс командного рядка в стилі </a:t>
            </a:r>
            <a:r>
              <a:rPr lang="en-US" sz="1600" dirty="0"/>
              <a:t>NX-OS </a:t>
            </a:r>
            <a:r>
              <a:rPr lang="ru-RU" sz="1600" dirty="0"/>
              <a:t>для налаштування та керування </a:t>
            </a:r>
            <a:r>
              <a:rPr lang="en-US" sz="1600" dirty="0"/>
              <a:t>ACI </a:t>
            </a:r>
            <a:r>
              <a:rPr lang="ru-RU" sz="1600" dirty="0"/>
              <a:t>традиційним способом </a:t>
            </a:r>
            <a:r>
              <a:rPr lang="en-US" sz="1600" dirty="0"/>
              <a:t>CLI. </a:t>
            </a:r>
            <a:r>
              <a:rPr lang="en-US" sz="1600" dirty="0" err="1"/>
              <a:t>Moquery</a:t>
            </a:r>
            <a:r>
              <a:rPr lang="en-US" sz="1600" dirty="0"/>
              <a:t> — </a:t>
            </a:r>
            <a:r>
              <a:rPr lang="ru-RU" sz="1600" dirty="0"/>
              <a:t>це інструмент запиту об'єктної моделі </a:t>
            </a:r>
            <a:r>
              <a:rPr lang="en-US" sz="1600" dirty="0"/>
              <a:t>CLI, </a:t>
            </a:r>
            <a:r>
              <a:rPr lang="ru-RU" sz="1600" dirty="0"/>
              <a:t>тоді як </a:t>
            </a:r>
            <a:r>
              <a:rPr lang="en-US" sz="1600" dirty="0" err="1"/>
              <a:t>Visore</a:t>
            </a:r>
            <a:r>
              <a:rPr lang="en-US" sz="1600" dirty="0"/>
              <a:t> — </a:t>
            </a:r>
            <a:r>
              <a:rPr lang="ru-RU" sz="1600" dirty="0"/>
              <a:t>це Браузер сховища об'єктів (</a:t>
            </a:r>
            <a:r>
              <a:rPr lang="en-US" sz="1600" dirty="0"/>
              <a:t>GUI).</a:t>
            </a:r>
          </a:p>
          <a:p>
            <a:pPr marL="0" indent="0">
              <a:buNone/>
            </a:pPr>
            <a:r>
              <a:rPr lang="en-US" sz="1600" b="1" dirty="0"/>
              <a:t>API Inspector</a:t>
            </a:r>
            <a:endParaRPr lang="ru-RU" sz="1600" b="1" dirty="0"/>
          </a:p>
          <a:p>
            <a:pPr marL="0" indent="0">
              <a:buNone/>
            </a:pPr>
            <a:r>
              <a:rPr lang="ru-RU" sz="1600" dirty="0"/>
              <a:t>Коли ви виконуєте завдання в графічному користувацькому інтерфейсі </a:t>
            </a:r>
            <a:r>
              <a:rPr lang="en-US" sz="1600" dirty="0"/>
              <a:t>Cisco APIC, GUI </a:t>
            </a:r>
            <a:r>
              <a:rPr lang="ru-RU" sz="1600" dirty="0"/>
              <a:t>створює та надсилає внутрішні </a:t>
            </a:r>
            <a:r>
              <a:rPr lang="en-US" sz="1600" dirty="0"/>
              <a:t>API-</a:t>
            </a:r>
            <a:r>
              <a:rPr lang="ru-RU" sz="1600" dirty="0"/>
              <a:t>повідомлення в операційну систему для виконання завдання. За допомогою </a:t>
            </a:r>
            <a:r>
              <a:rPr lang="en-US" sz="1600" dirty="0"/>
              <a:t>API Inspector, </a:t>
            </a:r>
            <a:r>
              <a:rPr lang="ru-RU" sz="1600" dirty="0"/>
              <a:t>який є вбудованим інструментом </a:t>
            </a:r>
            <a:r>
              <a:rPr lang="en-US" sz="1600" dirty="0"/>
              <a:t>Cisco APIC, </a:t>
            </a:r>
            <a:r>
              <a:rPr lang="ru-RU" sz="1600" dirty="0"/>
              <a:t>можна переглядати та копіювати ці повідомлення </a:t>
            </a:r>
            <a:r>
              <a:rPr lang="en-US" sz="1600" dirty="0"/>
              <a:t>API. </a:t>
            </a:r>
            <a:r>
              <a:rPr lang="ru-RU" sz="1600" dirty="0"/>
              <a:t>Адміністратор може тиражувати ці повідомлення для автоматизації ключових операцій, або ви можете використовувати їх як приклади для розроблення зовнішніх застосунків, які використовуватимуть </a:t>
            </a:r>
            <a:r>
              <a:rPr lang="en-US" sz="1600" dirty="0"/>
              <a:t>API.</a:t>
            </a:r>
          </a:p>
          <a:p>
            <a:pPr marL="0" indent="0">
              <a:buNone/>
            </a:pPr>
            <a:endParaRPr lang="ru-RU" sz="1600" dirty="0"/>
          </a:p>
        </p:txBody>
      </p:sp>
    </p:spTree>
    <p:extLst>
      <p:ext uri="{BB962C8B-B14F-4D97-AF65-F5344CB8AC3E}">
        <p14:creationId xmlns:p14="http://schemas.microsoft.com/office/powerpoint/2010/main" val="690116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982" y="855364"/>
            <a:ext cx="6743700" cy="5219700"/>
          </a:xfrm>
          <a:prstGeom prst="rect">
            <a:avLst/>
          </a:prstGeom>
        </p:spPr>
      </p:pic>
      <p:sp>
        <p:nvSpPr>
          <p:cNvPr id="4" name="Rectangle 3"/>
          <p:cNvSpPr/>
          <p:nvPr/>
        </p:nvSpPr>
        <p:spPr>
          <a:xfrm>
            <a:off x="324982" y="238584"/>
            <a:ext cx="1953740" cy="369332"/>
          </a:xfrm>
          <a:prstGeom prst="rect">
            <a:avLst/>
          </a:prstGeom>
        </p:spPr>
        <p:txBody>
          <a:bodyPr wrap="none">
            <a:spAutoFit/>
          </a:bodyPr>
          <a:lstStyle/>
          <a:p>
            <a:r>
              <a:rPr lang="en-US" b="1" dirty="0"/>
              <a:t>APIC API Inspector</a:t>
            </a:r>
          </a:p>
        </p:txBody>
      </p:sp>
    </p:spTree>
    <p:extLst>
      <p:ext uri="{BB962C8B-B14F-4D97-AF65-F5344CB8AC3E}">
        <p14:creationId xmlns:p14="http://schemas.microsoft.com/office/powerpoint/2010/main" val="109708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ACI – </a:t>
            </a:r>
            <a:r>
              <a:rPr lang="ru-RU" sz="1600" b="1" dirty="0"/>
              <a:t>Модулі </a:t>
            </a:r>
            <a:r>
              <a:rPr lang="en-US" sz="1600" b="1" dirty="0" err="1"/>
              <a:t>Ansible</a:t>
            </a:r>
            <a:endParaRPr lang="en-US" sz="1600" b="1" dirty="0"/>
          </a:p>
          <a:p>
            <a:pPr marL="0" indent="0">
              <a:buNone/>
            </a:pPr>
            <a:r>
              <a:rPr lang="ru-RU" sz="1600" b="1" dirty="0"/>
              <a:t>Модулі </a:t>
            </a:r>
            <a:r>
              <a:rPr lang="en-US" sz="1600" b="1" dirty="0" err="1"/>
              <a:t>Ansible</a:t>
            </a:r>
            <a:r>
              <a:rPr lang="en-US" sz="1600" b="1" dirty="0"/>
              <a:t> </a:t>
            </a:r>
            <a:r>
              <a:rPr lang="ru-RU" sz="1600" b="1" dirty="0"/>
              <a:t>для </a:t>
            </a:r>
            <a:r>
              <a:rPr lang="en-US" sz="1600" b="1" dirty="0"/>
              <a:t>ACI (</a:t>
            </a:r>
            <a:r>
              <a:rPr lang="ru-RU" sz="1600" b="1" dirty="0"/>
              <a:t>і </a:t>
            </a:r>
            <a:r>
              <a:rPr lang="en-US" sz="1600" b="1" dirty="0"/>
              <a:t>MSO)</a:t>
            </a:r>
            <a:endParaRPr lang="ru-RU" sz="1600" b="1" dirty="0"/>
          </a:p>
          <a:p>
            <a:pPr marL="0" indent="0">
              <a:buNone/>
            </a:pPr>
            <a:r>
              <a:rPr lang="en-US" sz="1600" dirty="0"/>
              <a:t>Cisco </a:t>
            </a:r>
            <a:r>
              <a:rPr lang="ru-RU" sz="1600" dirty="0"/>
              <a:t>та спільнота в цілому співпрацювали над широким набором модулів з відкритим вихідним кодом для </a:t>
            </a:r>
            <a:r>
              <a:rPr lang="en-US" sz="1600" dirty="0" err="1"/>
              <a:t>Ansible</a:t>
            </a:r>
            <a:r>
              <a:rPr lang="en-US" sz="1600" dirty="0"/>
              <a:t>, </a:t>
            </a:r>
            <a:r>
              <a:rPr lang="ru-RU" sz="1600" dirty="0"/>
              <a:t>що дозволяє налаштовувати та керувати структурами </a:t>
            </a:r>
            <a:r>
              <a:rPr lang="en-US" sz="1600" dirty="0"/>
              <a:t>ACI </a:t>
            </a:r>
            <a:r>
              <a:rPr lang="ru-RU" sz="1600" dirty="0"/>
              <a:t>у вигляді коду, а також іншим інвентарем, яким керує </a:t>
            </a:r>
            <a:r>
              <a:rPr lang="en-US" sz="1600" dirty="0" err="1"/>
              <a:t>Ansible</a:t>
            </a:r>
            <a:r>
              <a:rPr lang="en-US" sz="1600" dirty="0"/>
              <a:t>. </a:t>
            </a:r>
            <a:r>
              <a:rPr lang="ru-RU" sz="1600" dirty="0"/>
              <a:t>Також були створені модулі для звернення до багатосайтових і гібридних хмарних ресурсів через </a:t>
            </a:r>
            <a:r>
              <a:rPr lang="en-US" sz="1600" dirty="0"/>
              <a:t>API-</a:t>
            </a:r>
            <a:r>
              <a:rPr lang="ru-RU" sz="1600" dirty="0"/>
              <a:t>інтерфейси Багатосайтного оркестратора (</a:t>
            </a:r>
            <a:r>
              <a:rPr lang="en-US" sz="1600" dirty="0"/>
              <a:t>MSO). </a:t>
            </a:r>
            <a:r>
              <a:rPr lang="en-US" sz="1600" dirty="0" err="1"/>
              <a:t>Ansible</a:t>
            </a:r>
            <a:r>
              <a:rPr lang="en-US" sz="1600" dirty="0"/>
              <a:t> </a:t>
            </a:r>
            <a:r>
              <a:rPr lang="ru-RU" sz="1600" dirty="0"/>
              <a:t>надає повний перелік модулів з посиланнями на документацію.</a:t>
            </a:r>
          </a:p>
          <a:p>
            <a:pPr marL="0" indent="0">
              <a:buNone/>
            </a:pPr>
            <a:r>
              <a:rPr lang="ru-RU" sz="1600" dirty="0"/>
              <a:t>Модулі </a:t>
            </a:r>
            <a:r>
              <a:rPr lang="en-US" sz="1600" dirty="0"/>
              <a:t>ACI/MSO </a:t>
            </a:r>
            <a:r>
              <a:rPr lang="ru-RU" sz="1600" dirty="0"/>
              <a:t>надають дозвіл на просте створення елементів збірки сценаріїв для виконання завдань запиту, адміністрування та керування завданнями в структурі </a:t>
            </a:r>
            <a:r>
              <a:rPr lang="en-US" sz="1600" dirty="0"/>
              <a:t>ACI. </a:t>
            </a:r>
            <a:r>
              <a:rPr lang="ru-RU" sz="1600" dirty="0"/>
              <a:t>Наприклад, наведене нижче завдання, яке взяте з документації </a:t>
            </a:r>
            <a:r>
              <a:rPr lang="en-US" sz="1600" dirty="0" err="1"/>
              <a:t>Ansible</a:t>
            </a:r>
            <a:r>
              <a:rPr lang="en-US" sz="1600" dirty="0"/>
              <a:t>, </a:t>
            </a:r>
            <a:r>
              <a:rPr lang="ru-RU" sz="1600" dirty="0"/>
              <a:t>ідемпотентно гарантує, що даний обліковий запис клієнта існує (створюючи його, якщо він не існує). Він використовує модуль </a:t>
            </a:r>
            <a:r>
              <a:rPr lang="en-US" sz="1600" dirty="0" err="1"/>
              <a:t>aci_tenant</a:t>
            </a:r>
            <a:r>
              <a:rPr lang="en-US" sz="1600" dirty="0"/>
              <a:t>, </a:t>
            </a:r>
            <a:r>
              <a:rPr lang="ru-RU" sz="1600" dirty="0"/>
              <a:t>який надає ряд функцій керування орендарем.</a:t>
            </a:r>
          </a:p>
          <a:p>
            <a:pPr marL="0" indent="0">
              <a:buNone/>
            </a:pPr>
            <a:endParaRPr lang="ru-RU" sz="1600" dirty="0"/>
          </a:p>
        </p:txBody>
      </p:sp>
      <p:pic>
        <p:nvPicPr>
          <p:cNvPr id="2" name="Picture 1"/>
          <p:cNvPicPr>
            <a:picLocks noChangeAspect="1"/>
          </p:cNvPicPr>
          <p:nvPr/>
        </p:nvPicPr>
        <p:blipFill>
          <a:blip r:embed="rId2"/>
          <a:stretch>
            <a:fillRect/>
          </a:stretch>
        </p:blipFill>
        <p:spPr>
          <a:xfrm>
            <a:off x="396324" y="3093597"/>
            <a:ext cx="4410075" cy="2028825"/>
          </a:xfrm>
          <a:prstGeom prst="rect">
            <a:avLst/>
          </a:prstGeom>
        </p:spPr>
      </p:pic>
    </p:spTree>
    <p:extLst>
      <p:ext uri="{BB962C8B-B14F-4D97-AF65-F5344CB8AC3E}">
        <p14:creationId xmlns:p14="http://schemas.microsoft.com/office/powerpoint/2010/main" val="3307046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Приклад </a:t>
            </a:r>
            <a:r>
              <a:rPr lang="en-US" sz="1600" b="1" dirty="0"/>
              <a:t>Cisco ACI REST API</a:t>
            </a:r>
            <a:endParaRPr lang="ru-RU" sz="1600" b="1" dirty="0"/>
          </a:p>
          <a:p>
            <a:pPr marL="0" indent="0">
              <a:buNone/>
            </a:pPr>
            <a:r>
              <a:rPr lang="en-US" sz="1600" b="1" dirty="0"/>
              <a:t> </a:t>
            </a:r>
            <a:r>
              <a:rPr lang="ru-RU" sz="1600" dirty="0"/>
              <a:t>За допомогою </a:t>
            </a:r>
            <a:r>
              <a:rPr lang="en-US" sz="1600" dirty="0"/>
              <a:t>REST API </a:t>
            </a:r>
            <a:r>
              <a:rPr lang="ru-RU" sz="1600" dirty="0"/>
              <a:t>у вас є інтерфейс до </a:t>
            </a:r>
            <a:r>
              <a:rPr lang="en-US" sz="1600" dirty="0"/>
              <a:t>MIT, </a:t>
            </a:r>
            <a:r>
              <a:rPr lang="ru-RU" sz="1600" dirty="0"/>
              <a:t>що дозволяє керувати станом об’єктної моделі. </a:t>
            </a:r>
            <a:r>
              <a:rPr lang="en-US" sz="1600" dirty="0"/>
              <a:t>APIC CLI, GUI </a:t>
            </a:r>
            <a:r>
              <a:rPr lang="ru-RU" sz="1600" dirty="0"/>
              <a:t>та </a:t>
            </a:r>
            <a:r>
              <a:rPr lang="en-US" sz="1600" dirty="0"/>
              <a:t>SDK </a:t>
            </a:r>
            <a:r>
              <a:rPr lang="ru-RU" sz="1600" dirty="0"/>
              <a:t>використовують один і той самий інтерфейс </a:t>
            </a:r>
            <a:r>
              <a:rPr lang="en-US" sz="1600" dirty="0"/>
              <a:t>REST API, </a:t>
            </a:r>
            <a:r>
              <a:rPr lang="ru-RU" sz="1600" dirty="0"/>
              <a:t>тому у випадку коли інформація відображається, дані зчитуються через </a:t>
            </a:r>
            <a:r>
              <a:rPr lang="en-US" sz="1600" dirty="0"/>
              <a:t>REST API, </a:t>
            </a:r>
            <a:r>
              <a:rPr lang="ru-RU" sz="1600" dirty="0"/>
              <a:t>а коли вносяться зміни конфігурації, вони записуються через </a:t>
            </a:r>
            <a:r>
              <a:rPr lang="en-US" sz="1600" dirty="0"/>
              <a:t>REST API. </a:t>
            </a:r>
            <a:r>
              <a:rPr lang="ru-RU" sz="1600" dirty="0"/>
              <a:t>Додаткові дані, доступні за допомогою </a:t>
            </a:r>
            <a:r>
              <a:rPr lang="en-US" sz="1600" dirty="0"/>
              <a:t>API, </a:t>
            </a:r>
            <a:r>
              <a:rPr lang="ru-RU" sz="1600" dirty="0"/>
              <a:t>включають статистику, помилки та події аудиту. За допомогою </a:t>
            </a:r>
            <a:r>
              <a:rPr lang="en-US" sz="1600" dirty="0" err="1"/>
              <a:t>WebSockets</a:t>
            </a:r>
            <a:r>
              <a:rPr lang="en-US" sz="1600" dirty="0"/>
              <a:t> API </a:t>
            </a:r>
            <a:r>
              <a:rPr lang="ru-RU" sz="1600" dirty="0"/>
              <a:t>навіть забезпечує засоби підписки на сповіщення про події на основі </a:t>
            </a:r>
            <a:r>
              <a:rPr lang="en-US" sz="1600" dirty="0"/>
              <a:t>push-</a:t>
            </a:r>
            <a:r>
              <a:rPr lang="ru-RU" sz="1600" dirty="0"/>
              <a:t>повідомлень. Коли в </a:t>
            </a:r>
            <a:r>
              <a:rPr lang="en-US" sz="1600" dirty="0"/>
              <a:t>MIT </a:t>
            </a:r>
            <a:r>
              <a:rPr lang="ru-RU" sz="1600" dirty="0"/>
              <a:t>відбувається зміна, </a:t>
            </a:r>
            <a:r>
              <a:rPr lang="en-US" sz="1600" dirty="0"/>
              <a:t>API </a:t>
            </a:r>
            <a:r>
              <a:rPr lang="ru-RU" sz="1600" dirty="0"/>
              <a:t>може надіслати повідомлення про подію.</a:t>
            </a:r>
          </a:p>
          <a:p>
            <a:pPr marL="0" indent="0">
              <a:buNone/>
            </a:pPr>
            <a:r>
              <a:rPr lang="en-US" sz="1600" dirty="0"/>
              <a:t>API</a:t>
            </a:r>
            <a:r>
              <a:rPr lang="ru-RU" sz="1600" dirty="0"/>
              <a:t>С </a:t>
            </a:r>
            <a:r>
              <a:rPr lang="en-US" sz="1600" dirty="0"/>
              <a:t>REST API </a:t>
            </a:r>
            <a:r>
              <a:rPr lang="ru-RU" sz="1600" dirty="0"/>
              <a:t>підтримує стандартні методи, такі як операції </a:t>
            </a:r>
            <a:r>
              <a:rPr lang="en-US" sz="1600" dirty="0"/>
              <a:t>POST, GET </a:t>
            </a:r>
            <a:r>
              <a:rPr lang="ru-RU" sz="1600" dirty="0"/>
              <a:t>та </a:t>
            </a:r>
            <a:r>
              <a:rPr lang="en-US" sz="1600" dirty="0"/>
              <a:t>DELETE </a:t>
            </a:r>
            <a:r>
              <a:rPr lang="ru-RU" sz="1600" dirty="0"/>
              <a:t>через протокол </a:t>
            </a:r>
            <a:r>
              <a:rPr lang="en-US" sz="1600" dirty="0"/>
              <a:t>HTTP. </a:t>
            </a:r>
            <a:r>
              <a:rPr lang="ru-RU" sz="1600" dirty="0"/>
              <a:t>Методи </a:t>
            </a:r>
            <a:r>
              <a:rPr lang="en-US" sz="1600" dirty="0"/>
              <a:t>POST </a:t>
            </a:r>
            <a:r>
              <a:rPr lang="ru-RU" sz="1600" dirty="0"/>
              <a:t>і </a:t>
            </a:r>
            <a:r>
              <a:rPr lang="en-US" sz="1600" dirty="0"/>
              <a:t>DELETE </a:t>
            </a:r>
            <a:r>
              <a:rPr lang="ru-RU" sz="1600" dirty="0"/>
              <a:t>є ідемпотентними, тобто операція може повторюватися без додаткових ефектів при виклику з однаковими вхідними параметрами. Метод </a:t>
            </a:r>
            <a:r>
              <a:rPr lang="en-US" sz="1600" dirty="0"/>
              <a:t>GET </a:t>
            </a:r>
            <a:r>
              <a:rPr lang="ru-RU" sz="1600" dirty="0"/>
              <a:t>є нульовим (</a:t>
            </a:r>
            <a:r>
              <a:rPr lang="en-US" sz="1600" dirty="0" err="1"/>
              <a:t>nullipotenent</a:t>
            </a:r>
            <a:r>
              <a:rPr lang="en-US" sz="1600" dirty="0"/>
              <a:t>), </a:t>
            </a:r>
            <a:r>
              <a:rPr lang="ru-RU" sz="1600" dirty="0"/>
              <a:t>що означає, що виконання його кілька разів має той же ефект, що і виконання його нуль разів (нуль або ніколи). В основному, </a:t>
            </a:r>
            <a:r>
              <a:rPr lang="en-US" sz="1600" dirty="0"/>
              <a:t>GET-</a:t>
            </a:r>
            <a:r>
              <a:rPr lang="ru-RU" sz="1600" dirty="0"/>
              <a:t>виклик є операцією тільки для читання.</a:t>
            </a:r>
          </a:p>
          <a:p>
            <a:pPr marL="0" indent="0">
              <a:buNone/>
            </a:pPr>
            <a:r>
              <a:rPr lang="ru-RU" sz="1600" dirty="0"/>
              <a:t>Інтерфейс </a:t>
            </a:r>
            <a:r>
              <a:rPr lang="en-US" sz="1600" dirty="0"/>
              <a:t>REST </a:t>
            </a:r>
            <a:r>
              <a:rPr lang="ru-RU" sz="1600" dirty="0"/>
              <a:t>приймає корисне навантаження для ресурсів та від них з кодуванням </a:t>
            </a:r>
            <a:r>
              <a:rPr lang="en-US" sz="1600" dirty="0"/>
              <a:t>XML </a:t>
            </a:r>
            <a:r>
              <a:rPr lang="ru-RU" sz="1600" dirty="0"/>
              <a:t>або </a:t>
            </a:r>
            <a:r>
              <a:rPr lang="en-US" sz="1600" dirty="0"/>
              <a:t>JSON. </a:t>
            </a:r>
            <a:r>
              <a:rPr lang="ru-RU" sz="1600" dirty="0"/>
              <a:t>Для </a:t>
            </a:r>
            <a:r>
              <a:rPr lang="en-US" sz="1600" dirty="0"/>
              <a:t>XML </a:t>
            </a:r>
            <a:r>
              <a:rPr lang="ru-RU" sz="1600" dirty="0"/>
              <a:t>операція кодування є простою: тег елемента - це ім'я пакета і класу, і довільні властивості цього об'єкта задані як атрибути цього елемента. Ви створюєте дочірні елементи в </a:t>
            </a:r>
            <a:r>
              <a:rPr lang="en-US" sz="1600" dirty="0"/>
              <a:t>XML </a:t>
            </a:r>
            <a:r>
              <a:rPr lang="ru-RU" sz="1600" dirty="0"/>
              <a:t>для визначення вкладеного вмісту в моделі.</a:t>
            </a:r>
          </a:p>
          <a:p>
            <a:pPr marL="0" indent="0">
              <a:buNone/>
            </a:pPr>
            <a:r>
              <a:rPr lang="ru-RU" sz="1600" dirty="0"/>
              <a:t>Будь-які дані в </a:t>
            </a:r>
            <a:r>
              <a:rPr lang="en-US" sz="1600" dirty="0"/>
              <a:t>MIT </a:t>
            </a:r>
            <a:r>
              <a:rPr lang="ru-RU" sz="1600" dirty="0"/>
              <a:t>можна описати як самостійний структурований текстовий документ дерева, закодований в </a:t>
            </a:r>
            <a:r>
              <a:rPr lang="en-US" sz="1600" dirty="0"/>
              <a:t>XML </a:t>
            </a:r>
            <a:r>
              <a:rPr lang="ru-RU" sz="1600" dirty="0"/>
              <a:t>або </a:t>
            </a:r>
            <a:r>
              <a:rPr lang="en-US" sz="1600" dirty="0"/>
              <a:t>JSON. </a:t>
            </a:r>
            <a:r>
              <a:rPr lang="ru-RU" sz="1600" dirty="0"/>
              <a:t>Завдяки цій інформаційній моделі </a:t>
            </a:r>
            <a:r>
              <a:rPr lang="en-US" sz="1600" dirty="0"/>
              <a:t>Cisco ACI </a:t>
            </a:r>
            <a:r>
              <a:rPr lang="ru-RU" sz="1600" dirty="0"/>
              <a:t>добре підходить для проектування </a:t>
            </a:r>
            <a:r>
              <a:rPr lang="en-US" sz="1600" dirty="0"/>
              <a:t>REST API: URL-</a:t>
            </a:r>
            <a:r>
              <a:rPr lang="ru-RU" sz="1600" dirty="0"/>
              <a:t>адреси та </a:t>
            </a:r>
            <a:r>
              <a:rPr lang="en-US" sz="1600" dirty="0"/>
              <a:t>URI-</a:t>
            </a:r>
            <a:r>
              <a:rPr lang="ru-RU" sz="1600" dirty="0"/>
              <a:t>адреси безпосередньо співпадають з Відмінними іменами (</a:t>
            </a:r>
            <a:r>
              <a:rPr lang="en-US" sz="1600" dirty="0"/>
              <a:t>DN), </a:t>
            </a:r>
            <a:r>
              <a:rPr lang="ru-RU" sz="1600" dirty="0"/>
              <a:t>що ідентифікують об’єкти в дереві, а об’єкти мають батьківсько-дочірні зв’язки, які також ідентифіковані за допомогою відмінних імен та властивостей. Це робить </a:t>
            </a:r>
            <a:r>
              <a:rPr lang="en-US" sz="1600" dirty="0"/>
              <a:t>REST API </a:t>
            </a:r>
            <a:r>
              <a:rPr lang="ru-RU" sz="1600" dirty="0"/>
              <a:t>корисним для читання та зміни даних за допомогою набору операцій «Створити» (</a:t>
            </a:r>
            <a:r>
              <a:rPr lang="en-US" sz="1600" dirty="0"/>
              <a:t>Create), «</a:t>
            </a:r>
            <a:r>
              <a:rPr lang="ru-RU" sz="1600" dirty="0"/>
              <a:t>Читати» (</a:t>
            </a:r>
            <a:r>
              <a:rPr lang="en-US" sz="1600" dirty="0"/>
              <a:t>Read), «</a:t>
            </a:r>
            <a:r>
              <a:rPr lang="ru-RU" sz="1600" dirty="0"/>
              <a:t>Оновити» (</a:t>
            </a:r>
            <a:r>
              <a:rPr lang="en-US" sz="1600" dirty="0"/>
              <a:t>Update), «</a:t>
            </a:r>
            <a:r>
              <a:rPr lang="ru-RU" sz="1600" dirty="0"/>
              <a:t>Видалити» (</a:t>
            </a:r>
            <a:r>
              <a:rPr lang="en-US" sz="1600" dirty="0"/>
              <a:t>Delete (CRUD)). </a:t>
            </a:r>
          </a:p>
          <a:p>
            <a:pPr marL="0" indent="0">
              <a:buNone/>
            </a:pPr>
            <a:endParaRPr lang="ru-RU" sz="1600" dirty="0"/>
          </a:p>
        </p:txBody>
      </p:sp>
    </p:spTree>
    <p:extLst>
      <p:ext uri="{BB962C8B-B14F-4D97-AF65-F5344CB8AC3E}">
        <p14:creationId xmlns:p14="http://schemas.microsoft.com/office/powerpoint/2010/main" val="3541798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Ви отримуєте доступ до цих об’єктів для отримання та оброблення даних об’єктів </a:t>
            </a:r>
            <a:r>
              <a:rPr lang="en-US" sz="1600" dirty="0"/>
              <a:t>Cisco APIC </a:t>
            </a:r>
            <a:r>
              <a:rPr lang="ru-RU" sz="1600" dirty="0"/>
              <a:t>за допомогою стандартних команд </a:t>
            </a:r>
            <a:r>
              <a:rPr lang="en-US" sz="1600" dirty="0"/>
              <a:t>HTTP </a:t>
            </a:r>
            <a:r>
              <a:rPr lang="ru-RU" sz="1600" dirty="0"/>
              <a:t>та чітко визначеної </a:t>
            </a:r>
            <a:r>
              <a:rPr lang="en-US" sz="1600" dirty="0"/>
              <a:t>URL-</a:t>
            </a:r>
            <a:r>
              <a:rPr lang="ru-RU" sz="1600" dirty="0"/>
              <a:t>адреси </a:t>
            </a:r>
            <a:r>
              <a:rPr lang="en-US" sz="1600" dirty="0"/>
              <a:t>REST.</a:t>
            </a:r>
          </a:p>
          <a:p>
            <a:pPr marL="0" indent="0">
              <a:buNone/>
            </a:pPr>
            <a:r>
              <a:rPr lang="ru-RU" sz="1600" b="1" dirty="0"/>
              <a:t>Відмінне ім'я (</a:t>
            </a:r>
            <a:r>
              <a:rPr lang="en-US" sz="1600" b="1" dirty="0"/>
              <a:t>Distinguished name - DN)</a:t>
            </a:r>
            <a:r>
              <a:rPr lang="en-US" sz="1600" dirty="0"/>
              <a:t> - </a:t>
            </a:r>
            <a:r>
              <a:rPr lang="ru-RU" sz="1600" dirty="0"/>
              <a:t>Ідентифікує конкретний цільовий об'єкт, дозволяючи зіставити ім'я безпосередньо з </a:t>
            </a:r>
            <a:r>
              <a:rPr lang="en-US" sz="1600" dirty="0"/>
              <a:t>URL-</a:t>
            </a:r>
            <a:r>
              <a:rPr lang="ru-RU" sz="1600" dirty="0"/>
              <a:t>адресами. </a:t>
            </a:r>
            <a:br>
              <a:rPr lang="ru-RU" sz="1600" dirty="0"/>
            </a:br>
            <a:r>
              <a:rPr lang="ru-RU" sz="1600" dirty="0"/>
              <a:t/>
            </a:r>
            <a:br>
              <a:rPr lang="ru-RU" sz="1600" dirty="0"/>
            </a:br>
            <a:r>
              <a:rPr lang="ru-RU" sz="1600" b="1" dirty="0"/>
              <a:t>Відносне ім'я (</a:t>
            </a:r>
            <a:r>
              <a:rPr lang="en-US" sz="1600" b="1" dirty="0"/>
              <a:t>Relative name - RN)</a:t>
            </a:r>
            <a:r>
              <a:rPr lang="en-US" sz="1600" dirty="0"/>
              <a:t> - </a:t>
            </a:r>
            <a:r>
              <a:rPr lang="ru-RU" sz="1600" dirty="0"/>
              <a:t>Називає об'єкт окремо від його братів і сестер в контексті батьківського об'єкта. Екземпляри об'єктів називаються Керованими об'єктами (</a:t>
            </a:r>
            <a:r>
              <a:rPr lang="en-US" sz="1600" dirty="0"/>
              <a:t>Managed Objects - MO). </a:t>
            </a:r>
            <a:r>
              <a:rPr lang="ru-RU" sz="1600" dirty="0"/>
              <a:t>Кожний МО в системі може бути ідентифікований за унікальним </a:t>
            </a:r>
            <a:r>
              <a:rPr lang="en-US" sz="1600" dirty="0"/>
              <a:t>DN. </a:t>
            </a:r>
            <a:r>
              <a:rPr lang="ru-RU" sz="1600" dirty="0"/>
              <a:t>За допомогою </a:t>
            </a:r>
            <a:r>
              <a:rPr lang="en-US" sz="1600" dirty="0"/>
              <a:t>MO </a:t>
            </a:r>
            <a:r>
              <a:rPr lang="ru-RU" sz="1600" dirty="0"/>
              <a:t>і його </a:t>
            </a:r>
            <a:r>
              <a:rPr lang="en-US" sz="1600" dirty="0"/>
              <a:t>DN, </a:t>
            </a:r>
            <a:r>
              <a:rPr lang="ru-RU" sz="1600" dirty="0"/>
              <a:t>ви можете звернутися до будь-якого об'єкта глобально. Окрім </a:t>
            </a:r>
            <a:r>
              <a:rPr lang="en-US" sz="1600" dirty="0"/>
              <a:t>DN, </a:t>
            </a:r>
            <a:r>
              <a:rPr lang="ru-RU" sz="1600" dirty="0"/>
              <a:t>ви можете звертатися до кожного об'єкту за його </a:t>
            </a:r>
            <a:r>
              <a:rPr lang="en-US" sz="1600" dirty="0"/>
              <a:t>RN. RN </a:t>
            </a:r>
            <a:r>
              <a:rPr lang="ru-RU" sz="1600" dirty="0"/>
              <a:t>ідентифікує об'єкт відносно його батьківського об'єкта.</a:t>
            </a:r>
          </a:p>
          <a:p>
            <a:pPr marL="0" indent="0">
              <a:buNone/>
            </a:pPr>
            <a:r>
              <a:rPr lang="ru-RU" sz="1600" dirty="0"/>
              <a:t>Ви можете використовувати </a:t>
            </a:r>
            <a:r>
              <a:rPr lang="en-US" sz="1600" dirty="0"/>
              <a:t>RN </a:t>
            </a:r>
            <a:r>
              <a:rPr lang="ru-RU" sz="1600" dirty="0"/>
              <a:t>або </a:t>
            </a:r>
            <a:r>
              <a:rPr lang="en-US" sz="1600" dirty="0"/>
              <a:t>DN </a:t>
            </a:r>
            <a:r>
              <a:rPr lang="ru-RU" sz="1600" dirty="0"/>
              <a:t>для доступу до об'єкта, залежно від поточного розташування в </a:t>
            </a:r>
            <a:r>
              <a:rPr lang="en-US" sz="1600" dirty="0"/>
              <a:t>MIT. </a:t>
            </a:r>
            <a:r>
              <a:rPr lang="ru-RU" sz="1600" dirty="0"/>
              <a:t>Виконувати запит до дерева можна кількома способами, оскільки воно є ієрархічним. Потім об'єднайти ієрархію з системою атрибутів для подальшої ідентифікації об'єкта. Ви можете виконати запит для об’єкта через його </a:t>
            </a:r>
            <a:r>
              <a:rPr lang="en-US" sz="1600" dirty="0"/>
              <a:t>DN, </a:t>
            </a:r>
            <a:r>
              <a:rPr lang="ru-RU" sz="1600" dirty="0"/>
              <a:t>або за класом об’єктів, наприклад, шасі комутатора, або на рівні дерева, щоб виявити всі зв’язані з об’єктом елементи.</a:t>
            </a:r>
          </a:p>
        </p:txBody>
      </p:sp>
    </p:spTree>
    <p:extLst>
      <p:ext uri="{BB962C8B-B14F-4D97-AF65-F5344CB8AC3E}">
        <p14:creationId xmlns:p14="http://schemas.microsoft.com/office/powerpoint/2010/main" val="309330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566" y="172016"/>
            <a:ext cx="11343992" cy="6255944"/>
          </a:xfrm>
        </p:spPr>
        <p:txBody>
          <a:bodyPr>
            <a:normAutofit/>
          </a:bodyPr>
          <a:lstStyle/>
          <a:p>
            <a:pPr marL="0" indent="0" algn="ctr">
              <a:buNone/>
            </a:pPr>
            <a:r>
              <a:rPr lang="uk-UA" sz="1800" b="1" dirty="0"/>
              <a:t>На якому обладнанні працює </a:t>
            </a:r>
            <a:r>
              <a:rPr lang="en-US" sz="1800" b="1" dirty="0"/>
              <a:t>Cisco IOS XE?</a:t>
            </a:r>
            <a:endParaRPr lang="uk-UA" sz="1800" b="1" dirty="0"/>
          </a:p>
        </p:txBody>
      </p:sp>
      <p:sp>
        <p:nvSpPr>
          <p:cNvPr id="4" name="Rectangle 3"/>
          <p:cNvSpPr/>
          <p:nvPr/>
        </p:nvSpPr>
        <p:spPr>
          <a:xfrm>
            <a:off x="2884871" y="700310"/>
            <a:ext cx="2035044" cy="369332"/>
          </a:xfrm>
          <a:prstGeom prst="rect">
            <a:avLst/>
          </a:prstGeom>
        </p:spPr>
        <p:txBody>
          <a:bodyPr wrap="none">
            <a:spAutoFit/>
          </a:bodyPr>
          <a:lstStyle/>
          <a:p>
            <a:r>
              <a:rPr lang="en-US" b="1" dirty="0"/>
              <a:t>Enterprise switches</a:t>
            </a:r>
          </a:p>
        </p:txBody>
      </p:sp>
      <p:sp>
        <p:nvSpPr>
          <p:cNvPr id="6" name="Rectangle 5"/>
          <p:cNvSpPr/>
          <p:nvPr/>
        </p:nvSpPr>
        <p:spPr>
          <a:xfrm>
            <a:off x="1166305" y="1161632"/>
            <a:ext cx="1463478" cy="369332"/>
          </a:xfrm>
          <a:prstGeom prst="rect">
            <a:avLst/>
          </a:prstGeom>
        </p:spPr>
        <p:txBody>
          <a:bodyPr wrap="none">
            <a:spAutoFit/>
          </a:bodyPr>
          <a:lstStyle/>
          <a:p>
            <a:r>
              <a:rPr lang="en-US" dirty="0"/>
              <a:t>Catalyst 9200</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16" y="1024559"/>
            <a:ext cx="3178282" cy="2118855"/>
          </a:xfrm>
          <a:prstGeom prst="rect">
            <a:avLst/>
          </a:prstGeom>
        </p:spPr>
      </p:pic>
      <p:pic>
        <p:nvPicPr>
          <p:cNvPr id="12" name="Picture 11"/>
          <p:cNvPicPr>
            <a:picLocks noChangeAspect="1"/>
          </p:cNvPicPr>
          <p:nvPr/>
        </p:nvPicPr>
        <p:blipFill>
          <a:blip r:embed="rId3"/>
          <a:stretch>
            <a:fillRect/>
          </a:stretch>
        </p:blipFill>
        <p:spPr>
          <a:xfrm>
            <a:off x="4655987" y="1515835"/>
            <a:ext cx="6929432" cy="1521715"/>
          </a:xfrm>
          <a:prstGeom prst="rect">
            <a:avLst/>
          </a:prstGeom>
        </p:spPr>
      </p:pic>
      <p:sp>
        <p:nvSpPr>
          <p:cNvPr id="13" name="Rectangle 12"/>
          <p:cNvSpPr/>
          <p:nvPr/>
        </p:nvSpPr>
        <p:spPr>
          <a:xfrm>
            <a:off x="7384259" y="1108073"/>
            <a:ext cx="1463478" cy="369332"/>
          </a:xfrm>
          <a:prstGeom prst="rect">
            <a:avLst/>
          </a:prstGeom>
        </p:spPr>
        <p:txBody>
          <a:bodyPr wrap="none">
            <a:spAutoFit/>
          </a:bodyPr>
          <a:lstStyle/>
          <a:p>
            <a:r>
              <a:rPr lang="en-US" dirty="0"/>
              <a:t>Catalyst 9300</a:t>
            </a:r>
          </a:p>
        </p:txBody>
      </p:sp>
      <p:pic>
        <p:nvPicPr>
          <p:cNvPr id="14" name="Picture 13"/>
          <p:cNvPicPr>
            <a:picLocks noChangeAspect="1"/>
          </p:cNvPicPr>
          <p:nvPr/>
        </p:nvPicPr>
        <p:blipFill>
          <a:blip r:embed="rId4"/>
          <a:stretch>
            <a:fillRect/>
          </a:stretch>
        </p:blipFill>
        <p:spPr>
          <a:xfrm>
            <a:off x="56790" y="4284943"/>
            <a:ext cx="4348848" cy="1644426"/>
          </a:xfrm>
          <a:prstGeom prst="rect">
            <a:avLst/>
          </a:prstGeom>
        </p:spPr>
      </p:pic>
      <p:sp>
        <p:nvSpPr>
          <p:cNvPr id="15" name="Rectangle 14"/>
          <p:cNvSpPr/>
          <p:nvPr/>
        </p:nvSpPr>
        <p:spPr>
          <a:xfrm>
            <a:off x="1398294" y="3647505"/>
            <a:ext cx="1463478" cy="369332"/>
          </a:xfrm>
          <a:prstGeom prst="rect">
            <a:avLst/>
          </a:prstGeom>
        </p:spPr>
        <p:txBody>
          <a:bodyPr wrap="none">
            <a:spAutoFit/>
          </a:bodyPr>
          <a:lstStyle/>
          <a:p>
            <a:r>
              <a:rPr lang="en-US" dirty="0"/>
              <a:t>Catalyst 9400</a:t>
            </a:r>
          </a:p>
        </p:txBody>
      </p:sp>
      <p:pic>
        <p:nvPicPr>
          <p:cNvPr id="16" name="Picture 15"/>
          <p:cNvPicPr>
            <a:picLocks noChangeAspect="1"/>
          </p:cNvPicPr>
          <p:nvPr/>
        </p:nvPicPr>
        <p:blipFill>
          <a:blip r:embed="rId5"/>
          <a:stretch>
            <a:fillRect/>
          </a:stretch>
        </p:blipFill>
        <p:spPr>
          <a:xfrm>
            <a:off x="4657150" y="4752415"/>
            <a:ext cx="4731108" cy="1080507"/>
          </a:xfrm>
          <a:prstGeom prst="rect">
            <a:avLst/>
          </a:prstGeom>
        </p:spPr>
      </p:pic>
      <p:sp>
        <p:nvSpPr>
          <p:cNvPr id="17" name="Rectangle 16"/>
          <p:cNvSpPr/>
          <p:nvPr/>
        </p:nvSpPr>
        <p:spPr>
          <a:xfrm>
            <a:off x="5920781" y="3647505"/>
            <a:ext cx="1463478" cy="369332"/>
          </a:xfrm>
          <a:prstGeom prst="rect">
            <a:avLst/>
          </a:prstGeom>
        </p:spPr>
        <p:txBody>
          <a:bodyPr wrap="none">
            <a:spAutoFit/>
          </a:bodyPr>
          <a:lstStyle/>
          <a:p>
            <a:r>
              <a:rPr lang="en-US" dirty="0"/>
              <a:t>Catalyst 9500</a:t>
            </a:r>
          </a:p>
        </p:txBody>
      </p:sp>
      <p:pic>
        <p:nvPicPr>
          <p:cNvPr id="18" name="Picture 17"/>
          <p:cNvPicPr>
            <a:picLocks noChangeAspect="1"/>
          </p:cNvPicPr>
          <p:nvPr/>
        </p:nvPicPr>
        <p:blipFill>
          <a:blip r:embed="rId6"/>
          <a:stretch>
            <a:fillRect/>
          </a:stretch>
        </p:blipFill>
        <p:spPr>
          <a:xfrm>
            <a:off x="9728291" y="4479852"/>
            <a:ext cx="2163611" cy="1625632"/>
          </a:xfrm>
          <a:prstGeom prst="rect">
            <a:avLst/>
          </a:prstGeom>
        </p:spPr>
      </p:pic>
      <p:sp>
        <p:nvSpPr>
          <p:cNvPr id="19" name="Rectangle 18"/>
          <p:cNvSpPr/>
          <p:nvPr/>
        </p:nvSpPr>
        <p:spPr>
          <a:xfrm>
            <a:off x="10078357" y="3671741"/>
            <a:ext cx="1463478" cy="369332"/>
          </a:xfrm>
          <a:prstGeom prst="rect">
            <a:avLst/>
          </a:prstGeom>
        </p:spPr>
        <p:txBody>
          <a:bodyPr wrap="none">
            <a:spAutoFit/>
          </a:bodyPr>
          <a:lstStyle/>
          <a:p>
            <a:r>
              <a:rPr lang="en-US" dirty="0"/>
              <a:t>Catalyst 9600</a:t>
            </a:r>
          </a:p>
        </p:txBody>
      </p:sp>
    </p:spTree>
    <p:extLst>
      <p:ext uri="{BB962C8B-B14F-4D97-AF65-F5344CB8AC3E}">
        <p14:creationId xmlns:p14="http://schemas.microsoft.com/office/powerpoint/2010/main" val="3457582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64485" y="246503"/>
            <a:ext cx="8105775" cy="3209925"/>
          </a:xfrm>
          <a:prstGeom prst="rect">
            <a:avLst/>
          </a:prstGeom>
        </p:spPr>
      </p:pic>
      <p:sp>
        <p:nvSpPr>
          <p:cNvPr id="4" name="Rectangle 3"/>
          <p:cNvSpPr/>
          <p:nvPr/>
        </p:nvSpPr>
        <p:spPr>
          <a:xfrm>
            <a:off x="132783" y="3456428"/>
            <a:ext cx="11872111" cy="3600986"/>
          </a:xfrm>
          <a:prstGeom prst="rect">
            <a:avLst/>
          </a:prstGeom>
        </p:spPr>
        <p:txBody>
          <a:bodyPr wrap="square">
            <a:spAutoFit/>
          </a:bodyPr>
          <a:lstStyle/>
          <a:p>
            <a:r>
              <a:rPr lang="ru-RU" sz="1600" dirty="0"/>
              <a:t>Це, мабуть, буде легше зрозуміти на кількох опрацьованих прикладах. Уявіть представлення формату </a:t>
            </a:r>
            <a:r>
              <a:rPr lang="en-US" sz="1600" dirty="0"/>
              <a:t>URL-</a:t>
            </a:r>
            <a:r>
              <a:rPr lang="ru-RU" sz="1600" dirty="0"/>
              <a:t>адреси наступним чином:</a:t>
            </a:r>
          </a:p>
          <a:p>
            <a:pPr>
              <a:buFont typeface="Arial" panose="020B0604020202020204" pitchFamily="34" charset="0"/>
              <a:buChar char="•"/>
            </a:pPr>
            <a:r>
              <a:rPr lang="en-US" sz="1600" b="1" dirty="0"/>
              <a:t>http:// | https://: </a:t>
            </a:r>
            <a:r>
              <a:rPr lang="en-US" sz="1600" dirty="0"/>
              <a:t>: </a:t>
            </a:r>
            <a:r>
              <a:rPr lang="ru-RU" sz="1600" dirty="0"/>
              <a:t>За замовчуванням увімкнений тільки </a:t>
            </a:r>
            <a:r>
              <a:rPr lang="en-US" sz="1600" dirty="0"/>
              <a:t>HTTPS.</a:t>
            </a:r>
          </a:p>
          <a:p>
            <a:pPr>
              <a:buFont typeface="Arial" panose="020B0604020202020204" pitchFamily="34" charset="0"/>
              <a:buChar char="•"/>
            </a:pPr>
            <a:r>
              <a:rPr lang="en-US" sz="1600" b="1" dirty="0"/>
              <a:t>host</a:t>
            </a:r>
            <a:r>
              <a:rPr lang="en-US" sz="1600" dirty="0"/>
              <a:t>: </a:t>
            </a:r>
            <a:r>
              <a:rPr lang="ru-RU" sz="1600" dirty="0"/>
              <a:t>Даний компонент - ім'я вузла або </a:t>
            </a:r>
            <a:r>
              <a:rPr lang="en-US" sz="1600" dirty="0"/>
              <a:t>IP-</a:t>
            </a:r>
            <a:r>
              <a:rPr lang="ru-RU" sz="1600" dirty="0"/>
              <a:t>адреса контролера </a:t>
            </a:r>
            <a:r>
              <a:rPr lang="en-US" sz="1600" dirty="0"/>
              <a:t>APIC, </a:t>
            </a:r>
            <a:r>
              <a:rPr lang="ru-RU" sz="1600" dirty="0"/>
              <a:t>наприклад, «</a:t>
            </a:r>
            <a:r>
              <a:rPr lang="en-US" sz="1600" dirty="0" err="1"/>
              <a:t>SandboxAPIC</a:t>
            </a:r>
            <a:r>
              <a:rPr lang="en-US" sz="1600" dirty="0"/>
              <a:t>».</a:t>
            </a:r>
          </a:p>
          <a:p>
            <a:pPr>
              <a:buFont typeface="Arial" panose="020B0604020202020204" pitchFamily="34" charset="0"/>
              <a:buChar char="•"/>
            </a:pPr>
            <a:r>
              <a:rPr lang="en-US" sz="1600" b="1" dirty="0"/>
              <a:t>port</a:t>
            </a:r>
            <a:r>
              <a:rPr lang="en-US" sz="1600" dirty="0"/>
              <a:t>: </a:t>
            </a:r>
            <a:r>
              <a:rPr lang="ru-RU" sz="1600" dirty="0"/>
              <a:t>Даний компонент є номером порту для зв’язку з контролером </a:t>
            </a:r>
            <a:r>
              <a:rPr lang="en-US" sz="1600" dirty="0"/>
              <a:t>APIC, </a:t>
            </a:r>
            <a:r>
              <a:rPr lang="ru-RU" sz="1600" dirty="0"/>
              <a:t>якщо налаштований нестандартний порт.</a:t>
            </a:r>
          </a:p>
          <a:p>
            <a:pPr>
              <a:buFont typeface="Arial" panose="020B0604020202020204" pitchFamily="34" charset="0"/>
              <a:buChar char="•"/>
            </a:pPr>
            <a:r>
              <a:rPr lang="en-US" sz="1600" b="1" dirty="0" err="1"/>
              <a:t>api</a:t>
            </a:r>
            <a:r>
              <a:rPr lang="en-US" sz="1600" dirty="0"/>
              <a:t>: </a:t>
            </a:r>
            <a:r>
              <a:rPr lang="ru-RU" sz="1600" dirty="0"/>
              <a:t>Цей буквений рядок (         ) вказує, що повідомлення спрямоване до API.</a:t>
            </a:r>
          </a:p>
          <a:p>
            <a:pPr>
              <a:buFont typeface="Arial" panose="020B0604020202020204" pitchFamily="34" charset="0"/>
              <a:buChar char="•"/>
            </a:pPr>
            <a:r>
              <a:rPr lang="ru-RU" sz="1600" b="1" dirty="0"/>
              <a:t>mo | class</a:t>
            </a:r>
            <a:r>
              <a:rPr lang="ru-RU" sz="1600" dirty="0"/>
              <a:t>: Даний компонент визначає ціль операції як керований об'єкт або клас об'єкта.</a:t>
            </a:r>
          </a:p>
          <a:p>
            <a:pPr>
              <a:buFont typeface="Arial" panose="020B0604020202020204" pitchFamily="34" charset="0"/>
              <a:buChar char="•"/>
            </a:pPr>
            <a:r>
              <a:rPr lang="en-US" sz="1600" b="1" dirty="0"/>
              <a:t>DN</a:t>
            </a:r>
            <a:r>
              <a:rPr lang="en-US" sz="1600" dirty="0"/>
              <a:t>: </a:t>
            </a:r>
            <a:r>
              <a:rPr lang="ru-RU" sz="1600" dirty="0"/>
              <a:t>Даний компонент є </a:t>
            </a:r>
            <a:r>
              <a:rPr lang="en-US" sz="1600" dirty="0"/>
              <a:t>DN </a:t>
            </a:r>
            <a:r>
              <a:rPr lang="ru-RU" sz="1600" dirty="0"/>
              <a:t>цільового керованого об'єкта, наприклад, </a:t>
            </a:r>
            <a:r>
              <a:rPr lang="en-US" sz="1600" dirty="0"/>
              <a:t>topology/pod-1/node-201.</a:t>
            </a:r>
            <a:endParaRPr lang="ru-RU" sz="1600" dirty="0"/>
          </a:p>
          <a:p>
            <a:pPr>
              <a:buFont typeface="Arial" panose="020B0604020202020204" pitchFamily="34" charset="0"/>
              <a:buChar char="•"/>
            </a:pPr>
            <a:r>
              <a:rPr lang="ru-RU" sz="1600" b="1" dirty="0"/>
              <a:t>className</a:t>
            </a:r>
            <a:r>
              <a:rPr lang="ru-RU" sz="1600" dirty="0"/>
              <a:t>: Даний компонент - це ім'я цільового класу, утворене з'єднанням пакету і класу в контексті пакета, наприклад,</a:t>
            </a:r>
          </a:p>
          <a:p>
            <a:pPr>
              <a:buFont typeface="Arial" panose="020B0604020202020204" pitchFamily="34" charset="0"/>
              <a:buChar char="•"/>
            </a:pPr>
            <a:r>
              <a:rPr lang="ru-RU" sz="1600" dirty="0"/>
              <a:t>                                                      Ім'я класу (className) можна визначити у вмісті DN, наприклад,                                                  </a:t>
            </a:r>
          </a:p>
          <a:p>
            <a:pPr>
              <a:buFont typeface="Arial" panose="020B0604020202020204" pitchFamily="34" charset="0"/>
              <a:buChar char="•"/>
            </a:pPr>
            <a:r>
              <a:rPr lang="en-US" sz="1600" b="1" dirty="0" err="1"/>
              <a:t>json</a:t>
            </a:r>
            <a:r>
              <a:rPr lang="en-US" sz="1600" b="1" dirty="0"/>
              <a:t> | xml</a:t>
            </a:r>
            <a:r>
              <a:rPr lang="en-US" sz="1600" dirty="0"/>
              <a:t>: </a:t>
            </a:r>
            <a:r>
              <a:rPr lang="ru-RU" sz="1600" dirty="0"/>
              <a:t>Даний компонент визначає формат кодування команди або тіла відповіді як </a:t>
            </a:r>
            <a:r>
              <a:rPr lang="en-US" sz="1600" dirty="0"/>
              <a:t>JSON </a:t>
            </a:r>
            <a:r>
              <a:rPr lang="ru-RU" sz="1600" dirty="0"/>
              <a:t>або </a:t>
            </a:r>
            <a:r>
              <a:rPr lang="en-US" sz="1600" dirty="0"/>
              <a:t>XML.</a:t>
            </a:r>
            <a:endParaRPr lang="ru-RU" sz="1600" dirty="0"/>
          </a:p>
          <a:p>
            <a:pPr>
              <a:buFont typeface="Arial" panose="020B0604020202020204" pitchFamily="34" charset="0"/>
              <a:buChar char="•"/>
            </a:pPr>
            <a:r>
              <a:rPr lang="ru-RU" sz="1600" b="1" dirty="0"/>
              <a:t>?options</a:t>
            </a:r>
            <a:r>
              <a:rPr lang="ru-RU" sz="1600" dirty="0"/>
              <a:t>: Даний компонент містить додаткові фільтри, селектори або модифікатори запиту. Оператори з кількома варіантами об'єднуються знаком амперсанда (    )</a:t>
            </a:r>
          </a:p>
          <a:p>
            <a:endParaRPr lang="ru-RU" sz="1600" dirty="0"/>
          </a:p>
          <a:p>
            <a:pPr>
              <a:buFont typeface="Arial" panose="020B0604020202020204" pitchFamily="34" charset="0"/>
              <a:buChar char="•"/>
            </a:pPr>
            <a:endParaRPr lang="ru-RU" sz="1600" dirty="0"/>
          </a:p>
        </p:txBody>
      </p:sp>
      <p:pic>
        <p:nvPicPr>
          <p:cNvPr id="5" name="Picture 4"/>
          <p:cNvPicPr>
            <a:picLocks noChangeAspect="1"/>
          </p:cNvPicPr>
          <p:nvPr/>
        </p:nvPicPr>
        <p:blipFill>
          <a:blip r:embed="rId3"/>
          <a:stretch>
            <a:fillRect/>
          </a:stretch>
        </p:blipFill>
        <p:spPr>
          <a:xfrm>
            <a:off x="2537139" y="4505465"/>
            <a:ext cx="400050" cy="219075"/>
          </a:xfrm>
          <a:prstGeom prst="rect">
            <a:avLst/>
          </a:prstGeom>
        </p:spPr>
      </p:pic>
      <p:pic>
        <p:nvPicPr>
          <p:cNvPr id="11" name="Picture 10"/>
          <p:cNvPicPr>
            <a:picLocks noChangeAspect="1"/>
          </p:cNvPicPr>
          <p:nvPr/>
        </p:nvPicPr>
        <p:blipFill>
          <a:blip r:embed="rId4"/>
          <a:stretch>
            <a:fillRect/>
          </a:stretch>
        </p:blipFill>
        <p:spPr>
          <a:xfrm>
            <a:off x="132783" y="5432793"/>
            <a:ext cx="2638425" cy="304800"/>
          </a:xfrm>
          <a:prstGeom prst="rect">
            <a:avLst/>
          </a:prstGeom>
        </p:spPr>
      </p:pic>
      <p:pic>
        <p:nvPicPr>
          <p:cNvPr id="12" name="Picture 11"/>
          <p:cNvPicPr>
            <a:picLocks noChangeAspect="1"/>
          </p:cNvPicPr>
          <p:nvPr/>
        </p:nvPicPr>
        <p:blipFill>
          <a:blip r:embed="rId5"/>
          <a:stretch>
            <a:fillRect/>
          </a:stretch>
        </p:blipFill>
        <p:spPr>
          <a:xfrm>
            <a:off x="8326594" y="5430797"/>
            <a:ext cx="2238375" cy="257175"/>
          </a:xfrm>
          <a:prstGeom prst="rect">
            <a:avLst/>
          </a:prstGeom>
        </p:spPr>
      </p:pic>
      <p:pic>
        <p:nvPicPr>
          <p:cNvPr id="13" name="Picture 12"/>
          <p:cNvPicPr>
            <a:picLocks noChangeAspect="1"/>
          </p:cNvPicPr>
          <p:nvPr/>
        </p:nvPicPr>
        <p:blipFill>
          <a:blip r:embed="rId6"/>
          <a:stretch>
            <a:fillRect/>
          </a:stretch>
        </p:blipFill>
        <p:spPr>
          <a:xfrm>
            <a:off x="3276127" y="6179886"/>
            <a:ext cx="171450" cy="238125"/>
          </a:xfrm>
          <a:prstGeom prst="rect">
            <a:avLst/>
          </a:prstGeom>
        </p:spPr>
      </p:pic>
    </p:spTree>
    <p:extLst>
      <p:ext uri="{BB962C8B-B14F-4D97-AF65-F5344CB8AC3E}">
        <p14:creationId xmlns:p14="http://schemas.microsoft.com/office/powerpoint/2010/main" val="544161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URI надає доступ до цільового ресурсу. Перші два розділи URI запиту визначають протокол та деталі доступу до APIC. Буквений рядок         , вказує на те, що має бути викликаний </a:t>
            </a:r>
            <a:r>
              <a:rPr lang="en-US" sz="1600" dirty="0"/>
              <a:t>API. </a:t>
            </a:r>
            <a:r>
              <a:rPr lang="ru-RU" sz="1600" dirty="0"/>
              <a:t>У наступному розділі шляху </a:t>
            </a:r>
            <a:r>
              <a:rPr lang="en-US" sz="1600" dirty="0"/>
              <a:t>URI </a:t>
            </a:r>
            <a:r>
              <a:rPr lang="ru-RU" sz="1600" dirty="0"/>
              <a:t>вказується, чи виконується операція для керованого об'єкта чи класу.</a:t>
            </a:r>
          </a:p>
          <a:p>
            <a:pPr marL="0" indent="0">
              <a:buNone/>
            </a:pPr>
            <a:r>
              <a:rPr lang="ru-RU" sz="1600" dirty="0"/>
              <a:t>Далі у шляху знаходиться або повністю кваліфікований </a:t>
            </a:r>
            <a:r>
              <a:rPr lang="en-US" sz="1600" dirty="0"/>
              <a:t>DN </a:t>
            </a:r>
            <a:r>
              <a:rPr lang="ru-RU" sz="1600" dirty="0"/>
              <a:t>для об’єктних запитів, або ім’я пакета та класу для запитів на основі класів. Кінцевою обов’язковою частиною </a:t>
            </a:r>
            <a:r>
              <a:rPr lang="en-US" sz="1600" dirty="0"/>
              <a:t>URI </a:t>
            </a:r>
            <a:r>
              <a:rPr lang="ru-RU" sz="1600" dirty="0"/>
              <a:t>запиту є формат кодування:</a:t>
            </a:r>
          </a:p>
          <a:p>
            <a:pPr marL="0" indent="0">
              <a:buNone/>
            </a:pPr>
            <a:r>
              <a:rPr lang="en-US" sz="1600" dirty="0"/>
              <a:t>REST API </a:t>
            </a:r>
            <a:r>
              <a:rPr lang="ru-RU" sz="1600" dirty="0"/>
              <a:t>підтримує широкий спектр гнучких фільтрів, корисних для звуження області пошуку та прискорення процесу знаходження інформації. Самі фільтри додаються як параметри </a:t>
            </a:r>
            <a:r>
              <a:rPr lang="en-US" sz="1600" dirty="0"/>
              <a:t>URI </a:t>
            </a:r>
            <a:r>
              <a:rPr lang="ru-RU" sz="1600" dirty="0"/>
              <a:t>запиту, починаючи зі знака запитання (    ) і об'єднаного амперсандом (    ) . Для формування складних фільтрів необхідно об'єднувати декілька умов.</a:t>
            </a:r>
          </a:p>
          <a:p>
            <a:pPr marL="0" indent="0">
              <a:buNone/>
            </a:pPr>
            <a:r>
              <a:rPr lang="ru-RU" sz="1600" dirty="0"/>
              <a:t>Завдяки можливості адресувати окремий об’єкт або клас об’єктів за допомогою </a:t>
            </a:r>
            <a:r>
              <a:rPr lang="en-US" sz="1600" dirty="0"/>
              <a:t>URL-</a:t>
            </a:r>
            <a:r>
              <a:rPr lang="ru-RU" sz="1600" dirty="0"/>
              <a:t>адреси </a:t>
            </a:r>
            <a:r>
              <a:rPr lang="en-US" sz="1600" dirty="0"/>
              <a:t>REST, </a:t>
            </a:r>
            <a:r>
              <a:rPr lang="ru-RU" sz="1600" dirty="0"/>
              <a:t>система забезпечує повний програмний доступ до всього дерева об’єктів та до всієї системи.</a:t>
            </a:r>
          </a:p>
          <a:p>
            <a:pPr marL="0" indent="0">
              <a:buNone/>
            </a:pPr>
            <a:r>
              <a:rPr lang="ru-RU" sz="1600" dirty="0"/>
              <a:t>Одним з найпоширеніших прикладів використання цього </a:t>
            </a:r>
            <a:r>
              <a:rPr lang="en-US" sz="1600" dirty="0"/>
              <a:t>API </a:t>
            </a:r>
            <a:r>
              <a:rPr lang="ru-RU" sz="1600" dirty="0"/>
              <a:t>є моніторинг </a:t>
            </a:r>
            <a:r>
              <a:rPr lang="en-US" sz="1600" dirty="0"/>
              <a:t>Cisco ACI Fabric. </a:t>
            </a:r>
            <a:r>
              <a:rPr lang="ru-RU" sz="1600" dirty="0"/>
              <a:t>Проактивний моніторинг є дуже важливою частиною роботи адміністратора мережі, але ним часто нехтують, оскільки «гасіння» пожеж в мережі зазвичай має пріоритет. Однак через те, що </a:t>
            </a:r>
            <a:r>
              <a:rPr lang="en-US" sz="1600" dirty="0"/>
              <a:t>APIC </a:t>
            </a:r>
            <a:r>
              <a:rPr lang="ru-RU" sz="1600" dirty="0"/>
              <a:t>неймовірно спрощує збір статистики та проведення аналізу, це економить час та нерви мережним адміністраторам.</a:t>
            </a:r>
          </a:p>
          <a:p>
            <a:pPr marL="0" indent="0">
              <a:buNone/>
            </a:pPr>
            <a:r>
              <a:rPr lang="ru-RU" sz="1600" dirty="0"/>
              <a:t>Наприклад, якщо ви хочете дізнатися деталі про всі доступні вузли структури (Стовбурові та листкові комутатори </a:t>
            </a:r>
            <a:r>
              <a:rPr lang="en-US" sz="1600" dirty="0"/>
              <a:t>Cisco ACI) </a:t>
            </a:r>
            <a:r>
              <a:rPr lang="ru-RU" sz="1600" dirty="0"/>
              <a:t>на вузлі                                                    , включаючи стан, IP-адресу тощо, ви можете скористатися викликом Cisco ACI REST API: </a:t>
            </a:r>
          </a:p>
          <a:p>
            <a:pPr marL="0" indent="0">
              <a:buNone/>
            </a:pPr>
            <a:endParaRPr lang="ru-RU" sz="1600" dirty="0"/>
          </a:p>
          <a:p>
            <a:pPr marL="0" indent="0">
              <a:buNone/>
            </a:pPr>
            <a:endParaRPr lang="ru-RU" sz="1600" dirty="0"/>
          </a:p>
        </p:txBody>
      </p:sp>
      <p:pic>
        <p:nvPicPr>
          <p:cNvPr id="2" name="Picture 1"/>
          <p:cNvPicPr>
            <a:picLocks noChangeAspect="1"/>
          </p:cNvPicPr>
          <p:nvPr/>
        </p:nvPicPr>
        <p:blipFill>
          <a:blip r:embed="rId2"/>
          <a:stretch>
            <a:fillRect/>
          </a:stretch>
        </p:blipFill>
        <p:spPr>
          <a:xfrm>
            <a:off x="948491" y="521470"/>
            <a:ext cx="390525" cy="238125"/>
          </a:xfrm>
          <a:prstGeom prst="rect">
            <a:avLst/>
          </a:prstGeom>
        </p:spPr>
      </p:pic>
      <p:pic>
        <p:nvPicPr>
          <p:cNvPr id="4" name="Picture 3"/>
          <p:cNvPicPr>
            <a:picLocks noChangeAspect="1"/>
          </p:cNvPicPr>
          <p:nvPr/>
        </p:nvPicPr>
        <p:blipFill>
          <a:blip r:embed="rId3"/>
          <a:stretch>
            <a:fillRect/>
          </a:stretch>
        </p:blipFill>
        <p:spPr>
          <a:xfrm>
            <a:off x="6798775" y="1263640"/>
            <a:ext cx="1331237" cy="253569"/>
          </a:xfrm>
          <a:prstGeom prst="rect">
            <a:avLst/>
          </a:prstGeom>
        </p:spPr>
      </p:pic>
      <p:pic>
        <p:nvPicPr>
          <p:cNvPr id="5" name="Picture 4"/>
          <p:cNvPicPr>
            <a:picLocks noChangeAspect="1"/>
          </p:cNvPicPr>
          <p:nvPr/>
        </p:nvPicPr>
        <p:blipFill>
          <a:blip r:embed="rId4"/>
          <a:stretch>
            <a:fillRect/>
          </a:stretch>
        </p:blipFill>
        <p:spPr>
          <a:xfrm>
            <a:off x="9685981" y="1861383"/>
            <a:ext cx="171450" cy="238125"/>
          </a:xfrm>
          <a:prstGeom prst="rect">
            <a:avLst/>
          </a:prstGeom>
        </p:spPr>
      </p:pic>
      <p:pic>
        <p:nvPicPr>
          <p:cNvPr id="6" name="Picture 5"/>
          <p:cNvPicPr>
            <a:picLocks noChangeAspect="1"/>
          </p:cNvPicPr>
          <p:nvPr/>
        </p:nvPicPr>
        <p:blipFill>
          <a:blip r:embed="rId5"/>
          <a:stretch>
            <a:fillRect/>
          </a:stretch>
        </p:blipFill>
        <p:spPr>
          <a:xfrm>
            <a:off x="1708936" y="2099508"/>
            <a:ext cx="209550" cy="257175"/>
          </a:xfrm>
          <a:prstGeom prst="rect">
            <a:avLst/>
          </a:prstGeom>
        </p:spPr>
      </p:pic>
      <p:pic>
        <p:nvPicPr>
          <p:cNvPr id="7" name="Picture 6"/>
          <p:cNvPicPr>
            <a:picLocks noChangeAspect="1"/>
          </p:cNvPicPr>
          <p:nvPr/>
        </p:nvPicPr>
        <p:blipFill>
          <a:blip r:embed="rId6"/>
          <a:stretch>
            <a:fillRect/>
          </a:stretch>
        </p:blipFill>
        <p:spPr>
          <a:xfrm>
            <a:off x="849894" y="4201633"/>
            <a:ext cx="2362200" cy="285750"/>
          </a:xfrm>
          <a:prstGeom prst="rect">
            <a:avLst/>
          </a:prstGeom>
        </p:spPr>
      </p:pic>
    </p:spTree>
    <p:extLst>
      <p:ext uri="{BB962C8B-B14F-4D97-AF65-F5344CB8AC3E}">
        <p14:creationId xmlns:p14="http://schemas.microsoft.com/office/powerpoint/2010/main" val="86128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950" y="108642"/>
            <a:ext cx="6065822" cy="6346479"/>
          </a:xfrm>
        </p:spPr>
        <p:txBody>
          <a:bodyPr>
            <a:normAutofit/>
          </a:bodyPr>
          <a:lstStyle/>
          <a:p>
            <a:pPr marL="0" indent="0">
              <a:buNone/>
            </a:pPr>
            <a:r>
              <a:rPr lang="en-US" sz="1600" b="1" dirty="0"/>
              <a:t>GET h​ttps://devasc-aci-1.cisco.com/api/node/class/fabricNode.json</a:t>
            </a:r>
            <a:endParaRPr lang="ru-RU" sz="1600" dirty="0"/>
          </a:p>
        </p:txBody>
      </p:sp>
      <p:pic>
        <p:nvPicPr>
          <p:cNvPr id="2" name="Picture 1"/>
          <p:cNvPicPr>
            <a:picLocks noChangeAspect="1"/>
          </p:cNvPicPr>
          <p:nvPr/>
        </p:nvPicPr>
        <p:blipFill>
          <a:blip r:embed="rId2"/>
          <a:stretch>
            <a:fillRect/>
          </a:stretch>
        </p:blipFill>
        <p:spPr>
          <a:xfrm>
            <a:off x="93553" y="0"/>
            <a:ext cx="5486400" cy="6848475"/>
          </a:xfrm>
          <a:prstGeom prst="rect">
            <a:avLst/>
          </a:prstGeom>
        </p:spPr>
      </p:pic>
    </p:spTree>
    <p:extLst>
      <p:ext uri="{BB962C8B-B14F-4D97-AF65-F5344CB8AC3E}">
        <p14:creationId xmlns:p14="http://schemas.microsoft.com/office/powerpoint/2010/main" val="1401700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Окрім запитів, виконаних вручну, ви можете автоматично збирати інформацію, а потім застосовувати політики, мінімізуючи можливості людських помилок. Як ви можете бачити на рисунку, наведеному нижче, коли ви починаєте використовувати автоматизацію під час моніторингу структури </a:t>
            </a:r>
            <a:r>
              <a:rPr lang="en-US" sz="1600" dirty="0"/>
              <a:t>ACI, </a:t>
            </a:r>
            <a:r>
              <a:rPr lang="ru-RU" sz="1600" dirty="0"/>
              <a:t>ви можете створювати різні застосунки, які можуть виконувати різні завдання, якщо в мережі є певні зміни.</a:t>
            </a:r>
          </a:p>
          <a:p>
            <a:pPr marL="0" indent="0" algn="ctr">
              <a:buNone/>
            </a:pPr>
            <a:r>
              <a:rPr lang="ru-RU" sz="1600" b="1" dirty="0"/>
              <a:t>Проактивний моніторинг </a:t>
            </a:r>
            <a:r>
              <a:rPr lang="en-US" sz="1600" b="1" dirty="0"/>
              <a:t>ACI Fabric</a:t>
            </a:r>
          </a:p>
          <a:p>
            <a:pPr marL="0" indent="0">
              <a:buNone/>
            </a:pPr>
            <a:endParaRPr lang="ru-RU" sz="1600" dirty="0"/>
          </a:p>
        </p:txBody>
      </p:sp>
      <p:pic>
        <p:nvPicPr>
          <p:cNvPr id="2" name="Picture 1"/>
          <p:cNvPicPr>
            <a:picLocks noChangeAspect="1"/>
          </p:cNvPicPr>
          <p:nvPr/>
        </p:nvPicPr>
        <p:blipFill>
          <a:blip r:embed="rId2"/>
          <a:stretch>
            <a:fillRect/>
          </a:stretch>
        </p:blipFill>
        <p:spPr>
          <a:xfrm>
            <a:off x="1939705" y="1567571"/>
            <a:ext cx="8077200" cy="4610100"/>
          </a:xfrm>
          <a:prstGeom prst="rect">
            <a:avLst/>
          </a:prstGeom>
        </p:spPr>
      </p:pic>
    </p:spTree>
    <p:extLst>
      <p:ext uri="{BB962C8B-B14F-4D97-AF65-F5344CB8AC3E}">
        <p14:creationId xmlns:p14="http://schemas.microsoft.com/office/powerpoint/2010/main" val="3034400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ACI Cobra</a:t>
            </a:r>
          </a:p>
          <a:p>
            <a:pPr marL="0" indent="0">
              <a:buNone/>
            </a:pPr>
            <a:r>
              <a:rPr lang="ru-RU" sz="1600" dirty="0"/>
              <a:t>Як ви вже переконалися, платформа </a:t>
            </a:r>
            <a:r>
              <a:rPr lang="en-US" sz="1600" dirty="0"/>
              <a:t>Cisco ACI </a:t>
            </a:r>
            <a:r>
              <a:rPr lang="ru-RU" sz="1600" dirty="0"/>
              <a:t>має надійний </a:t>
            </a:r>
            <a:r>
              <a:rPr lang="en-US" sz="1600" dirty="0"/>
              <a:t>REST API. </a:t>
            </a:r>
            <a:r>
              <a:rPr lang="ru-RU" sz="1600" dirty="0"/>
              <a:t>Однак використання необробленого </a:t>
            </a:r>
            <a:r>
              <a:rPr lang="en-US" sz="1600" dirty="0"/>
              <a:t>API </a:t>
            </a:r>
            <a:r>
              <a:rPr lang="ru-RU" sz="1600" dirty="0"/>
              <a:t>може бути нудним і громіздким. Це пов’язано із тим, що вам необхідно знати та налаштовувати деталі низького рівня, наприклад, такі як: використане </a:t>
            </a:r>
            <a:r>
              <a:rPr lang="en-US" sz="1600" dirty="0"/>
              <a:t>HTTP-</a:t>
            </a:r>
            <a:r>
              <a:rPr lang="ru-RU" sz="1600" dirty="0"/>
              <a:t>дієслово; </a:t>
            </a:r>
            <a:r>
              <a:rPr lang="en-US" sz="1600" dirty="0"/>
              <a:t>URI, </a:t>
            </a:r>
            <a:r>
              <a:rPr lang="ru-RU" sz="1600" dirty="0"/>
              <a:t>заголовки та методи кодування, які підтримуються. Крім того, було б важливо закодувати оброблення помилок у користувацькому коді за допомогою рідного </a:t>
            </a:r>
            <a:r>
              <a:rPr lang="en-US" sz="1600" dirty="0"/>
              <a:t>REST API.</a:t>
            </a:r>
          </a:p>
          <a:p>
            <a:pPr marL="0" indent="0">
              <a:buNone/>
            </a:pPr>
            <a:r>
              <a:rPr lang="ru-RU" sz="1600" dirty="0"/>
              <a:t>З метою спрощення процесу розроблення застосунків за допомогою </a:t>
            </a:r>
            <a:r>
              <a:rPr lang="en-US" sz="1600" dirty="0"/>
              <a:t>ACI, Cisco </a:t>
            </a:r>
            <a:r>
              <a:rPr lang="ru-RU" sz="1600" dirty="0"/>
              <a:t>розробила </a:t>
            </a:r>
            <a:r>
              <a:rPr lang="en-US" sz="1600" dirty="0"/>
              <a:t>Cobra, </a:t>
            </a:r>
            <a:r>
              <a:rPr lang="ru-RU" sz="1600" dirty="0"/>
              <a:t>надійну бібліотеку </a:t>
            </a:r>
            <a:r>
              <a:rPr lang="en-US" sz="1600" dirty="0"/>
              <a:t>Python </a:t>
            </a:r>
            <a:r>
              <a:rPr lang="ru-RU" sz="1600" dirty="0"/>
              <a:t>для </a:t>
            </a:r>
            <a:r>
              <a:rPr lang="en-US" sz="1600" dirty="0"/>
              <a:t>APIC REST API. </a:t>
            </a:r>
            <a:r>
              <a:rPr lang="ru-RU" sz="1600" dirty="0"/>
              <a:t>Об'єкти в бібліотеці </a:t>
            </a:r>
            <a:r>
              <a:rPr lang="en-US" sz="1600" dirty="0"/>
              <a:t>Cobra (SDK) </a:t>
            </a:r>
            <a:r>
              <a:rPr lang="ru-RU" sz="1600" dirty="0"/>
              <a:t>співвідносяться 1:1 з об'єктами </a:t>
            </a:r>
            <a:r>
              <a:rPr lang="en-US" sz="1600" dirty="0"/>
              <a:t>Cisco ACI MIT. </a:t>
            </a:r>
          </a:p>
          <a:p>
            <a:pPr marL="0" indent="0">
              <a:buNone/>
            </a:pPr>
            <a:endParaRPr lang="en-US" sz="1600" dirty="0"/>
          </a:p>
          <a:p>
            <a:pPr marL="0" indent="0">
              <a:buNone/>
            </a:pPr>
            <a:r>
              <a:rPr lang="ru-RU" sz="1600" dirty="0"/>
              <a:t>Щоб отримати доступ до </a:t>
            </a:r>
            <a:r>
              <a:rPr lang="en-US" sz="1600" dirty="0"/>
              <a:t>APIC </a:t>
            </a:r>
            <a:r>
              <a:rPr lang="ru-RU" sz="1600" dirty="0"/>
              <a:t>за допомогою </a:t>
            </a:r>
            <a:r>
              <a:rPr lang="en-US" sz="1600" dirty="0"/>
              <a:t>Cobra, </a:t>
            </a:r>
            <a:r>
              <a:rPr lang="ru-RU" sz="1600" dirty="0"/>
              <a:t>вам потрібно увійти з дійсними обліковими даними користувача. Наразі </a:t>
            </a:r>
            <a:r>
              <a:rPr lang="en-US" sz="1600" dirty="0"/>
              <a:t>Cobra </a:t>
            </a:r>
            <a:r>
              <a:rPr lang="ru-RU" sz="1600" dirty="0"/>
              <a:t>підтримує аутентифікацію на основі імені користувача/пароля у доповнення до аутентифікації на основі сертифікатів. Для внесення змін у конфігурацію, вам необхідно мати права адміністратора в домені, в якому ви будете працювати. Успішний вхід повертає посилання на об'єкт каталогу, який ви будете використовувати для наступних операцій.</a:t>
            </a:r>
          </a:p>
          <a:p>
            <a:pPr marL="0" indent="0">
              <a:buNone/>
            </a:pPr>
            <a:r>
              <a:rPr lang="ru-RU" sz="1600" dirty="0"/>
              <a:t>Ви можете використовувати </a:t>
            </a:r>
            <a:r>
              <a:rPr lang="en-US" sz="1600" dirty="0"/>
              <a:t>Cobra SDK </a:t>
            </a:r>
            <a:r>
              <a:rPr lang="ru-RU" sz="1600" dirty="0"/>
              <a:t>для керування </a:t>
            </a:r>
            <a:r>
              <a:rPr lang="en-US" sz="1600" dirty="0"/>
              <a:t>MIT, </a:t>
            </a:r>
            <a:r>
              <a:rPr lang="ru-RU" sz="1600" dirty="0"/>
              <a:t>як правило, за допомогою наступного робочого процесу:</a:t>
            </a:r>
          </a:p>
          <a:p>
            <a:r>
              <a:rPr lang="ru-RU" sz="1600" dirty="0"/>
              <a:t>Визначте об'єкт, яким необхідно керувати.</a:t>
            </a:r>
          </a:p>
          <a:p>
            <a:r>
              <a:rPr lang="ru-RU" sz="1600" dirty="0"/>
              <a:t>Створіть запит на читання, зміну атрибутів, або додавання або видалення дочірніх елементів.</a:t>
            </a:r>
          </a:p>
          <a:p>
            <a:r>
              <a:rPr lang="ru-RU" sz="1600" dirty="0"/>
              <a:t>Зафіксуйте внесені зміни в об’єкт.</a:t>
            </a:r>
          </a:p>
          <a:p>
            <a:pPr marL="0" indent="0">
              <a:buNone/>
            </a:pPr>
            <a:endParaRPr lang="ru-RU" sz="1600" dirty="0"/>
          </a:p>
        </p:txBody>
      </p:sp>
    </p:spTree>
    <p:extLst>
      <p:ext uri="{BB962C8B-B14F-4D97-AF65-F5344CB8AC3E}">
        <p14:creationId xmlns:p14="http://schemas.microsoft.com/office/powerpoint/2010/main" val="3114315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0698" y="256263"/>
            <a:ext cx="8105775" cy="4095750"/>
          </a:xfrm>
          <a:prstGeom prst="rect">
            <a:avLst/>
          </a:prstGeom>
        </p:spPr>
      </p:pic>
      <p:sp>
        <p:nvSpPr>
          <p:cNvPr id="5" name="Rectangle 4"/>
          <p:cNvSpPr/>
          <p:nvPr/>
        </p:nvSpPr>
        <p:spPr>
          <a:xfrm>
            <a:off x="81482" y="4352013"/>
            <a:ext cx="11998860" cy="2308324"/>
          </a:xfrm>
          <a:prstGeom prst="rect">
            <a:avLst/>
          </a:prstGeom>
        </p:spPr>
        <p:txBody>
          <a:bodyPr wrap="square">
            <a:spAutoFit/>
          </a:bodyPr>
          <a:lstStyle/>
          <a:p>
            <a:r>
              <a:rPr lang="ru-RU" sz="1200" dirty="0"/>
              <a:t>Загальноприйнятий робочий процес для отримання даних за допомогою </a:t>
            </a:r>
            <a:r>
              <a:rPr lang="en-US" sz="1200" dirty="0"/>
              <a:t>Cobra </a:t>
            </a:r>
            <a:r>
              <a:rPr lang="ru-RU" sz="1200" dirty="0"/>
              <a:t>виглядає наступним чином:</a:t>
            </a:r>
          </a:p>
          <a:p>
            <a:pPr>
              <a:buFont typeface="+mj-lt"/>
              <a:buAutoNum type="arabicPeriod"/>
            </a:pPr>
            <a:r>
              <a:rPr lang="ru-RU" sz="1200" dirty="0"/>
              <a:t>Створення об'єкту сеансу.</a:t>
            </a:r>
          </a:p>
          <a:p>
            <a:pPr>
              <a:buFont typeface="+mj-lt"/>
              <a:buAutoNum type="arabicPeriod"/>
            </a:pPr>
            <a:r>
              <a:rPr lang="ru-RU" sz="1200" dirty="0"/>
              <a:t>Вхід у </a:t>
            </a:r>
            <a:r>
              <a:rPr lang="en-US" sz="1200" dirty="0"/>
              <a:t>Cisco APIC.</a:t>
            </a:r>
          </a:p>
          <a:p>
            <a:pPr>
              <a:buFont typeface="+mj-lt"/>
              <a:buAutoNum type="arabicPeriod"/>
            </a:pPr>
            <a:r>
              <a:rPr lang="ru-RU" sz="1200" dirty="0"/>
              <a:t>Виконання пошуку за класом або </a:t>
            </a:r>
            <a:r>
              <a:rPr lang="en-US" sz="1200" dirty="0"/>
              <a:t>DN.</a:t>
            </a:r>
          </a:p>
          <a:p>
            <a:endParaRPr lang="en-US" sz="1200" dirty="0"/>
          </a:p>
          <a:p>
            <a:r>
              <a:rPr lang="ru-RU" sz="1200" dirty="0"/>
              <a:t>Загальноприйнятий робочий процес налаштування </a:t>
            </a:r>
            <a:r>
              <a:rPr lang="en-US" sz="1200" dirty="0"/>
              <a:t>Cisco ACI Fabric </a:t>
            </a:r>
            <a:r>
              <a:rPr lang="ru-RU" sz="1200" dirty="0"/>
              <a:t>виглядає наступним чином:</a:t>
            </a:r>
          </a:p>
          <a:p>
            <a:pPr>
              <a:buFont typeface="+mj-lt"/>
              <a:buAutoNum type="arabicPeriod"/>
            </a:pPr>
            <a:r>
              <a:rPr lang="ru-RU" sz="1200" dirty="0"/>
              <a:t>Створення об'єкту сеансу.</a:t>
            </a:r>
          </a:p>
          <a:p>
            <a:pPr>
              <a:buFont typeface="+mj-lt"/>
              <a:buAutoNum type="arabicPeriod"/>
            </a:pPr>
            <a:r>
              <a:rPr lang="ru-RU" sz="1200" dirty="0"/>
              <a:t>Вхід у </a:t>
            </a:r>
            <a:r>
              <a:rPr lang="en-US" sz="1200" dirty="0"/>
              <a:t>Cisco APIC.</a:t>
            </a:r>
          </a:p>
          <a:p>
            <a:pPr>
              <a:buFont typeface="+mj-lt"/>
              <a:buAutoNum type="arabicPeriod"/>
            </a:pPr>
            <a:r>
              <a:rPr lang="ru-RU" sz="1200" dirty="0"/>
              <a:t>Створення об'єкту конфігурації.</a:t>
            </a:r>
          </a:p>
          <a:p>
            <a:pPr>
              <a:buFont typeface="+mj-lt"/>
              <a:buAutoNum type="arabicPeriod"/>
            </a:pPr>
            <a:r>
              <a:rPr lang="ru-RU" sz="1200" dirty="0"/>
              <a:t>Створення об'єкту запиту конфігурації.</a:t>
            </a:r>
          </a:p>
          <a:p>
            <a:pPr>
              <a:buFont typeface="+mj-lt"/>
              <a:buAutoNum type="arabicPeriod"/>
            </a:pPr>
            <a:r>
              <a:rPr lang="ru-RU" sz="1200" dirty="0"/>
              <a:t>Долучення вашого об'єкту конфігурації до запиту.</a:t>
            </a:r>
          </a:p>
          <a:p>
            <a:pPr>
              <a:buFont typeface="+mj-lt"/>
              <a:buAutoNum type="arabicPeriod"/>
            </a:pPr>
            <a:r>
              <a:rPr lang="ru-RU" sz="1200" dirty="0"/>
              <a:t>Підтвердження.</a:t>
            </a:r>
          </a:p>
        </p:txBody>
      </p:sp>
    </p:spTree>
    <p:extLst>
      <p:ext uri="{BB962C8B-B14F-4D97-AF65-F5344CB8AC3E}">
        <p14:creationId xmlns:p14="http://schemas.microsoft.com/office/powerpoint/2010/main" val="3168450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a:t>Дякую за увагу!</a:t>
            </a:r>
          </a:p>
        </p:txBody>
      </p:sp>
    </p:spTree>
    <p:extLst>
      <p:ext uri="{BB962C8B-B14F-4D97-AF65-F5344CB8AC3E}">
        <p14:creationId xmlns:p14="http://schemas.microsoft.com/office/powerpoint/2010/main" val="129537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166636" y="1455220"/>
            <a:ext cx="3885477" cy="1960053"/>
          </a:xfrm>
          <a:prstGeom prst="rect">
            <a:avLst/>
          </a:prstGeom>
        </p:spPr>
      </p:pic>
      <p:sp>
        <p:nvSpPr>
          <p:cNvPr id="4" name="Rectangle 3"/>
          <p:cNvSpPr/>
          <p:nvPr/>
        </p:nvSpPr>
        <p:spPr>
          <a:xfrm>
            <a:off x="2073000" y="498340"/>
            <a:ext cx="2072747" cy="369332"/>
          </a:xfrm>
          <a:prstGeom prst="rect">
            <a:avLst/>
          </a:prstGeom>
        </p:spPr>
        <p:txBody>
          <a:bodyPr wrap="none">
            <a:spAutoFit/>
          </a:bodyPr>
          <a:lstStyle/>
          <a:p>
            <a:r>
              <a:rPr lang="en-US" b="1" dirty="0"/>
              <a:t>Wireless controllers</a:t>
            </a:r>
          </a:p>
        </p:txBody>
      </p:sp>
      <p:sp>
        <p:nvSpPr>
          <p:cNvPr id="5" name="Rectangle 4"/>
          <p:cNvSpPr/>
          <p:nvPr/>
        </p:nvSpPr>
        <p:spPr>
          <a:xfrm>
            <a:off x="2388664" y="882587"/>
            <a:ext cx="1441420" cy="369332"/>
          </a:xfrm>
          <a:prstGeom prst="rect">
            <a:avLst/>
          </a:prstGeom>
        </p:spPr>
        <p:txBody>
          <a:bodyPr wrap="none">
            <a:spAutoFit/>
          </a:bodyPr>
          <a:lstStyle/>
          <a:p>
            <a:r>
              <a:rPr lang="en-US" dirty="0"/>
              <a:t>Catalyst 9</a:t>
            </a:r>
            <a:r>
              <a:rPr lang="uk-UA" dirty="0"/>
              <a:t>8</a:t>
            </a:r>
            <a:r>
              <a:rPr lang="en-US" dirty="0"/>
              <a:t>00</a:t>
            </a:r>
          </a:p>
        </p:txBody>
      </p:sp>
      <p:sp>
        <p:nvSpPr>
          <p:cNvPr id="6" name="Rectangle 5"/>
          <p:cNvSpPr/>
          <p:nvPr/>
        </p:nvSpPr>
        <p:spPr>
          <a:xfrm>
            <a:off x="8437353" y="475985"/>
            <a:ext cx="1516249" cy="369332"/>
          </a:xfrm>
          <a:prstGeom prst="rect">
            <a:avLst/>
          </a:prstGeom>
        </p:spPr>
        <p:txBody>
          <a:bodyPr wrap="none">
            <a:spAutoFit/>
          </a:bodyPr>
          <a:lstStyle/>
          <a:p>
            <a:r>
              <a:rPr lang="en-US" b="1" dirty="0"/>
              <a:t>Access points </a:t>
            </a:r>
          </a:p>
        </p:txBody>
      </p:sp>
      <p:sp>
        <p:nvSpPr>
          <p:cNvPr id="7" name="Rectangle 6"/>
          <p:cNvSpPr/>
          <p:nvPr/>
        </p:nvSpPr>
        <p:spPr>
          <a:xfrm>
            <a:off x="8512182" y="845317"/>
            <a:ext cx="1441420" cy="369332"/>
          </a:xfrm>
          <a:prstGeom prst="rect">
            <a:avLst/>
          </a:prstGeom>
        </p:spPr>
        <p:txBody>
          <a:bodyPr wrap="none">
            <a:spAutoFit/>
          </a:bodyPr>
          <a:lstStyle/>
          <a:p>
            <a:r>
              <a:rPr lang="en-US" dirty="0"/>
              <a:t>Catalyst 9</a:t>
            </a:r>
            <a:r>
              <a:rPr lang="uk-UA" dirty="0"/>
              <a:t>1</a:t>
            </a:r>
            <a:r>
              <a:rPr lang="en-US" dirty="0"/>
              <a:t>00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4921" y="1407036"/>
            <a:ext cx="2235942" cy="1490628"/>
          </a:xfrm>
          <a:prstGeom prst="rect">
            <a:avLst/>
          </a:prstGeom>
        </p:spPr>
      </p:pic>
    </p:spTree>
    <p:extLst>
      <p:ext uri="{BB962C8B-B14F-4D97-AF65-F5344CB8AC3E}">
        <p14:creationId xmlns:p14="http://schemas.microsoft.com/office/powerpoint/2010/main" val="357469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5593" y="144454"/>
            <a:ext cx="2080249" cy="369332"/>
          </a:xfrm>
          <a:prstGeom prst="rect">
            <a:avLst/>
          </a:prstGeom>
        </p:spPr>
        <p:txBody>
          <a:bodyPr wrap="none">
            <a:spAutoFit/>
          </a:bodyPr>
          <a:lstStyle/>
          <a:p>
            <a:r>
              <a:rPr lang="en-US" b="1" dirty="0"/>
              <a:t>Aggregation routers</a:t>
            </a:r>
          </a:p>
        </p:txBody>
      </p:sp>
      <p:sp>
        <p:nvSpPr>
          <p:cNvPr id="2" name="Rectangle 1"/>
          <p:cNvSpPr/>
          <p:nvPr/>
        </p:nvSpPr>
        <p:spPr>
          <a:xfrm>
            <a:off x="4596248" y="618955"/>
            <a:ext cx="1083951" cy="369332"/>
          </a:xfrm>
          <a:prstGeom prst="rect">
            <a:avLst/>
          </a:prstGeom>
        </p:spPr>
        <p:txBody>
          <a:bodyPr wrap="none">
            <a:spAutoFit/>
          </a:bodyPr>
          <a:lstStyle/>
          <a:p>
            <a:r>
              <a:rPr lang="en-US" dirty="0"/>
              <a:t>ASR 1000</a:t>
            </a:r>
          </a:p>
        </p:txBody>
      </p:sp>
      <p:pic>
        <p:nvPicPr>
          <p:cNvPr id="6" name="Picture 5"/>
          <p:cNvPicPr>
            <a:picLocks noChangeAspect="1"/>
          </p:cNvPicPr>
          <p:nvPr/>
        </p:nvPicPr>
        <p:blipFill>
          <a:blip r:embed="rId2"/>
          <a:stretch>
            <a:fillRect/>
          </a:stretch>
        </p:blipFill>
        <p:spPr>
          <a:xfrm>
            <a:off x="311495" y="1087494"/>
            <a:ext cx="10242860" cy="1746132"/>
          </a:xfrm>
          <a:prstGeom prst="rect">
            <a:avLst/>
          </a:prstGeom>
        </p:spPr>
      </p:pic>
      <p:sp>
        <p:nvSpPr>
          <p:cNvPr id="7" name="Rectangle 6"/>
          <p:cNvSpPr/>
          <p:nvPr/>
        </p:nvSpPr>
        <p:spPr>
          <a:xfrm>
            <a:off x="2451031" y="3532711"/>
            <a:ext cx="952505" cy="369332"/>
          </a:xfrm>
          <a:prstGeom prst="rect">
            <a:avLst/>
          </a:prstGeom>
        </p:spPr>
        <p:txBody>
          <a:bodyPr wrap="none">
            <a:spAutoFit/>
          </a:bodyPr>
          <a:lstStyle/>
          <a:p>
            <a:r>
              <a:rPr lang="en-US" dirty="0"/>
              <a:t>ASR 900</a:t>
            </a:r>
          </a:p>
        </p:txBody>
      </p:sp>
      <p:pic>
        <p:nvPicPr>
          <p:cNvPr id="8" name="Picture 7"/>
          <p:cNvPicPr>
            <a:picLocks noChangeAspect="1"/>
          </p:cNvPicPr>
          <p:nvPr/>
        </p:nvPicPr>
        <p:blipFill>
          <a:blip r:embed="rId3"/>
          <a:stretch>
            <a:fillRect/>
          </a:stretch>
        </p:blipFill>
        <p:spPr>
          <a:xfrm>
            <a:off x="246542" y="4092167"/>
            <a:ext cx="5361484" cy="2184308"/>
          </a:xfrm>
          <a:prstGeom prst="rect">
            <a:avLst/>
          </a:prstGeom>
        </p:spPr>
      </p:pic>
      <p:sp>
        <p:nvSpPr>
          <p:cNvPr id="9" name="Rectangle 8"/>
          <p:cNvSpPr/>
          <p:nvPr/>
        </p:nvSpPr>
        <p:spPr>
          <a:xfrm>
            <a:off x="8958125" y="3470023"/>
            <a:ext cx="1083951" cy="369332"/>
          </a:xfrm>
          <a:prstGeom prst="rect">
            <a:avLst/>
          </a:prstGeom>
        </p:spPr>
        <p:txBody>
          <a:bodyPr wrap="none">
            <a:spAutoFit/>
          </a:bodyPr>
          <a:lstStyle/>
          <a:p>
            <a:r>
              <a:rPr lang="en-US" dirty="0"/>
              <a:t>NCS 4200</a:t>
            </a:r>
            <a:endParaRPr lang="uk-UA" dirty="0"/>
          </a:p>
        </p:txBody>
      </p:sp>
      <p:pic>
        <p:nvPicPr>
          <p:cNvPr id="10" name="Picture 9"/>
          <p:cNvPicPr>
            <a:picLocks noChangeAspect="1"/>
          </p:cNvPicPr>
          <p:nvPr/>
        </p:nvPicPr>
        <p:blipFill>
          <a:blip r:embed="rId4"/>
          <a:stretch>
            <a:fillRect/>
          </a:stretch>
        </p:blipFill>
        <p:spPr>
          <a:xfrm>
            <a:off x="6580913" y="3902043"/>
            <a:ext cx="5483556" cy="2750651"/>
          </a:xfrm>
          <a:prstGeom prst="rect">
            <a:avLst/>
          </a:prstGeom>
        </p:spPr>
      </p:pic>
    </p:spTree>
    <p:extLst>
      <p:ext uri="{BB962C8B-B14F-4D97-AF65-F5344CB8AC3E}">
        <p14:creationId xmlns:p14="http://schemas.microsoft.com/office/powerpoint/2010/main" val="302004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3742" y="190464"/>
            <a:ext cx="1589794" cy="369332"/>
          </a:xfrm>
          <a:prstGeom prst="rect">
            <a:avLst/>
          </a:prstGeom>
        </p:spPr>
        <p:txBody>
          <a:bodyPr wrap="none">
            <a:spAutoFit/>
          </a:bodyPr>
          <a:lstStyle/>
          <a:p>
            <a:r>
              <a:rPr lang="en-US" b="1" dirty="0"/>
              <a:t>Branch routers</a:t>
            </a:r>
          </a:p>
        </p:txBody>
      </p:sp>
      <p:pic>
        <p:nvPicPr>
          <p:cNvPr id="4" name="Picture 3"/>
          <p:cNvPicPr>
            <a:picLocks noChangeAspect="1"/>
          </p:cNvPicPr>
          <p:nvPr/>
        </p:nvPicPr>
        <p:blipFill>
          <a:blip r:embed="rId2"/>
          <a:stretch>
            <a:fillRect/>
          </a:stretch>
        </p:blipFill>
        <p:spPr>
          <a:xfrm>
            <a:off x="436318" y="1362546"/>
            <a:ext cx="4206958" cy="1036622"/>
          </a:xfrm>
          <a:prstGeom prst="rect">
            <a:avLst/>
          </a:prstGeom>
        </p:spPr>
      </p:pic>
      <p:sp>
        <p:nvSpPr>
          <p:cNvPr id="5" name="Rectangle 4"/>
          <p:cNvSpPr/>
          <p:nvPr/>
        </p:nvSpPr>
        <p:spPr>
          <a:xfrm>
            <a:off x="1715714" y="667290"/>
            <a:ext cx="1463478" cy="369332"/>
          </a:xfrm>
          <a:prstGeom prst="rect">
            <a:avLst/>
          </a:prstGeom>
        </p:spPr>
        <p:txBody>
          <a:bodyPr wrap="none">
            <a:spAutoFit/>
          </a:bodyPr>
          <a:lstStyle/>
          <a:p>
            <a:r>
              <a:rPr lang="en-US" dirty="0"/>
              <a:t>Catalyst 8200</a:t>
            </a:r>
          </a:p>
        </p:txBody>
      </p:sp>
      <p:pic>
        <p:nvPicPr>
          <p:cNvPr id="6" name="Picture 5"/>
          <p:cNvPicPr>
            <a:picLocks noChangeAspect="1"/>
          </p:cNvPicPr>
          <p:nvPr/>
        </p:nvPicPr>
        <p:blipFill>
          <a:blip r:embed="rId3"/>
          <a:stretch>
            <a:fillRect/>
          </a:stretch>
        </p:blipFill>
        <p:spPr>
          <a:xfrm>
            <a:off x="5459134" y="1125930"/>
            <a:ext cx="6283315" cy="1509854"/>
          </a:xfrm>
          <a:prstGeom prst="rect">
            <a:avLst/>
          </a:prstGeom>
        </p:spPr>
      </p:pic>
      <p:sp>
        <p:nvSpPr>
          <p:cNvPr id="7" name="Rectangle 6"/>
          <p:cNvSpPr/>
          <p:nvPr/>
        </p:nvSpPr>
        <p:spPr>
          <a:xfrm>
            <a:off x="7725706" y="667290"/>
            <a:ext cx="1463478" cy="369332"/>
          </a:xfrm>
          <a:prstGeom prst="rect">
            <a:avLst/>
          </a:prstGeom>
        </p:spPr>
        <p:txBody>
          <a:bodyPr wrap="none">
            <a:spAutoFit/>
          </a:bodyPr>
          <a:lstStyle/>
          <a:p>
            <a:r>
              <a:rPr lang="en-US" dirty="0"/>
              <a:t>Catalyst 8</a:t>
            </a:r>
            <a:r>
              <a:rPr lang="uk-UA" dirty="0"/>
              <a:t>3</a:t>
            </a:r>
            <a:r>
              <a:rPr lang="en-US" dirty="0"/>
              <a:t>00</a:t>
            </a:r>
          </a:p>
        </p:txBody>
      </p:sp>
      <p:pic>
        <p:nvPicPr>
          <p:cNvPr id="8" name="Picture 7"/>
          <p:cNvPicPr>
            <a:picLocks noChangeAspect="1"/>
          </p:cNvPicPr>
          <p:nvPr/>
        </p:nvPicPr>
        <p:blipFill>
          <a:blip r:embed="rId4"/>
          <a:stretch>
            <a:fillRect/>
          </a:stretch>
        </p:blipFill>
        <p:spPr>
          <a:xfrm>
            <a:off x="1213684" y="3914729"/>
            <a:ext cx="5060368" cy="1845876"/>
          </a:xfrm>
          <a:prstGeom prst="rect">
            <a:avLst/>
          </a:prstGeom>
        </p:spPr>
      </p:pic>
      <p:sp>
        <p:nvSpPr>
          <p:cNvPr id="9" name="Rectangle 8"/>
          <p:cNvSpPr/>
          <p:nvPr/>
        </p:nvSpPr>
        <p:spPr>
          <a:xfrm>
            <a:off x="2880593" y="3381821"/>
            <a:ext cx="1463478" cy="369332"/>
          </a:xfrm>
          <a:prstGeom prst="rect">
            <a:avLst/>
          </a:prstGeom>
        </p:spPr>
        <p:txBody>
          <a:bodyPr wrap="none">
            <a:spAutoFit/>
          </a:bodyPr>
          <a:lstStyle/>
          <a:p>
            <a:r>
              <a:rPr lang="en-US" dirty="0"/>
              <a:t>Catalyst 8</a:t>
            </a:r>
            <a:r>
              <a:rPr lang="uk-UA" dirty="0"/>
              <a:t>5</a:t>
            </a:r>
            <a:r>
              <a:rPr lang="en-US" dirty="0"/>
              <a:t>00</a:t>
            </a:r>
          </a:p>
        </p:txBody>
      </p:sp>
    </p:spTree>
    <p:extLst>
      <p:ext uri="{BB962C8B-B14F-4D97-AF65-F5344CB8AC3E}">
        <p14:creationId xmlns:p14="http://schemas.microsoft.com/office/powerpoint/2010/main" val="365211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73883" y="1072702"/>
            <a:ext cx="4084827" cy="2220351"/>
          </a:xfrm>
          <a:prstGeom prst="rect">
            <a:avLst/>
          </a:prstGeom>
        </p:spPr>
      </p:pic>
      <p:sp>
        <p:nvSpPr>
          <p:cNvPr id="4" name="Rectangle 3"/>
          <p:cNvSpPr/>
          <p:nvPr/>
        </p:nvSpPr>
        <p:spPr>
          <a:xfrm>
            <a:off x="3802700" y="102781"/>
            <a:ext cx="1834348" cy="369332"/>
          </a:xfrm>
          <a:prstGeom prst="rect">
            <a:avLst/>
          </a:prstGeom>
        </p:spPr>
        <p:txBody>
          <a:bodyPr wrap="none">
            <a:spAutoFit/>
          </a:bodyPr>
          <a:lstStyle/>
          <a:p>
            <a:r>
              <a:rPr lang="en-US" b="1" dirty="0"/>
              <a:t>Industrial routers</a:t>
            </a:r>
          </a:p>
        </p:txBody>
      </p:sp>
      <p:sp>
        <p:nvSpPr>
          <p:cNvPr id="5" name="Rectangle 4"/>
          <p:cNvSpPr/>
          <p:nvPr/>
        </p:nvSpPr>
        <p:spPr>
          <a:xfrm>
            <a:off x="1137430" y="703370"/>
            <a:ext cx="1624163" cy="369332"/>
          </a:xfrm>
          <a:prstGeom prst="rect">
            <a:avLst/>
          </a:prstGeom>
        </p:spPr>
        <p:txBody>
          <a:bodyPr wrap="none">
            <a:spAutoFit/>
          </a:bodyPr>
          <a:lstStyle/>
          <a:p>
            <a:r>
              <a:rPr lang="uk-UA" dirty="0"/>
              <a:t>​Catalyst IR1100</a:t>
            </a:r>
          </a:p>
        </p:txBody>
      </p:sp>
      <p:sp>
        <p:nvSpPr>
          <p:cNvPr id="7" name="Rectangle 6"/>
          <p:cNvSpPr/>
          <p:nvPr/>
        </p:nvSpPr>
        <p:spPr>
          <a:xfrm>
            <a:off x="5401613" y="691516"/>
            <a:ext cx="1624163" cy="369332"/>
          </a:xfrm>
          <a:prstGeom prst="rect">
            <a:avLst/>
          </a:prstGeom>
        </p:spPr>
        <p:txBody>
          <a:bodyPr wrap="none">
            <a:spAutoFit/>
          </a:bodyPr>
          <a:lstStyle/>
          <a:p>
            <a:r>
              <a:rPr lang="uk-UA" dirty="0"/>
              <a:t>Catalyst IR1800</a:t>
            </a:r>
          </a:p>
        </p:txBody>
      </p:sp>
      <p:pic>
        <p:nvPicPr>
          <p:cNvPr id="8" name="Picture 7"/>
          <p:cNvPicPr>
            <a:picLocks noChangeAspect="1"/>
          </p:cNvPicPr>
          <p:nvPr/>
        </p:nvPicPr>
        <p:blipFill>
          <a:blip r:embed="rId3"/>
          <a:stretch>
            <a:fillRect/>
          </a:stretch>
        </p:blipFill>
        <p:spPr>
          <a:xfrm>
            <a:off x="5074466" y="1088401"/>
            <a:ext cx="2568166" cy="2010327"/>
          </a:xfrm>
          <a:prstGeom prst="rect">
            <a:avLst/>
          </a:prstGeom>
        </p:spPr>
      </p:pic>
      <p:pic>
        <p:nvPicPr>
          <p:cNvPr id="9" name="Picture 8"/>
          <p:cNvPicPr>
            <a:picLocks noChangeAspect="1"/>
          </p:cNvPicPr>
          <p:nvPr/>
        </p:nvPicPr>
        <p:blipFill>
          <a:blip r:embed="rId4"/>
          <a:stretch>
            <a:fillRect/>
          </a:stretch>
        </p:blipFill>
        <p:spPr>
          <a:xfrm>
            <a:off x="9244392" y="1072702"/>
            <a:ext cx="1787046" cy="2394228"/>
          </a:xfrm>
          <a:prstGeom prst="rect">
            <a:avLst/>
          </a:prstGeom>
        </p:spPr>
      </p:pic>
      <p:sp>
        <p:nvSpPr>
          <p:cNvPr id="10" name="Rectangle 9"/>
          <p:cNvSpPr/>
          <p:nvPr/>
        </p:nvSpPr>
        <p:spPr>
          <a:xfrm>
            <a:off x="8732915" y="691516"/>
            <a:ext cx="2810000" cy="369332"/>
          </a:xfrm>
          <a:prstGeom prst="rect">
            <a:avLst/>
          </a:prstGeom>
        </p:spPr>
        <p:txBody>
          <a:bodyPr wrap="none">
            <a:spAutoFit/>
          </a:bodyPr>
          <a:lstStyle/>
          <a:p>
            <a:r>
              <a:rPr lang="en-US" dirty="0"/>
              <a:t>Catalyst IR8100 Heavy Duty</a:t>
            </a:r>
          </a:p>
        </p:txBody>
      </p:sp>
      <p:sp>
        <p:nvSpPr>
          <p:cNvPr id="11" name="Rectangle 10"/>
          <p:cNvSpPr/>
          <p:nvPr/>
        </p:nvSpPr>
        <p:spPr>
          <a:xfrm>
            <a:off x="1308813" y="3807241"/>
            <a:ext cx="2416687" cy="369332"/>
          </a:xfrm>
          <a:prstGeom prst="rect">
            <a:avLst/>
          </a:prstGeom>
        </p:spPr>
        <p:txBody>
          <a:bodyPr wrap="none">
            <a:spAutoFit/>
          </a:bodyPr>
          <a:lstStyle/>
          <a:p>
            <a:r>
              <a:rPr lang="en-US" dirty="0"/>
              <a:t>Catalyst IR8300 Rugged</a:t>
            </a:r>
          </a:p>
        </p:txBody>
      </p:sp>
      <p:pic>
        <p:nvPicPr>
          <p:cNvPr id="12" name="Picture 11"/>
          <p:cNvPicPr>
            <a:picLocks noChangeAspect="1"/>
          </p:cNvPicPr>
          <p:nvPr/>
        </p:nvPicPr>
        <p:blipFill>
          <a:blip r:embed="rId5"/>
          <a:stretch>
            <a:fillRect/>
          </a:stretch>
        </p:blipFill>
        <p:spPr>
          <a:xfrm>
            <a:off x="760048" y="4370102"/>
            <a:ext cx="3795462" cy="1253858"/>
          </a:xfrm>
          <a:prstGeom prst="rect">
            <a:avLst/>
          </a:prstGeom>
        </p:spPr>
      </p:pic>
    </p:spTree>
    <p:extLst>
      <p:ext uri="{BB962C8B-B14F-4D97-AF65-F5344CB8AC3E}">
        <p14:creationId xmlns:p14="http://schemas.microsoft.com/office/powerpoint/2010/main" val="299076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4645" y="416459"/>
            <a:ext cx="3141553" cy="416459"/>
          </a:xfrm>
        </p:spPr>
        <p:txBody>
          <a:bodyPr>
            <a:normAutofit/>
          </a:bodyPr>
          <a:lstStyle/>
          <a:p>
            <a:pPr marL="0" indent="0">
              <a:buNone/>
            </a:pPr>
            <a:r>
              <a:rPr lang="en-US" sz="1800" dirty="0"/>
              <a:t>Cloud Services Router 1000V</a:t>
            </a:r>
          </a:p>
          <a:p>
            <a:pPr marL="0" indent="0">
              <a:buNone/>
            </a:pPr>
            <a:endParaRPr lang="uk-UA" sz="1800" dirty="0"/>
          </a:p>
        </p:txBody>
      </p:sp>
      <p:pic>
        <p:nvPicPr>
          <p:cNvPr id="5" name="Picture 4"/>
          <p:cNvPicPr>
            <a:picLocks noChangeAspect="1"/>
          </p:cNvPicPr>
          <p:nvPr/>
        </p:nvPicPr>
        <p:blipFill>
          <a:blip r:embed="rId2"/>
          <a:stretch>
            <a:fillRect/>
          </a:stretch>
        </p:blipFill>
        <p:spPr>
          <a:xfrm>
            <a:off x="307818" y="986828"/>
            <a:ext cx="8903992" cy="4098072"/>
          </a:xfrm>
          <a:prstGeom prst="rect">
            <a:avLst/>
          </a:prstGeom>
        </p:spPr>
      </p:pic>
    </p:spTree>
    <p:extLst>
      <p:ext uri="{BB962C8B-B14F-4D97-AF65-F5344CB8AC3E}">
        <p14:creationId xmlns:p14="http://schemas.microsoft.com/office/powerpoint/2010/main" val="32318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673" y="181068"/>
            <a:ext cx="11552221" cy="6391747"/>
          </a:xfrm>
        </p:spPr>
        <p:txBody>
          <a:bodyPr>
            <a:normAutofit/>
          </a:bodyPr>
          <a:lstStyle/>
          <a:p>
            <a:pPr marL="0" indent="0">
              <a:buNone/>
            </a:pPr>
            <a:r>
              <a:rPr lang="ru-RU" sz="1600" b="1" dirty="0"/>
              <a:t>Переваги та призначення</a:t>
            </a:r>
            <a:endParaRPr lang="en-US" sz="1600" b="1" dirty="0"/>
          </a:p>
          <a:p>
            <a:pPr marL="0" indent="0">
              <a:buNone/>
            </a:pPr>
            <a:r>
              <a:rPr lang="en-US" sz="1600" dirty="0"/>
              <a:t>IOS XE </a:t>
            </a:r>
            <a:r>
              <a:rPr lang="ru-RU" sz="1600" u="sng" dirty="0"/>
              <a:t>базується на </a:t>
            </a:r>
            <a:r>
              <a:rPr lang="en-US" sz="1600" u="sng" dirty="0"/>
              <a:t>Linux</a:t>
            </a:r>
            <a:r>
              <a:rPr lang="en-US" sz="1600" dirty="0"/>
              <a:t>. </a:t>
            </a:r>
            <a:r>
              <a:rPr lang="ru-RU" sz="1600" dirty="0"/>
              <a:t>Ключові функції мережі запускаються як </a:t>
            </a:r>
            <a:r>
              <a:rPr lang="ru-RU" sz="1600" u="sng" dirty="0"/>
              <a:t>системні демони та системні процеси</a:t>
            </a:r>
            <a:r>
              <a:rPr lang="ru-RU" sz="1600" dirty="0"/>
              <a:t>, що призводить до більшої стабільності. Розподілення функцій на процеси також дозволяє краще збалансувати робоче навантаження, що призводить до </a:t>
            </a:r>
            <a:r>
              <a:rPr lang="ru-RU" sz="1600" u="sng" dirty="0"/>
              <a:t>збільшення продуктивності</a:t>
            </a:r>
            <a:r>
              <a:rPr lang="ru-RU" sz="1600" dirty="0"/>
              <a:t>.</a:t>
            </a:r>
          </a:p>
          <a:p>
            <a:pPr marL="0" indent="0">
              <a:buNone/>
            </a:pPr>
            <a:r>
              <a:rPr lang="ru-RU" sz="1600" dirty="0"/>
              <a:t>В </a:t>
            </a:r>
            <a:r>
              <a:rPr lang="en-US" sz="1600" dirty="0"/>
              <a:t>IOS XE </a:t>
            </a:r>
            <a:r>
              <a:rPr lang="ru-RU" sz="1600" u="sng" dirty="0"/>
              <a:t>площина керування та площина даних відокремлені</a:t>
            </a:r>
            <a:r>
              <a:rPr lang="ru-RU" sz="1600" dirty="0"/>
              <a:t>. Площина керування «керує» мережею, тобто зберігає маршрути, зіставлення, як правило всі «сигнали», які необхідні для запуску маршрутизатора або комутатора. Площина даних містить фактичні дані клієнта, користувача або програми, які мають пройти через мережу від одного пристрою до іншого.</a:t>
            </a:r>
          </a:p>
          <a:p>
            <a:pPr marL="0" indent="0">
              <a:buNone/>
            </a:pPr>
            <a:endParaRPr lang="en-US" sz="1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439" y="2396695"/>
            <a:ext cx="7946455" cy="4197358"/>
          </a:xfrm>
          <a:prstGeom prst="rect">
            <a:avLst/>
          </a:prstGeom>
        </p:spPr>
      </p:pic>
      <p:sp>
        <p:nvSpPr>
          <p:cNvPr id="4" name="Rectangle 3"/>
          <p:cNvSpPr/>
          <p:nvPr/>
        </p:nvSpPr>
        <p:spPr>
          <a:xfrm>
            <a:off x="452673" y="2623032"/>
            <a:ext cx="3394050" cy="3046988"/>
          </a:xfrm>
          <a:prstGeom prst="rect">
            <a:avLst/>
          </a:prstGeom>
        </p:spPr>
        <p:txBody>
          <a:bodyPr wrap="square">
            <a:spAutoFit/>
          </a:bodyPr>
          <a:lstStyle/>
          <a:p>
            <a:r>
              <a:rPr lang="ru-RU" sz="1600" dirty="0"/>
              <a:t>Система </a:t>
            </a:r>
            <a:r>
              <a:rPr lang="en-US" sz="1600" dirty="0"/>
              <a:t>IOS XE </a:t>
            </a:r>
            <a:r>
              <a:rPr lang="ru-RU" sz="1600" dirty="0"/>
              <a:t>забезпечує керування конфігураціями, підготовку та функції діагностики. Можливості відстежування, які також включені в дану систему, підтримують швидке вирішення мережних проблем. Завдяки можливості програмованості на основі моделей, адміністратор може створювати та розширювати автоматизоване керування пристроями.</a:t>
            </a:r>
          </a:p>
        </p:txBody>
      </p:sp>
    </p:spTree>
    <p:extLst>
      <p:ext uri="{BB962C8B-B14F-4D97-AF65-F5344CB8AC3E}">
        <p14:creationId xmlns:p14="http://schemas.microsoft.com/office/powerpoint/2010/main" val="1768204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TotalTime>
  <Words>3421</Words>
  <Application>Microsoft Office PowerPoint</Application>
  <PresentationFormat>Widescreen</PresentationFormat>
  <Paragraphs>189</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ЛЕКЦІЯ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9  </dc:title>
  <cp:lastModifiedBy>Пользователь Windows</cp:lastModifiedBy>
  <cp:revision>1</cp:revision>
  <dcterms:created xsi:type="dcterms:W3CDTF">2022-02-18T10:35:48Z</dcterms:created>
  <dcterms:modified xsi:type="dcterms:W3CDTF">2024-04-14T14:24:51Z</dcterms:modified>
</cp:coreProperties>
</file>