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257" r:id="rId2"/>
    <p:sldId id="380" r:id="rId3"/>
    <p:sldId id="389" r:id="rId4"/>
    <p:sldId id="381" r:id="rId5"/>
    <p:sldId id="382" r:id="rId6"/>
    <p:sldId id="383" r:id="rId7"/>
    <p:sldId id="384" r:id="rId8"/>
    <p:sldId id="385" r:id="rId9"/>
    <p:sldId id="386" r:id="rId10"/>
    <p:sldId id="398" r:id="rId11"/>
    <p:sldId id="387" r:id="rId12"/>
    <p:sldId id="406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99" r:id="rId22"/>
    <p:sldId id="407" r:id="rId23"/>
    <p:sldId id="400" r:id="rId24"/>
    <p:sldId id="401" r:id="rId25"/>
    <p:sldId id="402" r:id="rId26"/>
    <p:sldId id="404" r:id="rId27"/>
    <p:sldId id="405" r:id="rId28"/>
    <p:sldId id="409" r:id="rId29"/>
    <p:sldId id="410" r:id="rId30"/>
    <p:sldId id="412" r:id="rId31"/>
    <p:sldId id="282" r:id="rId3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19" autoAdjust="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D60FD-E248-455E-9B0A-D031B6BF11EC}" type="datetimeFigureOut">
              <a:rPr lang="uk-UA" smtClean="0"/>
              <a:t>02.04.2021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83663-80A2-4675-98E8-DB654D14F1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789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83663-80A2-4675-98E8-DB654D14F123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9193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02.04.2021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004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02.04.2021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818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02.04.2021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798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02.04.2021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496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02.04.2021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779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02.04.2021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93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02.04.2021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944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02.04.2021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957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02.04.2021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442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02.04.2021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282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02.04.2021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2424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80809-8795-4E7B-93FD-BE6422B3B6EB}" type="datetimeFigureOut">
              <a:rPr lang="uk-UA" smtClean="0"/>
              <a:t>02.04.2021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396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6962" y="766894"/>
            <a:ext cx="11108602" cy="5557706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+mn-lt"/>
              </a:rPr>
              <a:t>Введення в спеціальність</a:t>
            </a:r>
            <a:r>
              <a:rPr lang="uk-UA" dirty="0">
                <a:latin typeface="+mn-lt"/>
              </a:rPr>
              <a:t/>
            </a:r>
            <a:br>
              <a:rPr lang="uk-UA" dirty="0">
                <a:latin typeface="+mn-lt"/>
              </a:rPr>
            </a:br>
            <a:r>
              <a:rPr lang="uk-UA" dirty="0">
                <a:latin typeface="+mn-lt"/>
              </a:rPr>
              <a:t/>
            </a:r>
            <a:br>
              <a:rPr lang="uk-UA" dirty="0">
                <a:latin typeface="+mn-lt"/>
              </a:rPr>
            </a:br>
            <a:r>
              <a:rPr lang="uk-UA" sz="3100" dirty="0" smtClean="0">
                <a:latin typeface="+mn-lt"/>
              </a:rPr>
              <a:t>Лекція </a:t>
            </a:r>
            <a:r>
              <a:rPr lang="en-US" sz="3100" dirty="0" smtClean="0">
                <a:latin typeface="+mn-lt"/>
              </a:rPr>
              <a:t>1</a:t>
            </a:r>
            <a:r>
              <a:rPr lang="uk-UA" sz="3100" dirty="0" smtClean="0">
                <a:latin typeface="+mn-lt"/>
              </a:rPr>
              <a:t>7 </a:t>
            </a:r>
            <a:r>
              <a:rPr lang="uk-UA" dirty="0">
                <a:latin typeface="+mn-lt"/>
              </a:rPr>
              <a:t/>
            </a:r>
            <a:br>
              <a:rPr lang="uk-UA" dirty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SDN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76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374" y="200025"/>
            <a:ext cx="11458575" cy="64103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b="1" dirty="0"/>
              <a:t>SDN </a:t>
            </a:r>
            <a:r>
              <a:rPr lang="ru-RU" sz="1900" b="1" dirty="0" smtClean="0"/>
              <a:t>(Програмно-конфігурована мережа)</a:t>
            </a:r>
          </a:p>
          <a:p>
            <a:pPr marL="0" indent="0">
              <a:buNone/>
            </a:pPr>
            <a:r>
              <a:rPr lang="ru-RU" sz="1900" dirty="0"/>
              <a:t/>
            </a:r>
            <a:br>
              <a:rPr lang="ru-RU" sz="1900" dirty="0"/>
            </a:br>
            <a:r>
              <a:rPr lang="uk-UA" sz="1900" dirty="0"/>
              <a:t>Традиційна </a:t>
            </a:r>
            <a:r>
              <a:rPr lang="uk-UA" sz="1900" dirty="0" smtClean="0"/>
              <a:t>мережа </a:t>
            </a:r>
            <a:r>
              <a:rPr lang="uk-UA" sz="1900" dirty="0"/>
              <a:t>використовує розподілену модель для рівня </a:t>
            </a:r>
            <a:r>
              <a:rPr lang="uk-UA" sz="1900" dirty="0" smtClean="0"/>
              <a:t>керування. </a:t>
            </a:r>
            <a:r>
              <a:rPr lang="uk-UA" sz="1900" dirty="0"/>
              <a:t>Протоколи, такі як </a:t>
            </a:r>
            <a:r>
              <a:rPr lang="en-US" sz="1900" dirty="0"/>
              <a:t>ARP, STP, OSPF, EIGRP, BGP </a:t>
            </a:r>
            <a:r>
              <a:rPr lang="uk-UA" sz="1900" dirty="0"/>
              <a:t>і інші, запускаються окремо на кожному мережевому пристрої. </a:t>
            </a:r>
            <a:endParaRPr lang="uk-UA" sz="1900" dirty="0" smtClean="0"/>
          </a:p>
          <a:p>
            <a:pPr marL="0" indent="0">
              <a:buNone/>
            </a:pPr>
            <a:endParaRPr lang="uk-UA" sz="1900" dirty="0" smtClean="0"/>
          </a:p>
          <a:p>
            <a:pPr marL="0" indent="0">
              <a:buNone/>
            </a:pPr>
            <a:r>
              <a:rPr lang="uk-UA" sz="1900" dirty="0" smtClean="0"/>
              <a:t>Ці </a:t>
            </a:r>
            <a:r>
              <a:rPr lang="uk-UA" sz="1900" dirty="0"/>
              <a:t>мережеві пристрої з'єднуються один з одним, але немає центрального пристрою, який </a:t>
            </a:r>
            <a:r>
              <a:rPr lang="uk-UA" sz="1900" dirty="0" smtClean="0"/>
              <a:t>здійснював </a:t>
            </a:r>
            <a:r>
              <a:rPr lang="uk-UA" sz="1900" dirty="0"/>
              <a:t>огляд або </a:t>
            </a:r>
            <a:r>
              <a:rPr lang="uk-UA" sz="1900" dirty="0" smtClean="0"/>
              <a:t>контролював </a:t>
            </a:r>
            <a:r>
              <a:rPr lang="uk-UA" sz="1900" dirty="0"/>
              <a:t>всю мережу. Єдиним винятком тут </a:t>
            </a:r>
            <a:r>
              <a:rPr lang="uk-UA" sz="1900" dirty="0" smtClean="0"/>
              <a:t>є </a:t>
            </a:r>
            <a:r>
              <a:rPr lang="uk-UA" sz="1900" dirty="0"/>
              <a:t>контролери бездротової локальної мережі (</a:t>
            </a:r>
            <a:r>
              <a:rPr lang="en-US" sz="1900" dirty="0"/>
              <a:t>WLC). </a:t>
            </a:r>
            <a:r>
              <a:rPr lang="uk-UA" sz="1900" dirty="0"/>
              <a:t>Коли ви налаштовуєте бездротову мережу, ви налаштовуєте все на </a:t>
            </a:r>
            <a:r>
              <a:rPr lang="en-US" sz="1900" dirty="0"/>
              <a:t>WLC, </a:t>
            </a:r>
            <a:r>
              <a:rPr lang="uk-UA" sz="1900" dirty="0"/>
              <a:t>який контролює і налаштовує точки доступу. </a:t>
            </a:r>
            <a:endParaRPr lang="uk-UA" sz="1900" dirty="0" smtClean="0"/>
          </a:p>
          <a:p>
            <a:pPr marL="0" indent="0">
              <a:buNone/>
            </a:pPr>
            <a:endParaRPr lang="uk-UA" sz="1900" dirty="0"/>
          </a:p>
          <a:p>
            <a:pPr marL="0" indent="0">
              <a:buNone/>
            </a:pPr>
            <a:r>
              <a:rPr lang="uk-UA" sz="1900" dirty="0" smtClean="0"/>
              <a:t>З </a:t>
            </a:r>
            <a:r>
              <a:rPr lang="en-US" sz="1900" b="1" dirty="0"/>
              <a:t>SDN</a:t>
            </a:r>
            <a:r>
              <a:rPr lang="en-US" sz="1900" dirty="0"/>
              <a:t> </a:t>
            </a:r>
            <a:r>
              <a:rPr lang="uk-UA" sz="1900" dirty="0"/>
              <a:t>ми використовуємо </a:t>
            </a:r>
            <a:r>
              <a:rPr lang="uk-UA" sz="1900" b="1" dirty="0"/>
              <a:t>центральний контролер для рівня </a:t>
            </a:r>
            <a:r>
              <a:rPr lang="uk-UA" sz="1900" b="1" dirty="0" smtClean="0"/>
              <a:t>керування</a:t>
            </a:r>
            <a:r>
              <a:rPr lang="uk-UA" sz="1900" dirty="0" smtClean="0"/>
              <a:t>. </a:t>
            </a:r>
            <a:r>
              <a:rPr lang="uk-UA" sz="1900" dirty="0"/>
              <a:t>Залежно від рішення </a:t>
            </a:r>
            <a:r>
              <a:rPr lang="en-US" sz="1900" dirty="0"/>
              <a:t>SDN </a:t>
            </a:r>
            <a:r>
              <a:rPr lang="uk-UA" sz="1900" dirty="0"/>
              <a:t>виробника це може означати, що контролер </a:t>
            </a:r>
            <a:r>
              <a:rPr lang="en-US" sz="1900" dirty="0"/>
              <a:t>SDN </a:t>
            </a:r>
            <a:r>
              <a:rPr lang="uk-UA" sz="1900" dirty="0"/>
              <a:t>приймає </a:t>
            </a:r>
            <a:r>
              <a:rPr lang="uk-UA" sz="1900" dirty="0" smtClean="0"/>
              <a:t>керування рівнем керування на </a:t>
            </a:r>
            <a:r>
              <a:rPr lang="uk-UA" sz="1900" dirty="0"/>
              <a:t>100% (в цілому) або що він має уявлення тільки про рівні </a:t>
            </a:r>
            <a:r>
              <a:rPr lang="uk-UA" sz="1900" dirty="0" smtClean="0"/>
              <a:t>керування </a:t>
            </a:r>
            <a:r>
              <a:rPr lang="uk-UA" sz="1900" dirty="0"/>
              <a:t>всіх мережевих пристроїв в мережі. </a:t>
            </a:r>
            <a:endParaRPr lang="uk-UA" sz="1900" dirty="0" smtClean="0"/>
          </a:p>
          <a:p>
            <a:pPr marL="0" indent="0">
              <a:buNone/>
            </a:pPr>
            <a:r>
              <a:rPr lang="uk-UA" sz="1900" dirty="0" smtClean="0"/>
              <a:t>Контролер </a:t>
            </a:r>
            <a:r>
              <a:rPr lang="en-US" sz="1900" dirty="0"/>
              <a:t>SDN </a:t>
            </a:r>
            <a:r>
              <a:rPr lang="uk-UA" sz="1900" dirty="0"/>
              <a:t>може бути фізичним апаратним пристроєм або віртуальною машиною.</a:t>
            </a:r>
            <a:r>
              <a:rPr lang="uk-UA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975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" y="404812"/>
            <a:ext cx="3962400" cy="4400550"/>
          </a:xfrm>
        </p:spPr>
      </p:pic>
      <p:sp>
        <p:nvSpPr>
          <p:cNvPr id="4" name="Прямоугольник 3"/>
          <p:cNvSpPr/>
          <p:nvPr/>
        </p:nvSpPr>
        <p:spPr>
          <a:xfrm>
            <a:off x="4676775" y="661987"/>
            <a:ext cx="713653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Контролер </a:t>
            </a:r>
            <a:r>
              <a:rPr lang="en-US" b="1" dirty="0"/>
              <a:t>SDN, </a:t>
            </a:r>
            <a:r>
              <a:rPr lang="uk-UA" b="1" dirty="0"/>
              <a:t>який відповідає за рівень </a:t>
            </a:r>
            <a:r>
              <a:rPr lang="uk-UA" b="1" dirty="0" smtClean="0"/>
              <a:t>керування. </a:t>
            </a:r>
          </a:p>
          <a:p>
            <a:endParaRPr lang="uk-UA" dirty="0"/>
          </a:p>
          <a:p>
            <a:r>
              <a:rPr lang="uk-UA" dirty="0" smtClean="0"/>
              <a:t>Комутатори </a:t>
            </a:r>
            <a:r>
              <a:rPr lang="uk-UA" dirty="0"/>
              <a:t>тепер просто «тупі» пристрою, які </a:t>
            </a:r>
            <a:r>
              <a:rPr lang="uk-UA" dirty="0" smtClean="0"/>
              <a:t>містять </a:t>
            </a:r>
            <a:r>
              <a:rPr lang="uk-UA" dirty="0"/>
              <a:t>тільки рівень даних, але не рівень </a:t>
            </a:r>
            <a:r>
              <a:rPr lang="uk-UA" dirty="0" smtClean="0"/>
              <a:t>керування. </a:t>
            </a:r>
          </a:p>
          <a:p>
            <a:endParaRPr lang="uk-UA" dirty="0"/>
          </a:p>
          <a:p>
            <a:r>
              <a:rPr lang="uk-UA" dirty="0" smtClean="0"/>
              <a:t>Контролер </a:t>
            </a:r>
            <a:r>
              <a:rPr lang="en-US" dirty="0"/>
              <a:t>SDN </a:t>
            </a:r>
            <a:r>
              <a:rPr lang="uk-UA" dirty="0"/>
              <a:t>відповідає за передачу даних цих комутаторів рівня даних з рівня управління. </a:t>
            </a:r>
            <a:endParaRPr lang="uk-UA" dirty="0" smtClean="0"/>
          </a:p>
          <a:p>
            <a:endParaRPr lang="uk-UA" dirty="0"/>
          </a:p>
          <a:p>
            <a:r>
              <a:rPr lang="uk-UA" dirty="0" smtClean="0"/>
              <a:t>Є </a:t>
            </a:r>
            <a:r>
              <a:rPr lang="uk-UA" dirty="0"/>
              <a:t>деякі переваги і недоліки наявності розподіленого </a:t>
            </a:r>
            <a:r>
              <a:rPr lang="uk-UA" dirty="0" smtClean="0"/>
              <a:t>рівня керування в </a:t>
            </a:r>
            <a:r>
              <a:rPr lang="uk-UA" dirty="0"/>
              <a:t>порівнянні з центральним рівнем </a:t>
            </a:r>
            <a:r>
              <a:rPr lang="uk-UA" dirty="0" smtClean="0"/>
              <a:t>керування.</a:t>
            </a:r>
          </a:p>
          <a:p>
            <a:endParaRPr lang="uk-UA" dirty="0"/>
          </a:p>
          <a:p>
            <a:r>
              <a:rPr lang="uk-UA" dirty="0" smtClean="0"/>
              <a:t> </a:t>
            </a:r>
            <a:r>
              <a:rPr lang="uk-UA" dirty="0" smtClean="0"/>
              <a:t>Однією </a:t>
            </a:r>
            <a:r>
              <a:rPr lang="uk-UA" dirty="0"/>
              <a:t>з переваг наявності центрального контролера є те, що ми можемо налаштувати всю мережу з одного пристрою. </a:t>
            </a:r>
            <a:endParaRPr lang="uk-UA" dirty="0" smtClean="0"/>
          </a:p>
          <a:p>
            <a:r>
              <a:rPr lang="uk-UA" dirty="0" smtClean="0"/>
              <a:t>Цей </a:t>
            </a:r>
            <a:r>
              <a:rPr lang="uk-UA" dirty="0"/>
              <a:t>контролер має повний доступ і розуміння всього, що відбувається в нашій мережі.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863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85775"/>
            <a:ext cx="11458575" cy="5972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 smtClean="0"/>
              <a:t>Програмно-конфігурована мережа (</a:t>
            </a:r>
            <a:r>
              <a:rPr lang="en-US" sz="1800" dirty="0" smtClean="0"/>
              <a:t>SDN) </a:t>
            </a:r>
            <a:r>
              <a:rPr lang="uk-UA" sz="1800" dirty="0" smtClean="0"/>
              <a:t>приносить багато інновацій в традиційні мережі. </a:t>
            </a:r>
          </a:p>
          <a:p>
            <a:pPr marL="0" indent="0">
              <a:buNone/>
            </a:pPr>
            <a:r>
              <a:rPr lang="uk-UA" sz="1800" dirty="0" smtClean="0"/>
              <a:t>Вона забезпечує це новою </a:t>
            </a:r>
            <a:r>
              <a:rPr lang="uk-UA" sz="1800" dirty="0" smtClean="0"/>
              <a:t>архітектурою. </a:t>
            </a:r>
            <a:endParaRPr lang="uk-UA" sz="1800" dirty="0" smtClean="0"/>
          </a:p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r>
              <a:rPr lang="uk-UA" sz="1800" b="1" dirty="0" smtClean="0"/>
              <a:t>Особливості </a:t>
            </a:r>
            <a:r>
              <a:rPr lang="en-US" sz="1800" b="1" dirty="0" smtClean="0"/>
              <a:t>SDN</a:t>
            </a:r>
            <a:r>
              <a:rPr lang="uk-UA" sz="1800" b="1" dirty="0" smtClean="0"/>
              <a:t>: </a:t>
            </a:r>
            <a:endParaRPr lang="uk-UA" sz="1800" b="1" dirty="0" smtClean="0"/>
          </a:p>
          <a:p>
            <a:pPr marL="342900" indent="-342900">
              <a:buFont typeface="+mj-lt"/>
              <a:buAutoNum type="arabicPeriod"/>
            </a:pPr>
            <a:r>
              <a:rPr lang="uk-UA" sz="1600" dirty="0" smtClean="0"/>
              <a:t>Нова </a:t>
            </a:r>
            <a:r>
              <a:rPr lang="uk-UA" sz="1600" dirty="0" smtClean="0"/>
              <a:t>архітектура, що розділяє </a:t>
            </a:r>
            <a:r>
              <a:rPr lang="en-US" sz="1600" dirty="0" smtClean="0"/>
              <a:t>control plane </a:t>
            </a:r>
            <a:r>
              <a:rPr lang="uk-UA" sz="1600" dirty="0" smtClean="0"/>
              <a:t>і </a:t>
            </a:r>
            <a:r>
              <a:rPr lang="en-US" sz="1600" dirty="0" smtClean="0"/>
              <a:t>data plane, </a:t>
            </a:r>
            <a:endParaRPr lang="uk-UA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uk-UA" sz="1600" dirty="0" smtClean="0"/>
              <a:t>Центральний </a:t>
            </a:r>
            <a:r>
              <a:rPr lang="uk-UA" sz="1600" dirty="0" smtClean="0"/>
              <a:t>механізм обслуговування, 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600" dirty="0" smtClean="0"/>
              <a:t>Мережні </a:t>
            </a:r>
            <a:r>
              <a:rPr lang="uk-UA" sz="1600" dirty="0" smtClean="0"/>
              <a:t>пристрої, що відповідають тільки за пересилку, 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600" dirty="0" smtClean="0"/>
              <a:t>Апаратні </a:t>
            </a:r>
            <a:r>
              <a:rPr lang="uk-UA" sz="1600" dirty="0" smtClean="0"/>
              <a:t>засоби загального призначення, 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600" dirty="0" smtClean="0"/>
              <a:t>Мережева </a:t>
            </a:r>
            <a:r>
              <a:rPr lang="uk-UA" sz="1600" dirty="0" smtClean="0"/>
              <a:t>операційна система, 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600" dirty="0" smtClean="0"/>
              <a:t>Нові </a:t>
            </a:r>
            <a:r>
              <a:rPr lang="uk-UA" sz="1600" dirty="0" smtClean="0"/>
              <a:t>додатки замість деяких протоколів, 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600" dirty="0" smtClean="0"/>
              <a:t>Нові </a:t>
            </a:r>
            <a:r>
              <a:rPr lang="uk-UA" sz="1600" dirty="0" smtClean="0"/>
              <a:t>протоколи, такі як </a:t>
            </a:r>
            <a:r>
              <a:rPr lang="en-US" sz="1600" dirty="0" smtClean="0"/>
              <a:t>Open Flow </a:t>
            </a:r>
            <a:endParaRPr lang="uk-UA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uk-UA" sz="1600" dirty="0" smtClean="0"/>
              <a:t>Скорочення </a:t>
            </a:r>
            <a:r>
              <a:rPr lang="uk-UA" sz="1600" dirty="0" smtClean="0"/>
              <a:t>капітальних і операційних витрат, 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600" dirty="0" smtClean="0"/>
              <a:t>Підвищена </a:t>
            </a:r>
            <a:r>
              <a:rPr lang="uk-UA" sz="1600" dirty="0" smtClean="0"/>
              <a:t>надійність і безпека, 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600" dirty="0" smtClean="0"/>
              <a:t>Краще </a:t>
            </a:r>
            <a:r>
              <a:rPr lang="uk-UA" sz="1600" dirty="0" smtClean="0"/>
              <a:t>усунення неполадок, 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600" dirty="0" smtClean="0"/>
              <a:t>Повністю </a:t>
            </a:r>
            <a:r>
              <a:rPr lang="uk-UA" sz="1600" dirty="0" smtClean="0"/>
              <a:t>контрольована мережа.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7612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" y="547687"/>
            <a:ext cx="4552950" cy="5848350"/>
          </a:xfrm>
        </p:spPr>
      </p:pic>
      <p:sp>
        <p:nvSpPr>
          <p:cNvPr id="4" name="Прямоугольник 3"/>
          <p:cNvSpPr/>
          <p:nvPr/>
        </p:nvSpPr>
        <p:spPr>
          <a:xfrm>
            <a:off x="5334000" y="699611"/>
            <a:ext cx="685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Контроллер SDN </a:t>
            </a:r>
            <a:r>
              <a:rPr lang="ru-RU" sz="2000" dirty="0" smtClean="0"/>
              <a:t>використовує два спеціальних </a:t>
            </a:r>
            <a:r>
              <a:rPr lang="ru-RU" sz="2000" b="1" dirty="0" smtClean="0"/>
              <a:t>інтерфейси</a:t>
            </a:r>
            <a:r>
              <a:rPr lang="ru-RU" sz="2000" dirty="0" smtClean="0"/>
              <a:t>:</a:t>
            </a:r>
            <a:endParaRPr lang="ru-RU" sz="2000" dirty="0" smtClean="0"/>
          </a:p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Інтерфейси називають північним інтерфейсом(NBI)</a:t>
            </a:r>
          </a:p>
          <a:p>
            <a:r>
              <a:rPr lang="ru-RU" sz="2000" dirty="0" smtClean="0"/>
              <a:t>і </a:t>
            </a:r>
            <a:r>
              <a:rPr lang="ru-RU" sz="2000" dirty="0"/>
              <a:t>південним </a:t>
            </a:r>
            <a:r>
              <a:rPr lang="ru-RU" sz="2000" dirty="0" smtClean="0"/>
              <a:t>інтерфейсом (SBI</a:t>
            </a:r>
            <a:r>
              <a:rPr lang="ru-RU" sz="20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243181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374" y="200025"/>
            <a:ext cx="11458575" cy="64103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Південний інтерфейс</a:t>
            </a:r>
            <a:r>
              <a:rPr lang="en-US" sz="2000" b="1" dirty="0" smtClean="0"/>
              <a:t>(SBI)</a:t>
            </a:r>
          </a:p>
          <a:p>
            <a:pPr marL="0" indent="0"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uk-UA" sz="2000" dirty="0" smtClean="0"/>
              <a:t>Контролер SDN повинен зв'язуватися з нашими пристроями для програмування рівня даних. Це робиться через південний інтерфейс. Це не фізичний інтерфейс, а програмний інтерфейс, часто API (інтерфейс прикладного програмування). API - це програмний інтерфейс, який дозволяє додатку надавати спробувати відкрити іншу програму за допомогою попередньо визначених функцій і структур даних. </a:t>
            </a:r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Деякі </a:t>
            </a:r>
            <a:r>
              <a:rPr lang="uk-UA" sz="2000" u="sng" dirty="0" smtClean="0"/>
              <a:t>популярні південні інтерфейси</a:t>
            </a:r>
            <a:r>
              <a:rPr lang="uk-UA" sz="2000" dirty="0" smtClean="0"/>
              <a:t>: </a:t>
            </a:r>
          </a:p>
          <a:p>
            <a:pPr>
              <a:buFontTx/>
              <a:buChar char="-"/>
            </a:pPr>
            <a:r>
              <a:rPr lang="uk-UA" sz="2000" b="1" dirty="0" smtClean="0"/>
              <a:t>OpenFlow</a:t>
            </a:r>
            <a:r>
              <a:rPr lang="uk-UA" sz="2000" dirty="0" smtClean="0"/>
              <a:t>: це, мабуть, найпопулярніший SBI на даний момент, це протокол з відкритим вихідним кодом від Open Networking Foundation. Існує досить багато мережевих пристроїв і контролерів SDN, які підтримують OpenFlow. </a:t>
            </a:r>
          </a:p>
          <a:p>
            <a:pPr>
              <a:buFontTx/>
              <a:buChar char="-"/>
            </a:pPr>
            <a:r>
              <a:rPr lang="uk-UA" sz="2000" dirty="0" smtClean="0"/>
              <a:t> </a:t>
            </a:r>
            <a:r>
              <a:rPr lang="uk-UA" sz="2000" b="1" dirty="0" smtClean="0"/>
              <a:t>Cisco OpFlex</a:t>
            </a:r>
            <a:r>
              <a:rPr lang="uk-UA" sz="2000" dirty="0" smtClean="0"/>
              <a:t>: це відповідь Cisco на OpenFlow. Це також протокол з відкритим вихідним кодом, який був представлений IETF для стандартизації. </a:t>
            </a:r>
          </a:p>
          <a:p>
            <a:pPr>
              <a:buFontTx/>
              <a:buChar char="-"/>
            </a:pPr>
            <a:r>
              <a:rPr lang="uk-UA" sz="2000" dirty="0" smtClean="0"/>
              <a:t> </a:t>
            </a:r>
            <a:r>
              <a:rPr lang="uk-UA" sz="2000" b="1" dirty="0" smtClean="0"/>
              <a:t>CLI</a:t>
            </a:r>
            <a:r>
              <a:rPr lang="uk-UA" sz="2000" dirty="0" smtClean="0"/>
              <a:t>: Cisco пропонує </a:t>
            </a:r>
            <a:r>
              <a:rPr lang="uk-UA" sz="2000" b="1" dirty="0" smtClean="0"/>
              <a:t>APIC-EM</a:t>
            </a:r>
            <a:r>
              <a:rPr lang="uk-UA" sz="2000" dirty="0" smtClean="0"/>
              <a:t>, який є рішенням SDN для поточного покоління маршрутизаторів і комутаторів. Він використовує протоколи, які доступні на обладнанні поточного покоління, таких як telnet, SSH і SNMP.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16095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374" y="200025"/>
            <a:ext cx="11458575" cy="64103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 smtClean="0"/>
              <a:t>Північний інтерфейс </a:t>
            </a:r>
            <a:r>
              <a:rPr lang="en-US" sz="2000" b="1" dirty="0" smtClean="0"/>
              <a:t>(NBI)</a:t>
            </a:r>
          </a:p>
          <a:p>
            <a:pPr marL="0" indent="0"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uk-UA" sz="2000" dirty="0" smtClean="0"/>
              <a:t>Північний інтерфейс використовується для доступу до самого контролера </a:t>
            </a:r>
            <a:r>
              <a:rPr lang="en-US" sz="2000" dirty="0" smtClean="0"/>
              <a:t>SDN. </a:t>
            </a:r>
            <a:r>
              <a:rPr lang="uk-UA" sz="2000" dirty="0" smtClean="0"/>
              <a:t>Це дозволяє адміністратору отримати доступ до </a:t>
            </a:r>
            <a:r>
              <a:rPr lang="en-US" sz="2000" dirty="0" smtClean="0"/>
              <a:t>SDN, </a:t>
            </a:r>
            <a:r>
              <a:rPr lang="uk-UA" sz="2000" dirty="0" smtClean="0"/>
              <a:t>щоб налаштувати його або витягти з нього інформацію. Це можна зробити за допомогою графічного інтерфейсу, але він також пропонує </a:t>
            </a:r>
            <a:r>
              <a:rPr lang="en-US" sz="2000" dirty="0" smtClean="0"/>
              <a:t>API, </a:t>
            </a:r>
            <a:r>
              <a:rPr lang="uk-UA" sz="2000" dirty="0" smtClean="0"/>
              <a:t>який дозволяє іншим програмам отримувати доступ до контролера </a:t>
            </a:r>
            <a:r>
              <a:rPr lang="en-US" sz="2000" dirty="0" smtClean="0"/>
              <a:t>SDN.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Подібний підхід дозволяє використовувати це для написання сценаріїв і автоматизації мережевого адміністрування. </a:t>
            </a:r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Ось деякі приклади: </a:t>
            </a:r>
          </a:p>
          <a:p>
            <a:pPr>
              <a:buFontTx/>
              <a:buChar char="-"/>
            </a:pPr>
            <a:r>
              <a:rPr lang="uk-UA" sz="2000" dirty="0" smtClean="0"/>
              <a:t>Вивести інформацію з усіх мережевих пристроїв у вашій мережі. </a:t>
            </a:r>
          </a:p>
          <a:p>
            <a:pPr>
              <a:buFontTx/>
              <a:buChar char="-"/>
            </a:pPr>
            <a:r>
              <a:rPr lang="uk-UA" sz="2000" dirty="0" smtClean="0"/>
              <a:t>Показати стан всіх фізичних інтерфейсів в мережі. </a:t>
            </a:r>
          </a:p>
          <a:p>
            <a:pPr>
              <a:buFontTx/>
              <a:buChar char="-"/>
            </a:pPr>
            <a:r>
              <a:rPr lang="uk-UA" sz="2000" dirty="0" smtClean="0"/>
              <a:t>Додайте нову </a:t>
            </a:r>
            <a:r>
              <a:rPr lang="en-US" sz="2000" dirty="0" smtClean="0"/>
              <a:t>VLAN </a:t>
            </a:r>
            <a:r>
              <a:rPr lang="uk-UA" sz="2000" dirty="0" smtClean="0"/>
              <a:t>на всіх ваших комутаторах. </a:t>
            </a:r>
          </a:p>
          <a:p>
            <a:pPr>
              <a:buFontTx/>
              <a:buChar char="-"/>
            </a:pPr>
            <a:r>
              <a:rPr lang="uk-UA" sz="2000" dirty="0" smtClean="0"/>
              <a:t>Показати топологію всієї вашої мережі. </a:t>
            </a:r>
          </a:p>
          <a:p>
            <a:pPr>
              <a:buFontTx/>
              <a:buChar char="-"/>
            </a:pPr>
            <a:r>
              <a:rPr lang="uk-UA" sz="2000" dirty="0" smtClean="0"/>
              <a:t>Автоматична настройка </a:t>
            </a:r>
            <a:r>
              <a:rPr lang="en-US" sz="2000" dirty="0" smtClean="0"/>
              <a:t>IP-</a:t>
            </a:r>
            <a:r>
              <a:rPr lang="uk-UA" sz="2000" dirty="0" smtClean="0"/>
              <a:t>адрес, маршрутизації і списків доступу при створенні нової віртуальної машини.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24756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1" y="285750"/>
            <a:ext cx="5510213" cy="6175239"/>
          </a:xfrm>
        </p:spPr>
      </p:pic>
      <p:sp>
        <p:nvSpPr>
          <p:cNvPr id="4" name="Прямоугольник 3"/>
          <p:cNvSpPr/>
          <p:nvPr/>
        </p:nvSpPr>
        <p:spPr>
          <a:xfrm>
            <a:off x="6096000" y="386566"/>
            <a:ext cx="5715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Через </a:t>
            </a:r>
            <a:r>
              <a:rPr lang="en-US" dirty="0"/>
              <a:t>API </a:t>
            </a:r>
            <a:r>
              <a:rPr lang="uk-UA" dirty="0"/>
              <a:t>кілька додатків можуть отримати доступ до контролера </a:t>
            </a:r>
            <a:r>
              <a:rPr lang="en-US" dirty="0"/>
              <a:t>SDN: </a:t>
            </a:r>
            <a:endParaRPr lang="uk-UA" dirty="0" smtClean="0"/>
          </a:p>
          <a:p>
            <a:endParaRPr lang="uk-UA" dirty="0"/>
          </a:p>
          <a:p>
            <a:pPr marL="285750" indent="-285750">
              <a:buFontTx/>
              <a:buChar char="-"/>
            </a:pPr>
            <a:r>
              <a:rPr lang="uk-UA" dirty="0" smtClean="0"/>
              <a:t>Користувач</a:t>
            </a:r>
            <a:r>
              <a:rPr lang="uk-UA" dirty="0"/>
              <a:t>, який використовує графічний інтерфейс для отримання інформації про мережу з контролера </a:t>
            </a:r>
            <a:r>
              <a:rPr lang="en-US" dirty="0"/>
              <a:t>SDN. </a:t>
            </a:r>
            <a:r>
              <a:rPr lang="uk-UA" dirty="0"/>
              <a:t>За лаштунками графічний інтерфейс використовує </a:t>
            </a:r>
            <a:r>
              <a:rPr lang="en-US" dirty="0"/>
              <a:t>API. </a:t>
            </a:r>
            <a:endParaRPr lang="uk-UA" dirty="0" smtClean="0"/>
          </a:p>
          <a:p>
            <a:endParaRPr lang="uk-UA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 </a:t>
            </a:r>
            <a:r>
              <a:rPr lang="uk-UA" dirty="0"/>
              <a:t>Скрипти, написані на </a:t>
            </a:r>
            <a:r>
              <a:rPr lang="en-US" dirty="0"/>
              <a:t>Java </a:t>
            </a:r>
            <a:r>
              <a:rPr lang="uk-UA" dirty="0"/>
              <a:t>або </a:t>
            </a:r>
            <a:r>
              <a:rPr lang="en-US" dirty="0"/>
              <a:t>Python, </a:t>
            </a:r>
            <a:r>
              <a:rPr lang="uk-UA" dirty="0"/>
              <a:t>можуть використовувати </a:t>
            </a:r>
            <a:r>
              <a:rPr lang="en-US" dirty="0"/>
              <a:t>API </a:t>
            </a:r>
            <a:r>
              <a:rPr lang="uk-UA" dirty="0"/>
              <a:t>для отримання інформації з контролера </a:t>
            </a:r>
            <a:r>
              <a:rPr lang="en-US" dirty="0"/>
              <a:t>SDN </a:t>
            </a:r>
            <a:r>
              <a:rPr lang="uk-UA" dirty="0"/>
              <a:t>або настройки мережі. </a:t>
            </a:r>
            <a:endParaRPr lang="uk-UA" dirty="0" smtClean="0"/>
          </a:p>
          <a:p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Інші </a:t>
            </a:r>
            <a:r>
              <a:rPr lang="uk-UA" dirty="0"/>
              <a:t>додатки можуть отримати доступ до контролера </a:t>
            </a:r>
            <a:r>
              <a:rPr lang="en-US" dirty="0"/>
              <a:t>SDN. </a:t>
            </a:r>
            <a:r>
              <a:rPr lang="uk-UA" dirty="0" smtClean="0"/>
              <a:t>Наприклад, </a:t>
            </a:r>
            <a:r>
              <a:rPr lang="uk-UA" dirty="0"/>
              <a:t>додаток, </a:t>
            </a:r>
            <a:r>
              <a:rPr lang="uk-UA" dirty="0" smtClean="0"/>
              <a:t>який </a:t>
            </a:r>
            <a:r>
              <a:rPr lang="uk-UA" dirty="0"/>
              <a:t>автоматично налаштовує мережу після створення нової віртуальної машини на сервері </a:t>
            </a:r>
            <a:r>
              <a:rPr lang="en-US" dirty="0"/>
              <a:t>VMware </a:t>
            </a:r>
            <a:r>
              <a:rPr lang="en-US" dirty="0" err="1"/>
              <a:t>ESXi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769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374" y="200025"/>
            <a:ext cx="11458575" cy="64103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/>
              <a:t>REST </a:t>
            </a:r>
            <a:r>
              <a:rPr lang="ru-RU" sz="2000" b="1" dirty="0" smtClean="0"/>
              <a:t>API</a:t>
            </a:r>
          </a:p>
          <a:p>
            <a:pPr marL="0" indent="0"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smtClean="0"/>
              <a:t>Контролери </a:t>
            </a:r>
            <a:r>
              <a:rPr lang="en-US" sz="2000" dirty="0" smtClean="0"/>
              <a:t>SDN </a:t>
            </a:r>
            <a:r>
              <a:rPr lang="uk-UA" sz="2000" dirty="0" smtClean="0"/>
              <a:t>зазвичай використовують </a:t>
            </a:r>
            <a:r>
              <a:rPr lang="en-US" sz="2000" dirty="0" smtClean="0"/>
              <a:t>REST API (Representational State Transfer).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REST </a:t>
            </a:r>
            <a:r>
              <a:rPr lang="en-US" sz="2000" dirty="0" smtClean="0"/>
              <a:t>API </a:t>
            </a:r>
            <a:r>
              <a:rPr lang="uk-UA" sz="2000" dirty="0" smtClean="0"/>
              <a:t>використовує </a:t>
            </a:r>
            <a:r>
              <a:rPr lang="en-US" sz="2000" dirty="0" smtClean="0"/>
              <a:t>HTTP-</a:t>
            </a:r>
            <a:r>
              <a:rPr lang="uk-UA" sz="2000" dirty="0" smtClean="0"/>
              <a:t>повідомлення для надсилання та отримання інформації між контролером </a:t>
            </a:r>
            <a:r>
              <a:rPr lang="en-US" sz="2000" dirty="0" smtClean="0"/>
              <a:t>SDN </a:t>
            </a:r>
            <a:r>
              <a:rPr lang="uk-UA" sz="2000" dirty="0" smtClean="0"/>
              <a:t>та іншим додатком.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 smtClean="0"/>
              <a:t>Він використовує ті ж </a:t>
            </a:r>
            <a:r>
              <a:rPr lang="en-US" sz="2000" dirty="0" smtClean="0"/>
              <a:t>HTTP-</a:t>
            </a:r>
            <a:r>
              <a:rPr lang="uk-UA" sz="2000" dirty="0" smtClean="0"/>
              <a:t>повідомлення: </a:t>
            </a:r>
          </a:p>
          <a:p>
            <a:pPr>
              <a:buFontTx/>
              <a:buChar char="-"/>
            </a:pPr>
            <a:r>
              <a:rPr lang="en-US" sz="2000" b="1" dirty="0" smtClean="0"/>
              <a:t>HTTP GET</a:t>
            </a:r>
            <a:r>
              <a:rPr lang="en-US" sz="2000" dirty="0" smtClean="0"/>
              <a:t>: </a:t>
            </a:r>
            <a:r>
              <a:rPr lang="uk-UA" sz="2000" dirty="0" smtClean="0"/>
              <a:t>використовується, коли ми хочемо отримати інформацію. </a:t>
            </a:r>
          </a:p>
          <a:p>
            <a:pPr>
              <a:buFontTx/>
              <a:buChar char="-"/>
            </a:pPr>
            <a:r>
              <a:rPr lang="en-US" sz="2000" b="1" dirty="0" smtClean="0"/>
              <a:t>HTTP POST/PUT</a:t>
            </a:r>
            <a:r>
              <a:rPr lang="en-US" sz="2000" dirty="0" smtClean="0"/>
              <a:t>: </a:t>
            </a:r>
            <a:r>
              <a:rPr lang="uk-UA" sz="2000" dirty="0" smtClean="0"/>
              <a:t>використовується, коли ми хочемо завантажити або оновити інформацію. Це схоже на перегляд веб-сторінки, тільки цього разу ви робите запит не веб-сторінки або зображення, а конкретний об'єкт у контролера </a:t>
            </a:r>
            <a:r>
              <a:rPr lang="en-US" sz="2000" dirty="0" smtClean="0"/>
              <a:t>SDN, </a:t>
            </a:r>
            <a:r>
              <a:rPr lang="uk-UA" sz="2000" dirty="0" smtClean="0"/>
              <a:t>наприклад, список з усіма </a:t>
            </a:r>
            <a:r>
              <a:rPr lang="en-US" sz="2000" dirty="0" smtClean="0"/>
              <a:t>VLAN </a:t>
            </a:r>
            <a:r>
              <a:rPr lang="uk-UA" sz="2000" dirty="0" smtClean="0"/>
              <a:t>в мережі. Коли контролер </a:t>
            </a:r>
            <a:r>
              <a:rPr lang="en-US" sz="2000" dirty="0" smtClean="0"/>
              <a:t>SDN </a:t>
            </a:r>
            <a:r>
              <a:rPr lang="uk-UA" sz="2000" dirty="0" smtClean="0"/>
              <a:t>отримує запит </a:t>
            </a:r>
            <a:r>
              <a:rPr lang="en-US" sz="2000" dirty="0" smtClean="0"/>
              <a:t>HTTP GET, </a:t>
            </a:r>
            <a:r>
              <a:rPr lang="uk-UA" sz="2000" dirty="0" smtClean="0"/>
              <a:t>він відповість відповіддю </a:t>
            </a:r>
            <a:r>
              <a:rPr lang="en-US" sz="2000" dirty="0" smtClean="0"/>
              <a:t>HTTP GET </a:t>
            </a:r>
            <a:r>
              <a:rPr lang="uk-UA" sz="2000" dirty="0" smtClean="0"/>
              <a:t>з інформацією, яка була запрошена. Ця інформація доставляється в загальному форматі даних. </a:t>
            </a:r>
          </a:p>
          <a:p>
            <a:pPr>
              <a:buFontTx/>
              <a:buChar char="-"/>
            </a:pP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Два найбільш часто використовуваних формату даних: </a:t>
            </a:r>
          </a:p>
          <a:p>
            <a:pPr>
              <a:buFontTx/>
              <a:buChar char="-"/>
            </a:pPr>
            <a:r>
              <a:rPr lang="en-US" sz="2000" b="1" dirty="0" smtClean="0"/>
              <a:t>JSON</a:t>
            </a:r>
            <a:r>
              <a:rPr lang="en-US" sz="2000" dirty="0" smtClean="0"/>
              <a:t> (JavaScript Object Notation) </a:t>
            </a:r>
            <a:endParaRPr lang="uk-UA" sz="2000" dirty="0" smtClean="0"/>
          </a:p>
          <a:p>
            <a:pPr>
              <a:buFontTx/>
              <a:buChar char="-"/>
            </a:pPr>
            <a:r>
              <a:rPr lang="en-US" sz="2000" b="1" dirty="0" smtClean="0"/>
              <a:t>XML</a:t>
            </a:r>
            <a:r>
              <a:rPr lang="en-US" sz="2000" dirty="0" smtClean="0"/>
              <a:t> ​​(</a:t>
            </a:r>
            <a:r>
              <a:rPr lang="en-US" sz="2000" dirty="0" err="1" smtClean="0"/>
              <a:t>eXtensible</a:t>
            </a:r>
            <a:r>
              <a:rPr lang="en-US" sz="2000" dirty="0" smtClean="0"/>
              <a:t> Markup Language)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13027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3550"/>
            <a:ext cx="5729708" cy="3676650"/>
          </a:xfrm>
        </p:spPr>
      </p:pic>
      <p:sp>
        <p:nvSpPr>
          <p:cNvPr id="4" name="Прямоугольник 3"/>
          <p:cNvSpPr/>
          <p:nvPr/>
        </p:nvSpPr>
        <p:spPr>
          <a:xfrm>
            <a:off x="5901158" y="219863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Скрипт на Python</a:t>
            </a:r>
            <a:r>
              <a:rPr lang="ru-RU" dirty="0"/>
              <a:t>, </a:t>
            </a:r>
            <a:r>
              <a:rPr lang="ru-RU" dirty="0" smtClean="0"/>
              <a:t>який виконує HTTP </a:t>
            </a:r>
            <a:r>
              <a:rPr lang="ru-RU" dirty="0"/>
              <a:t>GET </a:t>
            </a:r>
            <a:r>
              <a:rPr lang="ru-RU" dirty="0" smtClean="0"/>
              <a:t>для отримання наступного  </a:t>
            </a:r>
            <a:r>
              <a:rPr lang="ru-RU" dirty="0"/>
              <a:t>URL через API: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https://192.168.1.1:8443/sdn/v2.0/net/nodes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Цей URL буде витягувати деякі доступні змінні, наприклад, інформацію про всі вузли (хостах) в мережі. </a:t>
            </a:r>
          </a:p>
        </p:txBody>
      </p:sp>
    </p:spTree>
    <p:extLst>
      <p:ext uri="{BB962C8B-B14F-4D97-AF65-F5344CB8AC3E}">
        <p14:creationId xmlns:p14="http://schemas.microsoft.com/office/powerpoint/2010/main" val="3759056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57325"/>
            <a:ext cx="5210175" cy="2809875"/>
          </a:xfrm>
        </p:spPr>
      </p:pic>
      <p:sp>
        <p:nvSpPr>
          <p:cNvPr id="4" name="Прямоугольник 3"/>
          <p:cNvSpPr/>
          <p:nvPr/>
        </p:nvSpPr>
        <p:spPr>
          <a:xfrm>
            <a:off x="533400" y="400735"/>
            <a:ext cx="8477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Як тільки API отримає це, він відповість HTTP </a:t>
            </a:r>
            <a:r>
              <a:rPr lang="ru-RU" dirty="0"/>
              <a:t>GET: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174" y="1457325"/>
            <a:ext cx="5248275" cy="516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03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0382" y="149513"/>
            <a:ext cx="5609706" cy="79057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ТРАДИЦІЙНА МЕРЕЖА</a:t>
            </a:r>
            <a:endParaRPr lang="ru-RU" sz="24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636" y="1152524"/>
            <a:ext cx="11037455" cy="5285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 smtClean="0"/>
              <a:t>Традиційний мережевий </a:t>
            </a:r>
            <a:r>
              <a:rPr lang="uk-UA" sz="1800" dirty="0"/>
              <a:t>пристрій, наприклад, маршрутизатор, має різні функції, </a:t>
            </a:r>
            <a:r>
              <a:rPr lang="uk-UA" sz="1800" dirty="0" smtClean="0"/>
              <a:t>який </a:t>
            </a:r>
            <a:r>
              <a:rPr lang="uk-UA" sz="1800" dirty="0" smtClean="0"/>
              <a:t>він повинен </a:t>
            </a:r>
            <a:r>
              <a:rPr lang="uk-UA" sz="1800" dirty="0"/>
              <a:t>виконувати. </a:t>
            </a:r>
            <a:endParaRPr lang="uk-UA" sz="1800" dirty="0" smtClean="0"/>
          </a:p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Наприклад</a:t>
            </a:r>
            <a:r>
              <a:rPr lang="uk-UA" sz="1800" dirty="0"/>
              <a:t>, маршрутизатор для пересилання </a:t>
            </a:r>
            <a:r>
              <a:rPr lang="en-US" sz="1800" dirty="0"/>
              <a:t>IP-</a:t>
            </a:r>
            <a:r>
              <a:rPr lang="uk-UA" sz="1800" dirty="0"/>
              <a:t>пакета: </a:t>
            </a:r>
            <a:endParaRPr lang="uk-UA" sz="1800" dirty="0" smtClean="0"/>
          </a:p>
          <a:p>
            <a:pPr>
              <a:buFontTx/>
              <a:buChar char="-"/>
            </a:pPr>
            <a:r>
              <a:rPr lang="uk-UA" sz="1800" dirty="0" smtClean="0"/>
              <a:t>Повинен </a:t>
            </a:r>
            <a:r>
              <a:rPr lang="uk-UA" sz="1800" dirty="0"/>
              <a:t>перевірити </a:t>
            </a:r>
            <a:r>
              <a:rPr lang="en-US" sz="1800" dirty="0"/>
              <a:t>IP-</a:t>
            </a:r>
            <a:r>
              <a:rPr lang="uk-UA" sz="1800" dirty="0"/>
              <a:t>адресу призначення в таблиці маршрутизації, щоб з'ясувати, куди направити </a:t>
            </a:r>
            <a:r>
              <a:rPr lang="en-US" sz="1800" dirty="0"/>
              <a:t>IP-</a:t>
            </a:r>
            <a:r>
              <a:rPr lang="uk-UA" sz="1800" dirty="0"/>
              <a:t>пакет. </a:t>
            </a:r>
            <a:endParaRPr lang="uk-UA" sz="1800" dirty="0" smtClean="0"/>
          </a:p>
          <a:p>
            <a:pPr>
              <a:buFontTx/>
              <a:buChar char="-"/>
            </a:pPr>
            <a:r>
              <a:rPr lang="uk-UA" sz="1800" dirty="0" smtClean="0"/>
              <a:t>Протоколи </a:t>
            </a:r>
            <a:r>
              <a:rPr lang="uk-UA" sz="1800" dirty="0"/>
              <a:t>маршрутизації, такі як </a:t>
            </a:r>
            <a:r>
              <a:rPr lang="en-US" sz="1800" dirty="0"/>
              <a:t>OSPF, EIGRP </a:t>
            </a:r>
            <a:r>
              <a:rPr lang="uk-UA" sz="1800" dirty="0"/>
              <a:t>або </a:t>
            </a:r>
            <a:r>
              <a:rPr lang="en-US" sz="1800" dirty="0"/>
              <a:t>BGP, </a:t>
            </a:r>
            <a:r>
              <a:rPr lang="uk-UA" sz="1800" dirty="0" smtClean="0"/>
              <a:t>потрібні для </a:t>
            </a:r>
            <a:r>
              <a:rPr lang="uk-UA" sz="1800" dirty="0"/>
              <a:t>вивчення мереж, </a:t>
            </a:r>
            <a:r>
              <a:rPr lang="uk-UA" sz="1800" dirty="0" smtClean="0"/>
              <a:t>визначених </a:t>
            </a:r>
            <a:r>
              <a:rPr lang="uk-UA" sz="1800" dirty="0"/>
              <a:t>в таблиці маршрутизації. </a:t>
            </a:r>
            <a:endParaRPr lang="uk-UA" sz="1800" dirty="0" smtClean="0"/>
          </a:p>
          <a:p>
            <a:pPr>
              <a:buFontTx/>
              <a:buChar char="-"/>
            </a:pPr>
            <a:r>
              <a:rPr lang="uk-UA" sz="1800" dirty="0" smtClean="0"/>
              <a:t>Він </a:t>
            </a:r>
            <a:r>
              <a:rPr lang="uk-UA" sz="1800" dirty="0"/>
              <a:t>повинен використовувати </a:t>
            </a:r>
            <a:r>
              <a:rPr lang="en-US" sz="1800" dirty="0"/>
              <a:t>ARP </a:t>
            </a:r>
            <a:r>
              <a:rPr lang="uk-UA" sz="1800" dirty="0"/>
              <a:t>для визначення </a:t>
            </a:r>
            <a:r>
              <a:rPr lang="en-US" sz="1800" dirty="0"/>
              <a:t>MAC-</a:t>
            </a:r>
            <a:r>
              <a:rPr lang="uk-UA" sz="1800" dirty="0"/>
              <a:t>адреси призначення наступного переходу або призначення і зміни </a:t>
            </a:r>
            <a:r>
              <a:rPr lang="en-US" sz="1800" dirty="0"/>
              <a:t>MAC-</a:t>
            </a:r>
            <a:r>
              <a:rPr lang="uk-UA" sz="1800" dirty="0"/>
              <a:t>адреси призначення в кадрі </a:t>
            </a:r>
            <a:r>
              <a:rPr lang="en-US" sz="1800" dirty="0"/>
              <a:t>Ethernet. </a:t>
            </a:r>
            <a:endParaRPr lang="uk-UA" sz="1800" dirty="0" smtClean="0"/>
          </a:p>
          <a:p>
            <a:pPr>
              <a:buFontTx/>
              <a:buChar char="-"/>
            </a:pPr>
            <a:r>
              <a:rPr lang="en-US" sz="1800" dirty="0" smtClean="0"/>
              <a:t>TTL </a:t>
            </a:r>
            <a:r>
              <a:rPr lang="en-US" sz="1800" dirty="0"/>
              <a:t>(</a:t>
            </a:r>
            <a:r>
              <a:rPr lang="uk-UA" sz="1800" dirty="0"/>
              <a:t>час життя) в пакеті </a:t>
            </a:r>
            <a:r>
              <a:rPr lang="en-US" sz="1800" dirty="0"/>
              <a:t>IP </a:t>
            </a:r>
            <a:r>
              <a:rPr lang="uk-UA" sz="1800" dirty="0"/>
              <a:t>має бути зменшено на 1, а контрольна сума заголовка </a:t>
            </a:r>
            <a:r>
              <a:rPr lang="en-US" sz="1800" dirty="0" smtClean="0"/>
              <a:t>IP</a:t>
            </a:r>
            <a:r>
              <a:rPr lang="uk-UA" sz="1800" dirty="0" smtClean="0"/>
              <a:t>-пакета</a:t>
            </a:r>
            <a:r>
              <a:rPr lang="en-US" sz="1800" dirty="0" smtClean="0"/>
              <a:t> </a:t>
            </a:r>
            <a:r>
              <a:rPr lang="uk-UA" sz="1800" dirty="0"/>
              <a:t>повинна бути перерахована. </a:t>
            </a:r>
            <a:endParaRPr lang="uk-UA" sz="1800" dirty="0" smtClean="0"/>
          </a:p>
          <a:p>
            <a:pPr>
              <a:buFontTx/>
              <a:buChar char="-"/>
            </a:pPr>
            <a:r>
              <a:rPr lang="uk-UA" sz="1800" dirty="0" smtClean="0"/>
              <a:t>Контрольна </a:t>
            </a:r>
            <a:r>
              <a:rPr lang="uk-UA" sz="1800" dirty="0"/>
              <a:t>сума кадру </a:t>
            </a:r>
            <a:r>
              <a:rPr lang="en-US" sz="1800" dirty="0"/>
              <a:t>Ethernet </a:t>
            </a:r>
            <a:r>
              <a:rPr lang="uk-UA" sz="1800" dirty="0"/>
              <a:t>повинна бути перерахована.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53395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48" y="257359"/>
            <a:ext cx="5157527" cy="6430092"/>
          </a:xfrm>
        </p:spPr>
      </p:pic>
      <p:sp>
        <p:nvSpPr>
          <p:cNvPr id="4" name="Прямоугольник 3"/>
          <p:cNvSpPr/>
          <p:nvPr/>
        </p:nvSpPr>
        <p:spPr>
          <a:xfrm>
            <a:off x="6457321" y="405884"/>
            <a:ext cx="3648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Рівні </a:t>
            </a:r>
            <a:r>
              <a:rPr lang="uk-UA" b="1" dirty="0" smtClean="0"/>
              <a:t>архітектури </a:t>
            </a:r>
            <a:r>
              <a:rPr lang="en-US" b="1" dirty="0" smtClean="0"/>
              <a:t>SDN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55958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600" y="76200"/>
            <a:ext cx="11976100" cy="6677025"/>
          </a:xfrm>
        </p:spPr>
        <p:txBody>
          <a:bodyPr>
            <a:normAutofit/>
          </a:bodyPr>
          <a:lstStyle/>
          <a:p>
            <a:pPr marL="457200" indent="-457200" algn="ctr">
              <a:spcBef>
                <a:spcPts val="0"/>
              </a:spcBef>
              <a:buAutoNum type="arabicPeriod"/>
            </a:pPr>
            <a:r>
              <a:rPr lang="ru-RU" sz="2000" b="1" dirty="0" smtClean="0"/>
              <a:t>Рівень інфраструктури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1600" dirty="0" smtClean="0"/>
              <a:t>Він складається з комутаційних пристроїв, наприклад маршрутизаторів на рівні даних.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600" dirty="0" smtClean="0"/>
              <a:t>Комутаційні пристрої відповідають за обробку пакетів на основі правил, що надаються </a:t>
            </a:r>
            <a:r>
              <a:rPr lang="uk-UA" sz="1600" dirty="0" smtClean="0"/>
              <a:t>контролером. Вони </a:t>
            </a:r>
            <a:r>
              <a:rPr lang="uk-UA" sz="1600" dirty="0" smtClean="0"/>
              <a:t>збирають інформацію про стан </a:t>
            </a:r>
            <a:r>
              <a:rPr lang="uk-UA" sz="1600" dirty="0" smtClean="0"/>
              <a:t>мережі, беруть </a:t>
            </a:r>
            <a:r>
              <a:rPr lang="uk-UA" sz="1600" dirty="0" smtClean="0"/>
              <a:t>кеш даних і зберігають його в локальному сховищі або призначених пристроях перед відправкою їх в контролери.</a:t>
            </a:r>
          </a:p>
          <a:p>
            <a:pPr marL="0" indent="0">
              <a:spcBef>
                <a:spcPts val="0"/>
              </a:spcBef>
              <a:buNone/>
            </a:pPr>
            <a:endParaRPr lang="uk-UA" sz="1600" dirty="0"/>
          </a:p>
          <a:p>
            <a:pPr marL="0" indent="0">
              <a:spcBef>
                <a:spcPts val="0"/>
              </a:spcBef>
              <a:buNone/>
            </a:pPr>
            <a:r>
              <a:rPr lang="uk-UA" sz="1600" dirty="0" smtClean="0"/>
              <a:t>Інформація про стан мережі може включати таку інформацію, як статистика трафіку, топологія мережі, використання мережі і т. д. </a:t>
            </a:r>
          </a:p>
          <a:p>
            <a:pPr marL="0" indent="0">
              <a:spcBef>
                <a:spcPts val="0"/>
              </a:spcBef>
              <a:buNone/>
            </a:pPr>
            <a:endParaRPr lang="uk-UA" sz="1600" dirty="0"/>
          </a:p>
          <a:p>
            <a:pPr marL="0" indent="0">
              <a:spcBef>
                <a:spcPts val="0"/>
              </a:spcBef>
              <a:buNone/>
            </a:pPr>
            <a:r>
              <a:rPr lang="uk-UA" sz="1600" dirty="0" smtClean="0"/>
              <a:t>а. </a:t>
            </a:r>
            <a:r>
              <a:rPr lang="uk-UA" sz="1600" b="1" dirty="0" smtClean="0"/>
              <a:t>Комутаційні пристрої: </a:t>
            </a:r>
            <a:r>
              <a:rPr lang="uk-UA" sz="1600" dirty="0" smtClean="0"/>
              <a:t>Такі як комутатори і маршрутизатори, які пов'язані між собою, утворюючи єдину мережу. Комутаційні пристрої зв'язані між собою через різні середовища передачі, включаючи кабелі </a:t>
            </a:r>
            <a:r>
              <a:rPr lang="en-US" sz="1600" dirty="0" smtClean="0"/>
              <a:t>Ethernet, </a:t>
            </a:r>
            <a:r>
              <a:rPr lang="uk-UA" sz="1600" dirty="0" smtClean="0"/>
              <a:t>вита пара, оптоволокно і бездротове радіо. </a:t>
            </a:r>
          </a:p>
          <a:p>
            <a:pPr marL="0" indent="0">
              <a:spcBef>
                <a:spcPts val="0"/>
              </a:spcBef>
              <a:buNone/>
            </a:pPr>
            <a:endParaRPr lang="uk-UA" sz="1600" dirty="0"/>
          </a:p>
          <a:p>
            <a:pPr marL="0" indent="0">
              <a:spcBef>
                <a:spcPts val="0"/>
              </a:spcBef>
              <a:buNone/>
            </a:pPr>
            <a:r>
              <a:rPr lang="uk-UA" sz="1600" dirty="0" smtClean="0"/>
              <a:t>б. </a:t>
            </a:r>
            <a:r>
              <a:rPr lang="uk-UA" sz="1600" b="1" dirty="0" smtClean="0"/>
              <a:t>Пам'ять: </a:t>
            </a:r>
            <a:r>
              <a:rPr lang="uk-UA" sz="1600" dirty="0" smtClean="0"/>
              <a:t>Одне </a:t>
            </a:r>
            <a:r>
              <a:rPr lang="uk-UA" sz="1600" dirty="0" smtClean="0"/>
              <a:t>з головних завдань рівня керування - як ефективно зберегти вбудовану пам'ять. Для переключення пристроїв у великих мережах потрібно більший обсяг пам'яті, і, як наслідок, необхідно постійно очищати накопичені дані і оновлювати пристрої зберігання, щоб уникнути вичерпання пам'яті. У разі заповненого простору пам'яті пакети повинні бути відкинуті або спрямовані в контролери для подальших рішень про те, як їх обробляти, що призводить до зниження продуктивності мережі. </a:t>
            </a:r>
          </a:p>
          <a:p>
            <a:pPr marL="0" indent="0">
              <a:spcBef>
                <a:spcPts val="0"/>
              </a:spcBef>
              <a:buNone/>
            </a:pPr>
            <a:endParaRPr lang="uk-UA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SDN </a:t>
            </a:r>
            <a:r>
              <a:rPr lang="uk-UA" sz="1600" dirty="0" smtClean="0"/>
              <a:t>вирішує цю проблему шляхом використання запрограмованих інструкцій для контролерів, щоб зменшити використання пам'яті. </a:t>
            </a:r>
            <a:endParaRPr lang="ru-RU" sz="1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387" y="4328969"/>
            <a:ext cx="49625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92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55" y="637310"/>
            <a:ext cx="11610975" cy="257694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1800" dirty="0" smtClean="0"/>
              <a:t>в. </a:t>
            </a:r>
            <a:r>
              <a:rPr lang="uk-UA" sz="1800" b="1" dirty="0" smtClean="0"/>
              <a:t>Засоби передачі</a:t>
            </a:r>
            <a:r>
              <a:rPr lang="uk-UA" sz="1800" dirty="0" smtClean="0"/>
              <a:t>: </a:t>
            </a:r>
            <a:r>
              <a:rPr lang="en-US" sz="1800" dirty="0" smtClean="0"/>
              <a:t>SDN </a:t>
            </a:r>
            <a:r>
              <a:rPr lang="uk-UA" sz="1800" dirty="0" smtClean="0"/>
              <a:t>повинен охоплювати всі можливі середовища передачі, включаючи провідні, бездротові і оптичні пристрої, щоб забезпечити універсальне покриття. Однак різні середовища передачі мають свої власні специфікації конфігурації і управління. Таким чином, </a:t>
            </a:r>
            <a:r>
              <a:rPr lang="en-US" sz="1800" dirty="0" smtClean="0"/>
              <a:t>SDN </a:t>
            </a:r>
            <a:r>
              <a:rPr lang="uk-UA" sz="1800" dirty="0" smtClean="0"/>
              <a:t>повинен інтегруватися з цими технологіями незалежно від необхідної конфігурації. </a:t>
            </a:r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 smtClean="0"/>
              <a:t>г</a:t>
            </a:r>
            <a:r>
              <a:rPr lang="uk-UA" sz="1800" b="1" dirty="0" smtClean="0"/>
              <a:t>. Площина даних</a:t>
            </a:r>
            <a:r>
              <a:rPr lang="uk-UA" sz="1800" dirty="0" smtClean="0"/>
              <a:t>: Основна функція рівня даних - пересилання пакетів. Після отримання пакету даних комутаційний пристрій спочатку підтверджує правило пересилання, яке відповідає пакету, а потім відповідно пересилає пакет на наступний сервер або маршрутизатор. </a:t>
            </a:r>
            <a:endParaRPr lang="ru-RU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179" y="3839440"/>
            <a:ext cx="49625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22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374" y="200025"/>
            <a:ext cx="11458575" cy="641032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/>
              <a:t>2. </a:t>
            </a:r>
            <a:r>
              <a:rPr lang="ru-RU" sz="2000" b="1" dirty="0" smtClean="0"/>
              <a:t>Рівень керування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uk-UA" sz="1800" dirty="0" smtClean="0"/>
              <a:t>Рівень </a:t>
            </a:r>
            <a:r>
              <a:rPr lang="uk-UA" sz="1800" dirty="0" smtClean="0"/>
              <a:t>керування пов'язує рівень інфраструктури та рівень додатків через два інтерфейси - один для низхідної взаємодії з рівнем інфраструктури (Південним інтерфейсом), визначаючи правила для контролерів для доступу до різних функцій, що надаються перемиканням пристроїв.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 smtClean="0"/>
              <a:t>І </a:t>
            </a:r>
            <a:r>
              <a:rPr lang="uk-UA" sz="1800" dirty="0" smtClean="0"/>
              <a:t>висхідна </a:t>
            </a:r>
            <a:r>
              <a:rPr lang="uk-UA" sz="1800" dirty="0" smtClean="0"/>
              <a:t>взаємодія з прикладним </a:t>
            </a:r>
            <a:r>
              <a:rPr lang="uk-UA" sz="1800" dirty="0" smtClean="0"/>
              <a:t>рівнем (Північний інтерфейс). </a:t>
            </a:r>
            <a:endParaRPr lang="uk-UA" sz="1800" dirty="0" smtClean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 smtClean="0"/>
              <a:t>а. </a:t>
            </a:r>
            <a:r>
              <a:rPr lang="uk-UA" sz="1800" b="1" dirty="0" smtClean="0"/>
              <a:t>Мова програмування: </a:t>
            </a:r>
            <a:r>
              <a:rPr lang="uk-UA" sz="1800" dirty="0" smtClean="0"/>
              <a:t>Ключовою функцією рівня керування є аналіз вимог додатків в правилах пересилання пакетів. Ця функція вимагає </a:t>
            </a:r>
            <a:r>
              <a:rPr lang="uk-UA" sz="1800" dirty="0" smtClean="0"/>
              <a:t>наявність протоколу </a:t>
            </a:r>
            <a:r>
              <a:rPr lang="uk-UA" sz="1800" dirty="0" smtClean="0"/>
              <a:t>зв'язку, наприклад, мови програмування, між рівнем керування і прикладним рівнем над ним. Тому вкрай важливо забезпечити </a:t>
            </a:r>
            <a:r>
              <a:rPr lang="uk-UA" sz="1800" dirty="0" smtClean="0"/>
              <a:t>мову </a:t>
            </a:r>
            <a:r>
              <a:rPr lang="uk-UA" sz="1800" dirty="0" smtClean="0"/>
              <a:t>високого рівня для додатків SDN для взаємодії з контролерами. Мовні інструкції повинні вказувати повний синтаксис для додатків SDN, щоб легко зрозуміти їхні вимоги і стратегії управління мережею. Для розробки додатків можна використовувати  мови програмування, такі як C ++, Java і Python, які зазвичай включають в себе комплект розробки програмного забезпечення (SDK) з бібліотеками для потрібних функцій, таких як протоколи безпеки.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914" y="4135005"/>
            <a:ext cx="50673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61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374" y="200025"/>
            <a:ext cx="11458575" cy="6410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 smtClean="0"/>
              <a:t>б. </a:t>
            </a:r>
            <a:r>
              <a:rPr lang="uk-UA" sz="1800" b="1" dirty="0" smtClean="0"/>
              <a:t>Оновлення правил: </a:t>
            </a:r>
            <a:r>
              <a:rPr lang="uk-UA" sz="1800" dirty="0" smtClean="0"/>
              <a:t>Контролер </a:t>
            </a:r>
            <a:r>
              <a:rPr lang="en-US" sz="1800" dirty="0" smtClean="0"/>
              <a:t>SDN </a:t>
            </a:r>
            <a:r>
              <a:rPr lang="uk-UA" sz="1800" dirty="0" smtClean="0"/>
              <a:t>відповідає за генерацію правил пересилання пакетів, аналіз правил і пересилку їх на відповідні комутаційні пристрої для роботи. Однак правила пересилання необхідно оновити через зміни конфігурації і динамічного контролю мережевих проблем, таких як перенаправлення трафіку з одного сервера на інший для оптимального балансування навантаження. 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1800" dirty="0" smtClean="0"/>
              <a:t>в. </a:t>
            </a:r>
            <a:r>
              <a:rPr lang="uk-UA" sz="1800" dirty="0" smtClean="0"/>
              <a:t>С</a:t>
            </a:r>
            <a:r>
              <a:rPr lang="uk-UA" sz="1800" b="1" dirty="0" smtClean="0"/>
              <a:t>півставлення </a:t>
            </a:r>
            <a:r>
              <a:rPr lang="uk-UA" sz="1800" b="1" dirty="0" smtClean="0"/>
              <a:t>стану мережі</a:t>
            </a:r>
            <a:r>
              <a:rPr lang="uk-UA" sz="1800" dirty="0" smtClean="0"/>
              <a:t>: В висхідному потоці контролери збирають інформацію про статистику мережі, щоб побудувати </a:t>
            </a:r>
            <a:r>
              <a:rPr lang="uk-UA" sz="1800" dirty="0" smtClean="0"/>
              <a:t>загальне </a:t>
            </a:r>
            <a:r>
              <a:rPr lang="uk-UA" sz="1800" dirty="0" smtClean="0"/>
              <a:t>уявлення про всю мережу і надати прикладному рівню необхідну інформацію для її оптимальної роботи. Основні дані про стан мережі включають статистику трафіку, таку як час виконання, номер пакета, розмір даних і пропускна здатність. 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1800" b="1" dirty="0" smtClean="0"/>
              <a:t>г. Перевірка політик і правил: </a:t>
            </a:r>
            <a:r>
              <a:rPr lang="uk-UA" sz="1800" dirty="0" smtClean="0"/>
              <a:t>Узгодженість політик і правил є важливим кроком до стабілізації вибору маршрутизації в мережах </a:t>
            </a:r>
            <a:r>
              <a:rPr lang="en-US" sz="1800" dirty="0" smtClean="0"/>
              <a:t>SDN. </a:t>
            </a:r>
            <a:r>
              <a:rPr lang="uk-UA" sz="1800" dirty="0" smtClean="0"/>
              <a:t>Це пов'язано з тим, що в мережах </a:t>
            </a:r>
            <a:r>
              <a:rPr lang="en-US" sz="1800" dirty="0" smtClean="0"/>
              <a:t>SDN </a:t>
            </a:r>
            <a:r>
              <a:rPr lang="uk-UA" sz="1800" dirty="0" smtClean="0"/>
              <a:t>кілька додатків можуть підключатися до одного контролера, а кілька контролерів можуть бути налаштовані для загальної оптимізації мережі. У разі, коли в системі розміщено багато правил, політики і правила повинні бути перевірені, щоб виявити і уникнути потенційних конфліктів. </a:t>
            </a:r>
            <a:endParaRPr lang="ru-RU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011" y="4438650"/>
            <a:ext cx="50673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77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083" y="0"/>
            <a:ext cx="11458575" cy="641032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/>
              <a:t>3. </a:t>
            </a:r>
            <a:r>
              <a:rPr lang="ru-RU" sz="2400" b="1" dirty="0" smtClean="0"/>
              <a:t>Рівень додатків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100" dirty="0"/>
              <a:t/>
            </a:r>
            <a:br>
              <a:rPr lang="ru-RU" sz="2100" dirty="0"/>
            </a:br>
            <a:r>
              <a:rPr lang="uk-UA" sz="2100" dirty="0" smtClean="0"/>
              <a:t>Цей рівень містить додатки, які призначені для оптимізації взаємодії з користувачем. Через програмовану платформу, яка надається рівнем </a:t>
            </a:r>
            <a:r>
              <a:rPr lang="uk-UA" sz="2100" dirty="0" smtClean="0"/>
              <a:t>керування </a:t>
            </a:r>
            <a:r>
              <a:rPr lang="uk-UA" sz="2100" dirty="0" smtClean="0"/>
              <a:t>SDN, додатки SDN можуть здійснювати доступ та керувати комутаційними пристроями на рівні інфраструктури. Додатки SDN можуть використовуватися для оптимізації процесу, який включає динамічне управління доступом, мобільність і міграцію, а також балансування навантаження на сервер і віртуалізацію мережі. </a:t>
            </a:r>
          </a:p>
          <a:p>
            <a:pPr marL="0" indent="0">
              <a:spcBef>
                <a:spcPts val="0"/>
              </a:spcBef>
              <a:buNone/>
            </a:pPr>
            <a:endParaRPr lang="uk-UA" sz="2100" dirty="0" smtClean="0"/>
          </a:p>
          <a:p>
            <a:pPr marL="0" indent="0">
              <a:spcBef>
                <a:spcPts val="0"/>
              </a:spcBef>
              <a:buNone/>
            </a:pPr>
            <a:endParaRPr lang="uk-UA" sz="2100" dirty="0"/>
          </a:p>
          <a:p>
            <a:pPr marL="0" indent="0">
              <a:spcBef>
                <a:spcPts val="0"/>
              </a:spcBef>
              <a:buNone/>
            </a:pPr>
            <a:r>
              <a:rPr lang="uk-UA" sz="2100" b="1" dirty="0" smtClean="0"/>
              <a:t>а. Адаптивна маршрутизація. </a:t>
            </a:r>
            <a:r>
              <a:rPr lang="uk-UA" sz="2100" dirty="0" smtClean="0"/>
              <a:t>Основною функцією мережі є комутація пакетів і маршрутизація. Традиційно схеми комутації та маршрутизації засновані на розподіленому підході. Однак такі розподілені конструкції мають безліч вузьких місць, включаючи складну реалізацію, повільну конвергенцію і обмежені можливості для досягнення широкого контролю мережі.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100" dirty="0" smtClean="0"/>
              <a:t>Як альтернативне рішення SDN, з іншого боку, пропонує замкнутий набір елементів управління циклом, забезпечуючи додатки регулярної своєчасною інформацією про стан глобальної мережі і дозволяючи додаткам контролювати мережу.</a:t>
            </a:r>
          </a:p>
          <a:p>
            <a:pPr marL="0" indent="0">
              <a:spcBef>
                <a:spcPts val="0"/>
              </a:spcBef>
              <a:buNone/>
            </a:pPr>
            <a:endParaRPr lang="uk-UA" sz="2100" dirty="0" smtClean="0"/>
          </a:p>
          <a:p>
            <a:pPr marL="0" indent="0">
              <a:buNone/>
            </a:pPr>
            <a:r>
              <a:rPr lang="ru-RU" sz="2100" dirty="0" smtClean="0"/>
              <a:t>б. </a:t>
            </a:r>
            <a:r>
              <a:rPr lang="ru-RU" sz="2100" b="1" dirty="0" smtClean="0"/>
              <a:t>Балансування навантаження. </a:t>
            </a:r>
            <a:r>
              <a:rPr lang="ru-RU" sz="2100" dirty="0" smtClean="0"/>
              <a:t>Балансування навантаження - це широко використовуваний метод для досягнення кращого використання сервера. </a:t>
            </a:r>
          </a:p>
          <a:p>
            <a:pPr marL="0" indent="0">
              <a:buNone/>
            </a:pPr>
            <a:r>
              <a:rPr lang="ru-RU" sz="2100" dirty="0" smtClean="0"/>
              <a:t>Звичайна практика методів балансування навантаження в центрах обробки даних полягає в розгортанні технологій балансування навантаження переднього плану для обробки перенаправлення запиту клієнта на певний набір серверів на основі деякої матриці або репліки для оптимізації пропускної здатності, скорочення часу відгуку, і переконайтеся, що перевантаження мережі не відбувається. Однак виділені балансувальники навантаження зазвичай дуже дорогі. </a:t>
            </a:r>
          </a:p>
          <a:p>
            <a:pPr marL="0" indent="0">
              <a:buNone/>
            </a:pPr>
            <a:r>
              <a:rPr lang="ru-RU" sz="2100" dirty="0" smtClean="0"/>
              <a:t>SDN надає альтернативний метод або підхід шляхом настройки мережі для обробки розподілу трафіку.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760" y="5473844"/>
            <a:ext cx="484822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30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522" y="3851282"/>
            <a:ext cx="5930393" cy="20781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600" dirty="0" smtClean="0"/>
              <a:t>Ідея </a:t>
            </a:r>
            <a:r>
              <a:rPr lang="en-US" sz="1600" dirty="0" err="1" smtClean="0"/>
              <a:t>OpenFlow</a:t>
            </a:r>
            <a:r>
              <a:rPr lang="en-US" sz="1600" dirty="0" smtClean="0"/>
              <a:t> </a:t>
            </a:r>
            <a:r>
              <a:rPr lang="uk-UA" sz="1600" dirty="0" smtClean="0"/>
              <a:t>про створення окремої мережі, призначеної виключно для управління мережею, породила ключову концепцію </a:t>
            </a:r>
            <a:r>
              <a:rPr lang="en-US" sz="1600" dirty="0" smtClean="0"/>
              <a:t>SDN </a:t>
            </a:r>
            <a:r>
              <a:rPr lang="uk-UA" sz="1600" dirty="0" smtClean="0"/>
              <a:t>і заклала основу для програмованості мережі і логічно централізованої панелі керування. Концепції і принципи дизайну </a:t>
            </a:r>
            <a:r>
              <a:rPr lang="en-US" sz="1600" dirty="0" smtClean="0"/>
              <a:t>SDN </a:t>
            </a:r>
            <a:r>
              <a:rPr lang="uk-UA" sz="1600" dirty="0" smtClean="0"/>
              <a:t>та </a:t>
            </a:r>
            <a:r>
              <a:rPr lang="en-US" sz="1600" dirty="0" err="1" smtClean="0"/>
              <a:t>OpenFlow</a:t>
            </a:r>
            <a:r>
              <a:rPr lang="en-US" sz="1600" dirty="0" smtClean="0"/>
              <a:t> </a:t>
            </a:r>
            <a:r>
              <a:rPr lang="uk-UA" sz="1600" dirty="0" smtClean="0"/>
              <a:t>нерозривно пов'язані один з одним. З одного боку, багато концепції в </a:t>
            </a:r>
            <a:r>
              <a:rPr lang="en-US" sz="1600" dirty="0" smtClean="0"/>
              <a:t>SDN </a:t>
            </a:r>
            <a:r>
              <a:rPr lang="uk-UA" sz="1600" dirty="0" smtClean="0"/>
              <a:t>засновані на дизайні </a:t>
            </a:r>
            <a:r>
              <a:rPr lang="en-US" sz="1600" dirty="0" err="1" smtClean="0"/>
              <a:t>OpenFlow</a:t>
            </a:r>
            <a:r>
              <a:rPr lang="en-US" sz="1600" dirty="0" smtClean="0"/>
              <a:t>; </a:t>
            </a:r>
            <a:endParaRPr lang="uk-UA" sz="1600" dirty="0" smtClean="0"/>
          </a:p>
          <a:p>
            <a:pPr marL="0" indent="0">
              <a:buNone/>
            </a:pPr>
            <a:r>
              <a:rPr lang="uk-UA" sz="1600" dirty="0" smtClean="0"/>
              <a:t>ПО мірі того </a:t>
            </a:r>
            <a:r>
              <a:rPr lang="uk-UA" sz="1600" dirty="0" smtClean="0"/>
              <a:t>як концептуальна основа </a:t>
            </a:r>
            <a:r>
              <a:rPr lang="en-US" sz="1600" dirty="0" smtClean="0"/>
              <a:t>SDN </a:t>
            </a:r>
            <a:r>
              <a:rPr lang="uk-UA" sz="1600" dirty="0" smtClean="0"/>
              <a:t>стає більш чіткою і зрілою, це впливає на розвиток </a:t>
            </a:r>
            <a:r>
              <a:rPr lang="en-US" sz="1600" dirty="0" err="1" smtClean="0"/>
              <a:t>OpenFlow</a:t>
            </a:r>
            <a:r>
              <a:rPr lang="en-US" sz="1600" dirty="0" smtClean="0"/>
              <a:t>. 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200025"/>
            <a:ext cx="4647881" cy="9798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658" y="3676087"/>
            <a:ext cx="5752381" cy="24285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5522" y="1517871"/>
            <a:ext cx="117806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OpenFlow</a:t>
            </a:r>
            <a:r>
              <a:rPr lang="ru-RU" dirty="0"/>
              <a:t> - протокол </a:t>
            </a:r>
            <a:r>
              <a:rPr lang="ru-RU" dirty="0" smtClean="0"/>
              <a:t>керування </a:t>
            </a:r>
            <a:r>
              <a:rPr lang="ru-RU" dirty="0"/>
              <a:t>процесом обробки даних, що передаються по мережі передачі даних маршрутизаторами і комутаторами, який реалізує технологію </a:t>
            </a:r>
            <a:r>
              <a:rPr lang="en-US" dirty="0" smtClean="0"/>
              <a:t>SDN</a:t>
            </a:r>
            <a:r>
              <a:rPr lang="ru-RU" dirty="0" smtClean="0"/>
              <a:t>. </a:t>
            </a:r>
            <a:endParaRPr lang="en-US" dirty="0" smtClean="0"/>
          </a:p>
          <a:p>
            <a:r>
              <a:rPr lang="ru-RU" dirty="0" smtClean="0"/>
              <a:t>Протокол </a:t>
            </a:r>
            <a:r>
              <a:rPr lang="ru-RU" dirty="0"/>
              <a:t>використовується для </a:t>
            </a:r>
            <a:r>
              <a:rPr lang="uk-UA" dirty="0" smtClean="0"/>
              <a:t>керування</a:t>
            </a:r>
            <a:r>
              <a:rPr lang="ru-RU" dirty="0" smtClean="0"/>
              <a:t> </a:t>
            </a:r>
            <a:r>
              <a:rPr lang="ru-RU" dirty="0"/>
              <a:t>мережевими комутаторами і маршрутизаторами з центрального пристрою - контролера </a:t>
            </a:r>
            <a:r>
              <a:rPr lang="ru-RU" dirty="0" smtClean="0"/>
              <a:t>мережі. </a:t>
            </a:r>
            <a:r>
              <a:rPr lang="ru-RU" dirty="0"/>
              <a:t>Це </a:t>
            </a:r>
            <a:r>
              <a:rPr lang="ru-RU" dirty="0" smtClean="0"/>
              <a:t>керування </a:t>
            </a:r>
            <a:r>
              <a:rPr lang="ru-RU" dirty="0"/>
              <a:t>замінює або доповнює працюючу на комутаторі (маршрутизаторі) вбудовану програму, яка здійснює </a:t>
            </a:r>
            <a:r>
              <a:rPr lang="ru-RU" dirty="0" smtClean="0"/>
              <a:t>побудову </a:t>
            </a:r>
            <a:r>
              <a:rPr lang="ru-RU" dirty="0"/>
              <a:t>маршруту, створення карти комутації і т. </a:t>
            </a:r>
            <a:r>
              <a:rPr lang="ru-RU" dirty="0" smtClean="0"/>
              <a:t>д. </a:t>
            </a:r>
          </a:p>
        </p:txBody>
      </p:sp>
    </p:spTree>
    <p:extLst>
      <p:ext uri="{BB962C8B-B14F-4D97-AF65-F5344CB8AC3E}">
        <p14:creationId xmlns:p14="http://schemas.microsoft.com/office/powerpoint/2010/main" val="3137885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374" y="200025"/>
            <a:ext cx="11458575" cy="64103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/>
              <a:t>SDN для </a:t>
            </a:r>
            <a:r>
              <a:rPr lang="ru-RU" sz="1800" b="1" dirty="0" smtClean="0"/>
              <a:t>хмарних обчисленнь</a:t>
            </a:r>
          </a:p>
          <a:p>
            <a:pPr marL="0" indent="0">
              <a:buNone/>
            </a:pPr>
            <a:r>
              <a:rPr lang="ru-RU" sz="1800" dirty="0"/>
              <a:t/>
            </a:r>
            <a:br>
              <a:rPr lang="ru-RU" sz="1800" dirty="0"/>
            </a:br>
            <a:r>
              <a:rPr lang="uk-UA" sz="1800" dirty="0" smtClean="0"/>
              <a:t>Хмарні обчислення забезпечують використання систем, зберігання даних і інших ресурсів за запитом і супутні витрати на ці види використання; він також забезпечує віртуалізацію серверів і мереж. </a:t>
            </a:r>
            <a:r>
              <a:rPr lang="en-US" sz="1800" dirty="0" smtClean="0"/>
              <a:t>SDN </a:t>
            </a:r>
            <a:r>
              <a:rPr lang="uk-UA" sz="1800" dirty="0" smtClean="0"/>
              <a:t>надає можливості для розширення сервісу «Інфраструктура як послуга» (</a:t>
            </a:r>
            <a:r>
              <a:rPr lang="en-US" sz="1800" dirty="0" err="1" smtClean="0"/>
              <a:t>IaaS</a:t>
            </a:r>
            <a:r>
              <a:rPr lang="en-US" sz="1800" dirty="0" smtClean="0"/>
              <a:t>) </a:t>
            </a:r>
            <a:r>
              <a:rPr lang="uk-UA" sz="1800" dirty="0" smtClean="0"/>
              <a:t>за межі сервісів обчислень і зберігання, щоб включити багатий набір інших мережевих сервісів для більш інноваційних і ефективних хмарних обчислень. У мереж центрів обробки даних для хмарних обчислень є вимоги, і вони включають в себе масштабованість (це означає масштабування, в залежності від розміру, щоб вмістити більше) для великомасштабного розгортання (як у випадку підприємств), незалежності розташування і задоволення вимог динамічних ресурсів. </a:t>
            </a:r>
          </a:p>
          <a:p>
            <a:pPr marL="0" indent="0" algn="ctr">
              <a:buNone/>
            </a:pPr>
            <a:endParaRPr lang="en-US" sz="1800" b="1" dirty="0" smtClean="0"/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r>
              <a:rPr lang="uk-UA" sz="1800" b="1" dirty="0" smtClean="0"/>
              <a:t>Мережева </a:t>
            </a:r>
            <a:r>
              <a:rPr lang="uk-UA" sz="1800" b="1" dirty="0" smtClean="0"/>
              <a:t>безпека </a:t>
            </a:r>
          </a:p>
          <a:p>
            <a:pPr marL="0" indent="0">
              <a:buNone/>
            </a:pPr>
            <a:r>
              <a:rPr lang="uk-UA" sz="1800" dirty="0" smtClean="0"/>
              <a:t>Традиційні методи забезпечення безпеки мережі використовують міжмережеві екрани і проксі-сервери для захисту фізичної мережі. Через величезної кількості пристроїв, підключених до мережі, забезпечення виняткового доступу легітимними додатками, які споживають мережеві ресурси, включає в себе реалізацію серії загальномережевого політик і тяжку налаштування міжмережевих екранів, проксі-серверів і інших пристроїв. </a:t>
            </a:r>
            <a:r>
              <a:rPr lang="en-US" sz="1800" dirty="0" smtClean="0"/>
              <a:t>SDN </a:t>
            </a:r>
            <a:r>
              <a:rPr lang="uk-UA" sz="1800" dirty="0" smtClean="0"/>
              <a:t>надає зручну платформу для централізації, об'єднання і перевірки політик і конфігурацій, щоб гарантувати, що реалізація відповідає необхідним стандартам, запобігаючи загрози безпеки. Крім того, </a:t>
            </a:r>
            <a:r>
              <a:rPr lang="en-US" sz="1800" dirty="0" smtClean="0"/>
              <a:t>SDN </a:t>
            </a:r>
            <a:r>
              <a:rPr lang="uk-UA" sz="1800" dirty="0" smtClean="0"/>
              <a:t>надає більш ефективні способи виявлення та захисту від атак завдяки своїй здатності збирати дані про стан мережі і аналізувати шаблони трафіку для потенційних загроз безпеки.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20725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6" y="200025"/>
            <a:ext cx="11925300" cy="65817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Переваги SDN</a:t>
            </a:r>
          </a:p>
          <a:p>
            <a:pPr marL="0" indent="0" algn="ctr">
              <a:buNone/>
            </a:pPr>
            <a:endParaRPr lang="ru-RU" sz="1800" b="1" dirty="0" smtClean="0"/>
          </a:p>
          <a:p>
            <a:r>
              <a:rPr lang="uk-UA" sz="1800" dirty="0" smtClean="0"/>
              <a:t>Централізація дозволяє </a:t>
            </a:r>
            <a:r>
              <a:rPr lang="en-US" sz="1800" dirty="0" smtClean="0"/>
              <a:t>SDN </a:t>
            </a:r>
            <a:r>
              <a:rPr lang="uk-UA" sz="1800" dirty="0" smtClean="0"/>
              <a:t>змінювати поведінку мережі в режимі реального часу і </a:t>
            </a:r>
            <a:r>
              <a:rPr lang="uk-UA" sz="1800" u="sng" dirty="0" smtClean="0"/>
              <a:t>прискорювати розгортання</a:t>
            </a:r>
            <a:r>
              <a:rPr lang="uk-UA" sz="1800" dirty="0" smtClean="0"/>
              <a:t> нових додатків і мережевих служб протягом декількох годин.</a:t>
            </a:r>
          </a:p>
          <a:p>
            <a:r>
              <a:rPr lang="en-US" sz="1800" dirty="0" smtClean="0"/>
              <a:t>SDN </a:t>
            </a:r>
            <a:r>
              <a:rPr lang="uk-UA" sz="1800" dirty="0" smtClean="0"/>
              <a:t>робить його </a:t>
            </a:r>
            <a:r>
              <a:rPr lang="uk-UA" sz="1800" u="sng" dirty="0" smtClean="0"/>
              <a:t>гнучким і простим в налаштуванні</a:t>
            </a:r>
            <a:r>
              <a:rPr lang="uk-UA" sz="1800" dirty="0" smtClean="0"/>
              <a:t>, захист, управління та оптимізацію мережевих ресурсів за допомогою динамічних автоматизованих програм і додатків </a:t>
            </a:r>
            <a:r>
              <a:rPr lang="en-US" sz="1800" dirty="0" smtClean="0"/>
              <a:t>SDN. </a:t>
            </a:r>
            <a:endParaRPr lang="uk-UA" sz="1800" dirty="0" smtClean="0"/>
          </a:p>
          <a:p>
            <a:r>
              <a:rPr lang="en-US" sz="1800" dirty="0" smtClean="0"/>
              <a:t>SDN </a:t>
            </a:r>
            <a:r>
              <a:rPr lang="uk-UA" sz="1800" dirty="0" smtClean="0"/>
              <a:t>сприяє </a:t>
            </a:r>
            <a:r>
              <a:rPr lang="uk-UA" sz="1800" u="sng" dirty="0" smtClean="0"/>
              <a:t>простому впровадження</a:t>
            </a:r>
            <a:r>
              <a:rPr lang="uk-UA" sz="1800" dirty="0" smtClean="0"/>
              <a:t> мережевих правил і управління політиками. </a:t>
            </a:r>
          </a:p>
          <a:p>
            <a:r>
              <a:rPr lang="en-US" sz="1800" dirty="0" smtClean="0"/>
              <a:t>SDN </a:t>
            </a:r>
            <a:r>
              <a:rPr lang="uk-UA" sz="1800" dirty="0" smtClean="0"/>
              <a:t>може бути реалізований і застосований як в мережах </a:t>
            </a:r>
            <a:r>
              <a:rPr lang="uk-UA" sz="1800" u="sng" dirty="0" smtClean="0"/>
              <a:t>провідних</a:t>
            </a:r>
            <a:r>
              <a:rPr lang="uk-UA" sz="1800" dirty="0" smtClean="0"/>
              <a:t>, так і </a:t>
            </a:r>
            <a:r>
              <a:rPr lang="uk-UA" sz="1800" u="sng" dirty="0" smtClean="0"/>
              <a:t>бездротових з'єднань</a:t>
            </a:r>
            <a:r>
              <a:rPr lang="uk-UA" sz="1800" dirty="0" smtClean="0"/>
              <a:t>, а також в широкому діапазоні пристроїв. </a:t>
            </a:r>
          </a:p>
          <a:p>
            <a:r>
              <a:rPr lang="en-US" sz="1800" dirty="0" smtClean="0"/>
              <a:t>SDN </a:t>
            </a:r>
            <a:r>
              <a:rPr lang="uk-UA" sz="1800" dirty="0" smtClean="0"/>
              <a:t>забезпечує </a:t>
            </a:r>
            <a:r>
              <a:rPr lang="uk-UA" sz="1800" u="sng" dirty="0" smtClean="0"/>
              <a:t>централізоване управління </a:t>
            </a:r>
            <a:r>
              <a:rPr lang="uk-UA" sz="1800" dirty="0" smtClean="0"/>
              <a:t>з широким оглядом мережевих операцій і управління зі зворотним зв'язком з обміном інформацією, що відбувається на різних рівнях в інтерактивному режимі в мережевій архітектурі. </a:t>
            </a:r>
          </a:p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Таким чином, багато проблем, що впливають на продуктивність мережі, можливо вирішити за допомогою правильно розроблених центральних алгоритмів. 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en-US" sz="1800" dirty="0" smtClean="0"/>
              <a:t>SDN </a:t>
            </a:r>
            <a:r>
              <a:rPr lang="uk-UA" sz="1800" dirty="0" smtClean="0"/>
              <a:t>заохочує інновації, надаючи програмовану мережеву платформу для зручної і гнучкої реалізації, експерименту і розгортання нових ідей, нових додатків і нових послуг отримання доходів.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64455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776" y="190500"/>
            <a:ext cx="11717770" cy="65520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Загрози безпеки SDN</a:t>
            </a:r>
          </a:p>
          <a:p>
            <a:pPr marL="0" indent="0">
              <a:buNone/>
            </a:pPr>
            <a:r>
              <a:rPr lang="ru-RU" sz="1600" dirty="0"/>
              <a:t/>
            </a:r>
            <a:br>
              <a:rPr lang="ru-RU" sz="1600" dirty="0"/>
            </a:br>
            <a:r>
              <a:rPr lang="uk-UA" sz="1600" dirty="0" smtClean="0"/>
              <a:t>Через загрози кібератак і безлічі цифрових загроз безпека і надійність є головними пріоритетами в </a:t>
            </a:r>
            <a:r>
              <a:rPr lang="en-US" sz="1600" dirty="0" smtClean="0"/>
              <a:t>SDN. </a:t>
            </a:r>
            <a:endParaRPr lang="uk-UA" sz="1600" dirty="0" smtClean="0"/>
          </a:p>
          <a:p>
            <a:pPr marL="0" indent="0">
              <a:buNone/>
            </a:pPr>
            <a:r>
              <a:rPr lang="uk-UA" sz="1600" dirty="0" smtClean="0"/>
              <a:t>В </a:t>
            </a:r>
            <a:r>
              <a:rPr lang="uk-UA" sz="1600" dirty="0" smtClean="0"/>
              <a:t>той час як деякі вектори загроз є загальними для існуючих мереж, інші, такі як </a:t>
            </a:r>
            <a:r>
              <a:rPr lang="uk-UA" sz="1600" b="1" dirty="0" smtClean="0"/>
              <a:t>атаки на рівень керування або рівень зв'язку та логічно централізовані контролери</a:t>
            </a:r>
            <a:r>
              <a:rPr lang="uk-UA" sz="1600" dirty="0" smtClean="0"/>
              <a:t>, більш специфічні для </a:t>
            </a:r>
            <a:r>
              <a:rPr lang="en-US" sz="1600" dirty="0" smtClean="0"/>
              <a:t>SDN. </a:t>
            </a:r>
            <a:endParaRPr lang="uk-UA" sz="1600" dirty="0" smtClean="0"/>
          </a:p>
          <a:p>
            <a:pPr marL="0" indent="0">
              <a:buNone/>
            </a:pPr>
            <a:r>
              <a:rPr lang="uk-UA" sz="1600" dirty="0" smtClean="0"/>
              <a:t>Мережі </a:t>
            </a:r>
            <a:r>
              <a:rPr lang="en-US" sz="1600" dirty="0" err="1" smtClean="0"/>
              <a:t>OpenFlow</a:t>
            </a:r>
            <a:r>
              <a:rPr lang="en-US" sz="1600" dirty="0" smtClean="0"/>
              <a:t> </a:t>
            </a:r>
            <a:r>
              <a:rPr lang="uk-UA" sz="1600" dirty="0" smtClean="0"/>
              <a:t>схильні до деяких проблем безпеки і надійності, таким як </a:t>
            </a:r>
            <a:r>
              <a:rPr lang="uk-UA" sz="1600" b="1" dirty="0" smtClean="0"/>
              <a:t>підробка, фальсифікація, анулювання, розкриття інформації, відмова в обслуговуванні і підвищення привілеїв</a:t>
            </a:r>
            <a:r>
              <a:rPr lang="uk-UA" sz="1600" dirty="0" smtClean="0"/>
              <a:t>. </a:t>
            </a:r>
          </a:p>
          <a:p>
            <a:pPr marL="0" indent="0">
              <a:buNone/>
            </a:pPr>
            <a:r>
              <a:rPr lang="uk-UA" sz="1600" dirty="0" smtClean="0"/>
              <a:t>Припущення, що вплив загроз на деякі </a:t>
            </a:r>
            <a:r>
              <a:rPr lang="uk-UA" sz="1600" b="1" dirty="0" smtClean="0"/>
              <a:t>додатки</a:t>
            </a:r>
            <a:r>
              <a:rPr lang="uk-UA" sz="1600" dirty="0" smtClean="0"/>
              <a:t> локалізовано і не вплине на роботу </a:t>
            </a:r>
            <a:r>
              <a:rPr lang="en-US" sz="1600" dirty="0" smtClean="0"/>
              <a:t>SDN, </a:t>
            </a:r>
            <a:r>
              <a:rPr lang="uk-UA" sz="1600" dirty="0" smtClean="0"/>
              <a:t>є основною причиною цих вразливостей. Варто підкреслити, що деякі атаки (наприклад, спуфінг) не прив'язані до </a:t>
            </a:r>
            <a:r>
              <a:rPr lang="en-US" sz="1600" dirty="0" smtClean="0"/>
              <a:t>SDN. </a:t>
            </a:r>
            <a:r>
              <a:rPr lang="uk-UA" sz="1600" dirty="0" smtClean="0"/>
              <a:t>Однак ці атаки можуть зробити більший вплив на </a:t>
            </a:r>
            <a:r>
              <a:rPr lang="en-US" sz="1600" dirty="0" smtClean="0"/>
              <a:t>SDN. </a:t>
            </a:r>
            <a:endParaRPr lang="uk-UA" sz="1600" dirty="0" smtClean="0"/>
          </a:p>
          <a:p>
            <a:pPr marL="0" indent="0">
              <a:buNone/>
            </a:pPr>
            <a:r>
              <a:rPr lang="uk-UA" sz="1600" dirty="0" smtClean="0"/>
              <a:t>Наприклад, успішно </a:t>
            </a:r>
            <a:r>
              <a:rPr lang="uk-UA" sz="1600" b="1" dirty="0" smtClean="0"/>
              <a:t>визначивши адресу мережевого контролера</a:t>
            </a:r>
            <a:r>
              <a:rPr lang="uk-UA" sz="1600" dirty="0" smtClean="0"/>
              <a:t>, зловмисник, який використовує скомпрометований контролер, може </a:t>
            </a:r>
            <a:r>
              <a:rPr lang="uk-UA" sz="1600" b="1" dirty="0" smtClean="0"/>
              <a:t>встановити свої власні спеціальні правила </a:t>
            </a:r>
            <a:r>
              <a:rPr lang="uk-UA" sz="1600" dirty="0" smtClean="0"/>
              <a:t>на всіх </a:t>
            </a:r>
            <a:r>
              <a:rPr lang="uk-UA" sz="1600" dirty="0" smtClean="0"/>
              <a:t>вузлах, що пересилають дані, </a:t>
            </a:r>
            <a:r>
              <a:rPr lang="uk-UA" sz="1600" dirty="0" smtClean="0"/>
              <a:t>або </a:t>
            </a:r>
            <a:r>
              <a:rPr lang="uk-UA" sz="1600" dirty="0" smtClean="0"/>
              <a:t>пристроях для своїх власних зловмисних цілей і отримати контроль над всією мережею протягом декількох хвилин, і це величезна </a:t>
            </a:r>
            <a:r>
              <a:rPr lang="uk-UA" sz="1600" dirty="0" smtClean="0"/>
              <a:t>проблема!</a:t>
            </a:r>
          </a:p>
          <a:p>
            <a:pPr marL="0" indent="0">
              <a:buNone/>
            </a:pPr>
            <a:r>
              <a:rPr lang="ru-RU" sz="1600" dirty="0" smtClean="0"/>
              <a:t>Зловмисник </a:t>
            </a:r>
            <a:r>
              <a:rPr lang="ru-RU" sz="1600" dirty="0"/>
              <a:t>також може спробувати </a:t>
            </a:r>
            <a:r>
              <a:rPr lang="ru-RU" sz="1600" b="1" dirty="0"/>
              <a:t>вгадати встановлені правила </a:t>
            </a:r>
            <a:r>
              <a:rPr lang="ru-RU" sz="1600" dirty="0"/>
              <a:t>потоку і згодом </a:t>
            </a:r>
            <a:r>
              <a:rPr lang="ru-RU" sz="1600" b="1" dirty="0"/>
              <a:t>підробити пакети</a:t>
            </a:r>
            <a:r>
              <a:rPr lang="ru-RU" sz="1600" dirty="0"/>
              <a:t>, щоб віддалено збільшити лічильник мережевого трафіку і зробити правила балансування навантаження неефективними. Така атака негативно позначиться на системах балансування навантаження. </a:t>
            </a:r>
          </a:p>
          <a:p>
            <a:pPr marL="0" indent="0">
              <a:buNone/>
            </a:pPr>
            <a:r>
              <a:rPr lang="ru-RU" sz="1600" dirty="0"/>
              <a:t>Деякі інші технічні проблеми безпеки в мережах SDN включають відсутність суворих заходів безпеки і підтримки контролю доступу на більшості комутаторів, які контролюють контролери. </a:t>
            </a:r>
          </a:p>
          <a:p>
            <a:pPr marL="0" indent="0">
              <a:buNone/>
            </a:pPr>
            <a:r>
              <a:rPr lang="ru-RU" sz="1600" dirty="0"/>
              <a:t>Існує помилкова думка, що дані каналу протоколу TCP є безпечними в фізичному сенсі. Це не правильно: досить простого прослуховуючого додатку, налаштованого (наприклад, використовуваного для настройки мережевих даних) і націленого на хост-сервер, щоб зламати мережу. Крім того, вразливостей в самих контролерів, проблеми розробки додатків (помилки), таких як раптовий вихід додатка або постійне виділення системної пам'яті, досить для того, щоб викликати вразливість і вивести з ладу існуючі контролери, а також може призвести до серйозної безпеки. порушення.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645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224" y="563418"/>
            <a:ext cx="10982326" cy="3160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Всі ці задачі </a:t>
            </a:r>
            <a:r>
              <a:rPr lang="ru-RU" sz="1800" dirty="0" smtClean="0"/>
              <a:t>за своїи призначенням можна умовно </a:t>
            </a:r>
            <a:r>
              <a:rPr lang="ru-RU" sz="1800" dirty="0" smtClean="0"/>
              <a:t>поділити на три </a:t>
            </a:r>
            <a:r>
              <a:rPr lang="ru-RU" sz="1800" dirty="0" smtClean="0"/>
              <a:t>рівня: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/>
              <a:t/>
            </a:r>
            <a:br>
              <a:rPr lang="ru-RU" sz="1800" dirty="0"/>
            </a:br>
            <a:r>
              <a:rPr lang="en-US" sz="1800" dirty="0"/>
              <a:t> </a:t>
            </a:r>
            <a:r>
              <a:rPr lang="uk-UA" sz="1800" dirty="0" smtClean="0"/>
              <a:t>   </a:t>
            </a:r>
          </a:p>
          <a:p>
            <a:pPr marL="0" indent="0">
              <a:buNone/>
            </a:pPr>
            <a:r>
              <a:rPr lang="ru-RU" sz="1800" dirty="0" smtClean="0"/>
              <a:t>-  Рівень </a:t>
            </a:r>
            <a:r>
              <a:rPr lang="ru-RU" sz="1800" dirty="0" smtClean="0"/>
              <a:t>адміністрування та оркестрування (</a:t>
            </a:r>
            <a:r>
              <a:rPr lang="en-US" sz="1800" dirty="0"/>
              <a:t>management plane</a:t>
            </a:r>
            <a:r>
              <a:rPr lang="ru-RU" sz="1800" dirty="0" smtClean="0"/>
              <a:t>)</a:t>
            </a:r>
          </a:p>
          <a:p>
            <a:pPr marL="0" indent="0">
              <a:buNone/>
            </a:pPr>
            <a:r>
              <a:rPr lang="ru-RU" sz="1800" dirty="0" smtClean="0"/>
              <a:t>-  Рівень керування (</a:t>
            </a:r>
            <a:r>
              <a:rPr lang="en-US" sz="1800" dirty="0" smtClean="0"/>
              <a:t>control plane</a:t>
            </a:r>
            <a:r>
              <a:rPr lang="uk-UA" sz="1800" dirty="0" smtClean="0"/>
              <a:t>)</a:t>
            </a:r>
            <a:endParaRPr lang="en-US" sz="1800" dirty="0"/>
          </a:p>
          <a:p>
            <a:pPr marL="0" indent="0">
              <a:buNone/>
            </a:pPr>
            <a:r>
              <a:rPr lang="uk-UA" sz="1800" dirty="0" smtClean="0"/>
              <a:t>-  Рівень даних </a:t>
            </a:r>
            <a:r>
              <a:rPr lang="ru-RU" sz="1800" dirty="0" smtClean="0"/>
              <a:t>(</a:t>
            </a:r>
            <a:r>
              <a:rPr lang="en-US" sz="1800" dirty="0" smtClean="0"/>
              <a:t>data plane</a:t>
            </a:r>
            <a:r>
              <a:rPr lang="ru-RU" sz="1800" dirty="0" smtClean="0"/>
              <a:t>)</a:t>
            </a:r>
            <a:endParaRPr lang="en-US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85" y="3125787"/>
            <a:ext cx="538162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0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374" y="200025"/>
            <a:ext cx="11458575" cy="64103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/>
              <a:t>Зустрічні заходи безпеки</a:t>
            </a:r>
          </a:p>
          <a:p>
            <a:pPr marL="0" indent="0"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uk-UA" sz="1800" dirty="0" smtClean="0"/>
              <a:t>Можна виконати декілька контрзаходів для зменшення загроз безпеки в </a:t>
            </a:r>
            <a:r>
              <a:rPr lang="en-US" sz="1800" dirty="0" smtClean="0"/>
              <a:t>SDN. </a:t>
            </a: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Традиційні методи, такі як контроль доступу, механізми виявлення атак, вибіркова фільтрація (наприклад, контролер вирішує, які асинхронні повідомлення він буде приймати або відхиляти), усунення неполадок, брандмауери і системи виявлення вторгнень, можуть використовуватися для пом'якшення впливу або запобігання атак.</a:t>
            </a:r>
          </a:p>
          <a:p>
            <a:pPr marL="0" indent="0">
              <a:buNone/>
            </a:pPr>
            <a:r>
              <a:rPr lang="uk-UA" sz="1800" dirty="0" smtClean="0"/>
              <a:t>Сторонні мережеві додатки завжди повинні перевірятися на наявність поганого коду і прихованих загроз. Більш короткі тайм-аути, відкидання пакетів і обмеження швидкості - це методи, які можуть застосовуватися на контролерах і пристроях переадресації для пом'якшення широкого спектру загроз. </a:t>
            </a:r>
          </a:p>
          <a:p>
            <a:pPr marL="0" indent="0">
              <a:buNone/>
            </a:pPr>
            <a:r>
              <a:rPr lang="uk-UA" sz="1800" dirty="0" smtClean="0"/>
              <a:t>Скорочені тайм-аути можна використовувати для зменшення ефекту атаки шляхом вивчення режиму роботи з реагує відповіддю в мережі </a:t>
            </a:r>
            <a:r>
              <a:rPr lang="en-US" sz="1800" dirty="0" smtClean="0"/>
              <a:t>SDN, </a:t>
            </a:r>
            <a:r>
              <a:rPr lang="uk-UA" sz="1800" dirty="0" smtClean="0"/>
              <a:t>щоб змусити правила установки контролера відключати, голодувати або позбавляти заражений сервер трафіку. При зменшенні часу очікування зловмисник буде змушений постійно генерувати кілька підроблених пакетів, щоб уникнути закінчення часу очікування </a:t>
            </a:r>
            <a:r>
              <a:rPr lang="en-US" sz="1800" dirty="0" smtClean="0"/>
              <a:t>TTL (</a:t>
            </a:r>
            <a:r>
              <a:rPr lang="uk-UA" sz="1800" dirty="0" smtClean="0"/>
              <a:t>час життя), що збільшить атаку і підвищить ймовірність виявлення; зателефонуйте в поліцію. І так, я бачу це по телеграмі, і в той час як злочинця відводять, він кричить, це пастка, це пастка. Так, я теж сміюся. </a:t>
            </a:r>
          </a:p>
          <a:p>
            <a:pPr marL="0" indent="0">
              <a:buNone/>
            </a:pPr>
            <a:r>
              <a:rPr lang="uk-UA" sz="1800" dirty="0" smtClean="0"/>
              <a:t>Криміналістичні заходи і заходи щодо виправлення, такі як безпечне ведення журналу, кореляція подій і узгоджена звітність, дуже важливі для забезпечення безпеки мережі </a:t>
            </a:r>
            <a:r>
              <a:rPr lang="en-US" sz="1800" dirty="0" smtClean="0"/>
              <a:t>SDN. </a:t>
            </a:r>
            <a:r>
              <a:rPr lang="uk-UA" sz="1800" dirty="0" smtClean="0"/>
              <a:t>Якщо щось не так з мережею, оператори повинні бути в змозі швидко виявити загрозу, відстежити її, закрити лазівки і максимально швидко перевести мережу в безпечний режим.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8687570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249" y="2484582"/>
            <a:ext cx="10353761" cy="1326321"/>
          </a:xfrm>
        </p:spPr>
        <p:txBody>
          <a:bodyPr/>
          <a:lstStyle/>
          <a:p>
            <a:pPr algn="ctr"/>
            <a:r>
              <a:rPr lang="uk-UA" b="1" dirty="0" smtClean="0"/>
              <a:t>Дякую за увагу!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2041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636" y="200026"/>
            <a:ext cx="10390909" cy="11854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Рівень керування (</a:t>
            </a:r>
            <a:r>
              <a:rPr lang="en-US" sz="2000" b="1" dirty="0"/>
              <a:t>control plane</a:t>
            </a:r>
            <a:r>
              <a:rPr lang="uk-UA" sz="2000" b="1" dirty="0"/>
              <a:t>)</a:t>
            </a:r>
            <a:endParaRPr lang="en-US" sz="2000" b="1" dirty="0"/>
          </a:p>
          <a:p>
            <a:pPr marL="0" indent="0">
              <a:buNone/>
            </a:pP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Рівень керування відповідає за обмін інформацією про маршрутизацію, побудову таблиць </a:t>
            </a:r>
            <a:r>
              <a:rPr lang="en-US" sz="1800" dirty="0" smtClean="0"/>
              <a:t>ARP </a:t>
            </a:r>
            <a:r>
              <a:rPr lang="uk-UA" sz="1800" dirty="0" smtClean="0"/>
              <a:t>і т.д.</a:t>
            </a:r>
            <a:r>
              <a:rPr lang="ru-RU" sz="1800" dirty="0" smtClean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90" y="1707734"/>
            <a:ext cx="6125799" cy="36965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9382" y="1707734"/>
            <a:ext cx="51169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Ось деякі </a:t>
            </a:r>
            <a:r>
              <a:rPr lang="uk-UA" u="sng" dirty="0"/>
              <a:t>завдання,</a:t>
            </a:r>
            <a:r>
              <a:rPr lang="uk-UA" dirty="0"/>
              <a:t> які виконуються </a:t>
            </a:r>
            <a:r>
              <a:rPr lang="uk-UA" u="sng" dirty="0"/>
              <a:t>рівнем керування</a:t>
            </a:r>
            <a:r>
              <a:rPr lang="uk-UA" dirty="0"/>
              <a:t>: </a:t>
            </a:r>
            <a:endParaRPr lang="en-US" dirty="0" smtClean="0"/>
          </a:p>
          <a:p>
            <a:endParaRPr lang="uk-UA" dirty="0"/>
          </a:p>
          <a:p>
            <a:pPr>
              <a:buFontTx/>
              <a:buChar char="-"/>
            </a:pPr>
            <a:r>
              <a:rPr lang="en-US" dirty="0" smtClean="0"/>
              <a:t>  </a:t>
            </a:r>
            <a:r>
              <a:rPr lang="uk-UA" dirty="0" smtClean="0"/>
              <a:t>Вивчення </a:t>
            </a:r>
            <a:r>
              <a:rPr lang="en-US" dirty="0"/>
              <a:t>MAC-</a:t>
            </a:r>
            <a:r>
              <a:rPr lang="uk-UA" dirty="0"/>
              <a:t>адрес для побудови таблиці </a:t>
            </a:r>
            <a:r>
              <a:rPr lang="en-US" dirty="0"/>
              <a:t>MAC-</a:t>
            </a:r>
            <a:r>
              <a:rPr lang="uk-UA" dirty="0"/>
              <a:t>адрес комутатора. </a:t>
            </a:r>
            <a:endParaRPr lang="en-US" dirty="0" smtClean="0"/>
          </a:p>
          <a:p>
            <a:endParaRPr lang="uk-UA" dirty="0"/>
          </a:p>
          <a:p>
            <a:pPr>
              <a:buFontTx/>
              <a:buChar char="-"/>
            </a:pPr>
            <a:r>
              <a:rPr lang="en-US" dirty="0" smtClean="0"/>
              <a:t>  </a:t>
            </a:r>
            <a:r>
              <a:rPr lang="uk-UA" dirty="0" smtClean="0"/>
              <a:t>Запуск </a:t>
            </a:r>
            <a:r>
              <a:rPr lang="en-US" dirty="0"/>
              <a:t>STP </a:t>
            </a:r>
            <a:r>
              <a:rPr lang="uk-UA" dirty="0"/>
              <a:t>для створення топології без петель</a:t>
            </a:r>
            <a:r>
              <a:rPr lang="uk-UA" dirty="0" smtClean="0"/>
              <a:t>.</a:t>
            </a:r>
            <a:endParaRPr lang="en-US" dirty="0" smtClean="0"/>
          </a:p>
          <a:p>
            <a:r>
              <a:rPr lang="uk-UA" dirty="0" smtClean="0"/>
              <a:t> </a:t>
            </a:r>
            <a:endParaRPr lang="uk-UA" dirty="0"/>
          </a:p>
          <a:p>
            <a:pPr>
              <a:buFontTx/>
              <a:buChar char="-"/>
            </a:pPr>
            <a:r>
              <a:rPr lang="en-US" dirty="0" smtClean="0"/>
              <a:t>  </a:t>
            </a:r>
            <a:r>
              <a:rPr lang="uk-UA" dirty="0" smtClean="0"/>
              <a:t>Побудова </a:t>
            </a:r>
            <a:r>
              <a:rPr lang="en-US" dirty="0"/>
              <a:t>ARP </a:t>
            </a:r>
            <a:r>
              <a:rPr lang="uk-UA" dirty="0"/>
              <a:t>таблиць</a:t>
            </a:r>
            <a:r>
              <a:rPr lang="uk-UA" dirty="0" smtClean="0"/>
              <a:t>.</a:t>
            </a:r>
            <a:endParaRPr lang="en-US" dirty="0" smtClean="0"/>
          </a:p>
          <a:p>
            <a:r>
              <a:rPr lang="uk-UA" dirty="0" smtClean="0"/>
              <a:t> </a:t>
            </a:r>
            <a:endParaRPr lang="uk-UA" dirty="0"/>
          </a:p>
          <a:p>
            <a:pPr>
              <a:buFontTx/>
              <a:buChar char="-"/>
            </a:pPr>
            <a:r>
              <a:rPr lang="uk-UA" dirty="0" smtClean="0"/>
              <a:t> </a:t>
            </a:r>
            <a:r>
              <a:rPr lang="uk-UA" dirty="0"/>
              <a:t>Запуск протоколів маршрутизації, таких як </a:t>
            </a:r>
            <a:r>
              <a:rPr lang="en-US" dirty="0"/>
              <a:t>OSPF, EIGRP </a:t>
            </a:r>
            <a:r>
              <a:rPr lang="uk-UA" dirty="0"/>
              <a:t>і </a:t>
            </a:r>
            <a:r>
              <a:rPr lang="en-US" dirty="0"/>
              <a:t>BGP, </a:t>
            </a:r>
            <a:r>
              <a:rPr lang="uk-UA" dirty="0"/>
              <a:t>і створення таблиці маршрутизації.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75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374" y="200025"/>
            <a:ext cx="11458575" cy="121313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7200" b="1" dirty="0" smtClean="0"/>
              <a:t>Рівень даних </a:t>
            </a:r>
            <a:r>
              <a:rPr lang="ru-RU" sz="7200" b="1" dirty="0"/>
              <a:t>(</a:t>
            </a:r>
            <a:r>
              <a:rPr lang="en-US" sz="7200" b="1" dirty="0"/>
              <a:t>data plane</a:t>
            </a:r>
            <a:r>
              <a:rPr lang="ru-RU" sz="7200" b="1" dirty="0"/>
              <a:t>)</a:t>
            </a:r>
            <a:endParaRPr lang="en-US" sz="7200" b="1" dirty="0"/>
          </a:p>
          <a:p>
            <a:pPr marL="0" indent="0">
              <a:buNone/>
            </a:pPr>
            <a:r>
              <a:rPr lang="ru-RU" sz="7200" dirty="0"/>
              <a:t/>
            </a:r>
            <a:br>
              <a:rPr lang="ru-RU" sz="7200" dirty="0"/>
            </a:br>
            <a:r>
              <a:rPr lang="uk-UA" sz="7200" dirty="0"/>
              <a:t>Рівень даних відповідає за пересилку трафіку. Він спирається на інформацію, яку надає рівень </a:t>
            </a:r>
            <a:r>
              <a:rPr lang="uk-UA" sz="7200" dirty="0" smtClean="0"/>
              <a:t>керування. </a:t>
            </a:r>
          </a:p>
          <a:p>
            <a:pPr marL="0" indent="0">
              <a:buNone/>
            </a:pPr>
            <a:endParaRPr lang="uk-UA" sz="7200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150" y="1883225"/>
            <a:ext cx="6125799" cy="36965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7883" y="1739176"/>
            <a:ext cx="52546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Ось деякі </a:t>
            </a:r>
            <a:r>
              <a:rPr lang="uk-UA" u="sng" dirty="0"/>
              <a:t>завдання</a:t>
            </a:r>
            <a:r>
              <a:rPr lang="uk-UA" dirty="0"/>
              <a:t>, які вирішує </a:t>
            </a:r>
            <a:r>
              <a:rPr lang="uk-UA" u="sng" dirty="0"/>
              <a:t>рівень даних</a:t>
            </a:r>
            <a:r>
              <a:rPr lang="uk-UA" dirty="0" smtClean="0"/>
              <a:t>:</a:t>
            </a:r>
            <a:endParaRPr lang="en-US" dirty="0" smtClean="0"/>
          </a:p>
          <a:p>
            <a:r>
              <a:rPr lang="uk-UA" dirty="0" smtClean="0"/>
              <a:t> </a:t>
            </a:r>
            <a:endParaRPr lang="uk-UA" dirty="0"/>
          </a:p>
          <a:p>
            <a:pPr>
              <a:buFontTx/>
              <a:buChar char="-"/>
            </a:pPr>
            <a:r>
              <a:rPr lang="uk-UA" dirty="0"/>
              <a:t>Інкапсуляція і деінкапсуляція пакетів</a:t>
            </a:r>
            <a:r>
              <a:rPr lang="uk-UA" dirty="0" smtClean="0"/>
              <a:t>.</a:t>
            </a:r>
            <a:endParaRPr lang="en-US" dirty="0" smtClean="0"/>
          </a:p>
          <a:p>
            <a:endParaRPr lang="uk-UA" dirty="0"/>
          </a:p>
          <a:p>
            <a:pPr>
              <a:buFontTx/>
              <a:buChar char="-"/>
            </a:pPr>
            <a:r>
              <a:rPr lang="uk-UA" dirty="0"/>
              <a:t>Додавання або видалення заголовків, таких як заголовок </a:t>
            </a:r>
            <a:r>
              <a:rPr lang="uk-UA" dirty="0" smtClean="0"/>
              <a:t>802.1Q</a:t>
            </a:r>
            <a:r>
              <a:rPr lang="en-US" dirty="0" smtClean="0"/>
              <a:t> (VLAN)</a:t>
            </a:r>
            <a:r>
              <a:rPr lang="uk-UA" dirty="0" smtClean="0"/>
              <a:t>. </a:t>
            </a:r>
            <a:endParaRPr lang="en-US" dirty="0" smtClean="0"/>
          </a:p>
          <a:p>
            <a:endParaRPr lang="uk-UA" dirty="0"/>
          </a:p>
          <a:p>
            <a:pPr>
              <a:buFontTx/>
              <a:buChar char="-"/>
            </a:pPr>
            <a:r>
              <a:rPr lang="uk-UA" dirty="0"/>
              <a:t>Пошук відповідних MAC-адрес для пересилання. </a:t>
            </a:r>
            <a:endParaRPr lang="en-US" dirty="0" smtClean="0"/>
          </a:p>
          <a:p>
            <a:endParaRPr lang="uk-UA" dirty="0"/>
          </a:p>
          <a:p>
            <a:pPr>
              <a:buFontTx/>
              <a:buChar char="-"/>
            </a:pPr>
            <a:r>
              <a:rPr lang="uk-UA" dirty="0"/>
              <a:t>Пошук відповідних IP-адрес в таблиці маршрутизації. </a:t>
            </a:r>
            <a:endParaRPr lang="en-US" dirty="0" smtClean="0"/>
          </a:p>
          <a:p>
            <a:endParaRPr lang="uk-UA" dirty="0"/>
          </a:p>
          <a:p>
            <a:pPr>
              <a:buFontTx/>
              <a:buChar char="-"/>
            </a:pPr>
            <a:r>
              <a:rPr lang="uk-UA" dirty="0"/>
              <a:t>Зміни адрес джерела і адреси призначення при використанні NAT. </a:t>
            </a:r>
            <a:endParaRPr lang="en-US" dirty="0" smtClean="0"/>
          </a:p>
          <a:p>
            <a:endParaRPr lang="uk-UA" dirty="0"/>
          </a:p>
          <a:p>
            <a:pPr>
              <a:buFontTx/>
              <a:buChar char="-"/>
            </a:pPr>
            <a:r>
              <a:rPr lang="uk-UA" dirty="0"/>
              <a:t>Фільтрація трафіку через access-lists.</a:t>
            </a:r>
          </a:p>
        </p:txBody>
      </p:sp>
    </p:spTree>
    <p:extLst>
      <p:ext uri="{BB962C8B-B14F-4D97-AF65-F5344CB8AC3E}">
        <p14:creationId xmlns:p14="http://schemas.microsoft.com/office/powerpoint/2010/main" val="2803100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374" y="200025"/>
            <a:ext cx="11458575" cy="64103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/>
              <a:t>Рівень адміністрування та оркестрування</a:t>
            </a:r>
            <a:r>
              <a:rPr lang="ru-RU" sz="1800" b="1" dirty="0" smtClean="0"/>
              <a:t>(</a:t>
            </a:r>
            <a:r>
              <a:rPr lang="en-US" sz="1800" b="1" dirty="0"/>
              <a:t>management plane</a:t>
            </a:r>
            <a:r>
              <a:rPr lang="ru-RU" sz="1800" b="1" dirty="0"/>
              <a:t>)</a:t>
            </a:r>
          </a:p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Рівень </a:t>
            </a:r>
            <a:r>
              <a:rPr lang="uk-UA" sz="1800" dirty="0"/>
              <a:t>адміністрування та оркестрування використовується для доступу і </a:t>
            </a:r>
            <a:r>
              <a:rPr lang="uk-UA" sz="1800" dirty="0" smtClean="0"/>
              <a:t>керування </a:t>
            </a:r>
            <a:r>
              <a:rPr lang="uk-UA" sz="1800" dirty="0" smtClean="0"/>
              <a:t>мережевими </a:t>
            </a:r>
            <a:r>
              <a:rPr lang="uk-UA" sz="1800" dirty="0"/>
              <a:t>пристроями. Наприклад, доступ до пристрою через </a:t>
            </a:r>
            <a:r>
              <a:rPr lang="en-US" sz="1800" dirty="0"/>
              <a:t>telnet, SSH </a:t>
            </a:r>
            <a:r>
              <a:rPr lang="uk-UA" sz="1800" dirty="0"/>
              <a:t>або через консольний порт</a:t>
            </a:r>
            <a:r>
              <a:rPr lang="uk-UA" sz="1800" dirty="0" smtClean="0"/>
              <a:t>.</a:t>
            </a:r>
            <a:endParaRPr lang="en-US" sz="1800" dirty="0" smtClean="0"/>
          </a:p>
          <a:p>
            <a:pPr marL="0" indent="0">
              <a:buNone/>
            </a:pPr>
            <a:r>
              <a:rPr lang="uk-UA" sz="1800" dirty="0" smtClean="0"/>
              <a:t> </a:t>
            </a:r>
            <a:endParaRPr lang="ru-RU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150" y="1975589"/>
            <a:ext cx="6125799" cy="3696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3" y="2621834"/>
            <a:ext cx="4777815" cy="155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92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2" y="180975"/>
            <a:ext cx="2303800" cy="6410325"/>
          </a:xfrm>
        </p:spPr>
      </p:pic>
      <p:sp>
        <p:nvSpPr>
          <p:cNvPr id="4" name="Прямоугольник 3"/>
          <p:cNvSpPr/>
          <p:nvPr/>
        </p:nvSpPr>
        <p:spPr>
          <a:xfrm>
            <a:off x="3047999" y="180975"/>
            <a:ext cx="902017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/>
              <a:t>Приклад мережевої інфраструктури дата-центру компанії. </a:t>
            </a:r>
            <a:endParaRPr lang="uk-UA" sz="2000" b="1" dirty="0" smtClean="0"/>
          </a:p>
          <a:p>
            <a:endParaRPr lang="uk-UA" sz="2000" dirty="0"/>
          </a:p>
          <a:p>
            <a:r>
              <a:rPr lang="uk-UA" dirty="0" smtClean="0"/>
              <a:t>Внизу </a:t>
            </a:r>
            <a:r>
              <a:rPr lang="uk-UA" dirty="0" smtClean="0"/>
              <a:t>схеми ми </a:t>
            </a:r>
            <a:r>
              <a:rPr lang="uk-UA" dirty="0"/>
              <a:t>бачимо сервер VMware ESXi з декількома віртуальними машинами. Цей сервер підключений до деяких комутаторів на рівнях доступу та агрегації. Ми також бачимо два ASA, які захищають наш сервер і два маршрутизатора для доступу до зовнішнього світу. Зверху є ще один роутер з хост-пристроєм. </a:t>
            </a:r>
            <a:endParaRPr lang="uk-UA" dirty="0" smtClean="0"/>
          </a:p>
          <a:p>
            <a:endParaRPr lang="uk-UA" dirty="0"/>
          </a:p>
          <a:p>
            <a:r>
              <a:rPr lang="uk-UA" dirty="0" smtClean="0"/>
              <a:t>Припустимо</a:t>
            </a:r>
            <a:r>
              <a:rPr lang="uk-UA" dirty="0"/>
              <a:t>, у цій компанії є бізнес-вимоги для нового додатка, для якого потрібно встановити чотири нові віртуальні машини на сервері VMware. </a:t>
            </a:r>
            <a:endParaRPr lang="uk-UA" dirty="0" smtClean="0"/>
          </a:p>
          <a:p>
            <a:r>
              <a:rPr lang="uk-UA" dirty="0" smtClean="0"/>
              <a:t>З </a:t>
            </a:r>
            <a:r>
              <a:rPr lang="uk-UA" dirty="0"/>
              <a:t>міркувань безпеки кожна віртуальна машина повинна знаходитися в </a:t>
            </a:r>
            <a:r>
              <a:rPr lang="uk-UA" dirty="0" smtClean="0"/>
              <a:t>окремій </a:t>
            </a:r>
            <a:r>
              <a:rPr lang="uk-UA" dirty="0"/>
              <a:t>VLAN. </a:t>
            </a:r>
            <a:endParaRPr lang="uk-UA" dirty="0" smtClean="0"/>
          </a:p>
          <a:p>
            <a:r>
              <a:rPr lang="uk-UA" dirty="0" smtClean="0"/>
              <a:t>Користувач</a:t>
            </a:r>
            <a:r>
              <a:rPr lang="uk-UA" dirty="0"/>
              <a:t>, який використовує H1 за R3, повинен мати доступ до додатка, яке працює на цих віртуальних машинах.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083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1492" y="200025"/>
            <a:ext cx="8060458" cy="6410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/>
              <a:t>Що потрібно налаштувати в мережі, щоб </a:t>
            </a:r>
            <a:r>
              <a:rPr lang="uk-UA" sz="1800" dirty="0" smtClean="0"/>
              <a:t>все запрацювало? </a:t>
            </a:r>
            <a:endParaRPr lang="uk-UA" sz="1800" dirty="0" smtClean="0"/>
          </a:p>
          <a:p>
            <a:pPr marL="0" indent="0">
              <a:buNone/>
            </a:pPr>
            <a:endParaRPr lang="uk-UA" sz="1800" dirty="0" smtClean="0"/>
          </a:p>
          <a:p>
            <a:pPr>
              <a:buFontTx/>
              <a:buChar char="-"/>
            </a:pPr>
            <a:r>
              <a:rPr lang="uk-UA" sz="1800" dirty="0" smtClean="0"/>
              <a:t>Мережі </a:t>
            </a:r>
            <a:r>
              <a:rPr lang="en-US" sz="1800" dirty="0"/>
              <a:t>VLAN </a:t>
            </a:r>
            <a:r>
              <a:rPr lang="uk-UA" sz="1800" dirty="0"/>
              <a:t>повинні бути створені на всіх комутаторах. </a:t>
            </a:r>
            <a:endParaRPr lang="uk-UA" sz="1800" dirty="0" smtClean="0"/>
          </a:p>
          <a:p>
            <a:pPr>
              <a:buFontTx/>
              <a:buChar char="-"/>
            </a:pPr>
            <a:r>
              <a:rPr lang="uk-UA" sz="1800" dirty="0" smtClean="0"/>
              <a:t>Ми </a:t>
            </a:r>
            <a:r>
              <a:rPr lang="uk-UA" sz="1800" dirty="0"/>
              <a:t>повинні налаштувати </a:t>
            </a:r>
            <a:r>
              <a:rPr lang="uk-UA" sz="1800" dirty="0" smtClean="0"/>
              <a:t>кореневий </a:t>
            </a:r>
            <a:r>
              <a:rPr lang="uk-UA" sz="1800" dirty="0"/>
              <a:t>міст для нових </a:t>
            </a:r>
            <a:r>
              <a:rPr lang="en-US" sz="1800" dirty="0"/>
              <a:t>VLAN. </a:t>
            </a:r>
            <a:endParaRPr lang="uk-UA" sz="1800" dirty="0" smtClean="0"/>
          </a:p>
          <a:p>
            <a:pPr>
              <a:buFontTx/>
              <a:buChar char="-"/>
            </a:pPr>
            <a:r>
              <a:rPr lang="uk-UA" sz="1800" dirty="0" smtClean="0"/>
              <a:t>Ми </a:t>
            </a:r>
            <a:r>
              <a:rPr lang="uk-UA" sz="1800" dirty="0"/>
              <a:t>повинні призначити чотири нові підмережі, по одній для кожної </a:t>
            </a:r>
            <a:r>
              <a:rPr lang="en-US" sz="1800" dirty="0"/>
              <a:t>VLAN. </a:t>
            </a:r>
            <a:endParaRPr lang="uk-UA" sz="1800" dirty="0" smtClean="0"/>
          </a:p>
          <a:p>
            <a:pPr>
              <a:buFontTx/>
              <a:buChar char="-"/>
            </a:pPr>
            <a:r>
              <a:rPr lang="uk-UA" sz="1800" dirty="0" smtClean="0"/>
              <a:t>Нам </a:t>
            </a:r>
            <a:r>
              <a:rPr lang="uk-UA" sz="1800" dirty="0"/>
              <a:t>потрібно створити нові під-інтерфейси з </a:t>
            </a:r>
            <a:r>
              <a:rPr lang="en-US" sz="1800" dirty="0"/>
              <a:t>IP-</a:t>
            </a:r>
            <a:r>
              <a:rPr lang="uk-UA" sz="1800" dirty="0"/>
              <a:t>адресами на комутаторах. </a:t>
            </a:r>
            <a:endParaRPr lang="uk-UA" sz="1800" dirty="0" smtClean="0"/>
          </a:p>
          <a:p>
            <a:pPr>
              <a:buFontTx/>
              <a:buChar char="-"/>
            </a:pPr>
            <a:r>
              <a:rPr lang="uk-UA" sz="1800" dirty="0" smtClean="0"/>
              <a:t>Нам </a:t>
            </a:r>
            <a:r>
              <a:rPr lang="uk-UA" sz="1800" dirty="0"/>
              <a:t>потрібно налаштувати </a:t>
            </a:r>
            <a:r>
              <a:rPr lang="en-US" sz="1800" dirty="0" smtClean="0"/>
              <a:t>VRRP</a:t>
            </a:r>
            <a:r>
              <a:rPr lang="uk-UA" sz="1800" dirty="0" smtClean="0"/>
              <a:t> </a:t>
            </a:r>
            <a:r>
              <a:rPr lang="en-US" sz="1800" dirty="0"/>
              <a:t>(Virtual Router Redundancy Protocol) </a:t>
            </a:r>
            <a:r>
              <a:rPr lang="uk-UA" sz="1800" dirty="0"/>
              <a:t>або </a:t>
            </a:r>
            <a:r>
              <a:rPr lang="en-US" sz="1800" dirty="0"/>
              <a:t>HSRP </a:t>
            </a:r>
            <a:r>
              <a:rPr lang="uk-UA" sz="1800" dirty="0" smtClean="0">
                <a:effectLst/>
              </a:rPr>
              <a:t>(</a:t>
            </a:r>
            <a:r>
              <a:rPr lang="en-US" sz="1800" dirty="0" smtClean="0">
                <a:effectLst/>
              </a:rPr>
              <a:t>Hot </a:t>
            </a:r>
            <a:r>
              <a:rPr lang="en-US" sz="1800" dirty="0">
                <a:effectLst/>
              </a:rPr>
              <a:t>Standby Redundancy Protocol)</a:t>
            </a:r>
            <a:r>
              <a:rPr lang="en-US" sz="1800" dirty="0"/>
              <a:t>  </a:t>
            </a:r>
            <a:r>
              <a:rPr lang="uk-UA" sz="1800" dirty="0" smtClean="0"/>
              <a:t>на </a:t>
            </a:r>
            <a:r>
              <a:rPr lang="uk-UA" sz="1800" dirty="0"/>
              <a:t>комутаторах для нових </a:t>
            </a:r>
            <a:r>
              <a:rPr lang="en-US" sz="1800" dirty="0"/>
              <a:t>VLAN. </a:t>
            </a:r>
            <a:endParaRPr lang="uk-UA" sz="1800" dirty="0" smtClean="0"/>
          </a:p>
          <a:p>
            <a:pPr>
              <a:buFontTx/>
              <a:buChar char="-"/>
            </a:pPr>
            <a:r>
              <a:rPr lang="uk-UA" sz="1800" dirty="0" smtClean="0"/>
              <a:t>Ми </a:t>
            </a:r>
            <a:r>
              <a:rPr lang="uk-UA" sz="1800" dirty="0"/>
              <a:t>повинні налаштувати брандмауери, щоб дозволити доступ до нових </a:t>
            </a:r>
            <a:r>
              <a:rPr lang="uk-UA" sz="1800" dirty="0" smtClean="0"/>
              <a:t>додатків/підмереж. </a:t>
            </a:r>
          </a:p>
          <a:p>
            <a:pPr>
              <a:buFontTx/>
              <a:buChar char="-"/>
            </a:pPr>
            <a:r>
              <a:rPr lang="uk-UA" sz="1800" dirty="0" smtClean="0"/>
              <a:t>Ми </a:t>
            </a:r>
            <a:r>
              <a:rPr lang="uk-UA" sz="1800" dirty="0"/>
              <a:t>повинні оголосити нові підмережі в протоколі маршрутизації на наших комутаторах, маршрутизаторах і брандмауерах. </a:t>
            </a:r>
            <a:endParaRPr lang="ru-RU" sz="1800" dirty="0"/>
          </a:p>
        </p:txBody>
      </p:sp>
      <p:pic>
        <p:nvPicPr>
          <p:cNvPr id="4" name="Объект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2" y="180975"/>
            <a:ext cx="230380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40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374" y="200025"/>
            <a:ext cx="11458575" cy="6410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Незважаючи на те, що існують </a:t>
            </a:r>
            <a:r>
              <a:rPr lang="ru-RU" sz="1800" u="sng" dirty="0"/>
              <a:t>інструменти для автоматизації мережі</a:t>
            </a:r>
            <a:r>
              <a:rPr lang="ru-RU" sz="1800" dirty="0"/>
              <a:t>, частіше використовується </a:t>
            </a:r>
            <a:r>
              <a:rPr lang="ru-RU" sz="1800" u="sng" dirty="0"/>
              <a:t>інтерфейс командного рядка</a:t>
            </a:r>
            <a:r>
              <a:rPr lang="ru-RU" sz="1800" dirty="0"/>
              <a:t> для налаштування всіх цих пристроїв, один за іншим.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Це </a:t>
            </a:r>
            <a:r>
              <a:rPr lang="ru-RU" sz="1800" b="1" dirty="0"/>
              <a:t>повільний, ручний процес</a:t>
            </a:r>
            <a:r>
              <a:rPr lang="ru-RU" sz="1800" dirty="0"/>
              <a:t>, який </a:t>
            </a:r>
            <a:r>
              <a:rPr lang="ru-RU" sz="1800" dirty="0" smtClean="0"/>
              <a:t>виконує людина!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 </a:t>
            </a:r>
          </a:p>
          <a:p>
            <a:pPr marL="0" indent="0">
              <a:buNone/>
            </a:pPr>
            <a:r>
              <a:rPr lang="ru-RU" sz="1800" dirty="0" smtClean="0"/>
              <a:t>Хоча </a:t>
            </a:r>
            <a:r>
              <a:rPr lang="ru-RU" sz="1800" dirty="0"/>
              <a:t>для запуску нової віртуальної машини потрібно всього кілька хвилин, </a:t>
            </a:r>
            <a:r>
              <a:rPr lang="ru-RU" sz="1800" dirty="0" smtClean="0"/>
              <a:t>мережевій </a:t>
            </a:r>
            <a:r>
              <a:rPr lang="ru-RU" sz="1800" dirty="0"/>
              <a:t>команді може знадобитися кілька годин для підготовки мережі. Подібні зміни, як правило, також виконуються під час технічного обслуговування, а не в робочий час. </a:t>
            </a: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Віртуалізація </a:t>
            </a:r>
            <a:r>
              <a:rPr lang="ru-RU" sz="1800" dirty="0"/>
              <a:t>серверів є однією з причин, чому компанії шукають щось, що прискорює </a:t>
            </a:r>
            <a:r>
              <a:rPr lang="ru-RU" sz="1800" dirty="0" smtClean="0"/>
              <a:t>цей процес. </a:t>
            </a:r>
          </a:p>
          <a:p>
            <a:pPr marL="0" indent="0">
              <a:buNone/>
            </a:pPr>
            <a:r>
              <a:rPr lang="ru-RU" sz="1800" dirty="0" smtClean="0"/>
              <a:t>До </a:t>
            </a:r>
            <a:r>
              <a:rPr lang="ru-RU" sz="1800" dirty="0"/>
              <a:t>віртуалізації у нас був один фізичний сервер з однією операційною системою. В даний час у нас є кілька фізичних серверів з сотнями віртуальних машин. Ці віртуальні машини можуть автоматично переміщатися з одного фізичного сервера на інший. Коли вони перетинають кордон L3, вам не потрібно чекати, поки мережева команда внесе необхідні зміни в маршрутизацію або списки доступу. Це повинно </a:t>
            </a:r>
            <a:r>
              <a:rPr lang="ru-RU" sz="1800" dirty="0" smtClean="0"/>
              <a:t>відбуватися автоматично. </a:t>
            </a: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В </a:t>
            </a:r>
            <a:r>
              <a:rPr lang="ru-RU" sz="1800" dirty="0"/>
              <a:t>даний час «тренд» полягає в тому, що все повинно бути віртуальним. Тож не дивно, що це також відбувається з мережею. Великі компанії, такі як Cisco, які раніше продавали тільки </a:t>
            </a:r>
            <a:r>
              <a:rPr lang="ru-RU" sz="1800" dirty="0" smtClean="0"/>
              <a:t>пропрієтарне </a:t>
            </a:r>
            <a:r>
              <a:rPr lang="ru-RU" sz="1800" dirty="0"/>
              <a:t>обладнання, тепер також пропонують віртуальні маршрутизатори, ASA, контролери бездротової локальної мережі і т. </a:t>
            </a:r>
            <a:r>
              <a:rPr lang="ru-RU" sz="1800" dirty="0" smtClean="0"/>
              <a:t>д., які </a:t>
            </a:r>
            <a:r>
              <a:rPr lang="ru-RU" sz="1800" dirty="0"/>
              <a:t>можна запускати на серверах VMWare. </a:t>
            </a:r>
          </a:p>
        </p:txBody>
      </p:sp>
    </p:spTree>
    <p:extLst>
      <p:ext uri="{BB962C8B-B14F-4D97-AF65-F5344CB8AC3E}">
        <p14:creationId xmlns:p14="http://schemas.microsoft.com/office/powerpoint/2010/main" val="35825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3926</TotalTime>
  <Words>1825</Words>
  <Application>Microsoft Office PowerPoint</Application>
  <PresentationFormat>Widescreen</PresentationFormat>
  <Paragraphs>221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Введення в спеціальність  Лекція 17   SDN </vt:lpstr>
      <vt:lpstr>ТРАДИЦІЙНА МЕРЕЖА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  амбітний?   Творчий?  розумієшся на   сучасних технологіях?</dc:title>
  <dc:creator>homer</dc:creator>
  <cp:lastModifiedBy>Пользователь Windows</cp:lastModifiedBy>
  <cp:revision>236</cp:revision>
  <dcterms:created xsi:type="dcterms:W3CDTF">2017-11-21T17:19:25Z</dcterms:created>
  <dcterms:modified xsi:type="dcterms:W3CDTF">2021-04-02T05:09:05Z</dcterms:modified>
</cp:coreProperties>
</file>