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  <p:sldId id="257" r:id="rId3"/>
    <p:sldId id="259" r:id="rId4"/>
    <p:sldId id="292" r:id="rId5"/>
    <p:sldId id="260" r:id="rId6"/>
    <p:sldId id="263" r:id="rId7"/>
    <p:sldId id="264" r:id="rId8"/>
    <p:sldId id="270" r:id="rId9"/>
    <p:sldId id="265" r:id="rId10"/>
    <p:sldId id="269" r:id="rId11"/>
    <p:sldId id="272" r:id="rId12"/>
    <p:sldId id="273" r:id="rId13"/>
    <p:sldId id="283" r:id="rId14"/>
    <p:sldId id="284" r:id="rId15"/>
    <p:sldId id="285" r:id="rId16"/>
    <p:sldId id="286" r:id="rId17"/>
    <p:sldId id="291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87B07-CBEA-41E5-844D-933C745948BB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5117B-2D0F-499D-93DD-6EF9FC9D2E7F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3CB23-F71B-45E1-8C94-455C8A19AC5C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56BB6-0F01-45FD-8707-6061DE3CF310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2C945-ACE7-4454-A769-E25F4C10674E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EF6207-17B4-46FA-9463-B97FD5FA52F9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EE844-E30B-4A07-9E39-B6D01ADE4F2D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F9C09-D02A-4A6C-AE8E-7CC3E3CDC40C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498A29-D1F4-4470-BA85-ACC6A43C1B77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C2F62-D249-4168-AE0A-8F2A3AA27B06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9760A-360F-4EB2-852E-A74E6098B57B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401E68C9-3A50-43F8-8785-252436079641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6" r:id="rId9"/>
    <p:sldLayoutId id="2147483754" r:id="rId10"/>
    <p:sldLayoutId id="214748375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7851648" cy="1080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4000" spc="150" dirty="0">
                <a:solidFill>
                  <a:schemeClr val="accent3">
                    <a:lumMod val="50000"/>
                  </a:schemeClr>
                </a:solidFill>
                <a:latin typeface="Book Antiqua" pitchFamily="18" charset="0"/>
              </a:rPr>
              <a:t>  </a:t>
            </a:r>
            <a:br>
              <a:rPr lang="uk-UA" altLang="uk-UA" sz="5400" dirty="0">
                <a:solidFill>
                  <a:schemeClr val="tx2"/>
                </a:solidFill>
                <a:latin typeface="Book Antiqua" pitchFamily="18" charset="0"/>
              </a:rPr>
            </a:br>
            <a:endParaRPr lang="ru-RU" sz="4800" dirty="0">
              <a:solidFill>
                <a:schemeClr val="tx2"/>
              </a:solidFill>
              <a:latin typeface="Book Antiqua" pitchFamily="18" charset="0"/>
            </a:endParaRPr>
          </a:p>
        </p:txBody>
      </p:sp>
      <p:sp>
        <p:nvSpPr>
          <p:cNvPr id="30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8313" y="404664"/>
            <a:ext cx="7848103" cy="2808936"/>
          </a:xfrm>
        </p:spPr>
        <p:txBody>
          <a:bodyPr/>
          <a:lstStyle/>
          <a:p>
            <a:pPr marR="0" algn="ctr" eaLnBrk="1" hangingPunct="1"/>
            <a:r>
              <a:rPr lang="uk-UA" sz="5400" b="1" dirty="0">
                <a:solidFill>
                  <a:srgbClr val="06686D"/>
                </a:solidFill>
                <a:latin typeface="Book Antiqua" pitchFamily="18" charset="0"/>
              </a:rPr>
              <a:t>СОЦІАЛЬНА</a:t>
            </a:r>
          </a:p>
          <a:p>
            <a:pPr marR="0" algn="ctr" eaLnBrk="1" hangingPunct="1"/>
            <a:r>
              <a:rPr lang="uk-UA" sz="5400" b="1" spc="150" dirty="0">
                <a:solidFill>
                  <a:schemeClr val="accent3">
                    <a:lumMod val="50000"/>
                  </a:schemeClr>
                </a:solidFill>
                <a:latin typeface="Book Antiqua" pitchFamily="18" charset="0"/>
              </a:rPr>
              <a:t>ФІЛОСОФІЯ</a:t>
            </a:r>
          </a:p>
          <a:p>
            <a:pPr marR="0" eaLnBrk="1" hangingPunct="1"/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6CFA96A-A245-4832-82DC-F4C39EF60D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892" y="2957960"/>
            <a:ext cx="4795340" cy="337272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2"/>
          <p:cNvGrpSpPr>
            <a:grpSpLocks/>
          </p:cNvGrpSpPr>
          <p:nvPr/>
        </p:nvGrpSpPr>
        <p:grpSpPr bwMode="auto">
          <a:xfrm>
            <a:off x="179388" y="836613"/>
            <a:ext cx="8640762" cy="5027612"/>
            <a:chOff x="113" y="527"/>
            <a:chExt cx="5443" cy="3167"/>
          </a:xfrm>
        </p:grpSpPr>
        <p:sp>
          <p:nvSpPr>
            <p:cNvPr id="14339" name="Text Box 3"/>
            <p:cNvSpPr txBox="1">
              <a:spLocks noChangeArrowheads="1"/>
            </p:cNvSpPr>
            <p:nvPr/>
          </p:nvSpPr>
          <p:spPr bwMode="auto">
            <a:xfrm>
              <a:off x="1066" y="527"/>
              <a:ext cx="4490" cy="491"/>
            </a:xfrm>
            <a:prstGeom prst="rect">
              <a:avLst/>
            </a:prstGeom>
            <a:gradFill rotWithShape="1">
              <a:gsLst>
                <a:gs pos="0">
                  <a:srgbClr val="66FF66"/>
                </a:gs>
                <a:gs pos="50000">
                  <a:srgbClr val="FFFFFF"/>
                </a:gs>
                <a:gs pos="100000">
                  <a:srgbClr val="66FF66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66"/>
              </a:extrusionClr>
            </a:sp3d>
          </p:spPr>
          <p:txBody>
            <a:bodyPr>
              <a:spAutoFit/>
              <a:flatTx/>
            </a:bodyPr>
            <a:lstStyle/>
            <a:p>
              <a:pPr algn="ctr">
                <a:spcBef>
                  <a:spcPct val="50000"/>
                </a:spcBef>
              </a:pPr>
              <a:r>
                <a:rPr lang="uk-UA" b="1" i="1"/>
                <a:t>Економічна сфера суспільної діяльності </a:t>
              </a:r>
            </a:p>
            <a:p>
              <a:pPr algn="ctr">
                <a:spcBef>
                  <a:spcPct val="50000"/>
                </a:spcBef>
              </a:pPr>
              <a:r>
                <a:rPr lang="uk-UA" b="1" i="1"/>
                <a:t>(інститут розподілу праці, власності, заробітної плати)</a:t>
              </a:r>
            </a:p>
          </p:txBody>
        </p:sp>
        <p:sp>
          <p:nvSpPr>
            <p:cNvPr id="14340" name="Text Box 4"/>
            <p:cNvSpPr txBox="1">
              <a:spLocks noChangeArrowheads="1"/>
            </p:cNvSpPr>
            <p:nvPr/>
          </p:nvSpPr>
          <p:spPr bwMode="auto">
            <a:xfrm>
              <a:off x="1519" y="1389"/>
              <a:ext cx="3901" cy="491"/>
            </a:xfrm>
            <a:prstGeom prst="rect">
              <a:avLst/>
            </a:prstGeom>
            <a:gradFill rotWithShape="1">
              <a:gsLst>
                <a:gs pos="0">
                  <a:srgbClr val="66FF66"/>
                </a:gs>
                <a:gs pos="50000">
                  <a:srgbClr val="FFFFFF"/>
                </a:gs>
                <a:gs pos="100000">
                  <a:srgbClr val="66FF66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66"/>
              </a:extrusionClr>
            </a:sp3d>
          </p:spPr>
          <p:txBody>
            <a:bodyPr>
              <a:spAutoFit/>
              <a:flatTx/>
            </a:bodyPr>
            <a:lstStyle/>
            <a:p>
              <a:pPr algn="ctr">
                <a:spcBef>
                  <a:spcPct val="50000"/>
                </a:spcBef>
              </a:pPr>
              <a:r>
                <a:rPr lang="uk-UA" b="1" i="1"/>
                <a:t>Політична сфера суспільної діяльності </a:t>
              </a:r>
            </a:p>
            <a:p>
              <a:pPr algn="ctr">
                <a:spcBef>
                  <a:spcPct val="50000"/>
                </a:spcBef>
              </a:pPr>
              <a:r>
                <a:rPr lang="uk-UA" b="1" i="1"/>
                <a:t>(держава, армія, партії)</a:t>
              </a:r>
              <a:r>
                <a:rPr lang="ru-RU" b="1" i="1"/>
                <a:t> </a:t>
              </a:r>
            </a:p>
          </p:txBody>
        </p:sp>
        <p:sp>
          <p:nvSpPr>
            <p:cNvPr id="14341" name="Text Box 5"/>
            <p:cNvSpPr txBox="1">
              <a:spLocks noChangeArrowheads="1"/>
            </p:cNvSpPr>
            <p:nvPr/>
          </p:nvSpPr>
          <p:spPr bwMode="auto">
            <a:xfrm>
              <a:off x="1519" y="2296"/>
              <a:ext cx="3946" cy="491"/>
            </a:xfrm>
            <a:prstGeom prst="rect">
              <a:avLst/>
            </a:prstGeom>
            <a:gradFill rotWithShape="1">
              <a:gsLst>
                <a:gs pos="0">
                  <a:srgbClr val="66FF66"/>
                </a:gs>
                <a:gs pos="50000">
                  <a:srgbClr val="FFFFFF"/>
                </a:gs>
                <a:gs pos="100000">
                  <a:srgbClr val="66FF66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66"/>
              </a:extrusionClr>
            </a:sp3d>
          </p:spPr>
          <p:txBody>
            <a:bodyPr>
              <a:spAutoFit/>
              <a:flatTx/>
            </a:bodyPr>
            <a:lstStyle/>
            <a:p>
              <a:pPr algn="ctr">
                <a:spcBef>
                  <a:spcPct val="50000"/>
                </a:spcBef>
              </a:pPr>
              <a:r>
                <a:rPr lang="uk-UA" b="1" i="1"/>
                <a:t>Духовна сфера суспільної діяльності </a:t>
              </a:r>
            </a:p>
            <a:p>
              <a:pPr algn="ctr">
                <a:spcBef>
                  <a:spcPct val="50000"/>
                </a:spcBef>
              </a:pPr>
              <a:r>
                <a:rPr lang="uk-UA" b="1" i="1"/>
                <a:t>(мораль, право, мистецтво, релігія) </a:t>
              </a:r>
              <a:endParaRPr lang="ru-RU" b="1" i="1"/>
            </a:p>
          </p:txBody>
        </p:sp>
        <p:sp>
          <p:nvSpPr>
            <p:cNvPr id="14342" name="Text Box 6"/>
            <p:cNvSpPr txBox="1">
              <a:spLocks noChangeArrowheads="1"/>
            </p:cNvSpPr>
            <p:nvPr/>
          </p:nvSpPr>
          <p:spPr bwMode="auto">
            <a:xfrm>
              <a:off x="1202" y="3203"/>
              <a:ext cx="4014" cy="491"/>
            </a:xfrm>
            <a:prstGeom prst="rect">
              <a:avLst/>
            </a:prstGeom>
            <a:gradFill rotWithShape="1">
              <a:gsLst>
                <a:gs pos="0">
                  <a:srgbClr val="66FF66"/>
                </a:gs>
                <a:gs pos="50000">
                  <a:srgbClr val="FFFFFF"/>
                </a:gs>
                <a:gs pos="100000">
                  <a:srgbClr val="66FF66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66"/>
              </a:extrusionClr>
            </a:sp3d>
          </p:spPr>
          <p:txBody>
            <a:bodyPr>
              <a:spAutoFit/>
              <a:flatTx/>
            </a:bodyPr>
            <a:lstStyle/>
            <a:p>
              <a:pPr algn="ctr">
                <a:spcBef>
                  <a:spcPct val="50000"/>
                </a:spcBef>
              </a:pPr>
              <a:r>
                <a:rPr lang="uk-UA" b="1" i="1"/>
                <a:t>Інші сфери </a:t>
              </a:r>
            </a:p>
            <a:p>
              <a:pPr algn="ctr">
                <a:spcBef>
                  <a:spcPct val="50000"/>
                </a:spcBef>
              </a:pPr>
              <a:r>
                <a:rPr lang="uk-UA" b="1" i="1"/>
                <a:t>(інститут сім</a:t>
              </a:r>
              <a:r>
                <a:rPr lang="en-US" b="1" i="1"/>
                <a:t>’</a:t>
              </a:r>
              <a:r>
                <a:rPr lang="uk-UA" b="1" i="1"/>
                <a:t>ї , культури, виховання) </a:t>
              </a:r>
              <a:endParaRPr lang="ru-RU" b="1" i="1"/>
            </a:p>
          </p:txBody>
        </p:sp>
        <p:sp>
          <p:nvSpPr>
            <p:cNvPr id="14343" name="AutoShape 7"/>
            <p:cNvSpPr>
              <a:spLocks noChangeArrowheads="1"/>
            </p:cNvSpPr>
            <p:nvPr/>
          </p:nvSpPr>
          <p:spPr bwMode="auto">
            <a:xfrm>
              <a:off x="113" y="1525"/>
              <a:ext cx="998" cy="861"/>
            </a:xfrm>
            <a:prstGeom prst="octagon">
              <a:avLst>
                <a:gd name="adj" fmla="val 29287"/>
              </a:avLst>
            </a:prstGeom>
            <a:gradFill rotWithShape="1">
              <a:gsLst>
                <a:gs pos="0">
                  <a:srgbClr val="FF99FF"/>
                </a:gs>
                <a:gs pos="50000">
                  <a:srgbClr val="FFFFFF"/>
                </a:gs>
                <a:gs pos="100000">
                  <a:srgbClr val="FF99FF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Left"/>
              <a:lightRig rig="legacyFlat3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FF"/>
              </a:extrusionClr>
            </a:sp3d>
          </p:spPr>
          <p:txBody>
            <a:bodyPr wrap="none" anchor="ctr">
              <a:flatTx/>
            </a:bodyPr>
            <a:lstStyle/>
            <a:p>
              <a:pPr algn="ctr"/>
              <a:r>
                <a:rPr lang="uk-UA" b="1" i="1">
                  <a:solidFill>
                    <a:srgbClr val="FF0000"/>
                  </a:solidFill>
                </a:rPr>
                <a:t>Соціальні </a:t>
              </a:r>
            </a:p>
            <a:p>
              <a:pPr algn="ctr"/>
              <a:r>
                <a:rPr lang="uk-UA" b="1" i="1">
                  <a:solidFill>
                    <a:srgbClr val="FF0000"/>
                  </a:solidFill>
                </a:rPr>
                <a:t>інститути</a:t>
              </a:r>
              <a:endParaRPr lang="ru-RU" b="1" i="1">
                <a:solidFill>
                  <a:srgbClr val="FF0000"/>
                </a:solidFill>
              </a:endParaRPr>
            </a:p>
          </p:txBody>
        </p:sp>
        <p:sp>
          <p:nvSpPr>
            <p:cNvPr id="14344" name="Line 8"/>
            <p:cNvSpPr>
              <a:spLocks noChangeShapeType="1"/>
            </p:cNvSpPr>
            <p:nvPr/>
          </p:nvSpPr>
          <p:spPr bwMode="auto">
            <a:xfrm flipV="1">
              <a:off x="793" y="754"/>
              <a:ext cx="273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5" name="Line 9"/>
            <p:cNvSpPr>
              <a:spLocks noChangeShapeType="1"/>
            </p:cNvSpPr>
            <p:nvPr/>
          </p:nvSpPr>
          <p:spPr bwMode="auto">
            <a:xfrm flipV="1">
              <a:off x="1066" y="1616"/>
              <a:ext cx="453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6" name="Line 10"/>
            <p:cNvSpPr>
              <a:spLocks noChangeShapeType="1"/>
            </p:cNvSpPr>
            <p:nvPr/>
          </p:nvSpPr>
          <p:spPr bwMode="auto">
            <a:xfrm>
              <a:off x="1020" y="2205"/>
              <a:ext cx="499" cy="3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47" name="Line 11"/>
            <p:cNvSpPr>
              <a:spLocks noChangeShapeType="1"/>
            </p:cNvSpPr>
            <p:nvPr/>
          </p:nvSpPr>
          <p:spPr bwMode="auto">
            <a:xfrm>
              <a:off x="748" y="2387"/>
              <a:ext cx="454" cy="9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9180000" cy="49680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4400" b="1" i="1" dirty="0">
                <a:solidFill>
                  <a:schemeClr val="tx1"/>
                </a:solidFill>
                <a:latin typeface="Book Antiqua" pitchFamily="18" charset="0"/>
              </a:rPr>
              <a:t>Філософія історії</a:t>
            </a:r>
            <a:r>
              <a:rPr lang="uk-UA" sz="4400" b="1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br>
              <a:rPr lang="uk-UA" sz="3600" dirty="0">
                <a:solidFill>
                  <a:srgbClr val="FF0000"/>
                </a:solidFill>
                <a:latin typeface="Book Antiqua" pitchFamily="18" charset="0"/>
              </a:rPr>
            </a:br>
            <a:br>
              <a:rPr lang="uk-UA" sz="3600" dirty="0">
                <a:solidFill>
                  <a:srgbClr val="FF0000"/>
                </a:solidFill>
                <a:latin typeface="Book Antiqua" pitchFamily="18" charset="0"/>
              </a:rPr>
            </a:br>
            <a:r>
              <a:rPr lang="uk-UA" sz="3600" i="1" dirty="0">
                <a:latin typeface="Book Antiqua" pitchFamily="18" charset="0"/>
              </a:rPr>
              <a:t>– галузь філософського знання, що вивчає історичний процес та його складові як своєрідні, внутрішньо розгалужені і водночас цілісні утворення в їхньому взаємозв’язку і змінах; способи і форми історичного пізнання, основні особливості використання історичних знань.</a:t>
            </a:r>
            <a:r>
              <a:rPr lang="ru-RU" sz="3600" dirty="0">
                <a:latin typeface="Book Antiqua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sz="4000" b="1"/>
              <a:t>Концепції історичного розвитку:</a:t>
            </a:r>
            <a:endParaRPr lang="ru-RU" sz="4000" b="1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z="2400" i="1">
                <a:solidFill>
                  <a:schemeClr val="tx2"/>
                </a:solidFill>
              </a:rPr>
              <a:t>Лінійні  - </a:t>
            </a:r>
            <a:r>
              <a:rPr lang="uk-UA" sz="2400">
                <a:solidFill>
                  <a:schemeClr val="tx2"/>
                </a:solidFill>
              </a:rPr>
              <a:t>образ історії як незворотної послідовності подій; геометричним аналогом цієї моделі спрямованості історії є </a:t>
            </a:r>
            <a:r>
              <a:rPr lang="uk-UA" sz="2400" i="1">
                <a:solidFill>
                  <a:schemeClr val="tx2"/>
                </a:solidFill>
              </a:rPr>
              <a:t>пряма. Лінійність</a:t>
            </a:r>
            <a:r>
              <a:rPr lang="uk-UA" sz="2400">
                <a:solidFill>
                  <a:schemeClr val="tx2"/>
                </a:solidFill>
              </a:rPr>
              <a:t> – це послідовність таких подій, які ведуть до певного стану суспільства. </a:t>
            </a:r>
          </a:p>
          <a:p>
            <a:pPr eaLnBrk="1" hangingPunct="1">
              <a:lnSpc>
                <a:spcPct val="90000"/>
              </a:lnSpc>
            </a:pPr>
            <a:r>
              <a:rPr lang="uk-UA" sz="2400" i="1">
                <a:solidFill>
                  <a:schemeClr val="tx2"/>
                </a:solidFill>
              </a:rPr>
              <a:t>Циклічні - </a:t>
            </a:r>
            <a:r>
              <a:rPr lang="uk-UA" sz="2400">
                <a:solidFill>
                  <a:schemeClr val="tx2"/>
                </a:solidFill>
              </a:rPr>
              <a:t>тлумачаться як </a:t>
            </a:r>
            <a:r>
              <a:rPr lang="uk-UA" sz="2400" i="1">
                <a:solidFill>
                  <a:schemeClr val="tx2"/>
                </a:solidFill>
              </a:rPr>
              <a:t>послідовність подій, що повторюються</a:t>
            </a:r>
            <a:r>
              <a:rPr lang="uk-UA" sz="2400">
                <a:solidFill>
                  <a:schemeClr val="tx2"/>
                </a:solidFill>
              </a:rPr>
              <a:t> через певні проміжки часу. Для філософії історії характерні циклічні концепції, побудовані за метафорою </a:t>
            </a:r>
            <a:r>
              <a:rPr lang="uk-UA" sz="2400" i="1">
                <a:solidFill>
                  <a:schemeClr val="tx2"/>
                </a:solidFill>
              </a:rPr>
              <a:t>кола,</a:t>
            </a:r>
            <a:r>
              <a:rPr lang="uk-UA" sz="2400">
                <a:solidFill>
                  <a:schemeClr val="tx2"/>
                </a:solidFill>
              </a:rPr>
              <a:t> тому часто вживають замість поняття циклу поняття кругообігу.</a:t>
            </a:r>
            <a:r>
              <a:rPr lang="ru-RU" sz="2400">
                <a:solidFill>
                  <a:schemeClr val="tx2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4680000"/>
          </a:xfrm>
        </p:spPr>
        <p:txBody>
          <a:bodyPr/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uk-UA" sz="4000" b="1" i="1" dirty="0">
                <a:solidFill>
                  <a:srgbClr val="002060"/>
                </a:solidFill>
                <a:latin typeface="Book Antiqua" pitchFamily="18" charset="0"/>
              </a:rPr>
              <a:t>Прогрес</a:t>
            </a:r>
            <a:r>
              <a:rPr lang="uk-UA" sz="4000" b="1" dirty="0">
                <a:solidFill>
                  <a:srgbClr val="002060"/>
                </a:solidFill>
                <a:latin typeface="Book Antiqua" pitchFamily="18" charset="0"/>
              </a:rPr>
              <a:t> </a:t>
            </a:r>
            <a:br>
              <a:rPr lang="uk-UA" sz="4000" b="1" dirty="0">
                <a:latin typeface="Book Antiqua" pitchFamily="18" charset="0"/>
              </a:rPr>
            </a:br>
            <a:r>
              <a:rPr lang="uk-UA" sz="3200" i="1" dirty="0"/>
              <a:t>- це напрям розвитку, що характеризується переходом від нижчого до вищого, від менш досконалого до більш досконалого.</a:t>
            </a:r>
            <a:r>
              <a:rPr lang="uk-UA" sz="3200" dirty="0"/>
              <a:t> </a:t>
            </a:r>
            <a:br>
              <a:rPr lang="uk-UA" sz="3200" dirty="0"/>
            </a:br>
            <a:br>
              <a:rPr lang="uk-UA" sz="3200" dirty="0"/>
            </a:br>
            <a:r>
              <a:rPr lang="uk-UA" sz="4000" b="1" i="1" dirty="0">
                <a:solidFill>
                  <a:srgbClr val="002060"/>
                </a:solidFill>
                <a:latin typeface="Book Antiqua" pitchFamily="18" charset="0"/>
              </a:rPr>
              <a:t>Регрес</a:t>
            </a:r>
            <a:r>
              <a:rPr lang="uk-UA" sz="3200" i="1" dirty="0">
                <a:solidFill>
                  <a:srgbClr val="002060"/>
                </a:solidFill>
              </a:rPr>
              <a:t> </a:t>
            </a:r>
            <a:br>
              <a:rPr lang="uk-UA" sz="3200" i="1" dirty="0"/>
            </a:br>
            <a:r>
              <a:rPr lang="uk-UA" sz="3200" i="1" dirty="0"/>
              <a:t>- перехід від вищого до нижчого, від більш досконалого до менш досконалого.</a:t>
            </a:r>
            <a:r>
              <a:rPr lang="uk-UA" sz="3200" dirty="0"/>
              <a:t> </a:t>
            </a:r>
            <a:endParaRPr lang="ru-RU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7884000" cy="5616000"/>
          </a:xfrm>
        </p:spPr>
        <p:txBody>
          <a:bodyPr/>
          <a:lstStyle/>
          <a:p>
            <a:pPr marL="742950" indent="-742950" algn="ctr" eaLnBrk="1" fontAlgn="auto" hangingPunct="1">
              <a:spcAft>
                <a:spcPts val="0"/>
              </a:spcAft>
              <a:defRPr/>
            </a:pPr>
            <a:br>
              <a:rPr lang="uk-UA" sz="4000" b="1" dirty="0"/>
            </a:br>
            <a:r>
              <a:rPr lang="uk-UA" sz="3600" b="1" dirty="0"/>
              <a:t>Основні критерії історичного прогресу:</a:t>
            </a:r>
            <a:br>
              <a:rPr lang="ru-RU" sz="3600" dirty="0"/>
            </a:br>
            <a:br>
              <a:rPr lang="ru-RU" sz="3600" dirty="0"/>
            </a:br>
            <a:r>
              <a:rPr lang="ru-RU" sz="3600" dirty="0"/>
              <a:t>- </a:t>
            </a:r>
            <a:r>
              <a:rPr lang="ru-RU" sz="3100" dirty="0" err="1"/>
              <a:t>д</a:t>
            </a:r>
            <a:r>
              <a:rPr lang="uk-UA" sz="3100" dirty="0" err="1">
                <a:latin typeface="Book Antiqua" pitchFamily="18" charset="0"/>
              </a:rPr>
              <a:t>уховний</a:t>
            </a:r>
            <a:r>
              <a:rPr lang="uk-UA" sz="3100" dirty="0">
                <a:latin typeface="Book Antiqua" pitchFamily="18" charset="0"/>
              </a:rPr>
              <a:t> розвиток людини  </a:t>
            </a:r>
            <a:br>
              <a:rPr lang="ru-RU" sz="3100" dirty="0">
                <a:latin typeface="Book Antiqua" pitchFamily="18" charset="0"/>
              </a:rPr>
            </a:br>
            <a:r>
              <a:rPr lang="ru-RU" sz="3100" dirty="0">
                <a:latin typeface="Book Antiqua" pitchFamily="18" charset="0"/>
              </a:rPr>
              <a:t>- </a:t>
            </a:r>
            <a:r>
              <a:rPr lang="uk-UA" sz="3100" dirty="0">
                <a:latin typeface="Book Antiqua" pitchFamily="18" charset="0"/>
              </a:rPr>
              <a:t>просування до об’єднання людства  </a:t>
            </a:r>
            <a:br>
              <a:rPr lang="uk-UA" sz="3100" dirty="0">
                <a:latin typeface="Book Antiqua" pitchFamily="18" charset="0"/>
              </a:rPr>
            </a:br>
            <a:r>
              <a:rPr lang="uk-UA" sz="3100" dirty="0">
                <a:latin typeface="Book Antiqua" pitchFamily="18" charset="0"/>
              </a:rPr>
              <a:t>- розширення свободи людини</a:t>
            </a:r>
            <a:br>
              <a:rPr lang="uk-UA" sz="3100" dirty="0">
                <a:latin typeface="Book Antiqua" pitchFamily="18" charset="0"/>
              </a:rPr>
            </a:br>
            <a:r>
              <a:rPr lang="uk-UA" sz="3100" dirty="0">
                <a:latin typeface="Book Antiqua" pitchFamily="18" charset="0"/>
              </a:rPr>
              <a:t>- оволодіння силами природи </a:t>
            </a:r>
            <a:br>
              <a:rPr lang="uk-UA" sz="3100" dirty="0"/>
            </a:br>
            <a:r>
              <a:rPr lang="uk-UA" sz="3100" dirty="0"/>
              <a:t>- </a:t>
            </a:r>
            <a:r>
              <a:rPr lang="uk-UA" sz="3100" dirty="0">
                <a:latin typeface="Book Antiqua" pitchFamily="18" charset="0"/>
              </a:rPr>
              <a:t>розвиток продуктивних сил  </a:t>
            </a:r>
            <a:endParaRPr lang="ru-RU" sz="31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755650"/>
          </a:xfrm>
        </p:spPr>
        <p:txBody>
          <a:bodyPr/>
          <a:lstStyle/>
          <a:p>
            <a:pPr algn="ctr" eaLnBrk="1" hangingPunct="1"/>
            <a:r>
              <a:rPr lang="uk-UA" sz="3200" b="1">
                <a:latin typeface="Book Antiqua" pitchFamily="18" charset="0"/>
              </a:rPr>
              <a:t>Ознаки інформаційного суспільства</a:t>
            </a:r>
            <a:endParaRPr lang="ru-RU" sz="3200" b="1">
              <a:latin typeface="Book Antiqua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0" y="1484313"/>
            <a:ext cx="9144000" cy="53736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sz="2400">
                <a:solidFill>
                  <a:schemeClr val="tx2"/>
                </a:solidFill>
              </a:rPr>
              <a:t>1) повсюдне впровадження науко- і інформаційномістких технологій; </a:t>
            </a:r>
          </a:p>
          <a:p>
            <a:pPr eaLnBrk="1" hangingPunct="1">
              <a:lnSpc>
                <a:spcPct val="80000"/>
              </a:lnSpc>
            </a:pPr>
            <a:r>
              <a:rPr lang="uk-UA" sz="2400">
                <a:solidFill>
                  <a:schemeClr val="tx2"/>
                </a:solidFill>
              </a:rPr>
              <a:t>2) бурхливе зростання індустрії знань, у яку переміщується все більше і більше людей і ресурсів; </a:t>
            </a:r>
          </a:p>
          <a:p>
            <a:pPr eaLnBrk="1" hangingPunct="1">
              <a:lnSpc>
                <a:spcPct val="80000"/>
              </a:lnSpc>
            </a:pPr>
            <a:r>
              <a:rPr lang="uk-UA" sz="2400">
                <a:solidFill>
                  <a:schemeClr val="tx2"/>
                </a:solidFill>
              </a:rPr>
              <a:t>3) у сфері освіти, науки, комп'ютерної діяльності, ЗМІ тощо продукується більше половини національного продукту;</a:t>
            </a:r>
          </a:p>
          <a:p>
            <a:pPr eaLnBrk="1" hangingPunct="1">
              <a:lnSpc>
                <a:spcPct val="80000"/>
              </a:lnSpc>
            </a:pPr>
            <a:r>
              <a:rPr lang="uk-UA" sz="2400">
                <a:solidFill>
                  <a:schemeClr val="tx2"/>
                </a:solidFill>
              </a:rPr>
              <a:t>4) радикальні зміни у співвідношенні робочого і вільного часу та особистих настановах людини; </a:t>
            </a:r>
          </a:p>
          <a:p>
            <a:pPr eaLnBrk="1" hangingPunct="1">
              <a:lnSpc>
                <a:spcPct val="80000"/>
              </a:lnSpc>
            </a:pPr>
            <a:r>
              <a:rPr lang="uk-UA" sz="2400">
                <a:solidFill>
                  <a:schemeClr val="tx2"/>
                </a:solidFill>
              </a:rPr>
              <a:t>5) зміна мотивацій людини від суто матеріальних цінностей і власності до можливостей самовираження та саморозвитку, задоволення роботою і життям; </a:t>
            </a:r>
          </a:p>
          <a:p>
            <a:pPr eaLnBrk="1" hangingPunct="1">
              <a:lnSpc>
                <a:spcPct val="80000"/>
              </a:lnSpc>
            </a:pPr>
            <a:r>
              <a:rPr lang="uk-UA" sz="2400">
                <a:solidFill>
                  <a:schemeClr val="tx2"/>
                </a:solidFill>
              </a:rPr>
              <a:t>6) використання інформації не лише для створення матеріальних і культурних благ, а й значною мірою для того, щоб формувати у громадян певні економічні, соціальні і політичну позиції; </a:t>
            </a:r>
          </a:p>
          <a:p>
            <a:pPr eaLnBrk="1" hangingPunct="1">
              <a:lnSpc>
                <a:spcPct val="80000"/>
              </a:lnSpc>
            </a:pPr>
            <a:r>
              <a:rPr lang="uk-UA" sz="2400">
                <a:solidFill>
                  <a:schemeClr val="tx2"/>
                </a:solidFill>
              </a:rPr>
              <a:t>7) формується новий тип споживача інформації.</a:t>
            </a:r>
            <a:r>
              <a:rPr lang="ru-RU" sz="2400">
                <a:solidFill>
                  <a:schemeClr val="tx2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2150"/>
            <a:ext cx="8229600" cy="10445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uk-UA" sz="4000" b="1" dirty="0"/>
            </a:br>
            <a:r>
              <a:rPr lang="uk-UA" sz="4000" b="1" dirty="0">
                <a:solidFill>
                  <a:srgbClr val="002060"/>
                </a:solidFill>
              </a:rPr>
              <a:t>Глобальні проблеми сучасності:</a:t>
            </a:r>
            <a:br>
              <a:rPr lang="uk-UA" sz="4000" b="1" dirty="0">
                <a:solidFill>
                  <a:srgbClr val="002060"/>
                </a:solidFill>
              </a:rPr>
            </a:b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0" y="1628775"/>
            <a:ext cx="9144000" cy="52292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uk-UA" sz="2800" b="1" dirty="0">
                <a:solidFill>
                  <a:schemeClr val="tx2"/>
                </a:solidFill>
              </a:rPr>
              <a:t>Духовна криза</a:t>
            </a:r>
          </a:p>
          <a:p>
            <a:pPr eaLnBrk="1" hangingPunct="1">
              <a:lnSpc>
                <a:spcPct val="90000"/>
              </a:lnSpc>
            </a:pPr>
            <a:r>
              <a:rPr lang="uk-UA" sz="2800" b="1" dirty="0">
                <a:solidFill>
                  <a:schemeClr val="tx2"/>
                </a:solidFill>
              </a:rPr>
              <a:t>Загроза світової війни із застосуванням зброї масового ураження</a:t>
            </a:r>
          </a:p>
          <a:p>
            <a:pPr eaLnBrk="1" hangingPunct="1">
              <a:lnSpc>
                <a:spcPct val="90000"/>
              </a:lnSpc>
            </a:pPr>
            <a:r>
              <a:rPr lang="uk-UA" sz="2800" b="1" dirty="0">
                <a:solidFill>
                  <a:schemeClr val="tx2"/>
                </a:solidFill>
              </a:rPr>
              <a:t>Масові захворювання, поширення </a:t>
            </a:r>
            <a:r>
              <a:rPr lang="en-US" sz="2800" b="1" dirty="0">
                <a:solidFill>
                  <a:schemeClr val="tx2"/>
                </a:solidFill>
              </a:rPr>
              <a:t>COVID-19</a:t>
            </a:r>
            <a:r>
              <a:rPr lang="uk-UA" sz="2800" b="1" dirty="0">
                <a:solidFill>
                  <a:schemeClr val="tx2"/>
                </a:solidFill>
              </a:rPr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uk-UA" sz="2800" b="1" dirty="0">
                <a:solidFill>
                  <a:schemeClr val="tx2"/>
                </a:solidFill>
              </a:rPr>
              <a:t>Зростання тероризму </a:t>
            </a:r>
          </a:p>
          <a:p>
            <a:pPr eaLnBrk="1" hangingPunct="1">
              <a:lnSpc>
                <a:spcPct val="90000"/>
              </a:lnSpc>
            </a:pPr>
            <a:r>
              <a:rPr lang="uk-UA" sz="2800" b="1" dirty="0">
                <a:solidFill>
                  <a:schemeClr val="tx2"/>
                </a:solidFill>
              </a:rPr>
              <a:t>Вичерпання природних ресурсів планети  </a:t>
            </a:r>
          </a:p>
          <a:p>
            <a:pPr eaLnBrk="1" hangingPunct="1">
              <a:lnSpc>
                <a:spcPct val="90000"/>
              </a:lnSpc>
            </a:pPr>
            <a:r>
              <a:rPr lang="uk-UA" sz="2800" b="1" dirty="0">
                <a:solidFill>
                  <a:schemeClr val="tx2"/>
                </a:solidFill>
              </a:rPr>
              <a:t>Поглиблення екологічної кризи </a:t>
            </a:r>
          </a:p>
          <a:p>
            <a:pPr eaLnBrk="1" hangingPunct="1">
              <a:lnSpc>
                <a:spcPct val="90000"/>
              </a:lnSpc>
            </a:pPr>
            <a:r>
              <a:rPr lang="uk-UA" sz="2800" b="1" dirty="0">
                <a:solidFill>
                  <a:schemeClr val="tx2"/>
                </a:solidFill>
              </a:rPr>
              <a:t>Нерівномірний соціально-економічний розвиток країн </a:t>
            </a:r>
          </a:p>
          <a:p>
            <a:pPr eaLnBrk="1" hangingPunct="1">
              <a:lnSpc>
                <a:spcPct val="90000"/>
              </a:lnSpc>
            </a:pPr>
            <a:r>
              <a:rPr lang="uk-UA" sz="2800" b="1" dirty="0">
                <a:solidFill>
                  <a:schemeClr val="tx2"/>
                </a:solidFill>
              </a:rPr>
              <a:t>Демографічна проблема  </a:t>
            </a:r>
          </a:p>
          <a:p>
            <a:pPr eaLnBrk="1" hangingPunct="1">
              <a:lnSpc>
                <a:spcPct val="90000"/>
              </a:lnSpc>
            </a:pPr>
            <a:r>
              <a:rPr lang="uk-UA" sz="2800" b="1" dirty="0">
                <a:solidFill>
                  <a:schemeClr val="tx2"/>
                </a:solidFill>
              </a:rPr>
              <a:t>Глобальна зміна клімату</a:t>
            </a:r>
            <a:r>
              <a:rPr lang="uk-UA" sz="2800" dirty="0">
                <a:solidFill>
                  <a:schemeClr val="tx2"/>
                </a:solidFill>
              </a:rPr>
              <a:t> </a:t>
            </a:r>
            <a:endParaRPr lang="ru-RU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uk-UA" altLang="uk-UA" sz="4000" dirty="0">
                <a:solidFill>
                  <a:schemeClr val="accent1">
                    <a:lumMod val="50000"/>
                  </a:schemeClr>
                </a:solidFill>
              </a:rPr>
              <a:t>Дякую за увагу!</a:t>
            </a: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Місце для тексту 8">
            <a:extLst>
              <a:ext uri="{FF2B5EF4-FFF2-40B4-BE49-F238E27FC236}">
                <a16:creationId xmlns:a16="http://schemas.microsoft.com/office/drawing/2014/main" id="{7FCF21BA-EA44-49C2-B133-576905027D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51520" y="2828784"/>
            <a:ext cx="2736304" cy="3840576"/>
          </a:xfrm>
        </p:spPr>
        <p:txBody>
          <a:bodyPr/>
          <a:lstStyle/>
          <a:p>
            <a:pPr algn="ctr"/>
            <a:r>
              <a:rPr lang="uk-UA" sz="2800" b="1" dirty="0">
                <a:solidFill>
                  <a:srgbClr val="0070C0"/>
                </a:solidFill>
              </a:rPr>
              <a:t>Бережімо себе та рідних і підтримуємо ЗСУ!</a:t>
            </a:r>
            <a:r>
              <a:rPr lang="uk-UA" sz="2800" b="1" dirty="0">
                <a:solidFill>
                  <a:srgbClr val="FF0000"/>
                </a:solidFill>
              </a:rPr>
              <a:t> </a:t>
            </a:r>
            <a:endParaRPr lang="uk-UA" sz="2800" dirty="0">
              <a:solidFill>
                <a:srgbClr val="FF0000"/>
              </a:solidFill>
            </a:endParaRPr>
          </a:p>
        </p:txBody>
      </p:sp>
      <p:sp>
        <p:nvSpPr>
          <p:cNvPr id="8" name="Місце для зображення 7">
            <a:extLst>
              <a:ext uri="{FF2B5EF4-FFF2-40B4-BE49-F238E27FC236}">
                <a16:creationId xmlns:a16="http://schemas.microsoft.com/office/drawing/2014/main" id="{64D67A9B-A452-43A2-AB6C-11A492EBAF8B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D7B5DE8-06A7-4816-96E6-56FDB21B6C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8869">
            <a:off x="3064970" y="1255333"/>
            <a:ext cx="5522462" cy="368164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b="1" dirty="0">
                <a:solidFill>
                  <a:srgbClr val="002060"/>
                </a:solidFill>
                <a:latin typeface="+mn-lt"/>
              </a:rPr>
              <a:t>План</a:t>
            </a:r>
            <a:endParaRPr lang="ru-RU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981200"/>
            <a:ext cx="8893175" cy="3886200"/>
          </a:xfrm>
        </p:spPr>
        <p:txBody>
          <a:bodyPr/>
          <a:lstStyle/>
          <a:p>
            <a:pPr marL="0" indent="0" eaLnBrk="1" hangingPunct="1">
              <a:buNone/>
            </a:pPr>
            <a:endParaRPr lang="uk-UA" dirty="0">
              <a:solidFill>
                <a:schemeClr val="tx2"/>
              </a:solidFill>
              <a:latin typeface="Book Antiqua" pitchFamily="18" charset="0"/>
            </a:endParaRP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uk-UA" dirty="0">
                <a:solidFill>
                  <a:schemeClr val="tx2"/>
                </a:solidFill>
                <a:latin typeface="Book Antiqua" pitchFamily="18" charset="0"/>
              </a:rPr>
              <a:t>Соціальна філософія: об’єкт, предмет, завдання. Специфіка пізнання соціального.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uk-UA" dirty="0">
                <a:solidFill>
                  <a:schemeClr val="tx2"/>
                </a:solidFill>
                <a:latin typeface="Book Antiqua" pitchFamily="18" charset="0"/>
              </a:rPr>
              <a:t>Філософські концепції розуміння суспільства.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r>
              <a:rPr lang="uk-UA" dirty="0">
                <a:solidFill>
                  <a:schemeClr val="tx2"/>
                </a:solidFill>
                <a:latin typeface="Book Antiqua" pitchFamily="18" charset="0"/>
              </a:rPr>
              <a:t>Філософія історії: проблема осмислення історичного процесу.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980728"/>
            <a:ext cx="9144000" cy="587727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lnSpc>
                <a:spcPct val="105000"/>
              </a:lnSpc>
              <a:spcAft>
                <a:spcPts val="0"/>
              </a:spcAft>
              <a:defRPr/>
            </a:pPr>
            <a:r>
              <a:rPr lang="uk-UA" sz="2800" b="1" i="1" dirty="0">
                <a:solidFill>
                  <a:srgbClr val="002060"/>
                </a:solidFill>
              </a:rPr>
              <a:t>Соціальна філософія</a:t>
            </a:r>
            <a:r>
              <a:rPr lang="uk-UA" sz="2800" b="1" dirty="0">
                <a:solidFill>
                  <a:srgbClr val="002060"/>
                </a:solidFill>
              </a:rPr>
              <a:t> </a:t>
            </a:r>
            <a:r>
              <a:rPr lang="uk-UA" sz="2800" b="1" dirty="0"/>
              <a:t>– це система теоретичного знання про найбільш загальні особливості, закономірності та тенденції взаємодії соціальних явищ, цивілізаційного існування; функціонування і розвиток суспільства як цілісної системи.</a:t>
            </a:r>
            <a:br>
              <a:rPr lang="uk-UA" sz="2800" b="1" dirty="0"/>
            </a:br>
            <a:br>
              <a:rPr lang="uk-UA" sz="2800" b="1" dirty="0"/>
            </a:br>
            <a:r>
              <a:rPr lang="uk-UA" sz="2800" b="1" i="1" dirty="0">
                <a:solidFill>
                  <a:srgbClr val="002060"/>
                </a:solidFill>
              </a:rPr>
              <a:t>Об’єктом соціальної філософії</a:t>
            </a:r>
            <a:r>
              <a:rPr lang="uk-UA" sz="2800" b="1" dirty="0">
                <a:solidFill>
                  <a:srgbClr val="002060"/>
                </a:solidFill>
              </a:rPr>
              <a:t> </a:t>
            </a:r>
            <a:r>
              <a:rPr lang="uk-UA" sz="2800" b="1" dirty="0"/>
              <a:t>є соціальне життя, усе розмаїття соціальних процесів і явищ. </a:t>
            </a:r>
            <a:br>
              <a:rPr lang="uk-UA" sz="2800" b="1" dirty="0"/>
            </a:br>
            <a:br>
              <a:rPr lang="uk-UA" sz="2800" b="1" dirty="0"/>
            </a:br>
            <a:r>
              <a:rPr lang="uk-UA" sz="2800" b="1" dirty="0"/>
              <a:t> </a:t>
            </a:r>
            <a:r>
              <a:rPr lang="uk-UA" sz="2800" b="1" i="1" dirty="0"/>
              <a:t>Предметом соціальної філософії</a:t>
            </a:r>
            <a:r>
              <a:rPr lang="uk-UA" sz="2800" b="1" dirty="0"/>
              <a:t> є закономірності і тенденції розвитку суспільства, утворення історичних спільнот людей, взаємозв’язок між ними та їхня роль у суспільстві.</a:t>
            </a:r>
            <a:br>
              <a:rPr lang="uk-UA" sz="2000" dirty="0"/>
            </a:br>
            <a:br>
              <a:rPr lang="uk-UA" sz="2000" i="1" dirty="0"/>
            </a:br>
            <a:br>
              <a:rPr lang="uk-UA" sz="2000" dirty="0"/>
            </a:br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435D78-ADE2-4071-A944-2CF7852454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4813144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i="1" dirty="0">
                <a:solidFill>
                  <a:srgbClr val="002060"/>
                </a:solidFill>
              </a:rPr>
              <a:t>Головне завдання соціальної філософії</a:t>
            </a:r>
            <a:r>
              <a:rPr lang="uk-UA" sz="3600" b="1" dirty="0">
                <a:solidFill>
                  <a:srgbClr val="002060"/>
                </a:solidFill>
              </a:rPr>
              <a:t> </a:t>
            </a:r>
            <a:r>
              <a:rPr lang="uk-UA" sz="3600" dirty="0"/>
              <a:t>– виявити в розмаїтті суспільних процесів, фактів, явищ, подій світоглядні, </a:t>
            </a:r>
            <a:r>
              <a:rPr lang="uk-UA" sz="3600" dirty="0" err="1"/>
              <a:t>смислоутворювальні</a:t>
            </a:r>
            <a:r>
              <a:rPr lang="uk-UA" sz="3600" dirty="0"/>
              <a:t> чинники і мотиви людської діяльності, з’ясувати як суспільство породжує людські інтереси, формує соціальні ідеали, утворює різноманітні системи соціальних цінностей і взаємодії.</a:t>
            </a:r>
            <a:br>
              <a:rPr lang="uk-UA" sz="2000" dirty="0"/>
            </a:b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181966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92696"/>
            <a:ext cx="82296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4000" b="1" dirty="0">
                <a:solidFill>
                  <a:srgbClr val="002060"/>
                </a:solidFill>
              </a:rPr>
              <a:t>Основні проблеми соціальної філософії:</a:t>
            </a: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1200"/>
            <a:ext cx="9144000" cy="4876800"/>
          </a:xfrm>
        </p:spPr>
        <p:txBody>
          <a:bodyPr/>
          <a:lstStyle/>
          <a:p>
            <a:pPr eaLnBrk="1" hangingPunct="1"/>
            <a:endParaRPr lang="uk-UA" b="1" dirty="0">
              <a:solidFill>
                <a:schemeClr val="tx2"/>
              </a:solidFill>
            </a:endParaRPr>
          </a:p>
          <a:p>
            <a:pPr eaLnBrk="1" hangingPunct="1"/>
            <a:r>
              <a:rPr lang="uk-UA" b="1" dirty="0">
                <a:solidFill>
                  <a:schemeClr val="tx2"/>
                </a:solidFill>
              </a:rPr>
              <a:t>Сутність суспільства</a:t>
            </a:r>
          </a:p>
          <a:p>
            <a:pPr eaLnBrk="1" hangingPunct="1"/>
            <a:r>
              <a:rPr lang="uk-UA" b="1" dirty="0">
                <a:solidFill>
                  <a:schemeClr val="tx2"/>
                </a:solidFill>
              </a:rPr>
              <a:t>Походження суспільства</a:t>
            </a:r>
          </a:p>
          <a:p>
            <a:pPr eaLnBrk="1" hangingPunct="1"/>
            <a:r>
              <a:rPr lang="uk-UA" b="1" dirty="0">
                <a:solidFill>
                  <a:schemeClr val="tx2"/>
                </a:solidFill>
              </a:rPr>
              <a:t>Структуру суспільства </a:t>
            </a:r>
          </a:p>
          <a:p>
            <a:pPr eaLnBrk="1" hangingPunct="1"/>
            <a:r>
              <a:rPr lang="uk-UA" b="1" dirty="0">
                <a:solidFill>
                  <a:schemeClr val="tx2"/>
                </a:solidFill>
              </a:rPr>
              <a:t>Фундаментальні закономірності суспільного розвитку </a:t>
            </a:r>
          </a:p>
          <a:p>
            <a:pPr eaLnBrk="1" hangingPunct="1"/>
            <a:r>
              <a:rPr lang="uk-UA" b="1" dirty="0">
                <a:solidFill>
                  <a:schemeClr val="tx2"/>
                </a:solidFill>
              </a:rPr>
              <a:t>Перспективи суспільного розвитку </a:t>
            </a:r>
          </a:p>
          <a:p>
            <a:pPr eaLnBrk="1" hangingPunct="1"/>
            <a:r>
              <a:rPr lang="uk-UA" b="1" dirty="0">
                <a:solidFill>
                  <a:schemeClr val="tx2"/>
                </a:solidFill>
              </a:rPr>
              <a:t>Закономірності функціонування суспільної системи</a:t>
            </a:r>
            <a:r>
              <a:rPr lang="uk-UA" dirty="0">
                <a:solidFill>
                  <a:schemeClr val="tx2"/>
                </a:solidFill>
              </a:rPr>
              <a:t> </a:t>
            </a:r>
            <a:endParaRPr lang="ru-RU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>
          <a:xfrm>
            <a:off x="251520" y="908720"/>
            <a:ext cx="8208912" cy="5184576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3600" b="1" i="1" dirty="0">
                <a:solidFill>
                  <a:schemeClr val="tx1"/>
                </a:solidFill>
              </a:rPr>
              <a:t>Соціальне</a:t>
            </a:r>
            <a:r>
              <a:rPr lang="uk-UA" sz="3600" dirty="0"/>
              <a:t> – те, що стосується суспільства.</a:t>
            </a:r>
            <a:br>
              <a:rPr lang="uk-UA" sz="3600" dirty="0"/>
            </a:br>
            <a:r>
              <a:rPr lang="uk-UA" sz="3600" dirty="0"/>
              <a:t>Сукупність ознак і особливостей суспільних відносин, що виявляється у стосунках індивідів і спільнот, їх ставленні до свого місця в суспільстві, а також до явищ і процесів суспільного.</a:t>
            </a:r>
            <a:br>
              <a:rPr lang="uk-UA" sz="3600" i="1" dirty="0"/>
            </a:br>
            <a:r>
              <a:rPr lang="uk-UA" sz="3600" b="1" i="1" dirty="0">
                <a:solidFill>
                  <a:schemeClr val="tx1"/>
                </a:solidFill>
              </a:rPr>
              <a:t>Соціальне пізнання </a:t>
            </a:r>
            <a:r>
              <a:rPr lang="uk-UA" sz="3600" i="1" dirty="0"/>
              <a:t>– </a:t>
            </a:r>
            <a:r>
              <a:rPr lang="uk-UA" sz="3600" dirty="0" err="1"/>
              <a:t>пізнання</a:t>
            </a:r>
            <a:r>
              <a:rPr lang="uk-UA" sz="3600" dirty="0"/>
              <a:t> соціальних реалій життєвого середовища людей – постає як необхідна умова його налагодження </a:t>
            </a:r>
            <a:r>
              <a:rPr lang="uk-UA" sz="3600" dirty="0">
                <a:solidFill>
                  <a:schemeClr val="bg2"/>
                </a:solidFill>
              </a:rPr>
              <a:t>відповідно до природи і призначення людини.</a:t>
            </a:r>
            <a:endParaRPr lang="ru-RU" sz="36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uk-UA" sz="3200" b="1" dirty="0">
                <a:solidFill>
                  <a:srgbClr val="002060"/>
                </a:solidFill>
              </a:rPr>
              <a:t>Термін </a:t>
            </a:r>
            <a:r>
              <a:rPr lang="uk-UA" sz="3200" b="1" i="1" dirty="0">
                <a:solidFill>
                  <a:srgbClr val="002060"/>
                </a:solidFill>
              </a:rPr>
              <a:t>«суспільство»</a:t>
            </a:r>
            <a:r>
              <a:rPr lang="uk-UA" sz="3200" b="1" dirty="0">
                <a:solidFill>
                  <a:srgbClr val="002060"/>
                </a:solidFill>
              </a:rPr>
              <a:t> у вузькому розумінні:</a:t>
            </a:r>
            <a:br>
              <a:rPr lang="uk-UA" sz="3200" b="1" dirty="0">
                <a:solidFill>
                  <a:srgbClr val="002060"/>
                </a:solidFill>
              </a:rPr>
            </a:br>
            <a:br>
              <a:rPr lang="uk-UA" sz="3200" dirty="0">
                <a:solidFill>
                  <a:srgbClr val="FF0000"/>
                </a:solidFill>
              </a:rPr>
            </a:br>
            <a:r>
              <a:rPr lang="uk-UA" sz="2400" dirty="0"/>
              <a:t>1) суспільство як сукупність суспільних відносин. </a:t>
            </a:r>
            <a:br>
              <a:rPr lang="uk-UA" sz="2400" dirty="0"/>
            </a:br>
            <a:r>
              <a:rPr lang="uk-UA" sz="2400" dirty="0"/>
              <a:t>2) суспільство як певний етап людської історії (первісне суспільство, індустріальне суспільство, інформаційне суспільство тощо);</a:t>
            </a:r>
            <a:br>
              <a:rPr lang="uk-UA" sz="2400" dirty="0"/>
            </a:br>
            <a:r>
              <a:rPr lang="uk-UA" sz="2400" dirty="0"/>
              <a:t>3) окреме, конкретне суспільство, що є самостійним суб'єктом історії (українське суспільство, американське суспільство тощо).</a:t>
            </a:r>
            <a:br>
              <a:rPr lang="uk-UA" sz="2400" i="1" dirty="0"/>
            </a:br>
            <a:br>
              <a:rPr lang="uk-UA" sz="2400" i="1" dirty="0"/>
            </a:br>
            <a:r>
              <a:rPr lang="uk-UA" sz="2400" i="1" dirty="0">
                <a:solidFill>
                  <a:srgbClr val="002060"/>
                </a:solidFill>
              </a:rPr>
              <a:t>Суспільство</a:t>
            </a:r>
            <a:r>
              <a:rPr lang="uk-UA" sz="2400" dirty="0">
                <a:solidFill>
                  <a:srgbClr val="002060"/>
                </a:solidFill>
              </a:rPr>
              <a:t> в широкому розумінні </a:t>
            </a:r>
            <a:r>
              <a:rPr lang="uk-UA" sz="2400" dirty="0"/>
              <a:t>- якісно відмінне від природи, багатомірне, внутрішньо розгалужене і водночас органічно цілісне утворення, що постає як сукупність історично сформованих способів і форм взаємодії та об’єднання (діяльності, відносин, поведінки, спілкування, регуляції, пізнання), в яких знаходить свій вияв всебічна </a:t>
            </a:r>
            <a:r>
              <a:rPr lang="uk-UA" sz="2400" dirty="0">
                <a:solidFill>
                  <a:schemeClr val="bg2"/>
                </a:solidFill>
              </a:rPr>
              <a:t>і багаторівнева взаємозалежність людей.</a:t>
            </a:r>
            <a:endParaRPr lang="ru-RU" sz="24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eaLnBrk="1" hangingPunct="1"/>
            <a:endParaRPr lang="ru-RU"/>
          </a:p>
        </p:txBody>
      </p:sp>
      <p:grpSp>
        <p:nvGrpSpPr>
          <p:cNvPr id="12291" name="Group 21"/>
          <p:cNvGrpSpPr>
            <a:grpSpLocks noChangeAspect="1"/>
          </p:cNvGrpSpPr>
          <p:nvPr/>
        </p:nvGrpSpPr>
        <p:grpSpPr bwMode="auto">
          <a:xfrm>
            <a:off x="1116013" y="1052513"/>
            <a:ext cx="6624637" cy="4105275"/>
            <a:chOff x="1701" y="1641"/>
            <a:chExt cx="9180" cy="5580"/>
          </a:xfrm>
        </p:grpSpPr>
        <p:sp>
          <p:nvSpPr>
            <p:cNvPr id="12292" name="AutoShape 22"/>
            <p:cNvSpPr>
              <a:spLocks noChangeAspect="1" noChangeArrowheads="1"/>
            </p:cNvSpPr>
            <p:nvPr/>
          </p:nvSpPr>
          <p:spPr bwMode="auto">
            <a:xfrm>
              <a:off x="1701" y="1641"/>
              <a:ext cx="9180" cy="5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293" name="AutoShape 23"/>
            <p:cNvSpPr>
              <a:spLocks noChangeArrowheads="1"/>
            </p:cNvSpPr>
            <p:nvPr/>
          </p:nvSpPr>
          <p:spPr bwMode="auto">
            <a:xfrm>
              <a:off x="4221" y="3261"/>
              <a:ext cx="3960" cy="162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uk-UA" b="1">
                  <a:solidFill>
                    <a:srgbClr val="000080"/>
                  </a:solidFill>
                  <a:latin typeface="Times New Roman" pitchFamily="18" charset="0"/>
                </a:rPr>
                <a:t>Основні концепції розуміння суспільства</a:t>
              </a:r>
              <a:endParaRPr lang="ru-RU"/>
            </a:p>
          </p:txBody>
        </p:sp>
        <p:sp>
          <p:nvSpPr>
            <p:cNvPr id="12294" name="Oval 24"/>
            <p:cNvSpPr>
              <a:spLocks noChangeArrowheads="1"/>
            </p:cNvSpPr>
            <p:nvPr/>
          </p:nvSpPr>
          <p:spPr bwMode="auto">
            <a:xfrm>
              <a:off x="1701" y="1821"/>
              <a:ext cx="3060" cy="162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uk-UA">
                  <a:solidFill>
                    <a:srgbClr val="0000FF"/>
                  </a:solidFill>
                  <a:latin typeface="Times New Roman" pitchFamily="18" charset="0"/>
                </a:rPr>
                <a:t>Релігійно-міфологічна</a:t>
              </a:r>
              <a:endParaRPr lang="ru-RU"/>
            </a:p>
          </p:txBody>
        </p:sp>
        <p:sp>
          <p:nvSpPr>
            <p:cNvPr id="12295" name="Oval 25"/>
            <p:cNvSpPr>
              <a:spLocks noChangeArrowheads="1"/>
            </p:cNvSpPr>
            <p:nvPr/>
          </p:nvSpPr>
          <p:spPr bwMode="auto">
            <a:xfrm>
              <a:off x="4761" y="1641"/>
              <a:ext cx="2880" cy="10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uk-UA">
                  <a:solidFill>
                    <a:srgbClr val="0000FF"/>
                  </a:solidFill>
                  <a:latin typeface="Times New Roman" pitchFamily="18" charset="0"/>
                </a:rPr>
                <a:t>Теологічна</a:t>
              </a:r>
              <a:endParaRPr lang="ru-RU"/>
            </a:p>
          </p:txBody>
        </p:sp>
        <p:sp>
          <p:nvSpPr>
            <p:cNvPr id="12296" name="Oval 26"/>
            <p:cNvSpPr>
              <a:spLocks noChangeArrowheads="1"/>
            </p:cNvSpPr>
            <p:nvPr/>
          </p:nvSpPr>
          <p:spPr bwMode="auto">
            <a:xfrm>
              <a:off x="7281" y="2181"/>
              <a:ext cx="3600" cy="10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uk-UA">
                  <a:solidFill>
                    <a:srgbClr val="0000FF"/>
                  </a:solidFill>
                  <a:latin typeface="Times New Roman" pitchFamily="18" charset="0"/>
                </a:rPr>
                <a:t>Натуралістична </a:t>
              </a:r>
              <a:endParaRPr lang="ru-RU"/>
            </a:p>
          </p:txBody>
        </p:sp>
        <p:sp>
          <p:nvSpPr>
            <p:cNvPr id="12297" name="Oval 27"/>
            <p:cNvSpPr>
              <a:spLocks noChangeArrowheads="1"/>
            </p:cNvSpPr>
            <p:nvPr/>
          </p:nvSpPr>
          <p:spPr bwMode="auto">
            <a:xfrm>
              <a:off x="1701" y="4701"/>
              <a:ext cx="3060" cy="10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uk-UA">
                  <a:solidFill>
                    <a:srgbClr val="0000FF"/>
                  </a:solidFill>
                  <a:latin typeface="Times New Roman" pitchFamily="18" charset="0"/>
                </a:rPr>
                <a:t>Ідеалістична </a:t>
              </a:r>
              <a:endParaRPr lang="ru-RU"/>
            </a:p>
          </p:txBody>
        </p:sp>
        <p:sp>
          <p:nvSpPr>
            <p:cNvPr id="12298" name="Oval 28"/>
            <p:cNvSpPr>
              <a:spLocks noChangeArrowheads="1"/>
            </p:cNvSpPr>
            <p:nvPr/>
          </p:nvSpPr>
          <p:spPr bwMode="auto">
            <a:xfrm>
              <a:off x="2601" y="5781"/>
              <a:ext cx="3960" cy="126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uk-UA">
                  <a:solidFill>
                    <a:srgbClr val="0000FF"/>
                  </a:solidFill>
                  <a:latin typeface="Times New Roman" pitchFamily="18" charset="0"/>
                </a:rPr>
                <a:t>Діалектико-матеріалістична </a:t>
              </a:r>
            </a:p>
            <a:p>
              <a:pPr algn="ctr"/>
              <a:endParaRPr lang="ru-RU"/>
            </a:p>
          </p:txBody>
        </p:sp>
        <p:sp>
          <p:nvSpPr>
            <p:cNvPr id="12299" name="Oval 29"/>
            <p:cNvSpPr>
              <a:spLocks noChangeArrowheads="1"/>
            </p:cNvSpPr>
            <p:nvPr/>
          </p:nvSpPr>
          <p:spPr bwMode="auto">
            <a:xfrm>
              <a:off x="6921" y="4881"/>
              <a:ext cx="3780" cy="108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r>
                <a:rPr lang="uk-UA">
                  <a:solidFill>
                    <a:srgbClr val="0000FF"/>
                  </a:solidFill>
                  <a:latin typeface="Times New Roman" pitchFamily="18" charset="0"/>
                </a:rPr>
                <a:t>Методологічного індивідуалізму</a:t>
              </a:r>
              <a:endParaRPr lang="ru-RU"/>
            </a:p>
          </p:txBody>
        </p:sp>
        <p:sp>
          <p:nvSpPr>
            <p:cNvPr id="12300" name="Oval 30"/>
            <p:cNvSpPr>
              <a:spLocks noChangeArrowheads="1"/>
            </p:cNvSpPr>
            <p:nvPr/>
          </p:nvSpPr>
          <p:spPr bwMode="auto">
            <a:xfrm>
              <a:off x="6561" y="5961"/>
              <a:ext cx="3420" cy="126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uk-UA">
                  <a:solidFill>
                    <a:srgbClr val="0000FF"/>
                  </a:solidFill>
                  <a:latin typeface="Times New Roman" pitchFamily="18" charset="0"/>
                </a:rPr>
                <a:t>Інтерпретація соціальної дії </a:t>
              </a:r>
            </a:p>
            <a:p>
              <a:pPr algn="ctr"/>
              <a:endParaRPr lang="ru-RU"/>
            </a:p>
          </p:txBody>
        </p:sp>
        <p:sp>
          <p:nvSpPr>
            <p:cNvPr id="12301" name="Line 31"/>
            <p:cNvSpPr>
              <a:spLocks noChangeShapeType="1"/>
            </p:cNvSpPr>
            <p:nvPr/>
          </p:nvSpPr>
          <p:spPr bwMode="auto">
            <a:xfrm flipV="1">
              <a:off x="6021" y="2721"/>
              <a:ext cx="0" cy="5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2" name="Line 32"/>
            <p:cNvSpPr>
              <a:spLocks noChangeShapeType="1"/>
            </p:cNvSpPr>
            <p:nvPr/>
          </p:nvSpPr>
          <p:spPr bwMode="auto">
            <a:xfrm flipH="1" flipV="1">
              <a:off x="4581" y="2901"/>
              <a:ext cx="144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3" name="Line 33"/>
            <p:cNvSpPr>
              <a:spLocks noChangeShapeType="1"/>
            </p:cNvSpPr>
            <p:nvPr/>
          </p:nvSpPr>
          <p:spPr bwMode="auto">
            <a:xfrm flipV="1">
              <a:off x="6021" y="2901"/>
              <a:ext cx="126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4" name="Line 34"/>
            <p:cNvSpPr>
              <a:spLocks noChangeShapeType="1"/>
            </p:cNvSpPr>
            <p:nvPr/>
          </p:nvSpPr>
          <p:spPr bwMode="auto">
            <a:xfrm flipH="1">
              <a:off x="4761" y="4881"/>
              <a:ext cx="1260" cy="3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5" name="Line 35"/>
            <p:cNvSpPr>
              <a:spLocks noChangeShapeType="1"/>
            </p:cNvSpPr>
            <p:nvPr/>
          </p:nvSpPr>
          <p:spPr bwMode="auto">
            <a:xfrm flipH="1">
              <a:off x="5121" y="4881"/>
              <a:ext cx="90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6" name="Line 36"/>
            <p:cNvSpPr>
              <a:spLocks noChangeShapeType="1"/>
            </p:cNvSpPr>
            <p:nvPr/>
          </p:nvSpPr>
          <p:spPr bwMode="auto">
            <a:xfrm>
              <a:off x="6021" y="4881"/>
              <a:ext cx="1080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07" name="Line 37"/>
            <p:cNvSpPr>
              <a:spLocks noChangeShapeType="1"/>
            </p:cNvSpPr>
            <p:nvPr/>
          </p:nvSpPr>
          <p:spPr bwMode="auto">
            <a:xfrm>
              <a:off x="6021" y="4881"/>
              <a:ext cx="1260" cy="18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323850" y="908050"/>
            <a:ext cx="8640763" cy="5754688"/>
            <a:chOff x="204" y="572"/>
            <a:chExt cx="5443" cy="3625"/>
          </a:xfrm>
        </p:grpSpPr>
        <p:sp>
          <p:nvSpPr>
            <p:cNvPr id="13325" name="Text Box 3"/>
            <p:cNvSpPr txBox="1">
              <a:spLocks noChangeArrowheads="1"/>
            </p:cNvSpPr>
            <p:nvPr/>
          </p:nvSpPr>
          <p:spPr bwMode="auto">
            <a:xfrm>
              <a:off x="204" y="572"/>
              <a:ext cx="1814" cy="1270"/>
            </a:xfrm>
            <a:prstGeom prst="rect">
              <a:avLst/>
            </a:prstGeom>
            <a:gradFill rotWithShape="1">
              <a:gsLst>
                <a:gs pos="0">
                  <a:srgbClr val="66FFFF"/>
                </a:gs>
                <a:gs pos="50000">
                  <a:srgbClr val="E9FFFF"/>
                </a:gs>
                <a:gs pos="100000">
                  <a:srgbClr val="66FFFF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FF"/>
              </a:extrusionClr>
            </a:sp3d>
          </p:spPr>
          <p:txBody>
            <a:bodyPr lIns="54000" rIns="54000">
              <a:spAutoFit/>
              <a:flatTx/>
            </a:bodyPr>
            <a:lstStyle/>
            <a:p>
              <a:pPr algn="just">
                <a:spcBef>
                  <a:spcPct val="50000"/>
                </a:spcBef>
              </a:pPr>
              <a:r>
                <a:rPr lang="uk-UA" sz="1400" b="1">
                  <a:solidFill>
                    <a:srgbClr val="FF0000"/>
                  </a:solidFill>
                </a:rPr>
                <a:t>МАТЕРІАЛЬНА</a:t>
              </a:r>
              <a:r>
                <a:rPr lang="uk-UA" sz="1400" b="1"/>
                <a:t> — охоплює процеси матеріального виробництва,</a:t>
              </a:r>
              <a:br>
                <a:rPr lang="uk-UA" sz="1400" b="1"/>
              </a:br>
              <a:r>
                <a:rPr lang="uk-UA" sz="1400" b="1"/>
                <a:t>розподілу, обміну, споживання, а також продуктивні сили й виробничі</a:t>
              </a:r>
              <a:br>
                <a:rPr lang="uk-UA" sz="1400" b="1"/>
              </a:br>
              <a:r>
                <a:rPr lang="uk-UA" sz="1400" b="1"/>
                <a:t>відносини, науково-технічний прогрес і технологічну революцію</a:t>
              </a:r>
              <a:r>
                <a:rPr lang="ru-RU" sz="1400"/>
                <a:t> </a:t>
              </a:r>
            </a:p>
          </p:txBody>
        </p:sp>
        <p:sp>
          <p:nvSpPr>
            <p:cNvPr id="13326" name="Oval 4"/>
            <p:cNvSpPr>
              <a:spLocks noChangeArrowheads="1"/>
            </p:cNvSpPr>
            <p:nvPr/>
          </p:nvSpPr>
          <p:spPr bwMode="auto">
            <a:xfrm>
              <a:off x="2154" y="1933"/>
              <a:ext cx="1452" cy="861"/>
            </a:xfrm>
            <a:prstGeom prst="ellipse">
              <a:avLst/>
            </a:prstGeom>
            <a:gradFill rotWithShape="1">
              <a:gsLst>
                <a:gs pos="0">
                  <a:srgbClr val="FFFF66"/>
                </a:gs>
                <a:gs pos="50000">
                  <a:srgbClr val="FFFFDC"/>
                </a:gs>
                <a:gs pos="100000">
                  <a:srgbClr val="FFFF66"/>
                </a:gs>
              </a:gsLst>
              <a:lin ang="5400000" scaled="1"/>
            </a:gradFill>
            <a:ln w="9525"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66"/>
              </a:extrusionClr>
            </a:sp3d>
          </p:spPr>
          <p:txBody>
            <a:bodyPr wrap="none" anchor="ctr">
              <a:flatTx/>
            </a:bodyPr>
            <a:lstStyle/>
            <a:p>
              <a:pPr algn="ctr"/>
              <a:r>
                <a:rPr lang="uk-UA" b="1" i="1">
                  <a:solidFill>
                    <a:schemeClr val="bg2"/>
                  </a:solidFill>
                </a:rPr>
                <a:t>Сфери </a:t>
              </a:r>
            </a:p>
            <a:p>
              <a:pPr algn="ctr"/>
              <a:r>
                <a:rPr lang="uk-UA" b="1" i="1">
                  <a:solidFill>
                    <a:schemeClr val="bg2"/>
                  </a:solidFill>
                </a:rPr>
                <a:t>суспільного </a:t>
              </a:r>
            </a:p>
            <a:p>
              <a:pPr algn="ctr"/>
              <a:r>
                <a:rPr lang="uk-UA" b="1" i="1">
                  <a:solidFill>
                    <a:schemeClr val="bg2"/>
                  </a:solidFill>
                </a:rPr>
                <a:t>життя</a:t>
              </a:r>
              <a:endParaRPr lang="ru-RU" b="1" i="1">
                <a:solidFill>
                  <a:schemeClr val="bg2"/>
                </a:solidFill>
              </a:endParaRPr>
            </a:p>
          </p:txBody>
        </p:sp>
        <p:sp>
          <p:nvSpPr>
            <p:cNvPr id="13327" name="Text Box 5"/>
            <p:cNvSpPr txBox="1">
              <a:spLocks noChangeArrowheads="1"/>
            </p:cNvSpPr>
            <p:nvPr/>
          </p:nvSpPr>
          <p:spPr bwMode="auto">
            <a:xfrm>
              <a:off x="3833" y="618"/>
              <a:ext cx="1814" cy="1290"/>
            </a:xfrm>
            <a:prstGeom prst="rect">
              <a:avLst/>
            </a:prstGeom>
            <a:gradFill rotWithShape="1">
              <a:gsLst>
                <a:gs pos="0">
                  <a:srgbClr val="66FFFF"/>
                </a:gs>
                <a:gs pos="50000">
                  <a:srgbClr val="E9FFFF"/>
                </a:gs>
                <a:gs pos="100000">
                  <a:srgbClr val="66FFFF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FF"/>
              </a:extrusionClr>
            </a:sp3d>
          </p:spPr>
          <p:txBody>
            <a:bodyPr lIns="54000" rIns="54000">
              <a:spAutoFit/>
              <a:flatTx/>
            </a:bodyPr>
            <a:lstStyle/>
            <a:p>
              <a:pPr algn="just">
                <a:spcBef>
                  <a:spcPct val="50000"/>
                </a:spcBef>
              </a:pPr>
              <a:endParaRPr lang="uk-UA" sz="800" b="1"/>
            </a:p>
            <a:p>
              <a:pPr algn="just">
                <a:lnSpc>
                  <a:spcPct val="120000"/>
                </a:lnSpc>
                <a:spcBef>
                  <a:spcPct val="50000"/>
                </a:spcBef>
              </a:pPr>
              <a:r>
                <a:rPr lang="uk-UA" sz="1400" b="1">
                  <a:solidFill>
                    <a:srgbClr val="FF0000"/>
                  </a:solidFill>
                </a:rPr>
                <a:t>СОЦІАЛЬНО-ПОЛІТИЧНА</a:t>
              </a:r>
              <a:r>
                <a:rPr lang="uk-UA" sz="1400" b="1"/>
                <a:t> — включає соціальні та політичні стосунки людей у суспільстві (національні, групові, міждержавні </a:t>
              </a:r>
              <a:br>
                <a:rPr lang="uk-UA" sz="1400" b="1"/>
              </a:br>
              <a:r>
                <a:rPr lang="uk-UA" sz="1400" b="1"/>
                <a:t>суспільні організації)</a:t>
              </a:r>
              <a:r>
                <a:rPr lang="ru-RU" sz="1400" b="1"/>
                <a:t> </a:t>
              </a:r>
            </a:p>
            <a:p>
              <a:pPr algn="just">
                <a:spcBef>
                  <a:spcPct val="50000"/>
                </a:spcBef>
              </a:pPr>
              <a:endParaRPr lang="ru-RU" sz="800" b="1"/>
            </a:p>
          </p:txBody>
        </p:sp>
        <p:sp>
          <p:nvSpPr>
            <p:cNvPr id="13328" name="Text Box 6"/>
            <p:cNvSpPr txBox="1">
              <a:spLocks noChangeArrowheads="1"/>
            </p:cNvSpPr>
            <p:nvPr/>
          </p:nvSpPr>
          <p:spPr bwMode="auto">
            <a:xfrm>
              <a:off x="3833" y="2659"/>
              <a:ext cx="1814" cy="1538"/>
            </a:xfrm>
            <a:prstGeom prst="rect">
              <a:avLst/>
            </a:prstGeom>
            <a:gradFill rotWithShape="1">
              <a:gsLst>
                <a:gs pos="0">
                  <a:srgbClr val="66FFFF"/>
                </a:gs>
                <a:gs pos="50000">
                  <a:srgbClr val="E9FFFF"/>
                </a:gs>
                <a:gs pos="100000">
                  <a:srgbClr val="66FFFF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FF"/>
              </a:extrusionClr>
            </a:sp3d>
          </p:spPr>
          <p:txBody>
            <a:bodyPr lIns="54000" rIns="54000">
              <a:spAutoFit/>
              <a:flatTx/>
            </a:bodyPr>
            <a:lstStyle/>
            <a:p>
              <a:pPr algn="just">
                <a:spcBef>
                  <a:spcPct val="50000"/>
                </a:spcBef>
              </a:pPr>
              <a:r>
                <a:rPr lang="uk-UA" sz="1400" b="1">
                  <a:solidFill>
                    <a:srgbClr val="FF0000"/>
                  </a:solidFill>
                </a:rPr>
                <a:t>ДУХОВНА </a:t>
              </a:r>
              <a:r>
                <a:rPr lang="uk-UA" sz="1400" b="1"/>
                <a:t>— це широкий комплекс ідей, поглядів, уявлень, тобто весь спектр виробництва свідомості (як індивідуальної, так і суспільної), трансформації її від однієї інстанції до іншої (засоби масового інформування), перетворення в індивідуальний духовний світ людини</a:t>
              </a:r>
              <a:r>
                <a:rPr lang="ru-RU" sz="1400" b="1"/>
                <a:t> </a:t>
              </a:r>
            </a:p>
          </p:txBody>
        </p:sp>
        <p:sp>
          <p:nvSpPr>
            <p:cNvPr id="13329" name="Text Box 7"/>
            <p:cNvSpPr txBox="1">
              <a:spLocks noChangeArrowheads="1"/>
            </p:cNvSpPr>
            <p:nvPr/>
          </p:nvSpPr>
          <p:spPr bwMode="auto">
            <a:xfrm>
              <a:off x="204" y="2886"/>
              <a:ext cx="1814" cy="1270"/>
            </a:xfrm>
            <a:prstGeom prst="rect">
              <a:avLst/>
            </a:prstGeom>
            <a:gradFill rotWithShape="1">
              <a:gsLst>
                <a:gs pos="0">
                  <a:srgbClr val="66FFFF"/>
                </a:gs>
                <a:gs pos="50000">
                  <a:srgbClr val="E9FFFF"/>
                </a:gs>
                <a:gs pos="100000">
                  <a:srgbClr val="66FFFF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FF"/>
              </a:extrusionClr>
            </a:sp3d>
          </p:spPr>
          <p:txBody>
            <a:bodyPr lIns="54000" rIns="54000">
              <a:spAutoFit/>
              <a:flatTx/>
            </a:bodyPr>
            <a:lstStyle/>
            <a:p>
              <a:pPr algn="just">
                <a:spcBef>
                  <a:spcPct val="50000"/>
                </a:spcBef>
              </a:pPr>
              <a:r>
                <a:rPr lang="uk-UA" sz="1400" b="1">
                  <a:solidFill>
                    <a:srgbClr val="FF0000"/>
                  </a:solidFill>
                </a:rPr>
                <a:t>КУЛЬТУРНО-ПОБУТОВА</a:t>
              </a:r>
              <a:r>
                <a:rPr lang="uk-UA" sz="1400" b="1"/>
                <a:t> — охоплює виробництво культурних цінностей, передачу їх від одного покоління до іншого, життя сім'ї, побутові проблеми (організація відпочинку, вільного часу), освіту, виховання</a:t>
              </a:r>
              <a:r>
                <a:rPr lang="ru-RU" sz="1400" b="1"/>
                <a:t> </a:t>
              </a:r>
            </a:p>
          </p:txBody>
        </p:sp>
        <p:sp>
          <p:nvSpPr>
            <p:cNvPr id="13330" name="Line 8"/>
            <p:cNvSpPr>
              <a:spLocks noChangeShapeType="1"/>
            </p:cNvSpPr>
            <p:nvPr/>
          </p:nvSpPr>
          <p:spPr bwMode="auto">
            <a:xfrm flipV="1">
              <a:off x="3470" y="1298"/>
              <a:ext cx="363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31" name="Line 9"/>
            <p:cNvSpPr>
              <a:spLocks noChangeShapeType="1"/>
            </p:cNvSpPr>
            <p:nvPr/>
          </p:nvSpPr>
          <p:spPr bwMode="auto">
            <a:xfrm flipH="1">
              <a:off x="2064" y="2704"/>
              <a:ext cx="408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32" name="Line 10"/>
            <p:cNvSpPr>
              <a:spLocks noChangeShapeType="1"/>
            </p:cNvSpPr>
            <p:nvPr/>
          </p:nvSpPr>
          <p:spPr bwMode="auto">
            <a:xfrm>
              <a:off x="3379" y="2704"/>
              <a:ext cx="454" cy="6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33" name="Line 11"/>
            <p:cNvSpPr>
              <a:spLocks noChangeShapeType="1"/>
            </p:cNvSpPr>
            <p:nvPr/>
          </p:nvSpPr>
          <p:spPr bwMode="auto">
            <a:xfrm flipH="1" flipV="1">
              <a:off x="2064" y="1253"/>
              <a:ext cx="453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315" name="Group 13"/>
          <p:cNvGrpSpPr>
            <a:grpSpLocks/>
          </p:cNvGrpSpPr>
          <p:nvPr/>
        </p:nvGrpSpPr>
        <p:grpSpPr bwMode="auto">
          <a:xfrm>
            <a:off x="323850" y="908050"/>
            <a:ext cx="8640763" cy="5754688"/>
            <a:chOff x="204" y="572"/>
            <a:chExt cx="5443" cy="3625"/>
          </a:xfrm>
        </p:grpSpPr>
        <p:sp>
          <p:nvSpPr>
            <p:cNvPr id="13316" name="Text Box 14"/>
            <p:cNvSpPr txBox="1">
              <a:spLocks noChangeArrowheads="1"/>
            </p:cNvSpPr>
            <p:nvPr/>
          </p:nvSpPr>
          <p:spPr bwMode="auto">
            <a:xfrm>
              <a:off x="204" y="572"/>
              <a:ext cx="1814" cy="1270"/>
            </a:xfrm>
            <a:prstGeom prst="rect">
              <a:avLst/>
            </a:prstGeom>
            <a:gradFill rotWithShape="1">
              <a:gsLst>
                <a:gs pos="0">
                  <a:srgbClr val="66FFFF"/>
                </a:gs>
                <a:gs pos="50000">
                  <a:srgbClr val="E9FFFF"/>
                </a:gs>
                <a:gs pos="100000">
                  <a:srgbClr val="66FFFF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FF"/>
              </a:extrusionClr>
            </a:sp3d>
          </p:spPr>
          <p:txBody>
            <a:bodyPr lIns="54000" rIns="54000">
              <a:spAutoFit/>
              <a:flatTx/>
            </a:bodyPr>
            <a:lstStyle/>
            <a:p>
              <a:pPr algn="just">
                <a:spcBef>
                  <a:spcPct val="50000"/>
                </a:spcBef>
              </a:pPr>
              <a:r>
                <a:rPr lang="uk-UA" sz="1400" b="1">
                  <a:solidFill>
                    <a:srgbClr val="FF0000"/>
                  </a:solidFill>
                </a:rPr>
                <a:t>МАТЕРІАЛЬНА</a:t>
              </a:r>
              <a:r>
                <a:rPr lang="uk-UA" sz="1400" b="1"/>
                <a:t> — охоплює процеси матеріального виробництва,</a:t>
              </a:r>
              <a:br>
                <a:rPr lang="uk-UA" sz="1400" b="1"/>
              </a:br>
              <a:r>
                <a:rPr lang="uk-UA" sz="1400" b="1"/>
                <a:t>розподілу, обміну, споживання, а також продуктивні сили й виробничі</a:t>
              </a:r>
              <a:br>
                <a:rPr lang="uk-UA" sz="1400" b="1"/>
              </a:br>
              <a:r>
                <a:rPr lang="uk-UA" sz="1400" b="1"/>
                <a:t>відносини, науково-технічний прогрес і технологічну революцію</a:t>
              </a:r>
              <a:r>
                <a:rPr lang="ru-RU" sz="1400"/>
                <a:t> </a:t>
              </a:r>
            </a:p>
          </p:txBody>
        </p:sp>
        <p:sp>
          <p:nvSpPr>
            <p:cNvPr id="13317" name="Oval 15"/>
            <p:cNvSpPr>
              <a:spLocks noChangeArrowheads="1"/>
            </p:cNvSpPr>
            <p:nvPr/>
          </p:nvSpPr>
          <p:spPr bwMode="auto">
            <a:xfrm>
              <a:off x="2154" y="1933"/>
              <a:ext cx="1452" cy="861"/>
            </a:xfrm>
            <a:prstGeom prst="ellipse">
              <a:avLst/>
            </a:prstGeom>
            <a:gradFill rotWithShape="1">
              <a:gsLst>
                <a:gs pos="0">
                  <a:srgbClr val="FFFF66"/>
                </a:gs>
                <a:gs pos="50000">
                  <a:srgbClr val="FFFFDC"/>
                </a:gs>
                <a:gs pos="100000">
                  <a:srgbClr val="FFFF66"/>
                </a:gs>
              </a:gsLst>
              <a:lin ang="5400000" scaled="1"/>
            </a:gradFill>
            <a:ln w="9525"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FF66"/>
              </a:extrusionClr>
            </a:sp3d>
          </p:spPr>
          <p:txBody>
            <a:bodyPr wrap="none" anchor="ctr">
              <a:flatTx/>
            </a:bodyPr>
            <a:lstStyle/>
            <a:p>
              <a:pPr algn="ctr"/>
              <a:r>
                <a:rPr lang="uk-UA" b="1" i="1">
                  <a:solidFill>
                    <a:srgbClr val="FF0000"/>
                  </a:solidFill>
                </a:rPr>
                <a:t>Сфери </a:t>
              </a:r>
            </a:p>
            <a:p>
              <a:pPr algn="ctr"/>
              <a:r>
                <a:rPr lang="uk-UA" b="1" i="1">
                  <a:solidFill>
                    <a:srgbClr val="FF0000"/>
                  </a:solidFill>
                </a:rPr>
                <a:t>суспільного </a:t>
              </a:r>
            </a:p>
            <a:p>
              <a:pPr algn="ctr"/>
              <a:r>
                <a:rPr lang="uk-UA" b="1" i="1">
                  <a:solidFill>
                    <a:srgbClr val="FF0000"/>
                  </a:solidFill>
                </a:rPr>
                <a:t>життя</a:t>
              </a:r>
              <a:endParaRPr lang="ru-RU" b="1" i="1">
                <a:solidFill>
                  <a:srgbClr val="FF0000"/>
                </a:solidFill>
              </a:endParaRPr>
            </a:p>
          </p:txBody>
        </p:sp>
        <p:sp>
          <p:nvSpPr>
            <p:cNvPr id="13318" name="Text Box 16"/>
            <p:cNvSpPr txBox="1">
              <a:spLocks noChangeArrowheads="1"/>
            </p:cNvSpPr>
            <p:nvPr/>
          </p:nvSpPr>
          <p:spPr bwMode="auto">
            <a:xfrm>
              <a:off x="3833" y="618"/>
              <a:ext cx="1814" cy="1290"/>
            </a:xfrm>
            <a:prstGeom prst="rect">
              <a:avLst/>
            </a:prstGeom>
            <a:gradFill rotWithShape="1">
              <a:gsLst>
                <a:gs pos="0">
                  <a:srgbClr val="66FFFF"/>
                </a:gs>
                <a:gs pos="50000">
                  <a:srgbClr val="E9FFFF"/>
                </a:gs>
                <a:gs pos="100000">
                  <a:srgbClr val="66FFFF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FF"/>
              </a:extrusionClr>
            </a:sp3d>
          </p:spPr>
          <p:txBody>
            <a:bodyPr lIns="54000" rIns="54000">
              <a:spAutoFit/>
              <a:flatTx/>
            </a:bodyPr>
            <a:lstStyle/>
            <a:p>
              <a:pPr algn="just">
                <a:spcBef>
                  <a:spcPct val="50000"/>
                </a:spcBef>
              </a:pPr>
              <a:endParaRPr lang="uk-UA" sz="800" b="1"/>
            </a:p>
            <a:p>
              <a:pPr algn="just">
                <a:lnSpc>
                  <a:spcPct val="120000"/>
                </a:lnSpc>
                <a:spcBef>
                  <a:spcPct val="50000"/>
                </a:spcBef>
              </a:pPr>
              <a:r>
                <a:rPr lang="uk-UA" sz="1400" b="1">
                  <a:solidFill>
                    <a:srgbClr val="FF0000"/>
                  </a:solidFill>
                </a:rPr>
                <a:t>СОЦІАЛЬНО-ПОЛІТИЧНА</a:t>
              </a:r>
              <a:r>
                <a:rPr lang="uk-UA" sz="1400" b="1"/>
                <a:t> — включає соціальні та політичні стосунки людей у суспільстві (національні, групові, міждержавні </a:t>
              </a:r>
              <a:br>
                <a:rPr lang="uk-UA" sz="1400" b="1"/>
              </a:br>
              <a:r>
                <a:rPr lang="uk-UA" sz="1400" b="1"/>
                <a:t>суспільні організації)</a:t>
              </a:r>
              <a:r>
                <a:rPr lang="ru-RU" sz="1400" b="1"/>
                <a:t> </a:t>
              </a:r>
            </a:p>
            <a:p>
              <a:pPr algn="just">
                <a:spcBef>
                  <a:spcPct val="50000"/>
                </a:spcBef>
              </a:pPr>
              <a:endParaRPr lang="ru-RU" sz="800" b="1"/>
            </a:p>
          </p:txBody>
        </p:sp>
        <p:sp>
          <p:nvSpPr>
            <p:cNvPr id="13319" name="Text Box 17"/>
            <p:cNvSpPr txBox="1">
              <a:spLocks noChangeArrowheads="1"/>
            </p:cNvSpPr>
            <p:nvPr/>
          </p:nvSpPr>
          <p:spPr bwMode="auto">
            <a:xfrm>
              <a:off x="3833" y="2659"/>
              <a:ext cx="1814" cy="1538"/>
            </a:xfrm>
            <a:prstGeom prst="rect">
              <a:avLst/>
            </a:prstGeom>
            <a:gradFill rotWithShape="1">
              <a:gsLst>
                <a:gs pos="0">
                  <a:srgbClr val="66FFFF"/>
                </a:gs>
                <a:gs pos="50000">
                  <a:srgbClr val="E9FFFF"/>
                </a:gs>
                <a:gs pos="100000">
                  <a:srgbClr val="66FFFF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FF"/>
              </a:extrusionClr>
            </a:sp3d>
          </p:spPr>
          <p:txBody>
            <a:bodyPr lIns="54000" rIns="54000">
              <a:spAutoFit/>
              <a:flatTx/>
            </a:bodyPr>
            <a:lstStyle/>
            <a:p>
              <a:pPr algn="just">
                <a:spcBef>
                  <a:spcPct val="50000"/>
                </a:spcBef>
              </a:pPr>
              <a:r>
                <a:rPr lang="uk-UA" sz="1400" b="1">
                  <a:solidFill>
                    <a:srgbClr val="FF0000"/>
                  </a:solidFill>
                </a:rPr>
                <a:t>ДУХОВНА </a:t>
              </a:r>
              <a:r>
                <a:rPr lang="uk-UA" sz="1400" b="1"/>
                <a:t>— це широкий комплекс ідей, поглядів, уявлень, тобто весь спектр виробництва свідомості (як індивідуальної, так і суспільної), трансформації її від однієї інстанції до іншої (засоби масового інформування), перетворення в індивідуальний духовний світ людини</a:t>
              </a:r>
              <a:r>
                <a:rPr lang="ru-RU" sz="1400" b="1"/>
                <a:t> </a:t>
              </a:r>
            </a:p>
          </p:txBody>
        </p:sp>
        <p:sp>
          <p:nvSpPr>
            <p:cNvPr id="13320" name="Text Box 18"/>
            <p:cNvSpPr txBox="1">
              <a:spLocks noChangeArrowheads="1"/>
            </p:cNvSpPr>
            <p:nvPr/>
          </p:nvSpPr>
          <p:spPr bwMode="auto">
            <a:xfrm>
              <a:off x="204" y="2886"/>
              <a:ext cx="1814" cy="1270"/>
            </a:xfrm>
            <a:prstGeom prst="rect">
              <a:avLst/>
            </a:prstGeom>
            <a:gradFill rotWithShape="1">
              <a:gsLst>
                <a:gs pos="0">
                  <a:srgbClr val="66FFFF"/>
                </a:gs>
                <a:gs pos="50000">
                  <a:srgbClr val="E9FFFF"/>
                </a:gs>
                <a:gs pos="100000">
                  <a:srgbClr val="66FFFF"/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66FFFF"/>
              </a:extrusionClr>
            </a:sp3d>
          </p:spPr>
          <p:txBody>
            <a:bodyPr lIns="54000" rIns="54000">
              <a:spAutoFit/>
              <a:flatTx/>
            </a:bodyPr>
            <a:lstStyle/>
            <a:p>
              <a:pPr algn="just">
                <a:spcBef>
                  <a:spcPct val="50000"/>
                </a:spcBef>
              </a:pPr>
              <a:r>
                <a:rPr lang="uk-UA" sz="1400" b="1">
                  <a:solidFill>
                    <a:srgbClr val="FF0000"/>
                  </a:solidFill>
                </a:rPr>
                <a:t>КУЛЬТУРНО-ПОБУТОВА</a:t>
              </a:r>
              <a:r>
                <a:rPr lang="uk-UA" sz="1400" b="1"/>
                <a:t> — охоплює виробництво культурних цінностей, передачу їх від одного покоління до іншого, життя сім'ї, побутові проблеми (організація відпочинку, вільного часу), освіту, виховання</a:t>
              </a:r>
              <a:r>
                <a:rPr lang="ru-RU" sz="1400" b="1"/>
                <a:t> </a:t>
              </a:r>
            </a:p>
          </p:txBody>
        </p:sp>
        <p:sp>
          <p:nvSpPr>
            <p:cNvPr id="13321" name="Line 19"/>
            <p:cNvSpPr>
              <a:spLocks noChangeShapeType="1"/>
            </p:cNvSpPr>
            <p:nvPr/>
          </p:nvSpPr>
          <p:spPr bwMode="auto">
            <a:xfrm flipV="1">
              <a:off x="3470" y="1298"/>
              <a:ext cx="363" cy="63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2" name="Line 20"/>
            <p:cNvSpPr>
              <a:spLocks noChangeShapeType="1"/>
            </p:cNvSpPr>
            <p:nvPr/>
          </p:nvSpPr>
          <p:spPr bwMode="auto">
            <a:xfrm flipH="1">
              <a:off x="2064" y="2704"/>
              <a:ext cx="408" cy="7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3" name="Line 21"/>
            <p:cNvSpPr>
              <a:spLocks noChangeShapeType="1"/>
            </p:cNvSpPr>
            <p:nvPr/>
          </p:nvSpPr>
          <p:spPr bwMode="auto">
            <a:xfrm>
              <a:off x="3379" y="2704"/>
              <a:ext cx="454" cy="6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4" name="Line 22"/>
            <p:cNvSpPr>
              <a:spLocks noChangeShapeType="1"/>
            </p:cNvSpPr>
            <p:nvPr/>
          </p:nvSpPr>
          <p:spPr bwMode="auto">
            <a:xfrm flipH="1" flipV="1">
              <a:off x="2064" y="1253"/>
              <a:ext cx="453" cy="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324</TotalTime>
  <Words>1032</Words>
  <Application>Microsoft Office PowerPoint</Application>
  <PresentationFormat>Екран (4:3)</PresentationFormat>
  <Paragraphs>80</Paragraphs>
  <Slides>17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17</vt:i4>
      </vt:variant>
    </vt:vector>
  </HeadingPairs>
  <TitlesOfParts>
    <vt:vector size="25" baseType="lpstr">
      <vt:lpstr>Arial</vt:lpstr>
      <vt:lpstr>Book Antiqua</vt:lpstr>
      <vt:lpstr>Calibri</vt:lpstr>
      <vt:lpstr>Constantia</vt:lpstr>
      <vt:lpstr>Times New Roman</vt:lpstr>
      <vt:lpstr>Wingdings</vt:lpstr>
      <vt:lpstr>Wingdings 2</vt:lpstr>
      <vt:lpstr>Поток</vt:lpstr>
      <vt:lpstr>   </vt:lpstr>
      <vt:lpstr>План</vt:lpstr>
      <vt:lpstr>Соціальна філософія – це система теоретичного знання про найбільш загальні особливості, закономірності та тенденції взаємодії соціальних явищ, цивілізаційного існування; функціонування і розвиток суспільства як цілісної системи.  Об’єктом соціальної філософії є соціальне життя, усе розмаїття соціальних процесів і явищ.    Предметом соціальної філософії є закономірності і тенденції розвитку суспільства, утворення історичних спільнот людей, взаємозв’язок між ними та їхня роль у суспільстві.   </vt:lpstr>
      <vt:lpstr>Головне завдання соціальної філософії – виявити в розмаїтті суспільних процесів, фактів, явищ, подій світоглядні, смислоутворювальні чинники і мотиви людської діяльності, з’ясувати як суспільство породжує людські інтереси, формує соціальні ідеали, утворює різноманітні системи соціальних цінностей і взаємодії. </vt:lpstr>
      <vt:lpstr>Основні проблеми соціальної філософії:</vt:lpstr>
      <vt:lpstr>Соціальне – те, що стосується суспільства. Сукупність ознак і особливостей суспільних відносин, що виявляється у стосунках індивідів і спільнот, їх ставленні до свого місця в суспільстві, а також до явищ і процесів суспільного. Соціальне пізнання – пізнання соціальних реалій життєвого середовища людей – постає як необхідна умова його налагодження відповідно до природи і призначення людини.</vt:lpstr>
      <vt:lpstr>Термін «суспільство» у вузькому розумінні:  1) суспільство як сукупність суспільних відносин.  2) суспільство як певний етап людської історії (первісне суспільство, індустріальне суспільство, інформаційне суспільство тощо); 3) окреме, конкретне суспільство, що є самостійним суб'єктом історії (українське суспільство, американське суспільство тощо).  Суспільство в широкому розумінні - якісно відмінне від природи, багатомірне, внутрішньо розгалужене і водночас органічно цілісне утворення, що постає як сукупність історично сформованих способів і форм взаємодії та об’єднання (діяльності, відносин, поведінки, спілкування, регуляції, пізнання), в яких знаходить свій вияв всебічна і багаторівнева взаємозалежність людей.</vt:lpstr>
      <vt:lpstr>Презентація PowerPoint</vt:lpstr>
      <vt:lpstr>Презентація PowerPoint</vt:lpstr>
      <vt:lpstr>Презентація PowerPoint</vt:lpstr>
      <vt:lpstr>Філософія історії   – галузь філософського знання, що вивчає історичний процес та його складові як своєрідні, внутрішньо розгалужені і водночас цілісні утворення в їхньому взаємозв’язку і змінах; способи і форми історичного пізнання, основні особливості використання історичних знань. </vt:lpstr>
      <vt:lpstr>Концепції історичного розвитку:</vt:lpstr>
      <vt:lpstr>Прогрес  - це напрям розвитку, що характеризується переходом від нижчого до вищого, від менш досконалого до більш досконалого.   Регрес  - перехід від вищого до нижчого, від більш досконалого до менш досконалого. </vt:lpstr>
      <vt:lpstr> Основні критерії історичного прогресу:  - духовний розвиток людини   - просування до об’єднання людства   - розширення свободи людини - оволодіння силами природи  - розвиток продуктивних сил  </vt:lpstr>
      <vt:lpstr>Ознаки інформаційного суспільства</vt:lpstr>
      <vt:lpstr> Глобальні проблеми сучасності: </vt:lpstr>
      <vt:lpstr>Дякую за увагу!</vt:lpstr>
    </vt:vector>
  </TitlesOfParts>
  <Company>Организация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до теми № 7  “Соціальна філософія. Філософські проблеми історії, культури та цивілізації ”</dc:title>
  <dc:creator>User</dc:creator>
  <cp:lastModifiedBy>Olga</cp:lastModifiedBy>
  <cp:revision>23</cp:revision>
  <dcterms:created xsi:type="dcterms:W3CDTF">2016-05-25T15:14:43Z</dcterms:created>
  <dcterms:modified xsi:type="dcterms:W3CDTF">2023-12-01T15:28:38Z</dcterms:modified>
</cp:coreProperties>
</file>