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56" r:id="rId2"/>
    <p:sldId id="257" r:id="rId3"/>
    <p:sldId id="260" r:id="rId4"/>
    <p:sldId id="258" r:id="rId5"/>
    <p:sldId id="264" r:id="rId6"/>
    <p:sldId id="259" r:id="rId7"/>
    <p:sldId id="261" r:id="rId8"/>
    <p:sldId id="262" r:id="rId9"/>
    <p:sldId id="263" r:id="rId10"/>
    <p:sldId id="265" r:id="rId11"/>
    <p:sldId id="269" r:id="rId12"/>
    <p:sldId id="271" r:id="rId13"/>
    <p:sldId id="268" r:id="rId14"/>
    <p:sldId id="272" r:id="rId15"/>
    <p:sldId id="273" r:id="rId16"/>
    <p:sldId id="270" r:id="rId17"/>
    <p:sldId id="267" r:id="rId18"/>
    <p:sldId id="26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2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85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37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0619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327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831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196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5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79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08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42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181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509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45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99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770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57BDD-E64A-4D27-8978-82FFCA18A12C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3A852-0206-46AC-B0EB-645612933129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8543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A822365A-9878-DD83-9573-E4734285E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806527"/>
            <a:ext cx="4670612" cy="23353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48046" y="790900"/>
            <a:ext cx="5785584" cy="2727367"/>
          </a:xfrm>
        </p:spPr>
        <p:txBody>
          <a:bodyPr>
            <a:normAutofit/>
          </a:bodyPr>
          <a:lstStyle/>
          <a:p>
            <a:pPr algn="l"/>
            <a:r>
              <a:rPr lang="ru-RU" sz="2600" dirty="0">
                <a:cs typeface="Calibri Light"/>
              </a:rPr>
              <a:t>НАТО: </a:t>
            </a:r>
            <a:r>
              <a:rPr lang="ru-RU" sz="2600" dirty="0" err="1">
                <a:cs typeface="Calibri Light"/>
              </a:rPr>
              <a:t>історія</a:t>
            </a:r>
            <a:r>
              <a:rPr lang="ru-RU" sz="2600" dirty="0">
                <a:cs typeface="Calibri Light"/>
              </a:rPr>
              <a:t> </a:t>
            </a:r>
            <a:r>
              <a:rPr lang="ru-RU" sz="2600" dirty="0" err="1">
                <a:cs typeface="Calibri Light"/>
              </a:rPr>
              <a:t>створення</a:t>
            </a:r>
            <a:r>
              <a:rPr lang="ru-RU" sz="2600" dirty="0">
                <a:cs typeface="Calibri Light"/>
              </a:rPr>
              <a:t> та </a:t>
            </a:r>
            <a:r>
              <a:rPr lang="ru-RU" sz="2600" dirty="0" err="1">
                <a:cs typeface="Calibri Light"/>
              </a:rPr>
              <a:t>розвитку</a:t>
            </a:r>
            <a:r>
              <a:rPr lang="ru-RU" sz="2600" dirty="0">
                <a:cs typeface="Calibri Light"/>
              </a:rPr>
              <a:t> </a:t>
            </a:r>
            <a:r>
              <a:rPr lang="ru-RU" sz="2600" dirty="0" err="1">
                <a:cs typeface="Calibri Light"/>
              </a:rPr>
              <a:t>Північноатлантичного</a:t>
            </a:r>
            <a:r>
              <a:rPr lang="ru-RU" sz="2600" dirty="0">
                <a:cs typeface="Calibri Light"/>
              </a:rPr>
              <a:t> альянсу</a:t>
            </a: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969F18-26CF-F3E3-7442-6A977B720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73" y="1157377"/>
            <a:ext cx="4104554" cy="4572000"/>
          </a:xfrm>
        </p:spPr>
        <p:txBody>
          <a:bodyPr anchor="ctr">
            <a:normAutofit/>
          </a:bodyPr>
          <a:lstStyle/>
          <a:p>
            <a:pPr algn="r"/>
            <a:r>
              <a:rPr lang="ru-RU" sz="4000" dirty="0" err="1">
                <a:ea typeface="+mj-lt"/>
                <a:cs typeface="+mj-lt"/>
              </a:rPr>
              <a:t>Діяльність</a:t>
            </a:r>
            <a:r>
              <a:rPr lang="ru-RU" sz="4000" dirty="0">
                <a:ea typeface="+mj-lt"/>
                <a:cs typeface="+mj-lt"/>
              </a:rPr>
              <a:t> НАТО </a:t>
            </a:r>
            <a:r>
              <a:rPr lang="ru-RU" sz="4000" dirty="0" err="1">
                <a:ea typeface="+mj-lt"/>
                <a:cs typeface="+mj-lt"/>
              </a:rPr>
              <a:t>зосереджена</a:t>
            </a:r>
            <a:r>
              <a:rPr lang="ru-RU" sz="4000" dirty="0">
                <a:ea typeface="+mj-lt"/>
                <a:cs typeface="+mj-lt"/>
              </a:rPr>
              <a:t> </a:t>
            </a:r>
            <a:br>
              <a:rPr lang="ru-RU" sz="4000" dirty="0">
                <a:ea typeface="+mj-lt"/>
                <a:cs typeface="+mj-lt"/>
              </a:rPr>
            </a:br>
            <a:r>
              <a:rPr lang="ru-RU" sz="4000" dirty="0">
                <a:ea typeface="+mj-lt"/>
                <a:cs typeface="+mj-lt"/>
              </a:rPr>
              <a:t>на таких </a:t>
            </a:r>
            <a:br>
              <a:rPr lang="ru-RU" sz="4000" dirty="0">
                <a:ea typeface="+mj-lt"/>
                <a:cs typeface="+mj-lt"/>
              </a:rPr>
            </a:br>
            <a:r>
              <a:rPr lang="ru-RU" sz="4000" dirty="0" err="1">
                <a:ea typeface="+mj-lt"/>
                <a:cs typeface="+mj-lt"/>
              </a:rPr>
              <a:t>основних</a:t>
            </a:r>
            <a:r>
              <a:rPr lang="ru-RU" sz="4000" dirty="0">
                <a:ea typeface="+mj-lt"/>
                <a:cs typeface="+mj-lt"/>
              </a:rPr>
              <a:t> </a:t>
            </a:r>
            <a:br>
              <a:rPr lang="ru-RU" sz="4000" dirty="0">
                <a:ea typeface="+mj-lt"/>
                <a:cs typeface="+mj-lt"/>
              </a:rPr>
            </a:br>
            <a:r>
              <a:rPr lang="ru-RU" sz="4000" dirty="0" err="1">
                <a:ea typeface="+mj-lt"/>
                <a:cs typeface="+mj-lt"/>
              </a:rPr>
              <a:t>напрямках</a:t>
            </a:r>
            <a:endParaRPr lang="ru-RU" sz="40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97FFC5-441D-81BF-633B-E9B8A4B38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049" y="510397"/>
            <a:ext cx="6566507" cy="6067243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ea typeface="+mn-lt"/>
                <a:cs typeface="+mn-lt"/>
              </a:rPr>
              <a:t>• </a:t>
            </a:r>
            <a:r>
              <a:rPr lang="ru-RU" sz="2400" dirty="0" err="1">
                <a:ea typeface="+mn-lt"/>
                <a:cs typeface="+mn-lt"/>
              </a:rPr>
              <a:t>здійснення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миротворчих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операцій</a:t>
            </a:r>
            <a:r>
              <a:rPr lang="ru-RU" sz="2400" dirty="0">
                <a:ea typeface="+mn-lt"/>
                <a:cs typeface="+mn-lt"/>
              </a:rPr>
              <a:t> з метою </a:t>
            </a:r>
            <a:r>
              <a:rPr lang="ru-RU" sz="2400" dirty="0" err="1">
                <a:ea typeface="+mn-lt"/>
                <a:cs typeface="+mn-lt"/>
              </a:rPr>
              <a:t>врегулювання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конфліктів</a:t>
            </a:r>
            <a:r>
              <a:rPr lang="ru-RU" sz="2400" dirty="0">
                <a:ea typeface="+mn-lt"/>
                <a:cs typeface="+mn-lt"/>
              </a:rPr>
              <a:t> та </a:t>
            </a:r>
            <a:r>
              <a:rPr lang="ru-RU" sz="2400" dirty="0" err="1">
                <a:ea typeface="+mn-lt"/>
                <a:cs typeface="+mn-lt"/>
              </a:rPr>
              <a:t>забезпечення</a:t>
            </a:r>
            <a:r>
              <a:rPr lang="ru-RU" sz="2400" dirty="0">
                <a:ea typeface="+mn-lt"/>
                <a:cs typeface="+mn-lt"/>
              </a:rPr>
              <a:t> пост-</a:t>
            </a:r>
            <a:r>
              <a:rPr lang="ru-RU" sz="2400" dirty="0" err="1">
                <a:ea typeface="+mn-lt"/>
                <a:cs typeface="+mn-lt"/>
              </a:rPr>
              <a:t>конфліктного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будівництва</a:t>
            </a:r>
            <a:r>
              <a:rPr lang="ru-RU" sz="2400" dirty="0">
                <a:ea typeface="+mn-lt"/>
                <a:cs typeface="+mn-lt"/>
              </a:rPr>
              <a:t>; </a:t>
            </a:r>
            <a:br>
              <a:rPr lang="ru-RU" sz="2400" dirty="0">
                <a:ea typeface="+mn-lt"/>
                <a:cs typeface="+mn-lt"/>
              </a:rPr>
            </a:br>
            <a:r>
              <a:rPr lang="ru-RU" sz="2400" dirty="0">
                <a:ea typeface="+mn-lt"/>
                <a:cs typeface="+mn-lt"/>
              </a:rPr>
              <a:t>• </a:t>
            </a:r>
            <a:r>
              <a:rPr lang="ru-RU" sz="2400" dirty="0" err="1">
                <a:ea typeface="+mn-lt"/>
                <a:cs typeface="+mn-lt"/>
              </a:rPr>
              <a:t>боротьба</a:t>
            </a:r>
            <a:r>
              <a:rPr lang="ru-RU" sz="2400" dirty="0">
                <a:ea typeface="+mn-lt"/>
                <a:cs typeface="+mn-lt"/>
              </a:rPr>
              <a:t> з </a:t>
            </a:r>
            <a:r>
              <a:rPr lang="ru-RU" sz="2400" dirty="0" err="1">
                <a:ea typeface="+mn-lt"/>
                <a:cs typeface="+mn-lt"/>
              </a:rPr>
              <a:t>міжнародним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тероризмом</a:t>
            </a:r>
            <a:r>
              <a:rPr lang="ru-RU" sz="2400" dirty="0">
                <a:ea typeface="+mn-lt"/>
                <a:cs typeface="+mn-lt"/>
              </a:rPr>
              <a:t>, </a:t>
            </a:r>
            <a:r>
              <a:rPr lang="ru-RU" sz="2400" dirty="0" err="1">
                <a:ea typeface="+mn-lt"/>
                <a:cs typeface="+mn-lt"/>
              </a:rPr>
              <a:t>розповсюдженням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зброї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масового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знищення</a:t>
            </a:r>
            <a:r>
              <a:rPr lang="ru-RU" sz="2400" dirty="0">
                <a:ea typeface="+mn-lt"/>
                <a:cs typeface="+mn-lt"/>
              </a:rPr>
              <a:t>, </a:t>
            </a:r>
            <a:r>
              <a:rPr lang="ru-RU" sz="2400" dirty="0" err="1">
                <a:ea typeface="+mn-lt"/>
                <a:cs typeface="+mn-lt"/>
              </a:rPr>
              <a:t>нелегальним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обігом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наркотичних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речовин</a:t>
            </a:r>
            <a:r>
              <a:rPr lang="ru-RU" sz="2400" dirty="0">
                <a:ea typeface="+mn-lt"/>
                <a:cs typeface="+mn-lt"/>
              </a:rPr>
              <a:t>, </a:t>
            </a:r>
            <a:r>
              <a:rPr lang="ru-RU" sz="2400" dirty="0" err="1">
                <a:ea typeface="+mn-lt"/>
                <a:cs typeface="+mn-lt"/>
              </a:rPr>
              <a:t>торгівлею</a:t>
            </a:r>
            <a:r>
              <a:rPr lang="ru-RU" sz="2400" dirty="0">
                <a:ea typeface="+mn-lt"/>
                <a:cs typeface="+mn-lt"/>
              </a:rPr>
              <a:t> людьми, </a:t>
            </a:r>
            <a:r>
              <a:rPr lang="ru-RU" sz="2400" dirty="0" err="1">
                <a:ea typeface="+mn-lt"/>
                <a:cs typeface="+mn-lt"/>
              </a:rPr>
              <a:t>незаконним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відмиванням</a:t>
            </a:r>
            <a:r>
              <a:rPr lang="ru-RU" sz="2400" dirty="0">
                <a:ea typeface="+mn-lt"/>
                <a:cs typeface="+mn-lt"/>
              </a:rPr>
              <a:t> грошей; </a:t>
            </a:r>
            <a:br>
              <a:rPr lang="ru-RU" sz="2400" dirty="0">
                <a:ea typeface="+mn-lt"/>
                <a:cs typeface="+mn-lt"/>
              </a:rPr>
            </a:br>
            <a:r>
              <a:rPr lang="ru-RU" sz="2400" dirty="0">
                <a:ea typeface="+mn-lt"/>
                <a:cs typeface="+mn-lt"/>
              </a:rPr>
              <a:t>• </a:t>
            </a:r>
            <a:r>
              <a:rPr lang="ru-RU" sz="2400" dirty="0" err="1">
                <a:ea typeface="+mn-lt"/>
                <a:cs typeface="+mn-lt"/>
              </a:rPr>
              <a:t>впровадження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міжнародних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освітніх</a:t>
            </a:r>
            <a:r>
              <a:rPr lang="ru-RU" sz="2400" dirty="0">
                <a:ea typeface="+mn-lt"/>
                <a:cs typeface="+mn-lt"/>
              </a:rPr>
              <a:t> та </a:t>
            </a:r>
            <a:r>
              <a:rPr lang="ru-RU" sz="2400" dirty="0" err="1">
                <a:ea typeface="+mn-lt"/>
                <a:cs typeface="+mn-lt"/>
              </a:rPr>
              <a:t>наукових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програм</a:t>
            </a:r>
            <a:r>
              <a:rPr lang="ru-RU" sz="2400" dirty="0">
                <a:ea typeface="+mn-lt"/>
                <a:cs typeface="+mn-lt"/>
              </a:rPr>
              <a:t>; </a:t>
            </a:r>
            <a:br>
              <a:rPr lang="ru-RU" sz="2400" dirty="0">
                <a:ea typeface="+mn-lt"/>
                <a:cs typeface="+mn-lt"/>
              </a:rPr>
            </a:br>
            <a:r>
              <a:rPr lang="ru-RU" sz="2400" dirty="0">
                <a:ea typeface="+mn-lt"/>
                <a:cs typeface="+mn-lt"/>
              </a:rPr>
              <a:t>• </a:t>
            </a:r>
            <a:r>
              <a:rPr lang="ru-RU" sz="2400" dirty="0" err="1">
                <a:ea typeface="+mn-lt"/>
                <a:cs typeface="+mn-lt"/>
              </a:rPr>
              <a:t>надання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гуманітарної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допомоги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країнам</a:t>
            </a:r>
            <a:r>
              <a:rPr lang="ru-RU" sz="2400" dirty="0">
                <a:ea typeface="+mn-lt"/>
                <a:cs typeface="+mn-lt"/>
              </a:rPr>
              <a:t>, </a:t>
            </a:r>
            <a:r>
              <a:rPr lang="ru-RU" sz="2400" dirty="0" err="1">
                <a:ea typeface="+mn-lt"/>
                <a:cs typeface="+mn-lt"/>
              </a:rPr>
              <a:t>постраждалим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від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стихійних</a:t>
            </a:r>
            <a:r>
              <a:rPr lang="ru-RU" sz="2400" dirty="0">
                <a:ea typeface="+mn-lt"/>
                <a:cs typeface="+mn-lt"/>
              </a:rPr>
              <a:t> лих та </a:t>
            </a:r>
            <a:r>
              <a:rPr lang="ru-RU" sz="2400" dirty="0" err="1">
                <a:ea typeface="+mn-lt"/>
                <a:cs typeface="+mn-lt"/>
              </a:rPr>
              <a:t>техногенних</a:t>
            </a:r>
            <a:r>
              <a:rPr lang="ru-RU" sz="2400" dirty="0">
                <a:ea typeface="+mn-lt"/>
                <a:cs typeface="+mn-lt"/>
              </a:rPr>
              <a:t> катастроф</a:t>
            </a:r>
            <a:endParaRPr lang="ru-RU" sz="2400" dirty="0"/>
          </a:p>
          <a:p>
            <a:br>
              <a:rPr lang="en-US" sz="1800" dirty="0"/>
            </a:b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553779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C0EFF-BD28-8817-EF00-1670316B8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380144"/>
            <a:ext cx="10149155" cy="5435029"/>
          </a:xfrm>
        </p:spPr>
        <p:txBody>
          <a:bodyPr>
            <a:noAutofit/>
          </a:bodyPr>
          <a:lstStyle/>
          <a:p>
            <a:pPr algn="ctr"/>
            <a:r>
              <a:rPr lang="ru-RU" sz="6600" dirty="0" err="1"/>
              <a:t>Чому</a:t>
            </a:r>
            <a:r>
              <a:rPr lang="ru-RU" sz="6600" dirty="0"/>
              <a:t> </a:t>
            </a:r>
            <a:r>
              <a:rPr lang="ru-RU" sz="6600" dirty="0" err="1"/>
              <a:t>Україна</a:t>
            </a:r>
            <a:r>
              <a:rPr lang="ru-RU" sz="6600" dirty="0"/>
              <a:t> </a:t>
            </a:r>
            <a:br>
              <a:rPr lang="ru-RU" sz="6600" dirty="0"/>
            </a:br>
            <a:r>
              <a:rPr lang="ru-RU" sz="6600" dirty="0" err="1"/>
              <a:t>досі</a:t>
            </a:r>
            <a:r>
              <a:rPr lang="ru-RU" sz="6600" dirty="0"/>
              <a:t> не є членом НАТО?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1530967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F14EC6BE-ED9D-264B-3AC9-D0C1173172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564" y="127594"/>
            <a:ext cx="4679446" cy="66028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AA97C2-9BD3-740B-A8E0-1CDFD7C4C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275" y="1599397"/>
            <a:ext cx="60769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50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454516BE-343B-B673-1273-C09E7919D6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94335" y="2722652"/>
            <a:ext cx="5269251" cy="35064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090387-18AF-2796-20A0-C145080B6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78" y="546549"/>
            <a:ext cx="5477922" cy="364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77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61910-65F6-4468-51FC-9EED69CA3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729465"/>
            <a:ext cx="9905999" cy="5061736"/>
          </a:xfrm>
        </p:spPr>
        <p:txBody>
          <a:bodyPr/>
          <a:lstStyle/>
          <a:p>
            <a:r>
              <a:rPr lang="ru-RU" dirty="0"/>
              <a:t>До 2014 року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українців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впевнено</a:t>
            </a:r>
            <a:r>
              <a:rPr lang="ru-RU" dirty="0"/>
              <a:t> </a:t>
            </a:r>
            <a:r>
              <a:rPr lang="ru-RU" dirty="0" err="1"/>
              <a:t>підтримували</a:t>
            </a:r>
            <a:r>
              <a:rPr lang="ru-RU" dirty="0"/>
              <a:t> </a:t>
            </a:r>
            <a:r>
              <a:rPr lang="ru-RU" dirty="0" err="1"/>
              <a:t>євроатлантичну</a:t>
            </a:r>
            <a:r>
              <a:rPr lang="ru-RU" dirty="0"/>
              <a:t> </a:t>
            </a:r>
            <a:r>
              <a:rPr lang="ru-RU" dirty="0" err="1"/>
              <a:t>інтеграцію</a:t>
            </a:r>
            <a:r>
              <a:rPr lang="ru-RU" dirty="0"/>
              <a:t>, </a:t>
            </a:r>
            <a:r>
              <a:rPr lang="ru-RU" dirty="0" err="1"/>
              <a:t>коливалась</a:t>
            </a:r>
            <a:r>
              <a:rPr lang="ru-RU" dirty="0"/>
              <a:t> у </a:t>
            </a:r>
            <a:r>
              <a:rPr lang="ru-RU" dirty="0" err="1"/>
              <a:t>діапазоні</a:t>
            </a:r>
            <a:r>
              <a:rPr lang="ru-RU" dirty="0"/>
              <a:t> 15–25%.</a:t>
            </a:r>
          </a:p>
          <a:p>
            <a:endParaRPr lang="ru-RU" dirty="0"/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Зараз «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загроза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НАТО»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використовується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для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виправдання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початку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повномасштабної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війни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(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наприклад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, теза,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що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Україна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в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разі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членства в НАТО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збройним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шляхом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спробувала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би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повернути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Крим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)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воєнних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поразок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(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Росія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воює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з НАТО, а не з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Україною</a:t>
            </a:r>
            <a:r>
              <a:rPr lang="ru-RU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31091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C1BF71-BA78-E36D-61AC-8FF541685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523982"/>
            <a:ext cx="9905999" cy="5835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err="1"/>
              <a:t>Антинатовські</a:t>
            </a:r>
            <a:r>
              <a:rPr lang="ru-RU" dirty="0"/>
              <a:t> фейки </a:t>
            </a:r>
            <a:r>
              <a:rPr lang="ru-RU" dirty="0" err="1"/>
              <a:t>Росія</a:t>
            </a:r>
            <a:r>
              <a:rPr lang="ru-RU" dirty="0"/>
              <a:t> </a:t>
            </a:r>
            <a:r>
              <a:rPr lang="ru-RU" dirty="0" err="1"/>
              <a:t>поширює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всередині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а й на </a:t>
            </a:r>
            <a:r>
              <a:rPr lang="ru-RU" dirty="0" err="1"/>
              <a:t>Заході</a:t>
            </a:r>
            <a:r>
              <a:rPr lang="ru-RU" dirty="0"/>
              <a:t>, </a:t>
            </a:r>
            <a:r>
              <a:rPr lang="ru-RU" dirty="0" err="1"/>
              <a:t>намагаючись</a:t>
            </a:r>
            <a:r>
              <a:rPr lang="ru-RU" dirty="0"/>
              <a:t> </a:t>
            </a:r>
            <a:r>
              <a:rPr lang="ru-RU" dirty="0" err="1"/>
              <a:t>переконати</a:t>
            </a:r>
            <a:r>
              <a:rPr lang="ru-RU" dirty="0"/>
              <a:t> бодай </a:t>
            </a:r>
            <a:r>
              <a:rPr lang="ru-RU" dirty="0" err="1"/>
              <a:t>когось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європейців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змусили</a:t>
            </a:r>
            <a:r>
              <a:rPr lang="ru-RU" dirty="0"/>
              <a:t> напасти на </a:t>
            </a:r>
            <a:r>
              <a:rPr lang="ru-RU" dirty="0" err="1"/>
              <a:t>Україну</a:t>
            </a:r>
            <a:r>
              <a:rPr lang="ru-RU" dirty="0"/>
              <a:t>. </a:t>
            </a:r>
          </a:p>
          <a:p>
            <a:pPr marL="0" indent="0" algn="ctr">
              <a:buNone/>
            </a:pPr>
            <a:r>
              <a:rPr lang="ru-RU" dirty="0"/>
              <a:t>А от </a:t>
            </a:r>
            <a:r>
              <a:rPr lang="ru-RU" dirty="0" err="1"/>
              <a:t>розганяти</a:t>
            </a:r>
            <a:r>
              <a:rPr lang="ru-RU" dirty="0"/>
              <a:t> пропаганду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сенсу</a:t>
            </a:r>
            <a:r>
              <a:rPr lang="ru-RU" dirty="0"/>
              <a:t>: </a:t>
            </a:r>
            <a:r>
              <a:rPr lang="ru-RU" dirty="0" err="1"/>
              <a:t>підтримка</a:t>
            </a:r>
            <a:r>
              <a:rPr lang="ru-RU" dirty="0"/>
              <a:t> НАТО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українців</a:t>
            </a:r>
            <a:r>
              <a:rPr lang="ru-RU" dirty="0"/>
              <a:t> у 2022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сягнула</a:t>
            </a:r>
            <a:r>
              <a:rPr lang="ru-RU" dirty="0"/>
              <a:t> </a:t>
            </a:r>
            <a:r>
              <a:rPr lang="ru-RU" dirty="0" err="1"/>
              <a:t>рекордних</a:t>
            </a:r>
            <a:r>
              <a:rPr lang="ru-RU" dirty="0"/>
              <a:t> 83%, а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антинатовців</a:t>
            </a:r>
            <a:r>
              <a:rPr lang="ru-RU" dirty="0"/>
              <a:t> </a:t>
            </a:r>
            <a:r>
              <a:rPr lang="ru-RU" dirty="0" err="1"/>
              <a:t>знизилася</a:t>
            </a:r>
            <a:r>
              <a:rPr lang="ru-RU" dirty="0"/>
              <a:t>  до рекордно </a:t>
            </a:r>
            <a:r>
              <a:rPr lang="ru-RU" dirty="0" err="1"/>
              <a:t>малих</a:t>
            </a:r>
            <a:r>
              <a:rPr lang="ru-RU" dirty="0"/>
              <a:t> 4%. </a:t>
            </a:r>
            <a:r>
              <a:rPr lang="ru-RU" dirty="0" err="1"/>
              <a:t>Останній</a:t>
            </a:r>
            <a:r>
              <a:rPr lang="ru-RU" dirty="0"/>
              <a:t> </a:t>
            </a:r>
            <a:r>
              <a:rPr lang="ru-RU" dirty="0" err="1"/>
              <a:t>важіль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— </a:t>
            </a:r>
            <a:r>
              <a:rPr lang="ru-RU" dirty="0" err="1"/>
              <a:t>вимоги</a:t>
            </a:r>
            <a:r>
              <a:rPr lang="ru-RU" dirty="0"/>
              <a:t> провести референдум — </a:t>
            </a:r>
            <a:r>
              <a:rPr lang="ru-RU" dirty="0" err="1"/>
              <a:t>Росія</a:t>
            </a:r>
            <a:r>
              <a:rPr lang="ru-RU" dirty="0"/>
              <a:t> </a:t>
            </a:r>
            <a:r>
              <a:rPr lang="ru-RU" dirty="0" err="1"/>
              <a:t>втратила</a:t>
            </a:r>
            <a:r>
              <a:rPr lang="ru-RU" dirty="0"/>
              <a:t>. </a:t>
            </a:r>
            <a:r>
              <a:rPr lang="ru-RU" dirty="0" err="1"/>
              <a:t>Єдиною</a:t>
            </a:r>
            <a:r>
              <a:rPr lang="ru-RU" dirty="0"/>
              <a:t> </a:t>
            </a:r>
            <a:r>
              <a:rPr lang="ru-RU" dirty="0" err="1"/>
              <a:t>загрозою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</a:t>
            </a:r>
            <a:r>
              <a:rPr lang="ru-RU" dirty="0" err="1"/>
              <a:t>антинатовська</a:t>
            </a:r>
            <a:r>
              <a:rPr lang="ru-RU" dirty="0"/>
              <a:t> пропаганда на </a:t>
            </a:r>
            <a:r>
              <a:rPr lang="ru-RU" dirty="0" err="1"/>
              <a:t>окупованих</a:t>
            </a:r>
            <a:r>
              <a:rPr lang="ru-RU" dirty="0"/>
              <a:t> </a:t>
            </a:r>
            <a:r>
              <a:rPr lang="ru-RU" dirty="0" err="1"/>
              <a:t>територіях</a:t>
            </a:r>
            <a:r>
              <a:rPr lang="ru-RU" dirty="0"/>
              <a:t>: коли </a:t>
            </a:r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поверне</a:t>
            </a:r>
            <a:r>
              <a:rPr lang="ru-RU" dirty="0"/>
              <a:t>, </a:t>
            </a:r>
            <a:r>
              <a:rPr lang="ru-RU" dirty="0" err="1"/>
              <a:t>потрібно</a:t>
            </a:r>
            <a:r>
              <a:rPr lang="ru-RU" dirty="0"/>
              <a:t> буде </a:t>
            </a:r>
            <a:r>
              <a:rPr lang="ru-RU" dirty="0" err="1"/>
              <a:t>пояснювати</a:t>
            </a:r>
            <a:r>
              <a:rPr lang="ru-RU" dirty="0"/>
              <a:t> людям, </a:t>
            </a:r>
            <a:r>
              <a:rPr lang="ru-RU" dirty="0" err="1"/>
              <a:t>які</a:t>
            </a:r>
            <a:r>
              <a:rPr lang="ru-RU" dirty="0"/>
              <a:t> там </a:t>
            </a:r>
            <a:r>
              <a:rPr lang="ru-RU" dirty="0" err="1"/>
              <a:t>живуть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НАТО </a:t>
            </a:r>
            <a:r>
              <a:rPr lang="ru-RU" dirty="0" err="1"/>
              <a:t>насправді</a:t>
            </a:r>
            <a:r>
              <a:rPr lang="ru-RU" dirty="0"/>
              <a:t> й </a:t>
            </a:r>
            <a:r>
              <a:rPr lang="ru-RU" dirty="0" err="1"/>
              <a:t>чому</a:t>
            </a:r>
            <a:r>
              <a:rPr lang="ru-RU" dirty="0"/>
              <a:t> Альянс нам не ворог.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7361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5FF85A69-1DA4-2ABF-9EF2-D18E10A5C0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9075" y="1417286"/>
            <a:ext cx="7983020" cy="447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11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0ABF0CF-E763-113A-66D7-62B1AD9F6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815119"/>
            <a:ext cx="9905999" cy="37397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Наразі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Україна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є партнером НАТО і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має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різні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форми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співпраці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з альянсом.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Україна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виражає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бажання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вступити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до НАТО та робить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певні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кроки у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напрямку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відповідності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критеріям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членства в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альянсі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. </a:t>
            </a:r>
          </a:p>
          <a:p>
            <a:pPr marL="0" indent="0">
              <a:buNone/>
            </a:pP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Питання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членства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України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в НАТО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потребує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згоди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всіх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членів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НАТО. </a:t>
            </a:r>
            <a:r>
              <a:rPr lang="ru-RU" b="1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Рішення</a:t>
            </a:r>
            <a:r>
              <a:rPr lang="ru-RU" b="1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про </a:t>
            </a:r>
            <a:r>
              <a:rPr lang="ru-RU" b="1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прийняття</a:t>
            </a:r>
            <a:r>
              <a:rPr lang="ru-RU" b="1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1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нових</a:t>
            </a:r>
            <a:r>
              <a:rPr lang="ru-RU" b="1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1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членів</a:t>
            </a:r>
            <a:r>
              <a:rPr lang="ru-RU" b="1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1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приймається</a:t>
            </a:r>
            <a:r>
              <a:rPr lang="ru-RU" b="1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1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всіма</a:t>
            </a:r>
            <a:r>
              <a:rPr lang="ru-RU" b="1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 </a:t>
            </a:r>
            <a:r>
              <a:rPr lang="ru-RU" b="1" i="0" dirty="0" err="1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країнами</a:t>
            </a:r>
            <a:r>
              <a:rPr lang="ru-RU" b="1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-членами НАТО</a:t>
            </a:r>
            <a:r>
              <a:rPr lang="ru-RU" b="0" i="0" dirty="0">
                <a:solidFill>
                  <a:schemeClr val="tx1">
                    <a:lumMod val="95000"/>
                  </a:schemeClr>
                </a:solidFill>
                <a:effectLst/>
                <a:latin typeface="Söhne"/>
              </a:rPr>
              <a:t>. </a:t>
            </a:r>
          </a:p>
          <a:p>
            <a:pPr marL="0" indent="0">
              <a:buNone/>
            </a:pPr>
            <a:r>
              <a:rPr lang="uk-UA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вересня 2022 року Україна подала заявку на пришвидшений вступ до НАТО.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26" name="Picture 2" descr="Розвінчуємо міфи щодо НАТО: тематичне відео Міністерство культури та  інформаційної політики України - Житомирська обласна військова адміністрація">
            <a:extLst>
              <a:ext uri="{FF2B5EF4-FFF2-40B4-BE49-F238E27FC236}">
                <a16:creationId xmlns:a16="http://schemas.microsoft.com/office/drawing/2014/main" id="{8EC46748-3467-4D38-F444-F5FBF8702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928" y="458334"/>
            <a:ext cx="4410359" cy="246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22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флаг&#10;&#10;Автоматически созданное описание">
            <a:extLst>
              <a:ext uri="{FF2B5EF4-FFF2-40B4-BE49-F238E27FC236}">
                <a16:creationId xmlns:a16="http://schemas.microsoft.com/office/drawing/2014/main" id="{57E079DC-454D-024A-84D9-99665162E2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"/>
          <a:stretch/>
        </p:blipFill>
        <p:spPr>
          <a:xfrm>
            <a:off x="20" y="10"/>
            <a:ext cx="12191435" cy="68579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7E0DC-7E9B-B049-3DCD-8A71020CF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3999"/>
            <a:ext cx="5334000" cy="3535018"/>
          </a:xfr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z="8000">
                <a:solidFill>
                  <a:srgbClr val="FFFFFF"/>
                </a:solidFill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50413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Изображение выглядит как в помещении, черный, человек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46F884A4-1E20-3A1C-8EE5-5A032CE4F9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38" r="14706" b="-1"/>
          <a:stretch/>
        </p:blipFill>
        <p:spPr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effectLst>
            <a:outerShdw blurRad="381000" dist="152400" algn="l" rotWithShape="0">
              <a:prstClr val="black">
                <a:alpha val="10000"/>
              </a:prstClr>
            </a:outerShdw>
          </a:effectLst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C778A1C-BA71-6F66-9B81-5C02FBC10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588501"/>
            <a:ext cx="6095999" cy="5707164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0" indent="0">
              <a:buNone/>
            </a:pPr>
            <a:r>
              <a:rPr lang="en-US" sz="2400" b="1" dirty="0">
                <a:ea typeface="+mn-lt"/>
                <a:cs typeface="+mn-lt"/>
              </a:rPr>
              <a:t>4 </a:t>
            </a:r>
            <a:r>
              <a:rPr lang="en-US" sz="2400" b="1" dirty="0" err="1">
                <a:ea typeface="+mn-lt"/>
                <a:cs typeface="+mn-lt"/>
              </a:rPr>
              <a:t>квітня</a:t>
            </a:r>
            <a:r>
              <a:rPr lang="en-US" sz="2400" b="1" dirty="0">
                <a:ea typeface="+mn-lt"/>
                <a:cs typeface="+mn-lt"/>
              </a:rPr>
              <a:t> 1949</a:t>
            </a:r>
            <a:r>
              <a:rPr lang="en-US" sz="2400" dirty="0">
                <a:ea typeface="+mn-lt"/>
                <a:cs typeface="+mn-lt"/>
              </a:rPr>
              <a:t> </a:t>
            </a:r>
            <a:r>
              <a:rPr lang="en-US" sz="2400" dirty="0" err="1">
                <a:ea typeface="+mn-lt"/>
                <a:cs typeface="+mn-lt"/>
              </a:rPr>
              <a:t>року</a:t>
            </a:r>
            <a:r>
              <a:rPr lang="en-US" sz="2400" dirty="0">
                <a:ea typeface="+mn-lt"/>
                <a:cs typeface="+mn-lt"/>
              </a:rPr>
              <a:t> у </a:t>
            </a:r>
            <a:r>
              <a:rPr lang="en-US" sz="2400" dirty="0" err="1">
                <a:ea typeface="+mn-lt"/>
                <a:cs typeface="+mn-lt"/>
              </a:rPr>
              <a:t>Вашингтоні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представниками</a:t>
            </a:r>
            <a:r>
              <a:rPr lang="en-US" sz="2400" dirty="0">
                <a:ea typeface="+mn-lt"/>
                <a:cs typeface="+mn-lt"/>
              </a:rPr>
              <a:t> 12-х </a:t>
            </a:r>
            <a:r>
              <a:rPr lang="en-US" sz="2400" dirty="0" err="1">
                <a:ea typeface="+mn-lt"/>
                <a:cs typeface="+mn-lt"/>
              </a:rPr>
              <a:t>країн</a:t>
            </a:r>
            <a:r>
              <a:rPr lang="en-US" sz="2400" dirty="0">
                <a:ea typeface="+mn-lt"/>
                <a:cs typeface="+mn-lt"/>
              </a:rPr>
              <a:t> — США, </a:t>
            </a:r>
            <a:r>
              <a:rPr lang="en-US" sz="2400" dirty="0" err="1">
                <a:ea typeface="+mn-lt"/>
                <a:cs typeface="+mn-lt"/>
              </a:rPr>
              <a:t>Великобританії</a:t>
            </a:r>
            <a:r>
              <a:rPr lang="en-US" sz="2400" dirty="0">
                <a:ea typeface="+mn-lt"/>
                <a:cs typeface="+mn-lt"/>
              </a:rPr>
              <a:t>, </a:t>
            </a:r>
            <a:r>
              <a:rPr lang="en-US" sz="2400" dirty="0" err="1">
                <a:ea typeface="+mn-lt"/>
                <a:cs typeface="+mn-lt"/>
              </a:rPr>
              <a:t>Франції</a:t>
            </a:r>
            <a:r>
              <a:rPr lang="en-US" sz="2400" dirty="0">
                <a:ea typeface="+mn-lt"/>
                <a:cs typeface="+mn-lt"/>
              </a:rPr>
              <a:t>, </a:t>
            </a:r>
            <a:r>
              <a:rPr lang="en-US" sz="2400" dirty="0" err="1">
                <a:ea typeface="+mn-lt"/>
                <a:cs typeface="+mn-lt"/>
              </a:rPr>
              <a:t>Італії</a:t>
            </a:r>
            <a:r>
              <a:rPr lang="en-US" sz="2400" dirty="0">
                <a:ea typeface="+mn-lt"/>
                <a:cs typeface="+mn-lt"/>
              </a:rPr>
              <a:t>, </a:t>
            </a:r>
            <a:r>
              <a:rPr lang="en-US" sz="2400" dirty="0" err="1">
                <a:ea typeface="+mn-lt"/>
                <a:cs typeface="+mn-lt"/>
              </a:rPr>
              <a:t>Бельгії</a:t>
            </a:r>
            <a:r>
              <a:rPr lang="en-US" sz="2400" dirty="0">
                <a:ea typeface="+mn-lt"/>
                <a:cs typeface="+mn-lt"/>
              </a:rPr>
              <a:t>, </a:t>
            </a:r>
            <a:r>
              <a:rPr lang="en-US" sz="2400" dirty="0" err="1">
                <a:ea typeface="+mn-lt"/>
                <a:cs typeface="+mn-lt"/>
              </a:rPr>
              <a:t>Нідерландів</a:t>
            </a:r>
            <a:r>
              <a:rPr lang="en-US" sz="2400" dirty="0">
                <a:ea typeface="+mn-lt"/>
                <a:cs typeface="+mn-lt"/>
              </a:rPr>
              <a:t>, </a:t>
            </a:r>
            <a:r>
              <a:rPr lang="en-US" sz="2400" dirty="0" err="1">
                <a:ea typeface="+mn-lt"/>
                <a:cs typeface="+mn-lt"/>
              </a:rPr>
              <a:t>Люксембурга</a:t>
            </a:r>
            <a:r>
              <a:rPr lang="en-US" sz="2400" dirty="0">
                <a:ea typeface="+mn-lt"/>
                <a:cs typeface="+mn-lt"/>
              </a:rPr>
              <a:t>, </a:t>
            </a:r>
            <a:r>
              <a:rPr lang="en-US" sz="2400" dirty="0" err="1">
                <a:ea typeface="+mn-lt"/>
                <a:cs typeface="+mn-lt"/>
              </a:rPr>
              <a:t>Канади</a:t>
            </a:r>
            <a:r>
              <a:rPr lang="en-US" sz="2400" dirty="0">
                <a:ea typeface="+mn-lt"/>
                <a:cs typeface="+mn-lt"/>
              </a:rPr>
              <a:t>, </a:t>
            </a:r>
            <a:r>
              <a:rPr lang="en-US" sz="2400" dirty="0" err="1">
                <a:ea typeface="+mn-lt"/>
                <a:cs typeface="+mn-lt"/>
              </a:rPr>
              <a:t>Данії</a:t>
            </a:r>
            <a:r>
              <a:rPr lang="en-US" sz="2400" dirty="0">
                <a:ea typeface="+mn-lt"/>
                <a:cs typeface="+mn-lt"/>
              </a:rPr>
              <a:t>, </a:t>
            </a:r>
            <a:r>
              <a:rPr lang="en-US" sz="2400" dirty="0" err="1">
                <a:ea typeface="+mn-lt"/>
                <a:cs typeface="+mn-lt"/>
              </a:rPr>
              <a:t>Ісландії</a:t>
            </a:r>
            <a:r>
              <a:rPr lang="en-US" sz="2400" dirty="0">
                <a:ea typeface="+mn-lt"/>
                <a:cs typeface="+mn-lt"/>
              </a:rPr>
              <a:t>, </a:t>
            </a:r>
            <a:r>
              <a:rPr lang="en-US" sz="2400" dirty="0" err="1">
                <a:ea typeface="+mn-lt"/>
                <a:cs typeface="+mn-lt"/>
              </a:rPr>
              <a:t>Норвегії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та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Португалії</a:t>
            </a:r>
            <a:r>
              <a:rPr lang="en-US" sz="2400" dirty="0">
                <a:ea typeface="+mn-lt"/>
                <a:cs typeface="+mn-lt"/>
              </a:rPr>
              <a:t> — </a:t>
            </a:r>
            <a:r>
              <a:rPr lang="en-US" sz="2400" dirty="0" err="1">
                <a:ea typeface="+mn-lt"/>
                <a:cs typeface="+mn-lt"/>
              </a:rPr>
              <a:t>підписано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Північно-атлантичний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пакт</a:t>
            </a:r>
            <a:r>
              <a:rPr lang="en-US" sz="2400" dirty="0">
                <a:ea typeface="+mn-lt"/>
                <a:cs typeface="+mn-lt"/>
              </a:rPr>
              <a:t> (НАТО) </a:t>
            </a:r>
            <a:r>
              <a:rPr lang="en-US" sz="2400" dirty="0" err="1">
                <a:ea typeface="+mn-lt"/>
                <a:cs typeface="+mn-lt"/>
              </a:rPr>
              <a:t>про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воєнно-політичний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союз</a:t>
            </a:r>
            <a:r>
              <a:rPr lang="en-US" sz="2400" dirty="0">
                <a:ea typeface="+mn-lt"/>
                <a:cs typeface="+mn-lt"/>
              </a:rPr>
              <a:t>, </a:t>
            </a:r>
            <a:r>
              <a:rPr lang="en-US" sz="2400" dirty="0" err="1">
                <a:ea typeface="+mn-lt"/>
                <a:cs typeface="+mn-lt"/>
              </a:rPr>
              <a:t>що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ставив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за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мету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колективний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захист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демократичних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свобод</a:t>
            </a:r>
            <a:r>
              <a:rPr lang="en-US" sz="2400" dirty="0">
                <a:ea typeface="+mn-lt"/>
                <a:cs typeface="+mn-lt"/>
              </a:rPr>
              <a:t> і </a:t>
            </a:r>
            <a:r>
              <a:rPr lang="en-US" sz="2400" dirty="0" err="1">
                <a:ea typeface="+mn-lt"/>
                <a:cs typeface="+mn-lt"/>
              </a:rPr>
              <a:t>протидію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комуністичній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експансії</a:t>
            </a:r>
            <a:r>
              <a:rPr lang="en-US" sz="2400" dirty="0">
                <a:ea typeface="+mn-lt"/>
                <a:cs typeface="+mn-lt"/>
              </a:rPr>
              <a:t>. </a:t>
            </a:r>
            <a:r>
              <a:rPr lang="ru-RU" sz="2400" dirty="0">
                <a:ea typeface="+mn-lt"/>
                <a:cs typeface="+mn-lt"/>
              </a:rPr>
              <a:t>У 1952 </a:t>
            </a:r>
            <a:r>
              <a:rPr lang="ru-RU" sz="2400" dirty="0" err="1">
                <a:ea typeface="+mn-lt"/>
                <a:cs typeface="+mn-lt"/>
              </a:rPr>
              <a:t>році</a:t>
            </a:r>
            <a:r>
              <a:rPr lang="ru-RU" sz="2400" dirty="0">
                <a:ea typeface="+mn-lt"/>
                <a:cs typeface="+mn-lt"/>
              </a:rPr>
              <a:t> до НАТО </a:t>
            </a:r>
            <a:r>
              <a:rPr lang="ru-RU" sz="2400" dirty="0" err="1">
                <a:ea typeface="+mn-lt"/>
                <a:cs typeface="+mn-lt"/>
              </a:rPr>
              <a:t>приєднались</a:t>
            </a:r>
            <a:r>
              <a:rPr lang="ru-RU" sz="2400" dirty="0">
                <a:ea typeface="+mn-lt"/>
                <a:cs typeface="+mn-lt"/>
              </a:rPr>
              <a:t>  </a:t>
            </a:r>
            <a:r>
              <a:rPr lang="ru-RU" sz="2400" dirty="0" err="1">
                <a:ea typeface="+mn-lt"/>
                <a:cs typeface="+mn-lt"/>
              </a:rPr>
              <a:t>Греція</a:t>
            </a:r>
            <a:r>
              <a:rPr lang="ru-RU" sz="2400" dirty="0">
                <a:ea typeface="+mn-lt"/>
                <a:cs typeface="+mn-lt"/>
              </a:rPr>
              <a:t> і </a:t>
            </a:r>
            <a:r>
              <a:rPr lang="ru-RU" sz="2400" dirty="0" err="1">
                <a:ea typeface="+mn-lt"/>
                <a:cs typeface="+mn-lt"/>
              </a:rPr>
              <a:t>Туреччина</a:t>
            </a:r>
            <a:r>
              <a:rPr lang="ru-RU" sz="2400" dirty="0">
                <a:ea typeface="+mn-lt"/>
                <a:cs typeface="+mn-lt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301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id="{921B0CB1-0607-ACDA-0242-3BA755DED0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01" r="12827" b="2"/>
          <a:stretch/>
        </p:blipFill>
        <p:spPr>
          <a:xfrm>
            <a:off x="5752193" y="10"/>
            <a:ext cx="6439807" cy="6857989"/>
          </a:xfrm>
          <a:custGeom>
            <a:avLst/>
            <a:gdLst/>
            <a:ahLst/>
            <a:cxnLst/>
            <a:rect l="l" t="t" r="r" b="b"/>
            <a:pathLst>
              <a:path w="643980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1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2" y="528850"/>
                  <a:pt x="335479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1" y="612658"/>
                </a:lnTo>
                <a:cubicBezTo>
                  <a:pt x="358988" y="604728"/>
                  <a:pt x="357231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7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4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439807" y="0"/>
                </a:lnTo>
                <a:lnTo>
                  <a:pt x="643980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1" y="6796804"/>
                </a:lnTo>
                <a:cubicBezTo>
                  <a:pt x="32162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6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8" y="6463490"/>
                </a:cubicBezTo>
                <a:cubicBezTo>
                  <a:pt x="116555" y="6431292"/>
                  <a:pt x="131034" y="6400429"/>
                  <a:pt x="146085" y="6363664"/>
                </a:cubicBezTo>
                <a:cubicBezTo>
                  <a:pt x="142274" y="6350899"/>
                  <a:pt x="131986" y="6331277"/>
                  <a:pt x="131034" y="6311084"/>
                </a:cubicBezTo>
                <a:cubicBezTo>
                  <a:pt x="127795" y="6246121"/>
                  <a:pt x="145512" y="6185351"/>
                  <a:pt x="173519" y="6127247"/>
                </a:cubicBezTo>
                <a:cubicBezTo>
                  <a:pt x="181900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7" y="6056948"/>
                </a:cubicBezTo>
                <a:cubicBezTo>
                  <a:pt x="243432" y="6050282"/>
                  <a:pt x="242862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0" y="5900735"/>
                  <a:pt x="264199" y="5897114"/>
                </a:cubicBezTo>
                <a:cubicBezTo>
                  <a:pt x="268199" y="5891590"/>
                  <a:pt x="274296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9" y="5779191"/>
                  <a:pt x="299822" y="5771953"/>
                  <a:pt x="302870" y="5765474"/>
                </a:cubicBezTo>
                <a:cubicBezTo>
                  <a:pt x="305728" y="5759378"/>
                  <a:pt x="310682" y="5754234"/>
                  <a:pt x="313730" y="5748136"/>
                </a:cubicBezTo>
                <a:cubicBezTo>
                  <a:pt x="321921" y="5731564"/>
                  <a:pt x="329541" y="5714607"/>
                  <a:pt x="338685" y="5695178"/>
                </a:cubicBezTo>
                <a:cubicBezTo>
                  <a:pt x="321541" y="5684320"/>
                  <a:pt x="331258" y="5669647"/>
                  <a:pt x="339449" y="5651360"/>
                </a:cubicBezTo>
                <a:cubicBezTo>
                  <a:pt x="347831" y="5632691"/>
                  <a:pt x="350497" y="5611164"/>
                  <a:pt x="353546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4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1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1" y="4346201"/>
                  <a:pt x="391265" y="4340674"/>
                  <a:pt x="392218" y="4335722"/>
                </a:cubicBezTo>
                <a:cubicBezTo>
                  <a:pt x="401743" y="4281810"/>
                  <a:pt x="387837" y="4231324"/>
                  <a:pt x="369547" y="4181603"/>
                </a:cubicBezTo>
                <a:cubicBezTo>
                  <a:pt x="367642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5" y="4078159"/>
                  <a:pt x="348211" y="4040058"/>
                  <a:pt x="331447" y="4003861"/>
                </a:cubicBezTo>
                <a:cubicBezTo>
                  <a:pt x="314493" y="3967091"/>
                  <a:pt x="300203" y="3932993"/>
                  <a:pt x="317350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2" y="3799258"/>
                  <a:pt x="307442" y="3784397"/>
                </a:cubicBezTo>
                <a:cubicBezTo>
                  <a:pt x="307442" y="3744770"/>
                  <a:pt x="297346" y="3709529"/>
                  <a:pt x="276771" y="3675238"/>
                </a:cubicBezTo>
                <a:cubicBezTo>
                  <a:pt x="268770" y="3661899"/>
                  <a:pt x="274105" y="3641134"/>
                  <a:pt x="272009" y="3623799"/>
                </a:cubicBezTo>
                <a:cubicBezTo>
                  <a:pt x="269533" y="3605509"/>
                  <a:pt x="267247" y="3586653"/>
                  <a:pt x="261721" y="3569124"/>
                </a:cubicBezTo>
                <a:cubicBezTo>
                  <a:pt x="247242" y="3523785"/>
                  <a:pt x="230859" y="3479015"/>
                  <a:pt x="215618" y="3433866"/>
                </a:cubicBezTo>
                <a:cubicBezTo>
                  <a:pt x="203045" y="3396719"/>
                  <a:pt x="212952" y="3360139"/>
                  <a:pt x="218285" y="3323372"/>
                </a:cubicBezTo>
                <a:cubicBezTo>
                  <a:pt x="221716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4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6" y="2966742"/>
                  <a:pt x="144561" y="2940455"/>
                  <a:pt x="128367" y="2910353"/>
                </a:cubicBezTo>
                <a:cubicBezTo>
                  <a:pt x="117318" y="2889587"/>
                  <a:pt x="109126" y="2866918"/>
                  <a:pt x="102267" y="2844248"/>
                </a:cubicBezTo>
                <a:cubicBezTo>
                  <a:pt x="93313" y="2813958"/>
                  <a:pt x="87978" y="2782716"/>
                  <a:pt x="79217" y="2752235"/>
                </a:cubicBezTo>
                <a:cubicBezTo>
                  <a:pt x="66072" y="2706131"/>
                  <a:pt x="55784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2" y="2360933"/>
                </a:cubicBezTo>
                <a:cubicBezTo>
                  <a:pt x="28541" y="2356744"/>
                  <a:pt x="36543" y="2344741"/>
                  <a:pt x="37878" y="2335405"/>
                </a:cubicBezTo>
                <a:cubicBezTo>
                  <a:pt x="41877" y="2307402"/>
                  <a:pt x="35972" y="2281683"/>
                  <a:pt x="23017" y="2254633"/>
                </a:cubicBezTo>
                <a:cubicBezTo>
                  <a:pt x="10825" y="2229296"/>
                  <a:pt x="12159" y="2197670"/>
                  <a:pt x="7395" y="2168903"/>
                </a:cubicBezTo>
                <a:cubicBezTo>
                  <a:pt x="5681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6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70" y="1851709"/>
                  <a:pt x="52545" y="1813610"/>
                  <a:pt x="68738" y="1768838"/>
                </a:cubicBezTo>
                <a:cubicBezTo>
                  <a:pt x="85885" y="1721785"/>
                  <a:pt x="112174" y="1676253"/>
                  <a:pt x="104364" y="1623675"/>
                </a:cubicBezTo>
                <a:cubicBezTo>
                  <a:pt x="99601" y="1591859"/>
                  <a:pt x="88551" y="1561189"/>
                  <a:pt x="81883" y="1529563"/>
                </a:cubicBezTo>
                <a:cubicBezTo>
                  <a:pt x="79597" y="1518324"/>
                  <a:pt x="79979" y="1505751"/>
                  <a:pt x="82264" y="1494509"/>
                </a:cubicBezTo>
                <a:cubicBezTo>
                  <a:pt x="92744" y="1440216"/>
                  <a:pt x="94267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7" y="1151600"/>
                </a:cubicBezTo>
                <a:cubicBezTo>
                  <a:pt x="100554" y="1134834"/>
                  <a:pt x="96553" y="1114449"/>
                  <a:pt x="98078" y="1095972"/>
                </a:cubicBezTo>
                <a:cubicBezTo>
                  <a:pt x="99409" y="1078826"/>
                  <a:pt x="99981" y="1061298"/>
                  <a:pt x="104364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4" y="949281"/>
                  <a:pt x="103220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7" y="694576"/>
                </a:cubicBezTo>
                <a:cubicBezTo>
                  <a:pt x="102267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1" y="531310"/>
                  <a:pt x="114081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7" y="340425"/>
                  <a:pt x="88551" y="300800"/>
                  <a:pt x="84930" y="261173"/>
                </a:cubicBezTo>
                <a:cubicBezTo>
                  <a:pt x="84168" y="252600"/>
                  <a:pt x="88934" y="243648"/>
                  <a:pt x="89314" y="234883"/>
                </a:cubicBezTo>
                <a:cubicBezTo>
                  <a:pt x="90266" y="207450"/>
                  <a:pt x="90457" y="180017"/>
                  <a:pt x="91027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7" y="85336"/>
                  <a:pt x="98078" y="66857"/>
                  <a:pt x="83217" y="47806"/>
                </a:cubicBezTo>
                <a:cubicBezTo>
                  <a:pt x="77453" y="40471"/>
                  <a:pt x="73691" y="32636"/>
                  <a:pt x="71207" y="24480"/>
                </a:cubicBezTo>
                <a:close/>
              </a:path>
            </a:pathLst>
          </a:custGeom>
          <a:effectLst>
            <a:outerShdw blurRad="381000" dist="152400" dir="10800000" algn="tr" rotWithShape="0">
              <a:prstClr val="black">
                <a:alpha val="10000"/>
              </a:prstClr>
            </a:outerShdw>
          </a:effec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0A50B208-9AE8-C91B-1676-36189F22B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493277"/>
            <a:ext cx="4400549" cy="578369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endParaRPr lang="ru-RU" sz="24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ru-RU" sz="2400" dirty="0">
                <a:ea typeface="+mn-lt"/>
                <a:cs typeface="+mn-lt"/>
              </a:rPr>
              <a:t>У 1982 </a:t>
            </a:r>
            <a:r>
              <a:rPr lang="ru-RU" sz="2400" dirty="0" err="1">
                <a:ea typeface="+mn-lt"/>
                <a:cs typeface="+mn-lt"/>
              </a:rPr>
              <a:t>році</a:t>
            </a:r>
            <a:r>
              <a:rPr lang="ru-RU" sz="2400" dirty="0">
                <a:ea typeface="+mn-lt"/>
                <a:cs typeface="+mn-lt"/>
              </a:rPr>
              <a:t> до </a:t>
            </a:r>
            <a:r>
              <a:rPr lang="ru-RU" sz="2400" dirty="0" err="1">
                <a:ea typeface="+mn-lt"/>
                <a:cs typeface="+mn-lt"/>
              </a:rPr>
              <a:t>Північно-атлантичного</a:t>
            </a:r>
            <a:r>
              <a:rPr lang="ru-RU" sz="2400" dirty="0">
                <a:ea typeface="+mn-lt"/>
                <a:cs typeface="+mn-lt"/>
              </a:rPr>
              <a:t> пакту </a:t>
            </a:r>
            <a:r>
              <a:rPr lang="ru-RU" sz="2400" dirty="0" err="1">
                <a:ea typeface="+mn-lt"/>
                <a:cs typeface="+mn-lt"/>
              </a:rPr>
              <a:t>приєдналась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Іспанія</a:t>
            </a:r>
            <a:r>
              <a:rPr lang="ru-RU" sz="2400" dirty="0">
                <a:ea typeface="+mn-lt"/>
                <a:cs typeface="+mn-lt"/>
              </a:rPr>
              <a:t>, у 1990-у </a:t>
            </a:r>
            <a:r>
              <a:rPr lang="ru-RU" sz="2400" dirty="0" err="1">
                <a:ea typeface="+mn-lt"/>
                <a:cs typeface="+mn-lt"/>
              </a:rPr>
              <a:t>об'єднана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Німеччина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зайняла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місце</a:t>
            </a:r>
            <a:r>
              <a:rPr lang="ru-RU" sz="2400" dirty="0">
                <a:ea typeface="+mn-lt"/>
                <a:cs typeface="+mn-lt"/>
              </a:rPr>
              <a:t> ФРН, а в 1999-у до НАТО вступили </a:t>
            </a:r>
            <a:r>
              <a:rPr lang="ru-RU" sz="2400" dirty="0" err="1">
                <a:ea typeface="+mn-lt"/>
                <a:cs typeface="+mn-lt"/>
              </a:rPr>
              <a:t>Угорщина</a:t>
            </a:r>
            <a:r>
              <a:rPr lang="ru-RU" sz="2400" dirty="0">
                <a:ea typeface="+mn-lt"/>
                <a:cs typeface="+mn-lt"/>
              </a:rPr>
              <a:t>, </a:t>
            </a:r>
            <a:r>
              <a:rPr lang="ru-RU" sz="2400" dirty="0" err="1">
                <a:ea typeface="+mn-lt"/>
                <a:cs typeface="+mn-lt"/>
              </a:rPr>
              <a:t>Чехія</a:t>
            </a:r>
            <a:r>
              <a:rPr lang="ru-RU" sz="2400" dirty="0">
                <a:ea typeface="+mn-lt"/>
                <a:cs typeface="+mn-lt"/>
              </a:rPr>
              <a:t> і </a:t>
            </a:r>
            <a:r>
              <a:rPr lang="ru-RU" sz="2400" dirty="0" err="1">
                <a:ea typeface="+mn-lt"/>
                <a:cs typeface="+mn-lt"/>
              </a:rPr>
              <a:t>Польща</a:t>
            </a:r>
            <a:r>
              <a:rPr lang="ru-RU" sz="2400" dirty="0">
                <a:ea typeface="+mn-lt"/>
                <a:cs typeface="+mn-lt"/>
              </a:rPr>
              <a:t>, </a:t>
            </a:r>
            <a:r>
              <a:rPr lang="ru-RU" sz="2400" dirty="0" err="1">
                <a:ea typeface="+mn-lt"/>
                <a:cs typeface="+mn-lt"/>
              </a:rPr>
              <a:t>колишні</a:t>
            </a:r>
            <a:r>
              <a:rPr lang="ru-RU" sz="2400" dirty="0">
                <a:ea typeface="+mn-lt"/>
                <a:cs typeface="+mn-lt"/>
              </a:rPr>
              <a:t> члени </a:t>
            </a:r>
            <a:r>
              <a:rPr lang="ru-RU" sz="2400" dirty="0" err="1">
                <a:ea typeface="+mn-lt"/>
                <a:cs typeface="+mn-lt"/>
              </a:rPr>
              <a:t>Варшавського</a:t>
            </a:r>
            <a:r>
              <a:rPr lang="ru-RU" sz="2400" dirty="0">
                <a:ea typeface="+mn-lt"/>
                <a:cs typeface="+mn-lt"/>
              </a:rPr>
              <a:t> договору, </a:t>
            </a:r>
            <a:r>
              <a:rPr lang="ru-RU" sz="2400" dirty="0" err="1">
                <a:ea typeface="+mn-lt"/>
                <a:cs typeface="+mn-lt"/>
              </a:rPr>
              <a:t>котрий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саморозпустився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вісім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років</a:t>
            </a:r>
            <a:r>
              <a:rPr lang="ru-RU" sz="2400" dirty="0">
                <a:ea typeface="+mn-lt"/>
                <a:cs typeface="+mn-lt"/>
              </a:rPr>
              <a:t> перед </a:t>
            </a:r>
            <a:r>
              <a:rPr lang="ru-RU" sz="2400" dirty="0" err="1">
                <a:ea typeface="+mn-lt"/>
                <a:cs typeface="+mn-lt"/>
              </a:rPr>
              <a:t>тим</a:t>
            </a:r>
            <a:r>
              <a:rPr lang="ru-RU" sz="2400" dirty="0">
                <a:ea typeface="+mn-lt"/>
                <a:cs typeface="+mn-lt"/>
              </a:rPr>
              <a:t>; у 2004-у — </a:t>
            </a:r>
            <a:r>
              <a:rPr lang="ru-RU" sz="2400" dirty="0" err="1">
                <a:ea typeface="+mn-lt"/>
                <a:cs typeface="+mn-lt"/>
              </a:rPr>
              <a:t>Болгарія</a:t>
            </a:r>
            <a:r>
              <a:rPr lang="ru-RU" sz="2400" dirty="0">
                <a:ea typeface="+mn-lt"/>
                <a:cs typeface="+mn-lt"/>
              </a:rPr>
              <a:t>, </a:t>
            </a:r>
            <a:r>
              <a:rPr lang="ru-RU" sz="2400" dirty="0" err="1">
                <a:ea typeface="+mn-lt"/>
                <a:cs typeface="+mn-lt"/>
              </a:rPr>
              <a:t>Латвія</a:t>
            </a:r>
            <a:r>
              <a:rPr lang="ru-RU" sz="2400" dirty="0">
                <a:ea typeface="+mn-lt"/>
                <a:cs typeface="+mn-lt"/>
              </a:rPr>
              <a:t>, Литва, </a:t>
            </a:r>
            <a:r>
              <a:rPr lang="ru-RU" sz="2400" dirty="0" err="1">
                <a:ea typeface="+mn-lt"/>
                <a:cs typeface="+mn-lt"/>
              </a:rPr>
              <a:t>Румунія</a:t>
            </a:r>
            <a:r>
              <a:rPr lang="ru-RU" sz="2400" dirty="0">
                <a:ea typeface="+mn-lt"/>
                <a:cs typeface="+mn-lt"/>
              </a:rPr>
              <a:t>, </a:t>
            </a:r>
            <a:r>
              <a:rPr lang="ru-RU" sz="2400" dirty="0" err="1">
                <a:ea typeface="+mn-lt"/>
                <a:cs typeface="+mn-lt"/>
              </a:rPr>
              <a:t>Словаччина</a:t>
            </a:r>
            <a:r>
              <a:rPr lang="ru-RU" sz="2400" dirty="0">
                <a:ea typeface="+mn-lt"/>
                <a:cs typeface="+mn-lt"/>
              </a:rPr>
              <a:t>, </a:t>
            </a:r>
            <a:r>
              <a:rPr lang="ru-RU" sz="2400" dirty="0" err="1">
                <a:ea typeface="+mn-lt"/>
                <a:cs typeface="+mn-lt"/>
              </a:rPr>
              <a:t>Словенія</a:t>
            </a:r>
            <a:r>
              <a:rPr lang="ru-RU" sz="2400" dirty="0">
                <a:ea typeface="+mn-lt"/>
                <a:cs typeface="+mn-lt"/>
              </a:rPr>
              <a:t>, та </a:t>
            </a:r>
            <a:r>
              <a:rPr lang="ru-RU" sz="2400" dirty="0" err="1">
                <a:ea typeface="+mn-lt"/>
                <a:cs typeface="+mn-lt"/>
              </a:rPr>
              <a:t>Естонія</a:t>
            </a:r>
            <a:r>
              <a:rPr lang="ru-RU" sz="2400" dirty="0">
                <a:ea typeface="+mn-lt"/>
                <a:cs typeface="+mn-lt"/>
              </a:rPr>
              <a:t>, а в 2009-у — </a:t>
            </a:r>
            <a:r>
              <a:rPr lang="ru-RU" sz="2400" dirty="0" err="1">
                <a:ea typeface="+mn-lt"/>
                <a:cs typeface="+mn-lt"/>
              </a:rPr>
              <a:t>Албанія</a:t>
            </a:r>
            <a:r>
              <a:rPr lang="ru-RU" sz="2400" dirty="0">
                <a:ea typeface="+mn-lt"/>
                <a:cs typeface="+mn-lt"/>
              </a:rPr>
              <a:t> та </a:t>
            </a:r>
            <a:r>
              <a:rPr lang="ru-RU" sz="2400" dirty="0" err="1">
                <a:ea typeface="+mn-lt"/>
                <a:cs typeface="+mn-lt"/>
              </a:rPr>
              <a:t>Хорватія</a:t>
            </a:r>
            <a:r>
              <a:rPr lang="ru-RU" sz="2400" dirty="0">
                <a:ea typeface="+mn-lt"/>
                <a:cs typeface="+mn-lt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11045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01B706-97C9-F1A3-01DB-FA80E7164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022" y="554122"/>
            <a:ext cx="4745505" cy="60268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2000" dirty="0">
                <a:ea typeface="+mn-lt"/>
                <a:cs typeface="+mn-lt"/>
              </a:rPr>
              <a:t> </a:t>
            </a:r>
            <a:r>
              <a:rPr lang="ru-RU" sz="2600" dirty="0" err="1">
                <a:ea typeface="+mn-lt"/>
                <a:cs typeface="+mn-lt"/>
              </a:rPr>
              <a:t>Цього</a:t>
            </a:r>
            <a:r>
              <a:rPr lang="ru-RU" sz="2600" dirty="0">
                <a:ea typeface="+mn-lt"/>
                <a:cs typeface="+mn-lt"/>
              </a:rPr>
              <a:t> ж року </a:t>
            </a:r>
            <a:r>
              <a:rPr lang="ru-RU" sz="2600" dirty="0" err="1">
                <a:ea typeface="+mn-lt"/>
                <a:cs typeface="+mn-lt"/>
              </a:rPr>
              <a:t>східноєвропейські</a:t>
            </a:r>
            <a:r>
              <a:rPr lang="ru-RU" sz="2600" dirty="0">
                <a:ea typeface="+mn-lt"/>
                <a:cs typeface="+mn-lt"/>
              </a:rPr>
              <a:t> </a:t>
            </a:r>
            <a:r>
              <a:rPr lang="ru-RU" sz="2600" dirty="0" err="1">
                <a:ea typeface="+mn-lt"/>
                <a:cs typeface="+mn-lt"/>
              </a:rPr>
              <a:t>країни</a:t>
            </a:r>
            <a:r>
              <a:rPr lang="ru-RU" sz="2600" dirty="0">
                <a:ea typeface="+mn-lt"/>
                <a:cs typeface="+mn-lt"/>
              </a:rPr>
              <a:t> на </a:t>
            </a:r>
            <a:r>
              <a:rPr lang="ru-RU" sz="2600" dirty="0" err="1">
                <a:ea typeface="+mn-lt"/>
                <a:cs typeface="+mn-lt"/>
              </a:rPr>
              <a:t>противагу</a:t>
            </a:r>
            <a:r>
              <a:rPr lang="ru-RU" sz="2600" dirty="0">
                <a:ea typeface="+mn-lt"/>
                <a:cs typeface="+mn-lt"/>
              </a:rPr>
              <a:t> НАТО створили свою </a:t>
            </a:r>
            <a:r>
              <a:rPr lang="ru-RU" sz="2600" dirty="0" err="1">
                <a:ea typeface="+mn-lt"/>
                <a:cs typeface="+mn-lt"/>
              </a:rPr>
              <a:t>військово-політичну</a:t>
            </a:r>
            <a:r>
              <a:rPr lang="ru-RU" sz="2600" dirty="0">
                <a:ea typeface="+mn-lt"/>
                <a:cs typeface="+mn-lt"/>
              </a:rPr>
              <a:t> </a:t>
            </a:r>
            <a:r>
              <a:rPr lang="ru-RU" sz="2600" dirty="0" err="1">
                <a:ea typeface="+mn-lt"/>
                <a:cs typeface="+mn-lt"/>
              </a:rPr>
              <a:t>організацію</a:t>
            </a:r>
            <a:r>
              <a:rPr lang="ru-RU" sz="2600" dirty="0">
                <a:ea typeface="+mn-lt"/>
                <a:cs typeface="+mn-lt"/>
              </a:rPr>
              <a:t> — </a:t>
            </a:r>
            <a:r>
              <a:rPr lang="ru-RU" sz="2600" dirty="0" err="1">
                <a:ea typeface="+mn-lt"/>
                <a:cs typeface="+mn-lt"/>
              </a:rPr>
              <a:t>Варшавський</a:t>
            </a:r>
            <a:r>
              <a:rPr lang="ru-RU" sz="2600" dirty="0">
                <a:ea typeface="+mn-lt"/>
                <a:cs typeface="+mn-lt"/>
              </a:rPr>
              <a:t> </a:t>
            </a:r>
            <a:r>
              <a:rPr lang="ru-RU" sz="2600" dirty="0" err="1">
                <a:ea typeface="+mn-lt"/>
                <a:cs typeface="+mn-lt"/>
              </a:rPr>
              <a:t>договір</a:t>
            </a:r>
            <a:r>
              <a:rPr lang="ru-RU" sz="2600" dirty="0">
                <a:ea typeface="+mn-lt"/>
                <a:cs typeface="+mn-lt"/>
              </a:rPr>
              <a:t>, — в </a:t>
            </a:r>
            <a:r>
              <a:rPr lang="ru-RU" sz="2600" dirty="0" err="1">
                <a:ea typeface="+mn-lt"/>
                <a:cs typeface="+mn-lt"/>
              </a:rPr>
              <a:t>котрій</a:t>
            </a:r>
            <a:r>
              <a:rPr lang="ru-RU" sz="2600" dirty="0">
                <a:ea typeface="+mn-lt"/>
                <a:cs typeface="+mn-lt"/>
              </a:rPr>
              <a:t> </a:t>
            </a:r>
            <a:r>
              <a:rPr lang="ru-RU" sz="2600" dirty="0" err="1">
                <a:ea typeface="+mn-lt"/>
                <a:cs typeface="+mn-lt"/>
              </a:rPr>
              <a:t>домінуючу</a:t>
            </a:r>
            <a:r>
              <a:rPr lang="ru-RU" sz="2600" dirty="0">
                <a:ea typeface="+mn-lt"/>
                <a:cs typeface="+mn-lt"/>
              </a:rPr>
              <a:t> роль </a:t>
            </a:r>
            <a:r>
              <a:rPr lang="ru-RU" sz="2600" dirty="0" err="1">
                <a:ea typeface="+mn-lt"/>
                <a:cs typeface="+mn-lt"/>
              </a:rPr>
              <a:t>відігравав</a:t>
            </a:r>
            <a:r>
              <a:rPr lang="ru-RU" sz="2600" dirty="0">
                <a:ea typeface="+mn-lt"/>
                <a:cs typeface="+mn-lt"/>
              </a:rPr>
              <a:t> </a:t>
            </a:r>
            <a:r>
              <a:rPr lang="ru-RU" sz="2600" dirty="0" err="1">
                <a:ea typeface="+mn-lt"/>
                <a:cs typeface="+mn-lt"/>
              </a:rPr>
              <a:t>Радянський</a:t>
            </a:r>
            <a:r>
              <a:rPr lang="ru-RU" sz="2600" dirty="0">
                <a:ea typeface="+mn-lt"/>
                <a:cs typeface="+mn-lt"/>
              </a:rPr>
              <a:t> Союз. У 1966 </a:t>
            </a:r>
            <a:r>
              <a:rPr lang="ru-RU" sz="2600" dirty="0" err="1">
                <a:ea typeface="+mn-lt"/>
                <a:cs typeface="+mn-lt"/>
              </a:rPr>
              <a:t>році</a:t>
            </a:r>
            <a:r>
              <a:rPr lang="ru-RU" sz="2600" dirty="0">
                <a:ea typeface="+mn-lt"/>
                <a:cs typeface="+mn-lt"/>
              </a:rPr>
              <a:t>, </a:t>
            </a:r>
            <a:r>
              <a:rPr lang="ru-RU" sz="2600" dirty="0" err="1">
                <a:ea typeface="+mn-lt"/>
                <a:cs typeface="+mn-lt"/>
              </a:rPr>
              <a:t>звинувативши</a:t>
            </a:r>
            <a:r>
              <a:rPr lang="ru-RU" sz="2600" dirty="0">
                <a:ea typeface="+mn-lt"/>
                <a:cs typeface="+mn-lt"/>
              </a:rPr>
              <a:t> США у </a:t>
            </a:r>
            <a:r>
              <a:rPr lang="ru-RU" sz="2600" dirty="0" err="1">
                <a:ea typeface="+mn-lt"/>
                <a:cs typeface="+mn-lt"/>
              </a:rPr>
              <a:t>порушенні</a:t>
            </a:r>
            <a:r>
              <a:rPr lang="ru-RU" sz="2600" dirty="0">
                <a:ea typeface="+mn-lt"/>
                <a:cs typeface="+mn-lt"/>
              </a:rPr>
              <a:t> умов договору 1949 року, з </a:t>
            </a:r>
            <a:r>
              <a:rPr lang="ru-RU" sz="2600" dirty="0" err="1">
                <a:ea typeface="+mn-lt"/>
                <a:cs typeface="+mn-lt"/>
              </a:rPr>
              <a:t>віськових</a:t>
            </a:r>
            <a:r>
              <a:rPr lang="ru-RU" sz="2600" dirty="0">
                <a:ea typeface="+mn-lt"/>
                <a:cs typeface="+mn-lt"/>
              </a:rPr>
              <a:t> структур НАТО </a:t>
            </a:r>
            <a:r>
              <a:rPr lang="ru-RU" sz="2600" dirty="0" err="1">
                <a:ea typeface="+mn-lt"/>
                <a:cs typeface="+mn-lt"/>
              </a:rPr>
              <a:t>вийшла</a:t>
            </a:r>
            <a:r>
              <a:rPr lang="ru-RU" sz="2600" dirty="0">
                <a:ea typeface="+mn-lt"/>
                <a:cs typeface="+mn-lt"/>
              </a:rPr>
              <a:t> </a:t>
            </a:r>
            <a:r>
              <a:rPr lang="ru-RU" sz="2600" dirty="0" err="1">
                <a:ea typeface="+mn-lt"/>
                <a:cs typeface="+mn-lt"/>
              </a:rPr>
              <a:t>Франція</a:t>
            </a:r>
            <a:r>
              <a:rPr lang="ru-RU" sz="2600" dirty="0">
                <a:ea typeface="+mn-lt"/>
                <a:cs typeface="+mn-lt"/>
              </a:rPr>
              <a:t>.</a:t>
            </a:r>
            <a:endParaRPr lang="ru-RU" sz="2600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B7E3DE8A-E283-756F-8DC0-0424C39CF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2376" y="1350833"/>
            <a:ext cx="2568224" cy="306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962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id="{232565FF-B2B8-1039-8BC3-551E622439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07" r="1" b="14991"/>
          <a:stretch/>
        </p:blipFill>
        <p:spPr>
          <a:xfrm>
            <a:off x="20" y="10"/>
            <a:ext cx="12191435" cy="68579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1F196-B024-D84C-0EEE-FD8BAF449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6642" y="186534"/>
            <a:ext cx="6167887" cy="1985963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Держави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які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входили</a:t>
            </a:r>
            <a:r>
              <a:rPr lang="en-US" dirty="0">
                <a:solidFill>
                  <a:schemeClr val="bg1"/>
                </a:solidFill>
              </a:rPr>
              <a:t> в НАТО </a:t>
            </a:r>
            <a:r>
              <a:rPr lang="en-US" dirty="0" err="1">
                <a:solidFill>
                  <a:schemeClr val="bg1"/>
                </a:solidFill>
              </a:rPr>
              <a:t>та</a:t>
            </a:r>
            <a:r>
              <a:rPr lang="en-US" dirty="0">
                <a:solidFill>
                  <a:schemeClr val="bg1"/>
                </a:solidFill>
              </a:rPr>
              <a:t> ОВД</a:t>
            </a:r>
          </a:p>
        </p:txBody>
      </p:sp>
    </p:spTree>
    <p:extLst>
      <p:ext uri="{BB962C8B-B14F-4D97-AF65-F5344CB8AC3E}">
        <p14:creationId xmlns:p14="http://schemas.microsoft.com/office/powerpoint/2010/main" val="4143938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человек, в помещении, потолок, люди&#10;&#10;Автоматически созданное описание">
            <a:extLst>
              <a:ext uri="{FF2B5EF4-FFF2-40B4-BE49-F238E27FC236}">
                <a16:creationId xmlns:a16="http://schemas.microsoft.com/office/drawing/2014/main" id="{545D076F-BC25-934C-5D44-06B156F106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802" r="1" b="19607"/>
          <a:stretch/>
        </p:blipFill>
        <p:spPr>
          <a:xfrm>
            <a:off x="476" y="-33773"/>
            <a:ext cx="12191524" cy="3820944"/>
          </a:xfrm>
          <a:custGeom>
            <a:avLst/>
            <a:gdLst/>
            <a:ahLst/>
            <a:cxnLst/>
            <a:rect l="l" t="t" r="r" b="b"/>
            <a:pathLst>
              <a:path w="12191524" h="3820944">
                <a:moveTo>
                  <a:pt x="0" y="0"/>
                </a:moveTo>
                <a:lnTo>
                  <a:pt x="12191524" y="0"/>
                </a:lnTo>
                <a:lnTo>
                  <a:pt x="12191524" y="999522"/>
                </a:lnTo>
                <a:lnTo>
                  <a:pt x="12191524" y="1442807"/>
                </a:lnTo>
                <a:lnTo>
                  <a:pt x="12122577" y="1473667"/>
                </a:lnTo>
                <a:cubicBezTo>
                  <a:pt x="12109137" y="1479237"/>
                  <a:pt x="12094348" y="1482309"/>
                  <a:pt x="12082252" y="1489797"/>
                </a:cubicBezTo>
                <a:cubicBezTo>
                  <a:pt x="12026558" y="1523980"/>
                  <a:pt x="11972595" y="1560851"/>
                  <a:pt x="11916137" y="1593691"/>
                </a:cubicBezTo>
                <a:cubicBezTo>
                  <a:pt x="11857951" y="1627681"/>
                  <a:pt x="11805909" y="1667816"/>
                  <a:pt x="11765771" y="1722164"/>
                </a:cubicBezTo>
                <a:cubicBezTo>
                  <a:pt x="11728516" y="1772670"/>
                  <a:pt x="11692413" y="1823942"/>
                  <a:pt x="11655351" y="1874640"/>
                </a:cubicBezTo>
                <a:cubicBezTo>
                  <a:pt x="11645941" y="1887507"/>
                  <a:pt x="11637298" y="1902679"/>
                  <a:pt x="11624432" y="1910938"/>
                </a:cubicBezTo>
                <a:cubicBezTo>
                  <a:pt x="11597739" y="1928220"/>
                  <a:pt x="11568548" y="1942239"/>
                  <a:pt x="11539935" y="1956449"/>
                </a:cubicBezTo>
                <a:cubicBezTo>
                  <a:pt x="11515354" y="1968548"/>
                  <a:pt x="11489237" y="1977572"/>
                  <a:pt x="11465234" y="1990631"/>
                </a:cubicBezTo>
                <a:cubicBezTo>
                  <a:pt x="11446031" y="2001003"/>
                  <a:pt x="11428938" y="2015406"/>
                  <a:pt x="11411078" y="2028464"/>
                </a:cubicBezTo>
                <a:cubicBezTo>
                  <a:pt x="11395523" y="2039793"/>
                  <a:pt x="11378432" y="2049587"/>
                  <a:pt x="11365374" y="2063224"/>
                </a:cubicBezTo>
                <a:cubicBezTo>
                  <a:pt x="11333494" y="2096253"/>
                  <a:pt x="11301423" y="2128708"/>
                  <a:pt x="11261864" y="2153097"/>
                </a:cubicBezTo>
                <a:cubicBezTo>
                  <a:pt x="11222880" y="2177292"/>
                  <a:pt x="11186009" y="2204371"/>
                  <a:pt x="11147219" y="2228952"/>
                </a:cubicBezTo>
                <a:cubicBezTo>
                  <a:pt x="11109194" y="2252957"/>
                  <a:pt x="11074820" y="2279264"/>
                  <a:pt x="11055040" y="2321898"/>
                </a:cubicBezTo>
                <a:cubicBezTo>
                  <a:pt x="11046207" y="2340716"/>
                  <a:pt x="11033723" y="2361265"/>
                  <a:pt x="11017016" y="2372212"/>
                </a:cubicBezTo>
                <a:cubicBezTo>
                  <a:pt x="10993203" y="2387766"/>
                  <a:pt x="10963054" y="2393336"/>
                  <a:pt x="10937127" y="2406587"/>
                </a:cubicBezTo>
                <a:cubicBezTo>
                  <a:pt x="10906594" y="2422142"/>
                  <a:pt x="10871260" y="2435584"/>
                  <a:pt x="10850520" y="2460357"/>
                </a:cubicBezTo>
                <a:cubicBezTo>
                  <a:pt x="10832083" y="2482442"/>
                  <a:pt x="10813456" y="2499725"/>
                  <a:pt x="10789065" y="2513743"/>
                </a:cubicBezTo>
                <a:cubicBezTo>
                  <a:pt x="10771977" y="2523538"/>
                  <a:pt x="10759302" y="2541396"/>
                  <a:pt x="10741635" y="2549463"/>
                </a:cubicBezTo>
                <a:cubicBezTo>
                  <a:pt x="10718398" y="2560217"/>
                  <a:pt x="10694970" y="2568667"/>
                  <a:pt x="10674613" y="2585374"/>
                </a:cubicBezTo>
                <a:cubicBezTo>
                  <a:pt x="10653488" y="2602657"/>
                  <a:pt x="10629485" y="2616291"/>
                  <a:pt x="10607400" y="2632424"/>
                </a:cubicBezTo>
                <a:cubicBezTo>
                  <a:pt x="10595686" y="2641064"/>
                  <a:pt x="10586083" y="2652395"/>
                  <a:pt x="10574755" y="2661421"/>
                </a:cubicBezTo>
                <a:cubicBezTo>
                  <a:pt x="10554014" y="2677936"/>
                  <a:pt x="10532889" y="2694066"/>
                  <a:pt x="10511572" y="2709621"/>
                </a:cubicBezTo>
                <a:cubicBezTo>
                  <a:pt x="10490258" y="2725177"/>
                  <a:pt x="10469901" y="2743228"/>
                  <a:pt x="10446472" y="2754559"/>
                </a:cubicBezTo>
                <a:cubicBezTo>
                  <a:pt x="10406530" y="2773763"/>
                  <a:pt x="10362937" y="2785286"/>
                  <a:pt x="10324143" y="2806024"/>
                </a:cubicBezTo>
                <a:cubicBezTo>
                  <a:pt x="10284778" y="2827147"/>
                  <a:pt x="10247712" y="2853650"/>
                  <a:pt x="10212763" y="2881687"/>
                </a:cubicBezTo>
                <a:cubicBezTo>
                  <a:pt x="10185110" y="2903772"/>
                  <a:pt x="10159185" y="2925665"/>
                  <a:pt x="10124423" y="2936993"/>
                </a:cubicBezTo>
                <a:cubicBezTo>
                  <a:pt x="10105029" y="2943332"/>
                  <a:pt x="10084674" y="2957158"/>
                  <a:pt x="10072957" y="2973291"/>
                </a:cubicBezTo>
                <a:cubicBezTo>
                  <a:pt x="10047608" y="3008432"/>
                  <a:pt x="10015155" y="3033205"/>
                  <a:pt x="9978476" y="3054330"/>
                </a:cubicBezTo>
                <a:cubicBezTo>
                  <a:pt x="9929506" y="3082751"/>
                  <a:pt x="9881112" y="3111748"/>
                  <a:pt x="9831950" y="3139593"/>
                </a:cubicBezTo>
                <a:cubicBezTo>
                  <a:pt x="9802955" y="3156110"/>
                  <a:pt x="9774150" y="3173585"/>
                  <a:pt x="9743420" y="3185683"/>
                </a:cubicBezTo>
                <a:cubicBezTo>
                  <a:pt x="9680626" y="3210648"/>
                  <a:pt x="9616293" y="3231963"/>
                  <a:pt x="9552921" y="3255202"/>
                </a:cubicBezTo>
                <a:cubicBezTo>
                  <a:pt x="9532180" y="3262690"/>
                  <a:pt x="9512591" y="3273445"/>
                  <a:pt x="9491467" y="3279975"/>
                </a:cubicBezTo>
                <a:cubicBezTo>
                  <a:pt x="9468614" y="3287079"/>
                  <a:pt x="9444037" y="3289191"/>
                  <a:pt x="9421184" y="3296297"/>
                </a:cubicBezTo>
                <a:cubicBezTo>
                  <a:pt x="9383158" y="3308010"/>
                  <a:pt x="9346287" y="3322991"/>
                  <a:pt x="9308263" y="3334897"/>
                </a:cubicBezTo>
                <a:cubicBezTo>
                  <a:pt x="9234905" y="3357750"/>
                  <a:pt x="9161354" y="3379643"/>
                  <a:pt x="9087805" y="3401342"/>
                </a:cubicBezTo>
                <a:cubicBezTo>
                  <a:pt x="9072058" y="3405952"/>
                  <a:pt x="9054966" y="3406528"/>
                  <a:pt x="9039413" y="3411520"/>
                </a:cubicBezTo>
                <a:cubicBezTo>
                  <a:pt x="8998123" y="3424963"/>
                  <a:pt x="8957026" y="3439557"/>
                  <a:pt x="8916122" y="3454344"/>
                </a:cubicBezTo>
                <a:cubicBezTo>
                  <a:pt x="8891351" y="3463370"/>
                  <a:pt x="8867152" y="3474508"/>
                  <a:pt x="8842189" y="3483149"/>
                </a:cubicBezTo>
                <a:cubicBezTo>
                  <a:pt x="8822216" y="3490063"/>
                  <a:pt x="8801668" y="3495439"/>
                  <a:pt x="8780927" y="3499665"/>
                </a:cubicBezTo>
                <a:cubicBezTo>
                  <a:pt x="8763068" y="3503316"/>
                  <a:pt x="8744441" y="3502930"/>
                  <a:pt x="8726773" y="3507348"/>
                </a:cubicBezTo>
                <a:cubicBezTo>
                  <a:pt x="8678955" y="3519252"/>
                  <a:pt x="8631715" y="3532697"/>
                  <a:pt x="8584281" y="3545369"/>
                </a:cubicBezTo>
                <a:cubicBezTo>
                  <a:pt x="8565270" y="3550363"/>
                  <a:pt x="8545874" y="3554014"/>
                  <a:pt x="8527437" y="3560350"/>
                </a:cubicBezTo>
                <a:cubicBezTo>
                  <a:pt x="8478083" y="3577056"/>
                  <a:pt x="8429499" y="3596067"/>
                  <a:pt x="8379953" y="3611816"/>
                </a:cubicBezTo>
                <a:cubicBezTo>
                  <a:pt x="8338858" y="3624874"/>
                  <a:pt x="8296608" y="3634283"/>
                  <a:pt x="8254935" y="3645805"/>
                </a:cubicBezTo>
                <a:cubicBezTo>
                  <a:pt x="8237268" y="3650799"/>
                  <a:pt x="8220369" y="3657906"/>
                  <a:pt x="8202705" y="3662128"/>
                </a:cubicBezTo>
                <a:cubicBezTo>
                  <a:pt x="8163143" y="3671732"/>
                  <a:pt x="8123007" y="3679796"/>
                  <a:pt x="8083256" y="3689399"/>
                </a:cubicBezTo>
                <a:cubicBezTo>
                  <a:pt x="8060593" y="3694967"/>
                  <a:pt x="8038702" y="3704953"/>
                  <a:pt x="8015657" y="3708604"/>
                </a:cubicBezTo>
                <a:cubicBezTo>
                  <a:pt x="7960927" y="3717244"/>
                  <a:pt x="7905813" y="3723388"/>
                  <a:pt x="7850697" y="3730302"/>
                </a:cubicBezTo>
                <a:cubicBezTo>
                  <a:pt x="7793857" y="3737407"/>
                  <a:pt x="7737204" y="3744897"/>
                  <a:pt x="7680358" y="3751233"/>
                </a:cubicBezTo>
                <a:cubicBezTo>
                  <a:pt x="7649249" y="3754499"/>
                  <a:pt x="7617946" y="3755075"/>
                  <a:pt x="7586836" y="3758148"/>
                </a:cubicBezTo>
                <a:cubicBezTo>
                  <a:pt x="7559567" y="3760838"/>
                  <a:pt x="7532490" y="3765830"/>
                  <a:pt x="7505221" y="3769096"/>
                </a:cubicBezTo>
                <a:cubicBezTo>
                  <a:pt x="7481600" y="3771782"/>
                  <a:pt x="7457787" y="3773318"/>
                  <a:pt x="7434167" y="3776008"/>
                </a:cubicBezTo>
                <a:cubicBezTo>
                  <a:pt x="7396337" y="3780424"/>
                  <a:pt x="7358696" y="3785419"/>
                  <a:pt x="7321059" y="3790027"/>
                </a:cubicBezTo>
                <a:cubicBezTo>
                  <a:pt x="7305312" y="3791755"/>
                  <a:pt x="7288795" y="3796555"/>
                  <a:pt x="7274008" y="3793677"/>
                </a:cubicBezTo>
                <a:cubicBezTo>
                  <a:pt x="7236753" y="3786377"/>
                  <a:pt x="7200073" y="3788491"/>
                  <a:pt x="7163010" y="3793483"/>
                </a:cubicBezTo>
                <a:cubicBezTo>
                  <a:pt x="7150336" y="3795213"/>
                  <a:pt x="7136701" y="3794827"/>
                  <a:pt x="7124411" y="3791563"/>
                </a:cubicBezTo>
                <a:cubicBezTo>
                  <a:pt x="7099253" y="3785033"/>
                  <a:pt x="7074865" y="3775814"/>
                  <a:pt x="7050092" y="3767750"/>
                </a:cubicBezTo>
                <a:cubicBezTo>
                  <a:pt x="7047401" y="3766790"/>
                  <a:pt x="7044138" y="3766598"/>
                  <a:pt x="7041259" y="3766022"/>
                </a:cubicBezTo>
                <a:cubicBezTo>
                  <a:pt x="7024935" y="3762756"/>
                  <a:pt x="7008806" y="3759492"/>
                  <a:pt x="6992479" y="3756611"/>
                </a:cubicBezTo>
                <a:cubicBezTo>
                  <a:pt x="6983647" y="3755075"/>
                  <a:pt x="6974621" y="3754883"/>
                  <a:pt x="6965786" y="3753539"/>
                </a:cubicBezTo>
                <a:cubicBezTo>
                  <a:pt x="6931605" y="3748161"/>
                  <a:pt x="6893965" y="3757188"/>
                  <a:pt x="6864390" y="3733953"/>
                </a:cubicBezTo>
                <a:cubicBezTo>
                  <a:pt x="6845188" y="3718972"/>
                  <a:pt x="6826559" y="3722430"/>
                  <a:pt x="6806012" y="3724734"/>
                </a:cubicBezTo>
                <a:cubicBezTo>
                  <a:pt x="6790457" y="3726462"/>
                  <a:pt x="6774517" y="3725884"/>
                  <a:pt x="6758771" y="3726078"/>
                </a:cubicBezTo>
                <a:cubicBezTo>
                  <a:pt x="6731118" y="3726652"/>
                  <a:pt x="6703464" y="3726846"/>
                  <a:pt x="6675809" y="3727806"/>
                </a:cubicBezTo>
                <a:cubicBezTo>
                  <a:pt x="6666975" y="3728190"/>
                  <a:pt x="6657953" y="3732993"/>
                  <a:pt x="6649308" y="3732225"/>
                </a:cubicBezTo>
                <a:cubicBezTo>
                  <a:pt x="6609365" y="3728574"/>
                  <a:pt x="6569421" y="3722812"/>
                  <a:pt x="6529475" y="3719548"/>
                </a:cubicBezTo>
                <a:cubicBezTo>
                  <a:pt x="6506816" y="3717630"/>
                  <a:pt x="6483579" y="3721276"/>
                  <a:pt x="6461111" y="3718588"/>
                </a:cubicBezTo>
                <a:cubicBezTo>
                  <a:pt x="6435188" y="3715516"/>
                  <a:pt x="6409839" y="3707644"/>
                  <a:pt x="6384104" y="3702841"/>
                </a:cubicBezTo>
                <a:cubicBezTo>
                  <a:pt x="6377000" y="3701497"/>
                  <a:pt x="6369125" y="3703225"/>
                  <a:pt x="6361637" y="3703609"/>
                </a:cubicBezTo>
                <a:cubicBezTo>
                  <a:pt x="6353187" y="3703993"/>
                  <a:pt x="6344928" y="3704761"/>
                  <a:pt x="6336480" y="3704953"/>
                </a:cubicBezTo>
                <a:cubicBezTo>
                  <a:pt x="6310745" y="3705339"/>
                  <a:pt x="6285014" y="3704761"/>
                  <a:pt x="6259279" y="3706108"/>
                </a:cubicBezTo>
                <a:cubicBezTo>
                  <a:pt x="6243533" y="3706876"/>
                  <a:pt x="6227020" y="3714748"/>
                  <a:pt x="6212421" y="3711868"/>
                </a:cubicBezTo>
                <a:cubicBezTo>
                  <a:pt x="6182658" y="3706298"/>
                  <a:pt x="6152891" y="3718780"/>
                  <a:pt x="6123127" y="3708412"/>
                </a:cubicBezTo>
                <a:cubicBezTo>
                  <a:pt x="6113907" y="3705339"/>
                  <a:pt x="6101232" y="3713020"/>
                  <a:pt x="6090095" y="3713404"/>
                </a:cubicBezTo>
                <a:cubicBezTo>
                  <a:pt x="6062249" y="3714364"/>
                  <a:pt x="6034404" y="3714172"/>
                  <a:pt x="6006559" y="3713980"/>
                </a:cubicBezTo>
                <a:cubicBezTo>
                  <a:pt x="5981594" y="3713788"/>
                  <a:pt x="5955667" y="3716476"/>
                  <a:pt x="5931664" y="3711100"/>
                </a:cubicBezTo>
                <a:cubicBezTo>
                  <a:pt x="5906505" y="3705339"/>
                  <a:pt x="5883846" y="3706108"/>
                  <a:pt x="5859457" y="3712636"/>
                </a:cubicBezTo>
                <a:cubicBezTo>
                  <a:pt x="5842749" y="3717052"/>
                  <a:pt x="5825082" y="3717630"/>
                  <a:pt x="5807800" y="3718972"/>
                </a:cubicBezTo>
                <a:cubicBezTo>
                  <a:pt x="5789173" y="3720508"/>
                  <a:pt x="5768624" y="3716476"/>
                  <a:pt x="5751725" y="3722812"/>
                </a:cubicBezTo>
                <a:cubicBezTo>
                  <a:pt x="5701409" y="3741633"/>
                  <a:pt x="5649751" y="3745665"/>
                  <a:pt x="5597135" y="3745665"/>
                </a:cubicBezTo>
                <a:cubicBezTo>
                  <a:pt x="5587530" y="3745665"/>
                  <a:pt x="5577737" y="3742979"/>
                  <a:pt x="5568522" y="3740097"/>
                </a:cubicBezTo>
                <a:cubicBezTo>
                  <a:pt x="5514748" y="3722812"/>
                  <a:pt x="5460785" y="3724348"/>
                  <a:pt x="5406055" y="3734911"/>
                </a:cubicBezTo>
                <a:cubicBezTo>
                  <a:pt x="5394725" y="3737217"/>
                  <a:pt x="5382052" y="3737601"/>
                  <a:pt x="5370722" y="3735297"/>
                </a:cubicBezTo>
                <a:cubicBezTo>
                  <a:pt x="5338843" y="3728574"/>
                  <a:pt x="5307923" y="3717436"/>
                  <a:pt x="5275854" y="3712636"/>
                </a:cubicBezTo>
                <a:cubicBezTo>
                  <a:pt x="5222853" y="3704761"/>
                  <a:pt x="5176956" y="3731262"/>
                  <a:pt x="5129523" y="3748547"/>
                </a:cubicBezTo>
                <a:cubicBezTo>
                  <a:pt x="5084393" y="3764870"/>
                  <a:pt x="5045986" y="3801741"/>
                  <a:pt x="4992598" y="3793483"/>
                </a:cubicBezTo>
                <a:cubicBezTo>
                  <a:pt x="4987223" y="3792715"/>
                  <a:pt x="4981269" y="3797899"/>
                  <a:pt x="4975315" y="3799245"/>
                </a:cubicBezTo>
                <a:cubicBezTo>
                  <a:pt x="4958992" y="3802893"/>
                  <a:pt x="4942670" y="3807309"/>
                  <a:pt x="4926153" y="3809040"/>
                </a:cubicBezTo>
                <a:cubicBezTo>
                  <a:pt x="4905990" y="3811344"/>
                  <a:pt x="4885441" y="3810576"/>
                  <a:pt x="4865279" y="3812496"/>
                </a:cubicBezTo>
                <a:cubicBezTo>
                  <a:pt x="4839352" y="3814800"/>
                  <a:pt x="4813813" y="3820944"/>
                  <a:pt x="4788077" y="3820944"/>
                </a:cubicBezTo>
                <a:cubicBezTo>
                  <a:pt x="4767337" y="3820944"/>
                  <a:pt x="4746790" y="3813840"/>
                  <a:pt x="4726243" y="3810382"/>
                </a:cubicBezTo>
                <a:cubicBezTo>
                  <a:pt x="4697244" y="3805581"/>
                  <a:pt x="4665364" y="3806925"/>
                  <a:pt x="4639824" y="3794635"/>
                </a:cubicBezTo>
                <a:cubicBezTo>
                  <a:pt x="4612556" y="3781576"/>
                  <a:pt x="4586629" y="3775624"/>
                  <a:pt x="4558401" y="3779656"/>
                </a:cubicBezTo>
                <a:cubicBezTo>
                  <a:pt x="4548990" y="3781000"/>
                  <a:pt x="4536892" y="3789067"/>
                  <a:pt x="4532667" y="3797323"/>
                </a:cubicBezTo>
                <a:cubicBezTo>
                  <a:pt x="4523257" y="3815760"/>
                  <a:pt x="4510393" y="3819026"/>
                  <a:pt x="4492916" y="3812686"/>
                </a:cubicBezTo>
                <a:cubicBezTo>
                  <a:pt x="4477745" y="3807309"/>
                  <a:pt x="4459117" y="3804621"/>
                  <a:pt x="4448748" y="3794251"/>
                </a:cubicBezTo>
                <a:cubicBezTo>
                  <a:pt x="4419365" y="3764870"/>
                  <a:pt x="4381917" y="3763910"/>
                  <a:pt x="4345430" y="3756037"/>
                </a:cubicBezTo>
                <a:cubicBezTo>
                  <a:pt x="4323158" y="3751233"/>
                  <a:pt x="4302414" y="3751043"/>
                  <a:pt x="4280138" y="3754307"/>
                </a:cubicBezTo>
                <a:cubicBezTo>
                  <a:pt x="4231745" y="3761606"/>
                  <a:pt x="4184696" y="3751233"/>
                  <a:pt x="4138222" y="3737985"/>
                </a:cubicBezTo>
                <a:cubicBezTo>
                  <a:pt x="4107495" y="3729150"/>
                  <a:pt x="4076002" y="3723774"/>
                  <a:pt x="4045468" y="3714748"/>
                </a:cubicBezTo>
                <a:cubicBezTo>
                  <a:pt x="4022615" y="3707836"/>
                  <a:pt x="3999765" y="3699577"/>
                  <a:pt x="3978834" y="3688439"/>
                </a:cubicBezTo>
                <a:cubicBezTo>
                  <a:pt x="3948489" y="3672114"/>
                  <a:pt x="3921990" y="3647533"/>
                  <a:pt x="3883388" y="3654063"/>
                </a:cubicBezTo>
                <a:cubicBezTo>
                  <a:pt x="3849397" y="3659824"/>
                  <a:pt x="3818673" y="3647727"/>
                  <a:pt x="3787562" y="3636205"/>
                </a:cubicBezTo>
                <a:cubicBezTo>
                  <a:pt x="3764709" y="3627754"/>
                  <a:pt x="3741860" y="3619112"/>
                  <a:pt x="3718236" y="3613736"/>
                </a:cubicBezTo>
                <a:cubicBezTo>
                  <a:pt x="3690198" y="3607398"/>
                  <a:pt x="3658511" y="3610088"/>
                  <a:pt x="3633546" y="3598371"/>
                </a:cubicBezTo>
                <a:cubicBezTo>
                  <a:pt x="3607429" y="3586081"/>
                  <a:pt x="3585730" y="3594339"/>
                  <a:pt x="3562493" y="3597797"/>
                </a:cubicBezTo>
                <a:cubicBezTo>
                  <a:pt x="3525430" y="3603173"/>
                  <a:pt x="3488557" y="3613160"/>
                  <a:pt x="3451111" y="3600485"/>
                </a:cubicBezTo>
                <a:cubicBezTo>
                  <a:pt x="3405599" y="3585123"/>
                  <a:pt x="3360470" y="3568608"/>
                  <a:pt x="3314766" y="3554014"/>
                </a:cubicBezTo>
                <a:cubicBezTo>
                  <a:pt x="3297095" y="3548441"/>
                  <a:pt x="3278088" y="3546137"/>
                  <a:pt x="3259650" y="3543641"/>
                </a:cubicBezTo>
                <a:cubicBezTo>
                  <a:pt x="3242177" y="3541529"/>
                  <a:pt x="3221244" y="3546905"/>
                  <a:pt x="3207800" y="3538841"/>
                </a:cubicBezTo>
                <a:cubicBezTo>
                  <a:pt x="3173232" y="3518102"/>
                  <a:pt x="3137707" y="3507924"/>
                  <a:pt x="3097761" y="3507924"/>
                </a:cubicBezTo>
                <a:cubicBezTo>
                  <a:pt x="3082781" y="3507924"/>
                  <a:pt x="3068186" y="3499281"/>
                  <a:pt x="3053018" y="3497743"/>
                </a:cubicBezTo>
                <a:cubicBezTo>
                  <a:pt x="3032275" y="3495825"/>
                  <a:pt x="3008462" y="3490639"/>
                  <a:pt x="2990411" y="3497937"/>
                </a:cubicBezTo>
                <a:cubicBezTo>
                  <a:pt x="2947971" y="3515220"/>
                  <a:pt x="2913598" y="3500817"/>
                  <a:pt x="2876535" y="3483727"/>
                </a:cubicBezTo>
                <a:cubicBezTo>
                  <a:pt x="2840045" y="3466826"/>
                  <a:pt x="2801638" y="3453386"/>
                  <a:pt x="2762848" y="3442245"/>
                </a:cubicBezTo>
                <a:cubicBezTo>
                  <a:pt x="2748254" y="3438213"/>
                  <a:pt x="2730779" y="3444935"/>
                  <a:pt x="2714647" y="3446277"/>
                </a:cubicBezTo>
                <a:cubicBezTo>
                  <a:pt x="2708884" y="3446663"/>
                  <a:pt x="2702546" y="3447239"/>
                  <a:pt x="2697364" y="3445319"/>
                </a:cubicBezTo>
                <a:cubicBezTo>
                  <a:pt x="2647242" y="3426883"/>
                  <a:pt x="2596350" y="3412864"/>
                  <a:pt x="2542006" y="3422464"/>
                </a:cubicBezTo>
                <a:cubicBezTo>
                  <a:pt x="2537013" y="3423426"/>
                  <a:pt x="2531443" y="3421314"/>
                  <a:pt x="2526449" y="3419970"/>
                </a:cubicBezTo>
                <a:cubicBezTo>
                  <a:pt x="2502060" y="3413056"/>
                  <a:pt x="2478247" y="3402110"/>
                  <a:pt x="2453476" y="3399614"/>
                </a:cubicBezTo>
                <a:cubicBezTo>
                  <a:pt x="2392408" y="3393469"/>
                  <a:pt x="2330957" y="3390971"/>
                  <a:pt x="2269501" y="3386939"/>
                </a:cubicBezTo>
                <a:cubicBezTo>
                  <a:pt x="2265661" y="3386747"/>
                  <a:pt x="2261629" y="3386747"/>
                  <a:pt x="2258173" y="3385403"/>
                </a:cubicBezTo>
                <a:cubicBezTo>
                  <a:pt x="2235512" y="3377145"/>
                  <a:pt x="2215733" y="3379835"/>
                  <a:pt x="2196526" y="3395579"/>
                </a:cubicBezTo>
                <a:cubicBezTo>
                  <a:pt x="2188078" y="3402494"/>
                  <a:pt x="2176555" y="3406142"/>
                  <a:pt x="2165995" y="3409984"/>
                </a:cubicBezTo>
                <a:cubicBezTo>
                  <a:pt x="2150438" y="3415746"/>
                  <a:pt x="2134500" y="3421314"/>
                  <a:pt x="2118369" y="3424963"/>
                </a:cubicBezTo>
                <a:cubicBezTo>
                  <a:pt x="2102428" y="3428419"/>
                  <a:pt x="2085338" y="3433219"/>
                  <a:pt x="2069975" y="3430533"/>
                </a:cubicBezTo>
                <a:cubicBezTo>
                  <a:pt x="2042322" y="3425731"/>
                  <a:pt x="2016011" y="3414978"/>
                  <a:pt x="1988742" y="3407870"/>
                </a:cubicBezTo>
                <a:cubicBezTo>
                  <a:pt x="1979334" y="3405374"/>
                  <a:pt x="1968961" y="3405760"/>
                  <a:pt x="1959169" y="3405566"/>
                </a:cubicBezTo>
                <a:cubicBezTo>
                  <a:pt x="1936700" y="3404992"/>
                  <a:pt x="1913655" y="3410560"/>
                  <a:pt x="1893300" y="3394621"/>
                </a:cubicBezTo>
                <a:cubicBezTo>
                  <a:pt x="1874482" y="3379643"/>
                  <a:pt x="1855467" y="3384057"/>
                  <a:pt x="1835688" y="3395389"/>
                </a:cubicBezTo>
                <a:cubicBezTo>
                  <a:pt x="1821477" y="3403456"/>
                  <a:pt x="1805349" y="3409792"/>
                  <a:pt x="1789408" y="3412864"/>
                </a:cubicBezTo>
                <a:cubicBezTo>
                  <a:pt x="1767515" y="3417088"/>
                  <a:pt x="1745815" y="3418818"/>
                  <a:pt x="1722194" y="3416320"/>
                </a:cubicBezTo>
                <a:cubicBezTo>
                  <a:pt x="1705487" y="3414592"/>
                  <a:pt x="1691850" y="3413824"/>
                  <a:pt x="1678792" y="3403646"/>
                </a:cubicBezTo>
                <a:cubicBezTo>
                  <a:pt x="1676682" y="3402110"/>
                  <a:pt x="1672842" y="3401726"/>
                  <a:pt x="1669960" y="3401920"/>
                </a:cubicBezTo>
                <a:cubicBezTo>
                  <a:pt x="1632128" y="3405184"/>
                  <a:pt x="1594681" y="3403456"/>
                  <a:pt x="1556465" y="3401150"/>
                </a:cubicBezTo>
                <a:cubicBezTo>
                  <a:pt x="1507881" y="3398077"/>
                  <a:pt x="1456797" y="3407102"/>
                  <a:pt x="1414742" y="3439365"/>
                </a:cubicBezTo>
                <a:cubicBezTo>
                  <a:pt x="1408597" y="3444167"/>
                  <a:pt x="1399379" y="3446277"/>
                  <a:pt x="1391313" y="3447431"/>
                </a:cubicBezTo>
                <a:cubicBezTo>
                  <a:pt x="1353289" y="3452424"/>
                  <a:pt x="1315074" y="3455882"/>
                  <a:pt x="1277050" y="3461450"/>
                </a:cubicBezTo>
                <a:cubicBezTo>
                  <a:pt x="1256309" y="3464522"/>
                  <a:pt x="1234609" y="3467212"/>
                  <a:pt x="1215792" y="3475661"/>
                </a:cubicBezTo>
                <a:cubicBezTo>
                  <a:pt x="1197357" y="3483917"/>
                  <a:pt x="1182567" y="3493711"/>
                  <a:pt x="1171622" y="3476429"/>
                </a:cubicBezTo>
                <a:cubicBezTo>
                  <a:pt x="1152035" y="3485647"/>
                  <a:pt x="1134940" y="3493329"/>
                  <a:pt x="1118238" y="3501586"/>
                </a:cubicBezTo>
                <a:cubicBezTo>
                  <a:pt x="1112090" y="3504658"/>
                  <a:pt x="1106906" y="3509652"/>
                  <a:pt x="1100759" y="3512532"/>
                </a:cubicBezTo>
                <a:cubicBezTo>
                  <a:pt x="1094229" y="3515606"/>
                  <a:pt x="1086933" y="3517524"/>
                  <a:pt x="1079829" y="3519060"/>
                </a:cubicBezTo>
                <a:cubicBezTo>
                  <a:pt x="1048141" y="3525974"/>
                  <a:pt x="1016454" y="3532311"/>
                  <a:pt x="984963" y="3539801"/>
                </a:cubicBezTo>
                <a:cubicBezTo>
                  <a:pt x="978814" y="3541337"/>
                  <a:pt x="973630" y="3547483"/>
                  <a:pt x="968060" y="3551515"/>
                </a:cubicBezTo>
                <a:cubicBezTo>
                  <a:pt x="964412" y="3554204"/>
                  <a:pt x="960764" y="3558236"/>
                  <a:pt x="956730" y="3558814"/>
                </a:cubicBezTo>
                <a:cubicBezTo>
                  <a:pt x="926004" y="3563422"/>
                  <a:pt x="895471" y="3568800"/>
                  <a:pt x="864554" y="3571104"/>
                </a:cubicBezTo>
                <a:cubicBezTo>
                  <a:pt x="838629" y="3573022"/>
                  <a:pt x="813662" y="3572448"/>
                  <a:pt x="806942" y="3605862"/>
                </a:cubicBezTo>
                <a:cubicBezTo>
                  <a:pt x="805790" y="3611624"/>
                  <a:pt x="797532" y="3617770"/>
                  <a:pt x="791197" y="3620648"/>
                </a:cubicBezTo>
                <a:cubicBezTo>
                  <a:pt x="773144" y="3628906"/>
                  <a:pt x="753938" y="3634475"/>
                  <a:pt x="736079" y="3642925"/>
                </a:cubicBezTo>
                <a:cubicBezTo>
                  <a:pt x="677509" y="3671154"/>
                  <a:pt x="616250" y="3689015"/>
                  <a:pt x="550764" y="3685751"/>
                </a:cubicBezTo>
                <a:cubicBezTo>
                  <a:pt x="530409" y="3684791"/>
                  <a:pt x="510628" y="3674418"/>
                  <a:pt x="497762" y="3670578"/>
                </a:cubicBezTo>
                <a:cubicBezTo>
                  <a:pt x="460700" y="3685751"/>
                  <a:pt x="429589" y="3700345"/>
                  <a:pt x="397134" y="3711290"/>
                </a:cubicBezTo>
                <a:cubicBezTo>
                  <a:pt x="368521" y="3721084"/>
                  <a:pt x="338562" y="3727230"/>
                  <a:pt x="309178" y="3734335"/>
                </a:cubicBezTo>
                <a:cubicBezTo>
                  <a:pt x="298424" y="3737025"/>
                  <a:pt x="287479" y="3738561"/>
                  <a:pt x="276533" y="3739905"/>
                </a:cubicBezTo>
                <a:cubicBezTo>
                  <a:pt x="242352" y="3744129"/>
                  <a:pt x="206632" y="3733953"/>
                  <a:pt x="173219" y="3750083"/>
                </a:cubicBezTo>
                <a:cubicBezTo>
                  <a:pt x="155742" y="3758534"/>
                  <a:pt x="138458" y="3768710"/>
                  <a:pt x="120023" y="3773128"/>
                </a:cubicBezTo>
                <a:cubicBezTo>
                  <a:pt x="100244" y="3777928"/>
                  <a:pt x="80895" y="3785419"/>
                  <a:pt x="61139" y="3790771"/>
                </a:cubicBezTo>
                <a:lnTo>
                  <a:pt x="0" y="3795581"/>
                </a:lnTo>
                <a:lnTo>
                  <a:pt x="0" y="3082393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F2522BA-8B63-96A9-50C1-3D2A3C7B6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114" y="4006266"/>
            <a:ext cx="10805661" cy="208973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2400">
                <a:ea typeface="+mn-lt"/>
                <a:cs typeface="+mn-lt"/>
              </a:rPr>
              <a:t>У 2010 </a:t>
            </a:r>
            <a:r>
              <a:rPr lang="ru-RU" sz="2400" err="1">
                <a:ea typeface="+mn-lt"/>
                <a:cs typeface="+mn-lt"/>
              </a:rPr>
              <a:t>році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була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прийнята</a:t>
            </a:r>
            <a:r>
              <a:rPr lang="ru-RU" sz="2400">
                <a:ea typeface="+mn-lt"/>
                <a:cs typeface="+mn-lt"/>
              </a:rPr>
              <a:t> нова </a:t>
            </a:r>
            <a:r>
              <a:rPr lang="ru-RU" sz="2400" err="1">
                <a:ea typeface="+mn-lt"/>
                <a:cs typeface="+mn-lt"/>
              </a:rPr>
              <a:t>стратегічна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концепція</a:t>
            </a:r>
            <a:r>
              <a:rPr lang="ru-RU" sz="2400">
                <a:ea typeface="+mn-lt"/>
                <a:cs typeface="+mn-lt"/>
              </a:rPr>
              <a:t> «Активна участь, </a:t>
            </a:r>
            <a:r>
              <a:rPr lang="ru-RU" sz="2400" err="1">
                <a:ea typeface="+mn-lt"/>
                <a:cs typeface="+mn-lt"/>
              </a:rPr>
              <a:t>сучасна</a:t>
            </a:r>
            <a:r>
              <a:rPr lang="ru-RU" sz="2400">
                <a:ea typeface="+mn-lt"/>
                <a:cs typeface="+mn-lt"/>
              </a:rPr>
              <a:t> оборона», в </a:t>
            </a:r>
            <a:r>
              <a:rPr lang="ru-RU" sz="2400" err="1">
                <a:ea typeface="+mn-lt"/>
                <a:cs typeface="+mn-lt"/>
              </a:rPr>
              <a:t>якій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визначено</a:t>
            </a:r>
            <a:r>
              <a:rPr lang="ru-RU" sz="2400">
                <a:ea typeface="+mn-lt"/>
                <a:cs typeface="+mn-lt"/>
              </a:rPr>
              <a:t> три </a:t>
            </a:r>
            <a:r>
              <a:rPr lang="ru-RU" sz="2400" err="1">
                <a:ea typeface="+mn-lt"/>
                <a:cs typeface="+mn-lt"/>
              </a:rPr>
              <a:t>найважливіших</a:t>
            </a:r>
            <a:r>
              <a:rPr lang="ru-RU" sz="2400">
                <a:ea typeface="+mn-lt"/>
                <a:cs typeface="+mn-lt"/>
              </a:rPr>
              <a:t> задач НАТО в </a:t>
            </a:r>
            <a:r>
              <a:rPr lang="ru-RU" sz="2400" err="1">
                <a:ea typeface="+mn-lt"/>
                <a:cs typeface="+mn-lt"/>
              </a:rPr>
              <a:t>новій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геополітичній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ситуації</a:t>
            </a:r>
            <a:r>
              <a:rPr lang="ru-RU" sz="2400">
                <a:ea typeface="+mn-lt"/>
                <a:cs typeface="+mn-lt"/>
              </a:rPr>
              <a:t> — </a:t>
            </a:r>
            <a:r>
              <a:rPr lang="ru-RU" sz="2400" err="1">
                <a:ea typeface="+mn-lt"/>
                <a:cs typeface="+mn-lt"/>
              </a:rPr>
              <a:t>колективна</a:t>
            </a:r>
            <a:r>
              <a:rPr lang="ru-RU" sz="2400">
                <a:ea typeface="+mn-lt"/>
                <a:cs typeface="+mn-lt"/>
              </a:rPr>
              <a:t> оборона, </a:t>
            </a:r>
            <a:r>
              <a:rPr lang="ru-RU" sz="2400" err="1">
                <a:ea typeface="+mn-lt"/>
                <a:cs typeface="+mn-lt"/>
              </a:rPr>
              <a:t>врегулювання</a:t>
            </a:r>
            <a:r>
              <a:rPr lang="ru-RU" sz="2400">
                <a:ea typeface="+mn-lt"/>
                <a:cs typeface="+mn-lt"/>
              </a:rPr>
              <a:t> криз та </a:t>
            </a:r>
            <a:r>
              <a:rPr lang="ru-RU" sz="2400" err="1">
                <a:ea typeface="+mn-lt"/>
                <a:cs typeface="+mn-lt"/>
              </a:rPr>
              <a:t>безпеку</a:t>
            </a:r>
            <a:r>
              <a:rPr lang="ru-RU" sz="2400">
                <a:ea typeface="+mn-lt"/>
                <a:cs typeface="+mn-lt"/>
              </a:rPr>
              <a:t> на </a:t>
            </a:r>
            <a:r>
              <a:rPr lang="ru-RU" sz="2400" err="1">
                <a:ea typeface="+mn-lt"/>
                <a:cs typeface="+mn-lt"/>
              </a:rPr>
              <a:t>основі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співпраці</a:t>
            </a:r>
            <a:r>
              <a:rPr lang="ru-RU" sz="2400">
                <a:ea typeface="+mn-lt"/>
                <a:cs typeface="+mn-lt"/>
              </a:rPr>
              <a:t>.</a:t>
            </a:r>
            <a:endParaRPr lang="ru-RU" sz="2400"/>
          </a:p>
          <a:p>
            <a:r>
              <a:rPr lang="ru-RU" sz="2400" err="1">
                <a:ea typeface="+mn-lt"/>
                <a:cs typeface="+mn-lt"/>
              </a:rPr>
              <a:t>Єдиною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країною</a:t>
            </a:r>
            <a:r>
              <a:rPr lang="ru-RU" sz="2400">
                <a:ea typeface="+mn-lt"/>
                <a:cs typeface="+mn-lt"/>
              </a:rPr>
              <a:t>, </a:t>
            </a:r>
            <a:r>
              <a:rPr lang="ru-RU" sz="2400" err="1">
                <a:ea typeface="+mn-lt"/>
                <a:cs typeface="+mn-lt"/>
              </a:rPr>
              <a:t>що</a:t>
            </a:r>
            <a:r>
              <a:rPr lang="ru-RU" sz="2400">
                <a:ea typeface="+mn-lt"/>
                <a:cs typeface="+mn-lt"/>
              </a:rPr>
              <a:t> не </a:t>
            </a:r>
            <a:r>
              <a:rPr lang="ru-RU" sz="2400" err="1">
                <a:ea typeface="+mn-lt"/>
                <a:cs typeface="+mn-lt"/>
              </a:rPr>
              <a:t>має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своїх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регулярних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військ</a:t>
            </a:r>
            <a:r>
              <a:rPr lang="ru-RU" sz="2400">
                <a:ea typeface="+mn-lt"/>
                <a:cs typeface="+mn-lt"/>
              </a:rPr>
              <a:t>, </a:t>
            </a:r>
            <a:r>
              <a:rPr lang="ru-RU" sz="2400" err="1">
                <a:ea typeface="+mn-lt"/>
                <a:cs typeface="+mn-lt"/>
              </a:rPr>
              <a:t>протягом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понад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півстоліття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залишається</a:t>
            </a:r>
            <a:r>
              <a:rPr lang="ru-RU" sz="2400">
                <a:ea typeface="+mn-lt"/>
                <a:cs typeface="+mn-lt"/>
              </a:rPr>
              <a:t> </a:t>
            </a:r>
            <a:r>
              <a:rPr lang="ru-RU" sz="2400" err="1">
                <a:ea typeface="+mn-lt"/>
                <a:cs typeface="+mn-lt"/>
              </a:rPr>
              <a:t>Ісландія</a:t>
            </a:r>
            <a:r>
              <a:rPr lang="ru-RU" sz="2400">
                <a:ea typeface="+mn-lt"/>
                <a:cs typeface="+mn-lt"/>
              </a:rPr>
              <a:t>.</a:t>
            </a:r>
            <a:endParaRPr lang="ru-RU" sz="2400"/>
          </a:p>
          <a:p>
            <a:endParaRPr lang="ru-RU" sz="1100"/>
          </a:p>
        </p:txBody>
      </p:sp>
    </p:spTree>
    <p:extLst>
      <p:ext uri="{BB962C8B-B14F-4D97-AF65-F5344CB8AC3E}">
        <p14:creationId xmlns:p14="http://schemas.microsoft.com/office/powerpoint/2010/main" val="271753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CD4AE-3EC4-CA7F-12B2-097A72DA1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635" y="1143000"/>
            <a:ext cx="3285045" cy="4572000"/>
          </a:xfrm>
        </p:spPr>
        <p:txBody>
          <a:bodyPr anchor="ctr">
            <a:normAutofit/>
          </a:bodyPr>
          <a:lstStyle/>
          <a:p>
            <a:pPr algn="r"/>
            <a:r>
              <a:rPr lang="ru-RU" dirty="0" err="1"/>
              <a:t>Стратегічна</a:t>
            </a:r>
            <a:r>
              <a:rPr lang="ru-RU" dirty="0"/>
              <a:t> </a:t>
            </a:r>
            <a:r>
              <a:rPr lang="ru-RU" dirty="0" err="1"/>
              <a:t>концепція</a:t>
            </a:r>
            <a:r>
              <a:rPr lang="ru-RU" dirty="0"/>
              <a:t> НАТО: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56AA0A-3206-C758-404E-9FC73055C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9257" y="510397"/>
            <a:ext cx="7069714" cy="6498564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buFont typeface="Wingdings" panose="020B0604020202020204" pitchFamily="34" charset="0"/>
              <a:buChar char="§"/>
            </a:pPr>
            <a:r>
              <a:rPr lang="ru-RU" sz="2400" dirty="0" err="1"/>
              <a:t>Виступати</a:t>
            </a:r>
            <a:r>
              <a:rPr lang="ru-RU" sz="2400" dirty="0"/>
              <a:t> основою </a:t>
            </a:r>
            <a:r>
              <a:rPr lang="ru-RU" sz="2400" dirty="0" err="1"/>
              <a:t>стабільності</a:t>
            </a:r>
            <a:r>
              <a:rPr lang="ru-RU" sz="2400" dirty="0"/>
              <a:t> в </a:t>
            </a:r>
            <a:r>
              <a:rPr lang="ru-RU" sz="2400" dirty="0" err="1"/>
              <a:t>Євроатлантичному</a:t>
            </a:r>
            <a:r>
              <a:rPr lang="ru-RU" sz="2400" dirty="0"/>
              <a:t> </a:t>
            </a:r>
            <a:r>
              <a:rPr lang="ru-RU" sz="2400" dirty="0" err="1"/>
              <a:t>регіоні</a:t>
            </a:r>
            <a:endParaRPr lang="ru-RU" sz="2400" dirty="0"/>
          </a:p>
          <a:p>
            <a:pPr>
              <a:buFont typeface="Wingdings" panose="020B0604020202020204" pitchFamily="34" charset="0"/>
              <a:buChar char="§"/>
            </a:pPr>
            <a:r>
              <a:rPr lang="ru-RU" dirty="0">
                <a:ea typeface="+mn-lt"/>
                <a:cs typeface="+mn-lt"/>
              </a:rPr>
              <a:t>Бути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майданчиком</a:t>
            </a:r>
            <a:r>
              <a:rPr lang="ru-RU" sz="2400" dirty="0">
                <a:ea typeface="+mn-lt"/>
                <a:cs typeface="+mn-lt"/>
              </a:rPr>
              <a:t> для </a:t>
            </a:r>
            <a:r>
              <a:rPr lang="ru-RU" sz="2400" dirty="0" err="1">
                <a:ea typeface="+mn-lt"/>
                <a:cs typeface="+mn-lt"/>
              </a:rPr>
              <a:t>проведення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консультації</a:t>
            </a:r>
            <a:r>
              <a:rPr lang="ru-RU" sz="2400" dirty="0">
                <a:ea typeface="+mn-lt"/>
                <a:cs typeface="+mn-lt"/>
              </a:rPr>
              <a:t> по проблемам </a:t>
            </a:r>
            <a:r>
              <a:rPr lang="ru-RU" sz="2400" dirty="0" err="1">
                <a:ea typeface="+mn-lt"/>
                <a:cs typeface="+mn-lt"/>
              </a:rPr>
              <a:t>безпеки</a:t>
            </a:r>
            <a:endParaRPr lang="ru-RU" sz="2400" dirty="0">
              <a:ea typeface="+mn-lt"/>
              <a:cs typeface="+mn-lt"/>
            </a:endParaRPr>
          </a:p>
          <a:p>
            <a:pPr>
              <a:buFont typeface="Wingdings" panose="020B0604020202020204" pitchFamily="34" charset="0"/>
              <a:buChar char="§"/>
            </a:pPr>
            <a:r>
              <a:rPr lang="ru-RU" sz="2400" dirty="0" err="1">
                <a:ea typeface="+mn-lt"/>
                <a:cs typeface="+mn-lt"/>
              </a:rPr>
              <a:t>Здійснювати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захист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від</a:t>
            </a:r>
            <a:r>
              <a:rPr lang="ru-RU" sz="2400" dirty="0">
                <a:ea typeface="+mn-lt"/>
                <a:cs typeface="+mn-lt"/>
              </a:rPr>
              <a:t> будь-</a:t>
            </a:r>
            <a:r>
              <a:rPr lang="ru-RU" sz="2400" dirty="0" err="1">
                <a:ea typeface="+mn-lt"/>
                <a:cs typeface="+mn-lt"/>
              </a:rPr>
              <a:t>якої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загрози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агресії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проти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держави</a:t>
            </a:r>
            <a:r>
              <a:rPr lang="ru-RU" sz="2400" dirty="0">
                <a:ea typeface="+mn-lt"/>
                <a:cs typeface="+mn-lt"/>
              </a:rPr>
              <a:t> члена НАТО</a:t>
            </a:r>
          </a:p>
          <a:p>
            <a:pPr>
              <a:buFont typeface="Wingdings" panose="020B0604020202020204" pitchFamily="34" charset="0"/>
              <a:buChar char="§"/>
            </a:pPr>
            <a:r>
              <a:rPr lang="ru-RU" sz="2400" dirty="0" err="1">
                <a:ea typeface="+mn-lt"/>
                <a:cs typeface="+mn-lt"/>
              </a:rPr>
              <a:t>Сприяти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ефективному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запобіганню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конфліктів</a:t>
            </a:r>
            <a:r>
              <a:rPr lang="ru-RU" dirty="0">
                <a:ea typeface="+mn-lt"/>
                <a:cs typeface="+mn-lt"/>
              </a:rPr>
              <a:t>,</a:t>
            </a:r>
            <a:r>
              <a:rPr lang="ru-RU" sz="2400" dirty="0">
                <a:ea typeface="+mn-lt"/>
                <a:cs typeface="+mn-lt"/>
              </a:rPr>
              <a:t> активно </a:t>
            </a:r>
            <a:r>
              <a:rPr lang="ru-RU" sz="2400" dirty="0" err="1">
                <a:ea typeface="+mn-lt"/>
                <a:cs typeface="+mn-lt"/>
              </a:rPr>
              <a:t>брати</a:t>
            </a:r>
            <a:r>
              <a:rPr lang="ru-RU" sz="2400" dirty="0">
                <a:ea typeface="+mn-lt"/>
                <a:cs typeface="+mn-lt"/>
              </a:rPr>
              <a:t> участь в </a:t>
            </a:r>
            <a:r>
              <a:rPr lang="ru-RU" sz="2400" dirty="0" err="1">
                <a:ea typeface="+mn-lt"/>
                <a:cs typeface="+mn-lt"/>
              </a:rPr>
              <a:t>кризовому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регулюванню</a:t>
            </a:r>
            <a:endParaRPr lang="ru-RU" sz="2400" dirty="0">
              <a:ea typeface="+mn-lt"/>
              <a:cs typeface="+mn-lt"/>
            </a:endParaRPr>
          </a:p>
          <a:p>
            <a:pPr>
              <a:buFont typeface="Wingdings" panose="020B0604020202020204" pitchFamily="34" charset="0"/>
              <a:buChar char="§"/>
            </a:pPr>
            <a:r>
              <a:rPr lang="ru-RU" sz="2400" dirty="0" err="1">
                <a:ea typeface="+mn-lt"/>
                <a:cs typeface="+mn-lt"/>
              </a:rPr>
              <a:t>Сприяти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розвитку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dirty="0" err="1">
                <a:ea typeface="+mn-lt"/>
                <a:cs typeface="+mn-lt"/>
              </a:rPr>
              <a:t>в</a:t>
            </a:r>
            <a:r>
              <a:rPr lang="ru-RU" sz="2400" dirty="0" err="1">
                <a:ea typeface="+mn-lt"/>
                <a:cs typeface="+mn-lt"/>
              </a:rPr>
              <a:t>сестороннього</a:t>
            </a:r>
            <a:r>
              <a:rPr lang="ru-RU" sz="2400" dirty="0">
                <a:ea typeface="+mn-lt"/>
                <a:cs typeface="+mn-lt"/>
              </a:rPr>
              <a:t> партнерства, </a:t>
            </a:r>
            <a:r>
              <a:rPr lang="ru-RU" sz="2400" dirty="0" err="1">
                <a:ea typeface="+mn-lt"/>
                <a:cs typeface="+mn-lt"/>
              </a:rPr>
              <a:t>співпраці</a:t>
            </a:r>
            <a:r>
              <a:rPr lang="ru-RU" sz="2400" dirty="0">
                <a:ea typeface="+mn-lt"/>
                <a:cs typeface="+mn-lt"/>
              </a:rPr>
              <a:t> та </a:t>
            </a:r>
            <a:r>
              <a:rPr lang="ru-RU" sz="2400" dirty="0" err="1">
                <a:ea typeface="+mn-lt"/>
                <a:cs typeface="+mn-lt"/>
              </a:rPr>
              <a:t>діалогу</a:t>
            </a:r>
            <a:r>
              <a:rPr lang="ru-RU" sz="2400" dirty="0">
                <a:ea typeface="+mn-lt"/>
                <a:cs typeface="+mn-lt"/>
              </a:rPr>
              <a:t> з </a:t>
            </a:r>
            <a:r>
              <a:rPr lang="ru-RU" sz="2400" dirty="0" err="1">
                <a:ea typeface="+mn-lt"/>
                <a:cs typeface="+mn-lt"/>
              </a:rPr>
              <a:t>країнами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Євроатлантичного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регіону</a:t>
            </a:r>
            <a:endParaRPr lang="ru-RU" sz="2400" dirty="0"/>
          </a:p>
          <a:p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27628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EB743C-4CA4-39C0-57EE-2AA04E41D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038" y="4308190"/>
            <a:ext cx="2630160" cy="2049478"/>
          </a:xfrm>
        </p:spPr>
        <p:txBody>
          <a:bodyPr>
            <a:normAutofit/>
          </a:bodyPr>
          <a:lstStyle/>
          <a:p>
            <a:r>
              <a:rPr lang="ru-RU">
                <a:ea typeface="+mj-lt"/>
                <a:cs typeface="+mj-lt"/>
              </a:rPr>
              <a:t>Штаб-квартира НАТО 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E0F763-9088-4B54-B453-2F25C7BB2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3586" y="3718719"/>
            <a:ext cx="8979736" cy="302426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br>
              <a:rPr lang="ru-RU" sz="2400" dirty="0">
                <a:ea typeface="+mn-lt"/>
                <a:cs typeface="+mn-lt"/>
              </a:rPr>
            </a:br>
            <a:r>
              <a:rPr lang="ru-RU" sz="2400" dirty="0">
                <a:ea typeface="+mn-lt"/>
                <a:cs typeface="+mn-lt"/>
              </a:rPr>
              <a:t>Штаб-квартира </a:t>
            </a:r>
            <a:r>
              <a:rPr lang="ru-RU" sz="2400" dirty="0" err="1">
                <a:ea typeface="+mn-lt"/>
                <a:cs typeface="+mn-lt"/>
              </a:rPr>
              <a:t>знаходиться</a:t>
            </a:r>
            <a:r>
              <a:rPr lang="ru-RU" sz="2400" dirty="0">
                <a:ea typeface="+mn-lt"/>
                <a:cs typeface="+mn-lt"/>
              </a:rPr>
              <a:t> в </a:t>
            </a:r>
            <a:r>
              <a:rPr lang="ru-RU" sz="2400" dirty="0" err="1">
                <a:ea typeface="+mn-lt"/>
                <a:cs typeface="+mn-lt"/>
              </a:rPr>
              <a:t>Бельгії</a:t>
            </a:r>
            <a:r>
              <a:rPr lang="ru-RU" sz="2400" dirty="0">
                <a:ea typeface="+mn-lt"/>
                <a:cs typeface="+mn-lt"/>
              </a:rPr>
              <a:t>, в </a:t>
            </a:r>
            <a:r>
              <a:rPr lang="ru-RU" sz="2400" dirty="0" err="1">
                <a:ea typeface="+mn-lt"/>
                <a:cs typeface="+mn-lt"/>
              </a:rPr>
              <a:t>північно-східній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частині</a:t>
            </a:r>
            <a:r>
              <a:rPr lang="ru-RU" sz="2400" dirty="0">
                <a:ea typeface="+mn-lt"/>
                <a:cs typeface="+mn-lt"/>
              </a:rPr>
              <a:t> Брюсселя, на </a:t>
            </a:r>
            <a:r>
              <a:rPr lang="ru-RU" sz="2400" dirty="0" err="1">
                <a:ea typeface="+mn-lt"/>
                <a:cs typeface="+mn-lt"/>
              </a:rPr>
              <a:t>Бульварі</a:t>
            </a:r>
            <a:r>
              <a:rPr lang="ru-RU" sz="2400" dirty="0">
                <a:ea typeface="+mn-lt"/>
                <a:cs typeface="+mn-lt"/>
              </a:rPr>
              <a:t> Леопольда III (</a:t>
            </a:r>
            <a:r>
              <a:rPr lang="ru-RU" sz="2400" dirty="0" err="1">
                <a:ea typeface="+mn-lt"/>
                <a:cs typeface="+mn-lt"/>
              </a:rPr>
              <a:t>Boulevard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Léopold</a:t>
            </a:r>
            <a:r>
              <a:rPr lang="ru-RU" sz="2400" dirty="0">
                <a:ea typeface="+mn-lt"/>
                <a:cs typeface="+mn-lt"/>
              </a:rPr>
              <a:t> III, 1110 </a:t>
            </a:r>
            <a:r>
              <a:rPr lang="ru-RU" sz="2400" dirty="0" err="1">
                <a:ea typeface="+mn-lt"/>
                <a:cs typeface="+mn-lt"/>
              </a:rPr>
              <a:t>Brussels</a:t>
            </a:r>
            <a:r>
              <a:rPr lang="ru-RU" sz="2400" dirty="0">
                <a:ea typeface="+mn-lt"/>
                <a:cs typeface="+mn-lt"/>
              </a:rPr>
              <a:t>, </a:t>
            </a:r>
            <a:r>
              <a:rPr lang="ru-RU" sz="2400" dirty="0" err="1">
                <a:ea typeface="+mn-lt"/>
                <a:cs typeface="+mn-lt"/>
              </a:rPr>
              <a:t>Belgium</a:t>
            </a:r>
            <a:r>
              <a:rPr lang="ru-RU" sz="2400" dirty="0">
                <a:ea typeface="+mn-lt"/>
                <a:cs typeface="+mn-lt"/>
              </a:rPr>
              <a:t>). В </a:t>
            </a:r>
            <a:r>
              <a:rPr lang="ru-RU" sz="2400" dirty="0" err="1">
                <a:ea typeface="+mn-lt"/>
                <a:cs typeface="+mn-lt"/>
              </a:rPr>
              <a:t>ній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розміщені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делегації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країн-членів</a:t>
            </a:r>
            <a:r>
              <a:rPr lang="ru-RU" sz="2400" dirty="0">
                <a:ea typeface="+mn-lt"/>
                <a:cs typeface="+mn-lt"/>
              </a:rPr>
              <a:t>, бюро </a:t>
            </a:r>
            <a:r>
              <a:rPr lang="ru-RU" sz="2400" dirty="0" err="1">
                <a:ea typeface="+mn-lt"/>
                <a:cs typeface="+mn-lt"/>
              </a:rPr>
              <a:t>зв'язку</a:t>
            </a:r>
            <a:r>
              <a:rPr lang="ru-RU" sz="2400" dirty="0">
                <a:ea typeface="+mn-lt"/>
                <a:cs typeface="+mn-lt"/>
              </a:rPr>
              <a:t> та </a:t>
            </a:r>
            <a:r>
              <a:rPr lang="ru-RU" sz="2400" dirty="0" err="1">
                <a:ea typeface="+mn-lt"/>
                <a:cs typeface="+mn-lt"/>
              </a:rPr>
              <a:t>взаємодії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або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дипломатичні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представництва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країн</a:t>
            </a:r>
            <a:r>
              <a:rPr lang="ru-RU" sz="2400" dirty="0">
                <a:ea typeface="+mn-lt"/>
                <a:cs typeface="+mn-lt"/>
              </a:rPr>
              <a:t>- </a:t>
            </a:r>
            <a:r>
              <a:rPr lang="ru-RU" sz="2400" dirty="0" err="1">
                <a:ea typeface="+mn-lt"/>
                <a:cs typeface="+mn-lt"/>
              </a:rPr>
              <a:t>партнерів</a:t>
            </a:r>
            <a:r>
              <a:rPr lang="ru-RU" sz="2400" dirty="0">
                <a:ea typeface="+mn-lt"/>
                <a:cs typeface="+mn-lt"/>
              </a:rPr>
              <a:t>.</a:t>
            </a:r>
            <a:br>
              <a:rPr lang="ru-RU" sz="2400" dirty="0">
                <a:ea typeface="+mn-lt"/>
                <a:cs typeface="+mn-lt"/>
              </a:rPr>
            </a:br>
            <a:br>
              <a:rPr lang="ru-RU" sz="2400" dirty="0">
                <a:ea typeface="+mn-lt"/>
                <a:cs typeface="+mn-lt"/>
              </a:rPr>
            </a:br>
            <a:endParaRPr lang="ru-RU" sz="2400" dirty="0"/>
          </a:p>
        </p:txBody>
      </p:sp>
      <p:pic>
        <p:nvPicPr>
          <p:cNvPr id="4" name="Рисунок 4" descr="Изображение выглядит как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8763EF93-246A-0F9D-7F3C-B720E9E54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96" r="1" b="34287"/>
          <a:stretch/>
        </p:blipFill>
        <p:spPr>
          <a:xfrm>
            <a:off x="476" y="-33773"/>
            <a:ext cx="12191524" cy="3820944"/>
          </a:xfrm>
          <a:custGeom>
            <a:avLst/>
            <a:gdLst/>
            <a:ahLst/>
            <a:cxnLst/>
            <a:rect l="l" t="t" r="r" b="b"/>
            <a:pathLst>
              <a:path w="12191524" h="3820944">
                <a:moveTo>
                  <a:pt x="0" y="0"/>
                </a:moveTo>
                <a:lnTo>
                  <a:pt x="12191524" y="0"/>
                </a:lnTo>
                <a:lnTo>
                  <a:pt x="12191524" y="999522"/>
                </a:lnTo>
                <a:lnTo>
                  <a:pt x="12191524" y="1442807"/>
                </a:lnTo>
                <a:lnTo>
                  <a:pt x="12122577" y="1473667"/>
                </a:lnTo>
                <a:cubicBezTo>
                  <a:pt x="12109137" y="1479237"/>
                  <a:pt x="12094348" y="1482309"/>
                  <a:pt x="12082252" y="1489797"/>
                </a:cubicBezTo>
                <a:cubicBezTo>
                  <a:pt x="12026558" y="1523980"/>
                  <a:pt x="11972595" y="1560851"/>
                  <a:pt x="11916137" y="1593691"/>
                </a:cubicBezTo>
                <a:cubicBezTo>
                  <a:pt x="11857951" y="1627681"/>
                  <a:pt x="11805909" y="1667816"/>
                  <a:pt x="11765771" y="1722164"/>
                </a:cubicBezTo>
                <a:cubicBezTo>
                  <a:pt x="11728516" y="1772670"/>
                  <a:pt x="11692413" y="1823942"/>
                  <a:pt x="11655351" y="1874640"/>
                </a:cubicBezTo>
                <a:cubicBezTo>
                  <a:pt x="11645941" y="1887507"/>
                  <a:pt x="11637298" y="1902679"/>
                  <a:pt x="11624432" y="1910938"/>
                </a:cubicBezTo>
                <a:cubicBezTo>
                  <a:pt x="11597739" y="1928220"/>
                  <a:pt x="11568548" y="1942239"/>
                  <a:pt x="11539935" y="1956449"/>
                </a:cubicBezTo>
                <a:cubicBezTo>
                  <a:pt x="11515354" y="1968548"/>
                  <a:pt x="11489237" y="1977572"/>
                  <a:pt x="11465234" y="1990631"/>
                </a:cubicBezTo>
                <a:cubicBezTo>
                  <a:pt x="11446031" y="2001003"/>
                  <a:pt x="11428938" y="2015406"/>
                  <a:pt x="11411078" y="2028464"/>
                </a:cubicBezTo>
                <a:cubicBezTo>
                  <a:pt x="11395523" y="2039793"/>
                  <a:pt x="11378432" y="2049587"/>
                  <a:pt x="11365374" y="2063224"/>
                </a:cubicBezTo>
                <a:cubicBezTo>
                  <a:pt x="11333494" y="2096253"/>
                  <a:pt x="11301423" y="2128708"/>
                  <a:pt x="11261864" y="2153097"/>
                </a:cubicBezTo>
                <a:cubicBezTo>
                  <a:pt x="11222880" y="2177292"/>
                  <a:pt x="11186009" y="2204371"/>
                  <a:pt x="11147219" y="2228952"/>
                </a:cubicBezTo>
                <a:cubicBezTo>
                  <a:pt x="11109194" y="2252957"/>
                  <a:pt x="11074820" y="2279264"/>
                  <a:pt x="11055040" y="2321898"/>
                </a:cubicBezTo>
                <a:cubicBezTo>
                  <a:pt x="11046207" y="2340716"/>
                  <a:pt x="11033723" y="2361265"/>
                  <a:pt x="11017016" y="2372212"/>
                </a:cubicBezTo>
                <a:cubicBezTo>
                  <a:pt x="10993203" y="2387766"/>
                  <a:pt x="10963054" y="2393336"/>
                  <a:pt x="10937127" y="2406587"/>
                </a:cubicBezTo>
                <a:cubicBezTo>
                  <a:pt x="10906594" y="2422142"/>
                  <a:pt x="10871260" y="2435584"/>
                  <a:pt x="10850520" y="2460357"/>
                </a:cubicBezTo>
                <a:cubicBezTo>
                  <a:pt x="10832083" y="2482442"/>
                  <a:pt x="10813456" y="2499725"/>
                  <a:pt x="10789065" y="2513743"/>
                </a:cubicBezTo>
                <a:cubicBezTo>
                  <a:pt x="10771977" y="2523538"/>
                  <a:pt x="10759302" y="2541396"/>
                  <a:pt x="10741635" y="2549463"/>
                </a:cubicBezTo>
                <a:cubicBezTo>
                  <a:pt x="10718398" y="2560217"/>
                  <a:pt x="10694970" y="2568667"/>
                  <a:pt x="10674613" y="2585374"/>
                </a:cubicBezTo>
                <a:cubicBezTo>
                  <a:pt x="10653488" y="2602657"/>
                  <a:pt x="10629485" y="2616291"/>
                  <a:pt x="10607400" y="2632424"/>
                </a:cubicBezTo>
                <a:cubicBezTo>
                  <a:pt x="10595686" y="2641064"/>
                  <a:pt x="10586083" y="2652395"/>
                  <a:pt x="10574755" y="2661421"/>
                </a:cubicBezTo>
                <a:cubicBezTo>
                  <a:pt x="10554014" y="2677936"/>
                  <a:pt x="10532889" y="2694066"/>
                  <a:pt x="10511572" y="2709621"/>
                </a:cubicBezTo>
                <a:cubicBezTo>
                  <a:pt x="10490258" y="2725177"/>
                  <a:pt x="10469901" y="2743228"/>
                  <a:pt x="10446472" y="2754559"/>
                </a:cubicBezTo>
                <a:cubicBezTo>
                  <a:pt x="10406530" y="2773763"/>
                  <a:pt x="10362937" y="2785286"/>
                  <a:pt x="10324143" y="2806024"/>
                </a:cubicBezTo>
                <a:cubicBezTo>
                  <a:pt x="10284778" y="2827147"/>
                  <a:pt x="10247712" y="2853650"/>
                  <a:pt x="10212763" y="2881687"/>
                </a:cubicBezTo>
                <a:cubicBezTo>
                  <a:pt x="10185110" y="2903772"/>
                  <a:pt x="10159185" y="2925665"/>
                  <a:pt x="10124423" y="2936993"/>
                </a:cubicBezTo>
                <a:cubicBezTo>
                  <a:pt x="10105029" y="2943332"/>
                  <a:pt x="10084674" y="2957158"/>
                  <a:pt x="10072957" y="2973291"/>
                </a:cubicBezTo>
                <a:cubicBezTo>
                  <a:pt x="10047608" y="3008432"/>
                  <a:pt x="10015155" y="3033205"/>
                  <a:pt x="9978476" y="3054330"/>
                </a:cubicBezTo>
                <a:cubicBezTo>
                  <a:pt x="9929506" y="3082751"/>
                  <a:pt x="9881112" y="3111748"/>
                  <a:pt x="9831950" y="3139593"/>
                </a:cubicBezTo>
                <a:cubicBezTo>
                  <a:pt x="9802955" y="3156110"/>
                  <a:pt x="9774150" y="3173585"/>
                  <a:pt x="9743420" y="3185683"/>
                </a:cubicBezTo>
                <a:cubicBezTo>
                  <a:pt x="9680626" y="3210648"/>
                  <a:pt x="9616293" y="3231963"/>
                  <a:pt x="9552921" y="3255202"/>
                </a:cubicBezTo>
                <a:cubicBezTo>
                  <a:pt x="9532180" y="3262690"/>
                  <a:pt x="9512591" y="3273445"/>
                  <a:pt x="9491467" y="3279975"/>
                </a:cubicBezTo>
                <a:cubicBezTo>
                  <a:pt x="9468614" y="3287079"/>
                  <a:pt x="9444037" y="3289191"/>
                  <a:pt x="9421184" y="3296297"/>
                </a:cubicBezTo>
                <a:cubicBezTo>
                  <a:pt x="9383158" y="3308010"/>
                  <a:pt x="9346287" y="3322991"/>
                  <a:pt x="9308263" y="3334897"/>
                </a:cubicBezTo>
                <a:cubicBezTo>
                  <a:pt x="9234905" y="3357750"/>
                  <a:pt x="9161354" y="3379643"/>
                  <a:pt x="9087805" y="3401342"/>
                </a:cubicBezTo>
                <a:cubicBezTo>
                  <a:pt x="9072058" y="3405952"/>
                  <a:pt x="9054966" y="3406528"/>
                  <a:pt x="9039413" y="3411520"/>
                </a:cubicBezTo>
                <a:cubicBezTo>
                  <a:pt x="8998123" y="3424963"/>
                  <a:pt x="8957026" y="3439557"/>
                  <a:pt x="8916122" y="3454344"/>
                </a:cubicBezTo>
                <a:cubicBezTo>
                  <a:pt x="8891351" y="3463370"/>
                  <a:pt x="8867152" y="3474508"/>
                  <a:pt x="8842189" y="3483149"/>
                </a:cubicBezTo>
                <a:cubicBezTo>
                  <a:pt x="8822216" y="3490063"/>
                  <a:pt x="8801668" y="3495439"/>
                  <a:pt x="8780927" y="3499665"/>
                </a:cubicBezTo>
                <a:cubicBezTo>
                  <a:pt x="8763068" y="3503316"/>
                  <a:pt x="8744441" y="3502930"/>
                  <a:pt x="8726773" y="3507348"/>
                </a:cubicBezTo>
                <a:cubicBezTo>
                  <a:pt x="8678955" y="3519252"/>
                  <a:pt x="8631715" y="3532697"/>
                  <a:pt x="8584281" y="3545369"/>
                </a:cubicBezTo>
                <a:cubicBezTo>
                  <a:pt x="8565270" y="3550363"/>
                  <a:pt x="8545874" y="3554014"/>
                  <a:pt x="8527437" y="3560350"/>
                </a:cubicBezTo>
                <a:cubicBezTo>
                  <a:pt x="8478083" y="3577056"/>
                  <a:pt x="8429499" y="3596067"/>
                  <a:pt x="8379953" y="3611816"/>
                </a:cubicBezTo>
                <a:cubicBezTo>
                  <a:pt x="8338858" y="3624874"/>
                  <a:pt x="8296608" y="3634283"/>
                  <a:pt x="8254935" y="3645805"/>
                </a:cubicBezTo>
                <a:cubicBezTo>
                  <a:pt x="8237268" y="3650799"/>
                  <a:pt x="8220369" y="3657906"/>
                  <a:pt x="8202705" y="3662128"/>
                </a:cubicBezTo>
                <a:cubicBezTo>
                  <a:pt x="8163143" y="3671732"/>
                  <a:pt x="8123007" y="3679796"/>
                  <a:pt x="8083256" y="3689399"/>
                </a:cubicBezTo>
                <a:cubicBezTo>
                  <a:pt x="8060593" y="3694967"/>
                  <a:pt x="8038702" y="3704953"/>
                  <a:pt x="8015657" y="3708604"/>
                </a:cubicBezTo>
                <a:cubicBezTo>
                  <a:pt x="7960927" y="3717244"/>
                  <a:pt x="7905813" y="3723388"/>
                  <a:pt x="7850697" y="3730302"/>
                </a:cubicBezTo>
                <a:cubicBezTo>
                  <a:pt x="7793857" y="3737407"/>
                  <a:pt x="7737204" y="3744897"/>
                  <a:pt x="7680358" y="3751233"/>
                </a:cubicBezTo>
                <a:cubicBezTo>
                  <a:pt x="7649249" y="3754499"/>
                  <a:pt x="7617946" y="3755075"/>
                  <a:pt x="7586836" y="3758148"/>
                </a:cubicBezTo>
                <a:cubicBezTo>
                  <a:pt x="7559567" y="3760838"/>
                  <a:pt x="7532490" y="3765830"/>
                  <a:pt x="7505221" y="3769096"/>
                </a:cubicBezTo>
                <a:cubicBezTo>
                  <a:pt x="7481600" y="3771782"/>
                  <a:pt x="7457787" y="3773318"/>
                  <a:pt x="7434167" y="3776008"/>
                </a:cubicBezTo>
                <a:cubicBezTo>
                  <a:pt x="7396337" y="3780424"/>
                  <a:pt x="7358696" y="3785419"/>
                  <a:pt x="7321059" y="3790027"/>
                </a:cubicBezTo>
                <a:cubicBezTo>
                  <a:pt x="7305312" y="3791755"/>
                  <a:pt x="7288795" y="3796555"/>
                  <a:pt x="7274008" y="3793677"/>
                </a:cubicBezTo>
                <a:cubicBezTo>
                  <a:pt x="7236753" y="3786377"/>
                  <a:pt x="7200073" y="3788491"/>
                  <a:pt x="7163010" y="3793483"/>
                </a:cubicBezTo>
                <a:cubicBezTo>
                  <a:pt x="7150336" y="3795213"/>
                  <a:pt x="7136701" y="3794827"/>
                  <a:pt x="7124411" y="3791563"/>
                </a:cubicBezTo>
                <a:cubicBezTo>
                  <a:pt x="7099253" y="3785033"/>
                  <a:pt x="7074865" y="3775814"/>
                  <a:pt x="7050092" y="3767750"/>
                </a:cubicBezTo>
                <a:cubicBezTo>
                  <a:pt x="7047401" y="3766790"/>
                  <a:pt x="7044138" y="3766598"/>
                  <a:pt x="7041259" y="3766022"/>
                </a:cubicBezTo>
                <a:cubicBezTo>
                  <a:pt x="7024935" y="3762756"/>
                  <a:pt x="7008806" y="3759492"/>
                  <a:pt x="6992479" y="3756611"/>
                </a:cubicBezTo>
                <a:cubicBezTo>
                  <a:pt x="6983647" y="3755075"/>
                  <a:pt x="6974621" y="3754883"/>
                  <a:pt x="6965786" y="3753539"/>
                </a:cubicBezTo>
                <a:cubicBezTo>
                  <a:pt x="6931605" y="3748161"/>
                  <a:pt x="6893965" y="3757188"/>
                  <a:pt x="6864390" y="3733953"/>
                </a:cubicBezTo>
                <a:cubicBezTo>
                  <a:pt x="6845188" y="3718972"/>
                  <a:pt x="6826559" y="3722430"/>
                  <a:pt x="6806012" y="3724734"/>
                </a:cubicBezTo>
                <a:cubicBezTo>
                  <a:pt x="6790457" y="3726462"/>
                  <a:pt x="6774517" y="3725884"/>
                  <a:pt x="6758771" y="3726078"/>
                </a:cubicBezTo>
                <a:cubicBezTo>
                  <a:pt x="6731118" y="3726652"/>
                  <a:pt x="6703464" y="3726846"/>
                  <a:pt x="6675809" y="3727806"/>
                </a:cubicBezTo>
                <a:cubicBezTo>
                  <a:pt x="6666975" y="3728190"/>
                  <a:pt x="6657953" y="3732993"/>
                  <a:pt x="6649308" y="3732225"/>
                </a:cubicBezTo>
                <a:cubicBezTo>
                  <a:pt x="6609365" y="3728574"/>
                  <a:pt x="6569421" y="3722812"/>
                  <a:pt x="6529475" y="3719548"/>
                </a:cubicBezTo>
                <a:cubicBezTo>
                  <a:pt x="6506816" y="3717630"/>
                  <a:pt x="6483579" y="3721276"/>
                  <a:pt x="6461111" y="3718588"/>
                </a:cubicBezTo>
                <a:cubicBezTo>
                  <a:pt x="6435188" y="3715516"/>
                  <a:pt x="6409839" y="3707644"/>
                  <a:pt x="6384104" y="3702841"/>
                </a:cubicBezTo>
                <a:cubicBezTo>
                  <a:pt x="6377000" y="3701497"/>
                  <a:pt x="6369125" y="3703225"/>
                  <a:pt x="6361637" y="3703609"/>
                </a:cubicBezTo>
                <a:cubicBezTo>
                  <a:pt x="6353187" y="3703993"/>
                  <a:pt x="6344928" y="3704761"/>
                  <a:pt x="6336480" y="3704953"/>
                </a:cubicBezTo>
                <a:cubicBezTo>
                  <a:pt x="6310745" y="3705339"/>
                  <a:pt x="6285014" y="3704761"/>
                  <a:pt x="6259279" y="3706108"/>
                </a:cubicBezTo>
                <a:cubicBezTo>
                  <a:pt x="6243533" y="3706876"/>
                  <a:pt x="6227020" y="3714748"/>
                  <a:pt x="6212421" y="3711868"/>
                </a:cubicBezTo>
                <a:cubicBezTo>
                  <a:pt x="6182658" y="3706298"/>
                  <a:pt x="6152891" y="3718780"/>
                  <a:pt x="6123127" y="3708412"/>
                </a:cubicBezTo>
                <a:cubicBezTo>
                  <a:pt x="6113907" y="3705339"/>
                  <a:pt x="6101232" y="3713020"/>
                  <a:pt x="6090095" y="3713404"/>
                </a:cubicBezTo>
                <a:cubicBezTo>
                  <a:pt x="6062249" y="3714364"/>
                  <a:pt x="6034404" y="3714172"/>
                  <a:pt x="6006559" y="3713980"/>
                </a:cubicBezTo>
                <a:cubicBezTo>
                  <a:pt x="5981594" y="3713788"/>
                  <a:pt x="5955667" y="3716476"/>
                  <a:pt x="5931664" y="3711100"/>
                </a:cubicBezTo>
                <a:cubicBezTo>
                  <a:pt x="5906505" y="3705339"/>
                  <a:pt x="5883846" y="3706108"/>
                  <a:pt x="5859457" y="3712636"/>
                </a:cubicBezTo>
                <a:cubicBezTo>
                  <a:pt x="5842749" y="3717052"/>
                  <a:pt x="5825082" y="3717630"/>
                  <a:pt x="5807800" y="3718972"/>
                </a:cubicBezTo>
                <a:cubicBezTo>
                  <a:pt x="5789173" y="3720508"/>
                  <a:pt x="5768624" y="3716476"/>
                  <a:pt x="5751725" y="3722812"/>
                </a:cubicBezTo>
                <a:cubicBezTo>
                  <a:pt x="5701409" y="3741633"/>
                  <a:pt x="5649751" y="3745665"/>
                  <a:pt x="5597135" y="3745665"/>
                </a:cubicBezTo>
                <a:cubicBezTo>
                  <a:pt x="5587530" y="3745665"/>
                  <a:pt x="5577737" y="3742979"/>
                  <a:pt x="5568522" y="3740097"/>
                </a:cubicBezTo>
                <a:cubicBezTo>
                  <a:pt x="5514748" y="3722812"/>
                  <a:pt x="5460785" y="3724348"/>
                  <a:pt x="5406055" y="3734911"/>
                </a:cubicBezTo>
                <a:cubicBezTo>
                  <a:pt x="5394725" y="3737217"/>
                  <a:pt x="5382052" y="3737601"/>
                  <a:pt x="5370722" y="3735297"/>
                </a:cubicBezTo>
                <a:cubicBezTo>
                  <a:pt x="5338843" y="3728574"/>
                  <a:pt x="5307923" y="3717436"/>
                  <a:pt x="5275854" y="3712636"/>
                </a:cubicBezTo>
                <a:cubicBezTo>
                  <a:pt x="5222853" y="3704761"/>
                  <a:pt x="5176956" y="3731262"/>
                  <a:pt x="5129523" y="3748547"/>
                </a:cubicBezTo>
                <a:cubicBezTo>
                  <a:pt x="5084393" y="3764870"/>
                  <a:pt x="5045986" y="3801741"/>
                  <a:pt x="4992598" y="3793483"/>
                </a:cubicBezTo>
                <a:cubicBezTo>
                  <a:pt x="4987223" y="3792715"/>
                  <a:pt x="4981269" y="3797899"/>
                  <a:pt x="4975315" y="3799245"/>
                </a:cubicBezTo>
                <a:cubicBezTo>
                  <a:pt x="4958992" y="3802893"/>
                  <a:pt x="4942670" y="3807309"/>
                  <a:pt x="4926153" y="3809040"/>
                </a:cubicBezTo>
                <a:cubicBezTo>
                  <a:pt x="4905990" y="3811344"/>
                  <a:pt x="4885441" y="3810576"/>
                  <a:pt x="4865279" y="3812496"/>
                </a:cubicBezTo>
                <a:cubicBezTo>
                  <a:pt x="4839352" y="3814800"/>
                  <a:pt x="4813813" y="3820944"/>
                  <a:pt x="4788077" y="3820944"/>
                </a:cubicBezTo>
                <a:cubicBezTo>
                  <a:pt x="4767337" y="3820944"/>
                  <a:pt x="4746790" y="3813840"/>
                  <a:pt x="4726243" y="3810382"/>
                </a:cubicBezTo>
                <a:cubicBezTo>
                  <a:pt x="4697244" y="3805581"/>
                  <a:pt x="4665364" y="3806925"/>
                  <a:pt x="4639824" y="3794635"/>
                </a:cubicBezTo>
                <a:cubicBezTo>
                  <a:pt x="4612556" y="3781576"/>
                  <a:pt x="4586629" y="3775624"/>
                  <a:pt x="4558401" y="3779656"/>
                </a:cubicBezTo>
                <a:cubicBezTo>
                  <a:pt x="4548990" y="3781000"/>
                  <a:pt x="4536892" y="3789067"/>
                  <a:pt x="4532667" y="3797323"/>
                </a:cubicBezTo>
                <a:cubicBezTo>
                  <a:pt x="4523257" y="3815760"/>
                  <a:pt x="4510393" y="3819026"/>
                  <a:pt x="4492916" y="3812686"/>
                </a:cubicBezTo>
                <a:cubicBezTo>
                  <a:pt x="4477745" y="3807309"/>
                  <a:pt x="4459117" y="3804621"/>
                  <a:pt x="4448748" y="3794251"/>
                </a:cubicBezTo>
                <a:cubicBezTo>
                  <a:pt x="4419365" y="3764870"/>
                  <a:pt x="4381917" y="3763910"/>
                  <a:pt x="4345430" y="3756037"/>
                </a:cubicBezTo>
                <a:cubicBezTo>
                  <a:pt x="4323158" y="3751233"/>
                  <a:pt x="4302414" y="3751043"/>
                  <a:pt x="4280138" y="3754307"/>
                </a:cubicBezTo>
                <a:cubicBezTo>
                  <a:pt x="4231745" y="3761606"/>
                  <a:pt x="4184696" y="3751233"/>
                  <a:pt x="4138222" y="3737985"/>
                </a:cubicBezTo>
                <a:cubicBezTo>
                  <a:pt x="4107495" y="3729150"/>
                  <a:pt x="4076002" y="3723774"/>
                  <a:pt x="4045468" y="3714748"/>
                </a:cubicBezTo>
                <a:cubicBezTo>
                  <a:pt x="4022615" y="3707836"/>
                  <a:pt x="3999765" y="3699577"/>
                  <a:pt x="3978834" y="3688439"/>
                </a:cubicBezTo>
                <a:cubicBezTo>
                  <a:pt x="3948489" y="3672114"/>
                  <a:pt x="3921990" y="3647533"/>
                  <a:pt x="3883388" y="3654063"/>
                </a:cubicBezTo>
                <a:cubicBezTo>
                  <a:pt x="3849397" y="3659824"/>
                  <a:pt x="3818673" y="3647727"/>
                  <a:pt x="3787562" y="3636205"/>
                </a:cubicBezTo>
                <a:cubicBezTo>
                  <a:pt x="3764709" y="3627754"/>
                  <a:pt x="3741860" y="3619112"/>
                  <a:pt x="3718236" y="3613736"/>
                </a:cubicBezTo>
                <a:cubicBezTo>
                  <a:pt x="3690198" y="3607398"/>
                  <a:pt x="3658511" y="3610088"/>
                  <a:pt x="3633546" y="3598371"/>
                </a:cubicBezTo>
                <a:cubicBezTo>
                  <a:pt x="3607429" y="3586081"/>
                  <a:pt x="3585730" y="3594339"/>
                  <a:pt x="3562493" y="3597797"/>
                </a:cubicBezTo>
                <a:cubicBezTo>
                  <a:pt x="3525430" y="3603173"/>
                  <a:pt x="3488557" y="3613160"/>
                  <a:pt x="3451111" y="3600485"/>
                </a:cubicBezTo>
                <a:cubicBezTo>
                  <a:pt x="3405599" y="3585123"/>
                  <a:pt x="3360470" y="3568608"/>
                  <a:pt x="3314766" y="3554014"/>
                </a:cubicBezTo>
                <a:cubicBezTo>
                  <a:pt x="3297095" y="3548441"/>
                  <a:pt x="3278088" y="3546137"/>
                  <a:pt x="3259650" y="3543641"/>
                </a:cubicBezTo>
                <a:cubicBezTo>
                  <a:pt x="3242177" y="3541529"/>
                  <a:pt x="3221244" y="3546905"/>
                  <a:pt x="3207800" y="3538841"/>
                </a:cubicBezTo>
                <a:cubicBezTo>
                  <a:pt x="3173232" y="3518102"/>
                  <a:pt x="3137707" y="3507924"/>
                  <a:pt x="3097761" y="3507924"/>
                </a:cubicBezTo>
                <a:cubicBezTo>
                  <a:pt x="3082781" y="3507924"/>
                  <a:pt x="3068186" y="3499281"/>
                  <a:pt x="3053018" y="3497743"/>
                </a:cubicBezTo>
                <a:cubicBezTo>
                  <a:pt x="3032275" y="3495825"/>
                  <a:pt x="3008462" y="3490639"/>
                  <a:pt x="2990411" y="3497937"/>
                </a:cubicBezTo>
                <a:cubicBezTo>
                  <a:pt x="2947971" y="3515220"/>
                  <a:pt x="2913598" y="3500817"/>
                  <a:pt x="2876535" y="3483727"/>
                </a:cubicBezTo>
                <a:cubicBezTo>
                  <a:pt x="2840045" y="3466826"/>
                  <a:pt x="2801638" y="3453386"/>
                  <a:pt x="2762848" y="3442245"/>
                </a:cubicBezTo>
                <a:cubicBezTo>
                  <a:pt x="2748254" y="3438213"/>
                  <a:pt x="2730779" y="3444935"/>
                  <a:pt x="2714647" y="3446277"/>
                </a:cubicBezTo>
                <a:cubicBezTo>
                  <a:pt x="2708884" y="3446663"/>
                  <a:pt x="2702546" y="3447239"/>
                  <a:pt x="2697364" y="3445319"/>
                </a:cubicBezTo>
                <a:cubicBezTo>
                  <a:pt x="2647242" y="3426883"/>
                  <a:pt x="2596350" y="3412864"/>
                  <a:pt x="2542006" y="3422464"/>
                </a:cubicBezTo>
                <a:cubicBezTo>
                  <a:pt x="2537013" y="3423426"/>
                  <a:pt x="2531443" y="3421314"/>
                  <a:pt x="2526449" y="3419970"/>
                </a:cubicBezTo>
                <a:cubicBezTo>
                  <a:pt x="2502060" y="3413056"/>
                  <a:pt x="2478247" y="3402110"/>
                  <a:pt x="2453476" y="3399614"/>
                </a:cubicBezTo>
                <a:cubicBezTo>
                  <a:pt x="2392408" y="3393469"/>
                  <a:pt x="2330957" y="3390971"/>
                  <a:pt x="2269501" y="3386939"/>
                </a:cubicBezTo>
                <a:cubicBezTo>
                  <a:pt x="2265661" y="3386747"/>
                  <a:pt x="2261629" y="3386747"/>
                  <a:pt x="2258173" y="3385403"/>
                </a:cubicBezTo>
                <a:cubicBezTo>
                  <a:pt x="2235512" y="3377145"/>
                  <a:pt x="2215733" y="3379835"/>
                  <a:pt x="2196526" y="3395579"/>
                </a:cubicBezTo>
                <a:cubicBezTo>
                  <a:pt x="2188078" y="3402494"/>
                  <a:pt x="2176555" y="3406142"/>
                  <a:pt x="2165995" y="3409984"/>
                </a:cubicBezTo>
                <a:cubicBezTo>
                  <a:pt x="2150438" y="3415746"/>
                  <a:pt x="2134500" y="3421314"/>
                  <a:pt x="2118369" y="3424963"/>
                </a:cubicBezTo>
                <a:cubicBezTo>
                  <a:pt x="2102428" y="3428419"/>
                  <a:pt x="2085338" y="3433219"/>
                  <a:pt x="2069975" y="3430533"/>
                </a:cubicBezTo>
                <a:cubicBezTo>
                  <a:pt x="2042322" y="3425731"/>
                  <a:pt x="2016011" y="3414978"/>
                  <a:pt x="1988742" y="3407870"/>
                </a:cubicBezTo>
                <a:cubicBezTo>
                  <a:pt x="1979334" y="3405374"/>
                  <a:pt x="1968961" y="3405760"/>
                  <a:pt x="1959169" y="3405566"/>
                </a:cubicBezTo>
                <a:cubicBezTo>
                  <a:pt x="1936700" y="3404992"/>
                  <a:pt x="1913655" y="3410560"/>
                  <a:pt x="1893300" y="3394621"/>
                </a:cubicBezTo>
                <a:cubicBezTo>
                  <a:pt x="1874482" y="3379643"/>
                  <a:pt x="1855467" y="3384057"/>
                  <a:pt x="1835688" y="3395389"/>
                </a:cubicBezTo>
                <a:cubicBezTo>
                  <a:pt x="1821477" y="3403456"/>
                  <a:pt x="1805349" y="3409792"/>
                  <a:pt x="1789408" y="3412864"/>
                </a:cubicBezTo>
                <a:cubicBezTo>
                  <a:pt x="1767515" y="3417088"/>
                  <a:pt x="1745815" y="3418818"/>
                  <a:pt x="1722194" y="3416320"/>
                </a:cubicBezTo>
                <a:cubicBezTo>
                  <a:pt x="1705487" y="3414592"/>
                  <a:pt x="1691850" y="3413824"/>
                  <a:pt x="1678792" y="3403646"/>
                </a:cubicBezTo>
                <a:cubicBezTo>
                  <a:pt x="1676682" y="3402110"/>
                  <a:pt x="1672842" y="3401726"/>
                  <a:pt x="1669960" y="3401920"/>
                </a:cubicBezTo>
                <a:cubicBezTo>
                  <a:pt x="1632128" y="3405184"/>
                  <a:pt x="1594681" y="3403456"/>
                  <a:pt x="1556465" y="3401150"/>
                </a:cubicBezTo>
                <a:cubicBezTo>
                  <a:pt x="1507881" y="3398077"/>
                  <a:pt x="1456797" y="3407102"/>
                  <a:pt x="1414742" y="3439365"/>
                </a:cubicBezTo>
                <a:cubicBezTo>
                  <a:pt x="1408597" y="3444167"/>
                  <a:pt x="1399379" y="3446277"/>
                  <a:pt x="1391313" y="3447431"/>
                </a:cubicBezTo>
                <a:cubicBezTo>
                  <a:pt x="1353289" y="3452424"/>
                  <a:pt x="1315074" y="3455882"/>
                  <a:pt x="1277050" y="3461450"/>
                </a:cubicBezTo>
                <a:cubicBezTo>
                  <a:pt x="1256309" y="3464522"/>
                  <a:pt x="1234609" y="3467212"/>
                  <a:pt x="1215792" y="3475661"/>
                </a:cubicBezTo>
                <a:cubicBezTo>
                  <a:pt x="1197357" y="3483917"/>
                  <a:pt x="1182567" y="3493711"/>
                  <a:pt x="1171622" y="3476429"/>
                </a:cubicBezTo>
                <a:cubicBezTo>
                  <a:pt x="1152035" y="3485647"/>
                  <a:pt x="1134940" y="3493329"/>
                  <a:pt x="1118238" y="3501586"/>
                </a:cubicBezTo>
                <a:cubicBezTo>
                  <a:pt x="1112090" y="3504658"/>
                  <a:pt x="1106906" y="3509652"/>
                  <a:pt x="1100759" y="3512532"/>
                </a:cubicBezTo>
                <a:cubicBezTo>
                  <a:pt x="1094229" y="3515606"/>
                  <a:pt x="1086933" y="3517524"/>
                  <a:pt x="1079829" y="3519060"/>
                </a:cubicBezTo>
                <a:cubicBezTo>
                  <a:pt x="1048141" y="3525974"/>
                  <a:pt x="1016454" y="3532311"/>
                  <a:pt x="984963" y="3539801"/>
                </a:cubicBezTo>
                <a:cubicBezTo>
                  <a:pt x="978814" y="3541337"/>
                  <a:pt x="973630" y="3547483"/>
                  <a:pt x="968060" y="3551515"/>
                </a:cubicBezTo>
                <a:cubicBezTo>
                  <a:pt x="964412" y="3554204"/>
                  <a:pt x="960764" y="3558236"/>
                  <a:pt x="956730" y="3558814"/>
                </a:cubicBezTo>
                <a:cubicBezTo>
                  <a:pt x="926004" y="3563422"/>
                  <a:pt x="895471" y="3568800"/>
                  <a:pt x="864554" y="3571104"/>
                </a:cubicBezTo>
                <a:cubicBezTo>
                  <a:pt x="838629" y="3573022"/>
                  <a:pt x="813662" y="3572448"/>
                  <a:pt x="806942" y="3605862"/>
                </a:cubicBezTo>
                <a:cubicBezTo>
                  <a:pt x="805790" y="3611624"/>
                  <a:pt x="797532" y="3617770"/>
                  <a:pt x="791197" y="3620648"/>
                </a:cubicBezTo>
                <a:cubicBezTo>
                  <a:pt x="773144" y="3628906"/>
                  <a:pt x="753938" y="3634475"/>
                  <a:pt x="736079" y="3642925"/>
                </a:cubicBezTo>
                <a:cubicBezTo>
                  <a:pt x="677509" y="3671154"/>
                  <a:pt x="616250" y="3689015"/>
                  <a:pt x="550764" y="3685751"/>
                </a:cubicBezTo>
                <a:cubicBezTo>
                  <a:pt x="530409" y="3684791"/>
                  <a:pt x="510628" y="3674418"/>
                  <a:pt x="497762" y="3670578"/>
                </a:cubicBezTo>
                <a:cubicBezTo>
                  <a:pt x="460700" y="3685751"/>
                  <a:pt x="429589" y="3700345"/>
                  <a:pt x="397134" y="3711290"/>
                </a:cubicBezTo>
                <a:cubicBezTo>
                  <a:pt x="368521" y="3721084"/>
                  <a:pt x="338562" y="3727230"/>
                  <a:pt x="309178" y="3734335"/>
                </a:cubicBezTo>
                <a:cubicBezTo>
                  <a:pt x="298424" y="3737025"/>
                  <a:pt x="287479" y="3738561"/>
                  <a:pt x="276533" y="3739905"/>
                </a:cubicBezTo>
                <a:cubicBezTo>
                  <a:pt x="242352" y="3744129"/>
                  <a:pt x="206632" y="3733953"/>
                  <a:pt x="173219" y="3750083"/>
                </a:cubicBezTo>
                <a:cubicBezTo>
                  <a:pt x="155742" y="3758534"/>
                  <a:pt x="138458" y="3768710"/>
                  <a:pt x="120023" y="3773128"/>
                </a:cubicBezTo>
                <a:cubicBezTo>
                  <a:pt x="100244" y="3777928"/>
                  <a:pt x="80895" y="3785419"/>
                  <a:pt x="61139" y="3790771"/>
                </a:cubicBezTo>
                <a:lnTo>
                  <a:pt x="0" y="3795581"/>
                </a:lnTo>
                <a:lnTo>
                  <a:pt x="0" y="3082393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3015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FCC31CD7-AD9A-4357-21A6-09708AC7F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5094" y="273170"/>
            <a:ext cx="4572001" cy="7619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b="0" dirty="0" err="1">
                <a:ea typeface="+mn-lt"/>
                <a:cs typeface="+mn-lt"/>
              </a:rPr>
              <a:t>Діяльність</a:t>
            </a:r>
            <a:r>
              <a:rPr lang="ru-RU" b="0" dirty="0">
                <a:ea typeface="+mn-lt"/>
                <a:cs typeface="+mn-lt"/>
              </a:rPr>
              <a:t>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4BAA8E-ED14-C705-7787-76FC3DF24E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5095" y="1319453"/>
            <a:ext cx="4931433" cy="496345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400" dirty="0" err="1">
                <a:ea typeface="+mn-lt"/>
                <a:cs typeface="+mn-lt"/>
              </a:rPr>
              <a:t>розвиток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міжнародного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співробітництва</a:t>
            </a:r>
            <a:r>
              <a:rPr lang="ru-RU" sz="2400" dirty="0">
                <a:ea typeface="+mn-lt"/>
                <a:cs typeface="+mn-lt"/>
              </a:rPr>
              <a:t>, </a:t>
            </a:r>
            <a:r>
              <a:rPr lang="ru-RU" sz="2400" dirty="0" err="1">
                <a:ea typeface="+mn-lt"/>
                <a:cs typeface="+mn-lt"/>
              </a:rPr>
              <a:t>запобігання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конфліктів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між</a:t>
            </a:r>
            <a:r>
              <a:rPr lang="ru-RU" sz="2400" dirty="0">
                <a:ea typeface="+mn-lt"/>
                <a:cs typeface="+mn-lt"/>
              </a:rPr>
              <a:t> членами НАТО і членами-партнерами, </a:t>
            </a:r>
            <a:r>
              <a:rPr lang="ru-RU" sz="2400" dirty="0" err="1">
                <a:ea typeface="+mn-lt"/>
                <a:cs typeface="+mn-lt"/>
              </a:rPr>
              <a:t>захист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цінностей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демократії</a:t>
            </a:r>
            <a:r>
              <a:rPr lang="ru-RU" sz="2400" dirty="0">
                <a:ea typeface="+mn-lt"/>
                <a:cs typeface="+mn-lt"/>
              </a:rPr>
              <a:t>, </a:t>
            </a:r>
            <a:r>
              <a:rPr lang="ru-RU" sz="2400" dirty="0" err="1">
                <a:ea typeface="+mn-lt"/>
                <a:cs typeface="+mn-lt"/>
              </a:rPr>
              <a:t>економіки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вільного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підприємництва</a:t>
            </a:r>
            <a:r>
              <a:rPr lang="ru-RU" sz="2400" dirty="0">
                <a:ea typeface="+mn-lt"/>
                <a:cs typeface="+mn-lt"/>
              </a:rPr>
              <a:t> і верховенства закону.</a:t>
            </a:r>
            <a:endParaRPr lang="ru-RU" sz="240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1319600-5956-9502-EA53-C6D6BD576E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93432" y="273170"/>
            <a:ext cx="4572001" cy="7619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b="0" dirty="0" err="1">
                <a:ea typeface="+mn-lt"/>
                <a:cs typeface="+mn-lt"/>
              </a:rPr>
              <a:t>Завдання</a:t>
            </a:r>
            <a:r>
              <a:rPr lang="ru-RU" b="0" dirty="0">
                <a:ea typeface="+mn-lt"/>
                <a:cs typeface="+mn-lt"/>
              </a:rPr>
              <a:t>: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BD92996-16FD-9711-440F-B500B6E8E3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93435" y="1319453"/>
            <a:ext cx="5607167" cy="453213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400" dirty="0" err="1">
                <a:ea typeface="+mn-lt"/>
                <a:cs typeface="+mn-lt"/>
              </a:rPr>
              <a:t>забезпечення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колективної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безпеки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своїх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членів</a:t>
            </a:r>
            <a:r>
              <a:rPr lang="ru-RU" sz="2400" dirty="0">
                <a:ea typeface="+mn-lt"/>
                <a:cs typeface="+mn-lt"/>
              </a:rPr>
              <a:t> у </a:t>
            </a:r>
            <a:r>
              <a:rPr lang="ru-RU" sz="2400" dirty="0" err="1">
                <a:ea typeface="+mn-lt"/>
                <a:cs typeface="+mn-lt"/>
              </a:rPr>
              <a:t>європейсько-атлантичному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регіоні</a:t>
            </a:r>
            <a:r>
              <a:rPr lang="ru-RU" sz="2400" dirty="0">
                <a:ea typeface="+mn-lt"/>
                <a:cs typeface="+mn-lt"/>
              </a:rPr>
              <a:t> (</a:t>
            </a:r>
            <a:r>
              <a:rPr lang="ru-RU" sz="2400" dirty="0" err="1">
                <a:ea typeface="+mn-lt"/>
                <a:cs typeface="+mn-lt"/>
              </a:rPr>
              <a:t>напад</a:t>
            </a:r>
            <a:r>
              <a:rPr lang="ru-RU" sz="2400" dirty="0">
                <a:ea typeface="+mn-lt"/>
                <a:cs typeface="+mn-lt"/>
              </a:rPr>
              <a:t> на один </a:t>
            </a:r>
            <a:r>
              <a:rPr lang="ru-RU" sz="2400" dirty="0" err="1">
                <a:ea typeface="+mn-lt"/>
                <a:cs typeface="+mn-lt"/>
              </a:rPr>
              <a:t>із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членів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організації</a:t>
            </a:r>
            <a:r>
              <a:rPr lang="ru-RU" sz="2400" dirty="0">
                <a:ea typeface="+mn-lt"/>
                <a:cs typeface="+mn-lt"/>
              </a:rPr>
              <a:t>. </a:t>
            </a:r>
            <a:r>
              <a:rPr lang="ru-RU" sz="2400" dirty="0" err="1">
                <a:ea typeface="+mn-lt"/>
                <a:cs typeface="+mn-lt"/>
              </a:rPr>
              <a:t>розглядається</a:t>
            </a:r>
            <a:r>
              <a:rPr lang="ru-RU" sz="2400" dirty="0">
                <a:ea typeface="+mn-lt"/>
                <a:cs typeface="+mn-lt"/>
              </a:rPr>
              <a:t> як </a:t>
            </a:r>
            <a:r>
              <a:rPr lang="ru-RU" sz="2400" dirty="0" err="1">
                <a:ea typeface="+mn-lt"/>
                <a:cs typeface="+mn-lt"/>
              </a:rPr>
              <a:t>напад</a:t>
            </a:r>
            <a:r>
              <a:rPr lang="ru-RU" sz="2400" dirty="0">
                <a:ea typeface="+mn-lt"/>
                <a:cs typeface="+mn-lt"/>
              </a:rPr>
              <a:t> на союз </a:t>
            </a:r>
            <a:r>
              <a:rPr lang="ru-RU" sz="2400" dirty="0" err="1">
                <a:ea typeface="+mn-lt"/>
                <a:cs typeface="+mn-lt"/>
              </a:rPr>
              <a:t>загалом</a:t>
            </a:r>
            <a:r>
              <a:rPr lang="ru-RU" sz="2400" dirty="0">
                <a:ea typeface="+mn-lt"/>
                <a:cs typeface="+mn-lt"/>
              </a:rPr>
              <a:t>), </a:t>
            </a:r>
            <a:r>
              <a:rPr lang="ru-RU" sz="2400" dirty="0" err="1">
                <a:ea typeface="+mn-lt"/>
                <a:cs typeface="+mn-lt"/>
              </a:rPr>
              <a:t>гарантування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геополітичної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стабільності</a:t>
            </a:r>
            <a:r>
              <a:rPr lang="ru-RU" sz="2400" dirty="0">
                <a:ea typeface="+mn-lt"/>
                <a:cs typeface="+mn-lt"/>
              </a:rPr>
              <a:t> у </a:t>
            </a:r>
            <a:r>
              <a:rPr lang="ru-RU" sz="2400" dirty="0" err="1">
                <a:ea typeface="+mn-lt"/>
                <a:cs typeface="+mn-lt"/>
              </a:rPr>
              <a:t>світі</a:t>
            </a:r>
            <a:r>
              <a:rPr lang="ru-RU" sz="2400" dirty="0">
                <a:ea typeface="+mn-lt"/>
                <a:cs typeface="+mn-lt"/>
              </a:rPr>
              <a:t>.</a:t>
            </a:r>
            <a:r>
              <a:rPr lang="ru-RU" dirty="0">
                <a:ea typeface="+mn-lt"/>
                <a:cs typeface="+mn-lt"/>
              </a:rPr>
              <a:t> </a:t>
            </a:r>
            <a:endParaRPr lang="ru-RU"/>
          </a:p>
        </p:txBody>
      </p:sp>
      <p:pic>
        <p:nvPicPr>
          <p:cNvPr id="9" name="Рисунок 9" descr="Изображение выглядит как несколько, толпа&#10;&#10;Автоматически созданное описание">
            <a:extLst>
              <a:ext uri="{FF2B5EF4-FFF2-40B4-BE49-F238E27FC236}">
                <a16:creationId xmlns:a16="http://schemas.microsoft.com/office/drawing/2014/main" id="{15F2D6EC-1DC8-2B4B-A858-47E640120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0249" y="4338291"/>
            <a:ext cx="3476444" cy="227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856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хема">
  <a:themeElements>
    <a:clrScheme name="Схема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Схема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хема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TM04033919[[fn=Схема]]</Template>
  <TotalTime>679</TotalTime>
  <Words>715</Words>
  <Application>Microsoft Office PowerPoint</Application>
  <PresentationFormat>Широкий екран</PresentationFormat>
  <Paragraphs>34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6" baseType="lpstr">
      <vt:lpstr>Arial</vt:lpstr>
      <vt:lpstr>Calibri Light</vt:lpstr>
      <vt:lpstr>PT Serif</vt:lpstr>
      <vt:lpstr>Söhne</vt:lpstr>
      <vt:lpstr>Times New Roman</vt:lpstr>
      <vt:lpstr>Tw Cen MT</vt:lpstr>
      <vt:lpstr>Wingdings</vt:lpstr>
      <vt:lpstr>Схема</vt:lpstr>
      <vt:lpstr>НАТО: історія створення та розвитку Північноатлантичного альянсу</vt:lpstr>
      <vt:lpstr>Презентація PowerPoint</vt:lpstr>
      <vt:lpstr>Презентація PowerPoint</vt:lpstr>
      <vt:lpstr>Презентація PowerPoint</vt:lpstr>
      <vt:lpstr>Держави які входили в НАТО та ОВД</vt:lpstr>
      <vt:lpstr>Презентація PowerPoint</vt:lpstr>
      <vt:lpstr>Стратегічна концепція НАТО:</vt:lpstr>
      <vt:lpstr>Штаб-квартира НАТО </vt:lpstr>
      <vt:lpstr>Презентація PowerPoint</vt:lpstr>
      <vt:lpstr>Діяльність НАТО зосереджена  на таких  основних  напрямках</vt:lpstr>
      <vt:lpstr>Чому Україна  досі не є членом НАТО?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Boss</dc:creator>
  <cp:lastModifiedBy>Olga</cp:lastModifiedBy>
  <cp:revision>174</cp:revision>
  <dcterms:created xsi:type="dcterms:W3CDTF">2023-04-03T16:11:09Z</dcterms:created>
  <dcterms:modified xsi:type="dcterms:W3CDTF">2024-04-30T18:13:52Z</dcterms:modified>
</cp:coreProperties>
</file>