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1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72400" cy="1470025"/>
          </a:xfrm>
        </p:spPr>
        <p:txBody>
          <a:bodyPr/>
          <a:lstStyle/>
          <a:p>
            <a:r>
              <a:rPr lang="ru-RU" dirty="0" smtClean="0"/>
              <a:t>ТЕОРІЯ СИСТЕМ ТА СИСТЕМНИЙ АНАЛІЗ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6400800" cy="2713856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ЛЕКЦІЯ </a:t>
            </a:r>
            <a:r>
              <a:rPr lang="en-US" dirty="0">
                <a:solidFill>
                  <a:schemeClr val="tx1"/>
                </a:solidFill>
              </a:rPr>
              <a:t>4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Задачі системного аналізу 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складних систем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384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dirty="0" smtClean="0"/>
              <a:t>Системний аналіз складної системи та організаційні заходи з його забезпечення </a:t>
            </a:r>
            <a:br>
              <a:rPr lang="uk-UA" sz="3200" dirty="0" smtClean="0"/>
            </a:br>
            <a:r>
              <a:rPr lang="uk-UA" sz="3200" dirty="0" smtClean="0"/>
              <a:t>(1 та 2 рівень задач)</a:t>
            </a:r>
            <a:endParaRPr lang="uk-UA" sz="3200" dirty="0"/>
          </a:p>
        </p:txBody>
      </p:sp>
      <p:pic>
        <p:nvPicPr>
          <p:cNvPr id="7170" name="Picture 2" descr="K:\Сист анализ\Screenshot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480720" cy="506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616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Задачі </a:t>
            </a:r>
            <a:r>
              <a:rPr lang="uk-UA" dirty="0" smtClean="0"/>
              <a:t>третього рівня </a:t>
            </a:r>
            <a:r>
              <a:rPr lang="uk-UA" dirty="0"/>
              <a:t>для складних формалізованих систем</a:t>
            </a:r>
          </a:p>
        </p:txBody>
      </p:sp>
      <p:pic>
        <p:nvPicPr>
          <p:cNvPr id="8194" name="Picture 2" descr="K:\Сист анализ\Screenshot_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6" b="-6436"/>
          <a:stretch/>
        </p:blipFill>
        <p:spPr bwMode="auto">
          <a:xfrm>
            <a:off x="683568" y="1800000"/>
            <a:ext cx="7889643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298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Задачі </a:t>
            </a:r>
            <a:r>
              <a:rPr lang="uk-UA" dirty="0" smtClean="0"/>
              <a:t>четвертого рівня </a:t>
            </a:r>
            <a:r>
              <a:rPr lang="uk-UA" dirty="0"/>
              <a:t>для складних формалізованих систем</a:t>
            </a:r>
          </a:p>
        </p:txBody>
      </p:sp>
      <p:pic>
        <p:nvPicPr>
          <p:cNvPr id="9218" name="Picture 2" descr="K:\Сист анализ\Screenshot_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5" b="-10165"/>
          <a:stretch/>
        </p:blipFill>
        <p:spPr bwMode="auto">
          <a:xfrm>
            <a:off x="467543" y="2052000"/>
            <a:ext cx="8389855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294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Комплекс задач СА складних систем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11256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2400" b="1" dirty="0" smtClean="0"/>
              <a:t>Складна формалізована система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400" b="1" dirty="0" smtClean="0"/>
              <a:t>1 рівень задач </a:t>
            </a:r>
            <a:r>
              <a:rPr lang="uk-UA" sz="2400" dirty="0" smtClean="0"/>
              <a:t>– випробування та спостереження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400" dirty="0" smtClean="0"/>
              <a:t>(дослідник, експериментатор, фахівець з прикладної галузі, оператор)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Вивчення складної системи як об'єкта СА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Збирання кількісної інформації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Збирання якісної інформації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Організаційні заходи: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вплив на складну систему і систему спостережень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400" b="1" dirty="0" smtClean="0"/>
              <a:t>2 рівень задач </a:t>
            </a:r>
            <a:r>
              <a:rPr lang="uk-UA" sz="2400" dirty="0" smtClean="0"/>
              <a:t>– інтерпретація результатів спостережень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400" dirty="0" smtClean="0"/>
              <a:t>(системний аналітик)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2.1. Кількісний аналіз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Ідентифікація, оцінювання, </a:t>
            </a:r>
            <a:r>
              <a:rPr lang="uk-UA" sz="1800" b="1" dirty="0" smtClean="0"/>
              <a:t>оптимізація, </a:t>
            </a:r>
            <a:r>
              <a:rPr lang="uk-UA" sz="1800" dirty="0" smtClean="0"/>
              <a:t>моделювання та </a:t>
            </a:r>
            <a:r>
              <a:rPr lang="uk-UA" sz="1800" b="1" dirty="0" smtClean="0"/>
              <a:t>прогнозування</a:t>
            </a:r>
            <a:endParaRPr lang="uk-UA" sz="1800" b="1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2.2. Якісний аналіз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Експертне оцінювання, прогнозування, імітаційне моделювання, </a:t>
            </a:r>
            <a:r>
              <a:rPr lang="uk-UA" sz="1800" dirty="0" err="1" smtClean="0"/>
              <a:t>нейромережеве</a:t>
            </a:r>
            <a:r>
              <a:rPr lang="uk-UA" sz="1800" dirty="0" smtClean="0"/>
              <a:t> та нечітке моделювання та прогнозування</a:t>
            </a: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931373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Комплекс задач СА </a:t>
            </a:r>
            <a:r>
              <a:rPr lang="ru-RU" dirty="0" err="1"/>
              <a:t>складних</a:t>
            </a:r>
            <a:r>
              <a:rPr lang="ru-RU" dirty="0"/>
              <a:t> систем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 smtClean="0"/>
              <a:t>3 рівень задач </a:t>
            </a:r>
            <a:r>
              <a:rPr lang="uk-UA" sz="2400" dirty="0" smtClean="0"/>
              <a:t>– створення інформаційного забезпечення СА та прийняття рішень (системний аналітик)</a:t>
            </a:r>
            <a:endParaRPr lang="uk-UA" sz="2400" dirty="0"/>
          </a:p>
          <a:p>
            <a:pPr marL="0" indent="0">
              <a:buNone/>
            </a:pPr>
            <a:r>
              <a:rPr lang="uk-UA" sz="1800" dirty="0" smtClean="0"/>
              <a:t>Узгодження різновидів інформації</a:t>
            </a:r>
          </a:p>
          <a:p>
            <a:pPr marL="0" indent="0">
              <a:buNone/>
            </a:pPr>
            <a:r>
              <a:rPr lang="uk-UA" sz="1800" dirty="0" smtClean="0"/>
              <a:t>Створення баз даних та баз знань</a:t>
            </a:r>
          </a:p>
          <a:p>
            <a:pPr marL="0" indent="0">
              <a:buNone/>
            </a:pPr>
            <a:r>
              <a:rPr lang="uk-UA" sz="1800" dirty="0" smtClean="0"/>
              <a:t>Створення експертних систем</a:t>
            </a:r>
          </a:p>
          <a:p>
            <a:pPr marL="0" indent="0">
              <a:buNone/>
            </a:pPr>
            <a:r>
              <a:rPr lang="uk-UA" sz="1800" dirty="0" smtClean="0"/>
              <a:t>Формування рекомендацій для організаційних підсистем складної системи</a:t>
            </a:r>
          </a:p>
          <a:p>
            <a:pPr marL="0" indent="0">
              <a:buNone/>
            </a:pPr>
            <a:r>
              <a:rPr lang="uk-UA" sz="2400" b="1" dirty="0" smtClean="0"/>
              <a:t>4 рівень задач </a:t>
            </a:r>
            <a:r>
              <a:rPr lang="uk-UA" sz="2400" dirty="0" smtClean="0"/>
              <a:t>– Прийняття рішень щодо складної системи: задачі проектування, дослідження та удосконалення, управління (особа, що приймає рішення)</a:t>
            </a:r>
          </a:p>
          <a:p>
            <a:pPr marL="0" indent="0">
              <a:buNone/>
            </a:pPr>
            <a:r>
              <a:rPr lang="uk-UA" sz="1800" dirty="0" smtClean="0"/>
              <a:t>Багатоцільовий аналіз та евристичне оцінювання: </a:t>
            </a:r>
          </a:p>
          <a:p>
            <a:pPr marL="0" indent="0">
              <a:buNone/>
            </a:pPr>
            <a:r>
              <a:rPr lang="uk-UA" sz="1800" dirty="0" smtClean="0"/>
              <a:t>використовуються результати від експертних систем, </a:t>
            </a:r>
            <a:r>
              <a:rPr lang="ru-RU" sz="1800" dirty="0"/>
              <a:t>баз </a:t>
            </a:r>
            <a:r>
              <a:rPr lang="ru-RU" sz="1800" dirty="0" err="1"/>
              <a:t>даних</a:t>
            </a:r>
            <a:r>
              <a:rPr lang="ru-RU" sz="1800" dirty="0"/>
              <a:t> та баз </a:t>
            </a:r>
            <a:r>
              <a:rPr lang="ru-RU" sz="1800" dirty="0" err="1"/>
              <a:t>знань</a:t>
            </a:r>
            <a:r>
              <a:rPr lang="uk-UA" sz="1800" dirty="0" smtClean="0"/>
              <a:t>, даних моніторингу, стан та умови функціонування складної системи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403811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/>
              <a:t>Приклад взаємодії підсистем природного та штучного походження у складній системі</a:t>
            </a:r>
            <a:endParaRPr lang="uk-UA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3" y="1484784"/>
            <a:ext cx="7648575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3448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/>
              <a:t>Приклад взаємодії підсистем природного та штучного </a:t>
            </a:r>
            <a:r>
              <a:rPr lang="uk-UA" sz="3200" dirty="0" smtClean="0"/>
              <a:t>походження </a:t>
            </a:r>
            <a:r>
              <a:rPr lang="uk-UA" sz="3200" dirty="0"/>
              <a:t>у складній системі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51193"/>
            <a:ext cx="6944444" cy="5474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172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/>
              <a:t>Приклад взаємодії підсистем природного та штучного походження у складній системі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66" y="1700808"/>
            <a:ext cx="7410450" cy="465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479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uk-UA" dirty="0" smtClean="0"/>
              <a:t>Задачі першого рівня для складних формалізованих систем</a:t>
            </a:r>
            <a:endParaRPr lang="uk-UA" dirty="0"/>
          </a:p>
        </p:txBody>
      </p:sp>
      <p:pic>
        <p:nvPicPr>
          <p:cNvPr id="4098" name="Picture 2" descr="K:\Сист анализ\Screenshot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4" b="-5464"/>
          <a:stretch/>
        </p:blipFill>
        <p:spPr bwMode="auto">
          <a:xfrm>
            <a:off x="1824036" y="1368000"/>
            <a:ext cx="5495925" cy="577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226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Задачі </a:t>
            </a:r>
            <a:r>
              <a:rPr lang="uk-UA" dirty="0" smtClean="0"/>
              <a:t>другого рівня </a:t>
            </a:r>
            <a:r>
              <a:rPr lang="uk-UA" dirty="0"/>
              <a:t>для складних формалізованих систем</a:t>
            </a:r>
          </a:p>
        </p:txBody>
      </p:sp>
      <p:pic>
        <p:nvPicPr>
          <p:cNvPr id="5122" name="Picture 2" descr="K:\Сист анализ\Screenshot_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1" b="-11661"/>
          <a:stretch/>
        </p:blipFill>
        <p:spPr bwMode="auto">
          <a:xfrm>
            <a:off x="1782219" y="1412776"/>
            <a:ext cx="5524500" cy="191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K:\Сист анализ\Screenshot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894" y="2996952"/>
            <a:ext cx="5457825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K:\Сист анализ\Screenshot_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606" y="5711577"/>
            <a:ext cx="5419725" cy="39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311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Задачі другого рівня для складних формалізованих систем</a:t>
            </a:r>
          </a:p>
        </p:txBody>
      </p:sp>
      <p:pic>
        <p:nvPicPr>
          <p:cNvPr id="6146" name="Picture 2" descr="K:\Сист анализ\Screenshot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99499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0772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269</Words>
  <Application>Microsoft Office PowerPoint</Application>
  <PresentationFormat>Экран (4:3)</PresentationFormat>
  <Paragraphs>37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ТЕОРІЯ СИСТЕМ ТА СИСТЕМНИЙ АНАЛІЗ</vt:lpstr>
      <vt:lpstr>Комплекс задач СА складних систем</vt:lpstr>
      <vt:lpstr>Комплекс задач СА складних систем</vt:lpstr>
      <vt:lpstr>Приклад взаємодії підсистем природного та штучного походження у складній системі</vt:lpstr>
      <vt:lpstr>Приклад взаємодії підсистем природного та штучного походження у складній системі</vt:lpstr>
      <vt:lpstr>Приклад взаємодії підсистем природного та штучного походження у складній системі</vt:lpstr>
      <vt:lpstr>Задачі першого рівня для складних формалізованих систем</vt:lpstr>
      <vt:lpstr>Задачі другого рівня для складних формалізованих систем</vt:lpstr>
      <vt:lpstr>Задачі другого рівня для складних формалізованих систем</vt:lpstr>
      <vt:lpstr>Системний аналіз складної системи та організаційні заходи з його забезпечення  (1 та 2 рівень задач)</vt:lpstr>
      <vt:lpstr>Задачі третього рівня для складних формалізованих систем</vt:lpstr>
      <vt:lpstr>Задачі четвертого рівня для складних формалізованих систем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ТЕОРІЯ СИСТЕМ ТА СИСТЕМНИЙ АНАЛІЗ</dc:title>
  <dc:creator>jup</dc:creator>
  <cp:lastModifiedBy>jup</cp:lastModifiedBy>
  <cp:revision>35</cp:revision>
  <dcterms:created xsi:type="dcterms:W3CDTF">2020-02-18T08:49:28Z</dcterms:created>
  <dcterms:modified xsi:type="dcterms:W3CDTF">2022-05-16T07:06:14Z</dcterms:modified>
</cp:coreProperties>
</file>