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81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70EE-D28E-4B6B-B749-F43A02618174}" type="datetimeFigureOut">
              <a:rPr lang="ru-RU" smtClean="0"/>
              <a:t>24.02.2023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EA383-C7DC-4607-981F-2B8290C16E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0182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70EE-D28E-4B6B-B749-F43A02618174}" type="datetimeFigureOut">
              <a:rPr lang="ru-RU" smtClean="0"/>
              <a:t>24.02.2023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EA383-C7DC-4607-981F-2B8290C16E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4522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70EE-D28E-4B6B-B749-F43A02618174}" type="datetimeFigureOut">
              <a:rPr lang="ru-RU" smtClean="0"/>
              <a:t>24.02.2023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EA383-C7DC-4607-981F-2B8290C16E32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017507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70EE-D28E-4B6B-B749-F43A02618174}" type="datetimeFigureOut">
              <a:rPr lang="ru-RU" smtClean="0"/>
              <a:t>24.02.2023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EA383-C7DC-4607-981F-2B8290C16E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66947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70EE-D28E-4B6B-B749-F43A02618174}" type="datetimeFigureOut">
              <a:rPr lang="ru-RU" smtClean="0"/>
              <a:t>24.02.2023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EA383-C7DC-4607-981F-2B8290C16E32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931423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70EE-D28E-4B6B-B749-F43A02618174}" type="datetimeFigureOut">
              <a:rPr lang="ru-RU" smtClean="0"/>
              <a:t>24.02.2023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EA383-C7DC-4607-981F-2B8290C16E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94919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70EE-D28E-4B6B-B749-F43A02618174}" type="datetimeFigureOut">
              <a:rPr lang="ru-RU" smtClean="0"/>
              <a:t>24.02.2023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EA383-C7DC-4607-981F-2B8290C16E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09272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70EE-D28E-4B6B-B749-F43A02618174}" type="datetimeFigureOut">
              <a:rPr lang="ru-RU" smtClean="0"/>
              <a:t>24.02.2023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EA383-C7DC-4607-981F-2B8290C16E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6685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70EE-D28E-4B6B-B749-F43A02618174}" type="datetimeFigureOut">
              <a:rPr lang="ru-RU" smtClean="0"/>
              <a:t>24.02.2023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EA383-C7DC-4607-981F-2B8290C16E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4489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70EE-D28E-4B6B-B749-F43A02618174}" type="datetimeFigureOut">
              <a:rPr lang="ru-RU" smtClean="0"/>
              <a:t>24.02.2023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EA383-C7DC-4607-981F-2B8290C16E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4461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70EE-D28E-4B6B-B749-F43A02618174}" type="datetimeFigureOut">
              <a:rPr lang="ru-RU" smtClean="0"/>
              <a:t>24.02.2023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EA383-C7DC-4607-981F-2B8290C16E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8305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70EE-D28E-4B6B-B749-F43A02618174}" type="datetimeFigureOut">
              <a:rPr lang="ru-RU" smtClean="0"/>
              <a:t>24.02.2023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EA383-C7DC-4607-981F-2B8290C16E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5928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70EE-D28E-4B6B-B749-F43A02618174}" type="datetimeFigureOut">
              <a:rPr lang="ru-RU" smtClean="0"/>
              <a:t>24.02.2023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EA383-C7DC-4607-981F-2B8290C16E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421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70EE-D28E-4B6B-B749-F43A02618174}" type="datetimeFigureOut">
              <a:rPr lang="ru-RU" smtClean="0"/>
              <a:t>24.02.2023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EA383-C7DC-4607-981F-2B8290C16E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8693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70EE-D28E-4B6B-B749-F43A02618174}" type="datetimeFigureOut">
              <a:rPr lang="ru-RU" smtClean="0"/>
              <a:t>24.02.2023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EA383-C7DC-4607-981F-2B8290C16E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2112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EA383-C7DC-4607-981F-2B8290C16E32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470EE-D28E-4B6B-B749-F43A02618174}" type="datetimeFigureOut">
              <a:rPr lang="ru-RU" smtClean="0"/>
              <a:t>24.02.2023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9142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5470EE-D28E-4B6B-B749-F43A02618174}" type="datetimeFigureOut">
              <a:rPr lang="ru-RU" smtClean="0"/>
              <a:t>24.02.2023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E0EA383-C7DC-4607-981F-2B8290C16E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0096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696036"/>
            <a:ext cx="7766936" cy="4642765"/>
          </a:xfrm>
        </p:spPr>
        <p:txBody>
          <a:bodyPr/>
          <a:lstStyle/>
          <a:p>
            <a:pPr algn="ctr"/>
            <a:r>
              <a:rPr lang="uk-UA" sz="2800" b="1" dirty="0"/>
              <a:t>Лекція </a:t>
            </a:r>
            <a:r>
              <a:rPr lang="uk-UA" sz="2800" b="1" dirty="0" smtClean="0"/>
              <a:t>2. </a:t>
            </a:r>
            <a:r>
              <a:rPr lang="uk-UA" sz="2800" b="1" dirty="0"/>
              <a:t>ФІНАНСОВА СИСТЕМА</a:t>
            </a:r>
            <a:endParaRPr lang="ru-RU" sz="2800" b="1" dirty="0"/>
          </a:p>
          <a:p>
            <a:pPr algn="l"/>
            <a:endParaRPr lang="uk-UA" dirty="0" smtClean="0"/>
          </a:p>
          <a:p>
            <a:pPr algn="l"/>
            <a:r>
              <a:rPr lang="uk-UA" dirty="0" smtClean="0"/>
              <a:t>1</a:t>
            </a:r>
            <a:r>
              <a:rPr lang="uk-UA" dirty="0"/>
              <a:t>. Поняття фінансової системи, її типи, ознаки та принципи її побудови </a:t>
            </a:r>
            <a:endParaRPr lang="ru-RU" dirty="0"/>
          </a:p>
          <a:p>
            <a:pPr algn="l"/>
            <a:r>
              <a:rPr lang="uk-UA" dirty="0"/>
              <a:t>2. Внутрішня (структурна) будова фінансової </a:t>
            </a:r>
            <a:r>
              <a:rPr lang="uk-UA" dirty="0" smtClean="0"/>
              <a:t>системи та характеристика її елементів</a:t>
            </a:r>
            <a:endParaRPr lang="ru-RU" dirty="0"/>
          </a:p>
          <a:p>
            <a:pPr algn="l"/>
            <a:r>
              <a:rPr lang="uk-UA" dirty="0"/>
              <a:t>3. Фінансова система України за організаційною структурою</a:t>
            </a:r>
            <a:endParaRPr lang="ru-RU" dirty="0"/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75943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68490"/>
            <a:ext cx="8596668" cy="5909479"/>
          </a:xfrm>
        </p:spPr>
        <p:txBody>
          <a:bodyPr>
            <a:normAutofit fontScale="92500" lnSpcReduction="20000"/>
          </a:bodyPr>
          <a:lstStyle/>
          <a:p>
            <a:r>
              <a:rPr lang="uk-UA" dirty="0"/>
              <a:t>Головною ланкою публічних державних фінансів безперечно є </a:t>
            </a:r>
            <a:r>
              <a:rPr lang="uk-UA" b="1" i="1" dirty="0"/>
              <a:t>бюджет держави</a:t>
            </a:r>
            <a:r>
              <a:rPr lang="uk-UA" dirty="0"/>
              <a:t> – централізований фонд фінансових ресурсів, сформований для забезпечення виконання завдань і функцій, які здійснюються відповідно органами державної влади, органами влади Автономної Республіки Крим, органами місцевого самоврядування. Бюджет держави включає місцеві бюджети та державний бюджет України.</a:t>
            </a:r>
            <a:endParaRPr lang="ru-RU" dirty="0"/>
          </a:p>
          <a:p>
            <a:r>
              <a:rPr lang="uk-UA" b="1" i="1" dirty="0"/>
              <a:t>Позабюджетні державні фонди</a:t>
            </a:r>
            <a:r>
              <a:rPr lang="uk-UA" dirty="0"/>
              <a:t> є системою державних фондів фінансових ресурсів, що є відокремленими від бюджету і мають певне цільове призначення. До ключових позабюджетних державних фондів України належать Пенсійний фонд </a:t>
            </a:r>
            <a:r>
              <a:rPr lang="uk-UA" dirty="0" smtClean="0"/>
              <a:t>України.</a:t>
            </a:r>
            <a:endParaRPr lang="ru-RU" dirty="0"/>
          </a:p>
          <a:p>
            <a:r>
              <a:rPr lang="uk-UA" b="1" i="1" dirty="0"/>
              <a:t>Державний (місцевий) кредит</a:t>
            </a:r>
            <a:r>
              <a:rPr lang="uk-UA" dirty="0"/>
              <a:t> є особливим видом кредитних відносин між юридичними і фізичними особами, міжнародними організаціями та органами державної (місцевої) влади, в яких останні виступають в ролі позичальника, гаранта або кредитора. Дана ланка фінансової системи немає ні окремого фонду фінансових ресурсів, ні відособленого органу управління. Найбільш поширеною формою державного кредиту є відносини в яких держава виступає в якості позичальника. Залучені кошти, здебільшого йдуть на покриття дефіциту бюджету.</a:t>
            </a:r>
            <a:endParaRPr lang="ru-RU" dirty="0"/>
          </a:p>
          <a:p>
            <a:r>
              <a:rPr lang="uk-UA" b="1" i="1" dirty="0"/>
              <a:t>Резервні державні фонди</a:t>
            </a:r>
            <a:r>
              <a:rPr lang="uk-UA" dirty="0"/>
              <a:t> характеризує фонди фінансових ресурсів органів державної влади, що не включені до попередніх ланок публічних фінансів. Наприклад, для фінансування невідкладних витрат у народному господарстві, соціально-культурних та інших заходів, не передбачених і які не могли бути передбачені під час затвердження Державного бюджету України на відповідний рік Кабінетом Міністрів України створено резервний фонд.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33179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4967" y="368490"/>
            <a:ext cx="10290412" cy="611419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dirty="0"/>
              <a:t>Резервний фонд використовується на фінансування:</a:t>
            </a:r>
            <a:endParaRPr lang="ru-RU" dirty="0"/>
          </a:p>
          <a:p>
            <a:r>
              <a:rPr lang="uk-UA" dirty="0"/>
              <a:t>1) витрат, пов'язаних з надзвичайними ситуаціями;</a:t>
            </a:r>
            <a:endParaRPr lang="ru-RU" dirty="0"/>
          </a:p>
          <a:p>
            <a:r>
              <a:rPr lang="uk-UA" dirty="0"/>
              <a:t>2) робіт по ліквідації наслідків стихійних явищ та аварій;</a:t>
            </a:r>
            <a:endParaRPr lang="ru-RU" dirty="0"/>
          </a:p>
          <a:p>
            <a:r>
              <a:rPr lang="uk-UA" dirty="0"/>
              <a:t>3) непередбачених витрат, пов'язаних з введенням законів;</a:t>
            </a:r>
            <a:endParaRPr lang="ru-RU" dirty="0"/>
          </a:p>
          <a:p>
            <a:r>
              <a:rPr lang="uk-UA" dirty="0"/>
              <a:t>4) інших заходів.</a:t>
            </a:r>
            <a:endParaRPr lang="ru-RU" dirty="0"/>
          </a:p>
          <a:p>
            <a:r>
              <a:rPr lang="uk-UA" b="1" i="1" dirty="0"/>
              <a:t>Фінанси суб’єктів господарювання</a:t>
            </a:r>
            <a:r>
              <a:rPr lang="uk-UA" dirty="0"/>
              <a:t> є самостійною ланкою національної фінансово-кредитної системи з індивідуальним кругообігом коштів, що забезпечує покриття витрат виробництва продукції (робіт, послуг) і одержання прибутку. Фінанси суб’єктів господарювання охоплюють фінансові відносини та рух грошових потоків на рівні приватних, державних і комунальних підприємств. </a:t>
            </a:r>
            <a:endParaRPr lang="ru-RU" dirty="0"/>
          </a:p>
          <a:p>
            <a:r>
              <a:rPr lang="uk-UA" b="1" i="1" dirty="0"/>
              <a:t>Фінанси домогосподарств</a:t>
            </a:r>
            <a:r>
              <a:rPr lang="uk-UA" dirty="0"/>
              <a:t> відображають відносини, пов’язані з формування, розподілом і використанням доходів населення. </a:t>
            </a:r>
            <a:endParaRPr lang="ru-RU" dirty="0"/>
          </a:p>
          <a:p>
            <a:r>
              <a:rPr lang="uk-UA" b="1" i="1" dirty="0"/>
              <a:t>Фінансовий ринок</a:t>
            </a:r>
            <a:r>
              <a:rPr lang="uk-UA" dirty="0"/>
              <a:t> є відокремленою ланкою фінансової системи на рівні забезпечення та охоплює сукупність економічних відносин, які пов’язані з купівлею та </a:t>
            </a:r>
            <a:r>
              <a:rPr lang="uk-UA" dirty="0" err="1"/>
              <a:t>продажем</a:t>
            </a:r>
            <a:r>
              <a:rPr lang="uk-UA" dirty="0"/>
              <a:t> фінансових інструментів. В залежності від періоду використання цих інструментів фінансовий ринок поділяють на:</a:t>
            </a:r>
            <a:endParaRPr lang="ru-RU" dirty="0"/>
          </a:p>
          <a:p>
            <a:r>
              <a:rPr lang="uk-UA" u="sng" dirty="0" smtClean="0"/>
              <a:t>ринок грошей (до 1 року) </a:t>
            </a:r>
            <a:r>
              <a:rPr lang="uk-UA" dirty="0" smtClean="0"/>
              <a:t>– </a:t>
            </a:r>
            <a:r>
              <a:rPr lang="uk-UA" dirty="0"/>
              <a:t>короткострокові позики та цінні папери (векселі, чеки);</a:t>
            </a:r>
            <a:endParaRPr lang="ru-RU" dirty="0"/>
          </a:p>
          <a:p>
            <a:r>
              <a:rPr lang="uk-UA" u="sng" dirty="0" smtClean="0"/>
              <a:t>ринок </a:t>
            </a:r>
            <a:r>
              <a:rPr lang="uk-UA" u="sng" dirty="0"/>
              <a:t>капіталу (більше </a:t>
            </a:r>
            <a:r>
              <a:rPr lang="uk-UA" u="sng" dirty="0" smtClean="0"/>
              <a:t>1 </a:t>
            </a:r>
            <a:r>
              <a:rPr lang="uk-UA" u="sng" dirty="0"/>
              <a:t>року)</a:t>
            </a:r>
            <a:r>
              <a:rPr lang="uk-UA" dirty="0"/>
              <a:t> – довгострокові позики та цінні папери (корпоративні облігації, акції).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Специфічність цієї ланки полягає в тому, що вона приймає участь у русі грошових потоків через посередників – фінансово-кредитні установи</a:t>
            </a:r>
            <a:r>
              <a:rPr lang="uk-UA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34942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368490"/>
            <a:ext cx="9422010" cy="5909479"/>
          </a:xfrm>
        </p:spPr>
        <p:txBody>
          <a:bodyPr>
            <a:normAutofit/>
          </a:bodyPr>
          <a:lstStyle/>
          <a:p>
            <a:r>
              <a:rPr lang="uk-UA" b="1" i="1" u="sng" dirty="0"/>
              <a:t>Страхування</a:t>
            </a:r>
            <a:r>
              <a:rPr lang="uk-UA" dirty="0"/>
              <a:t>, що також представлене на рівні забезпечення фінансової системи, відображає економічні відносини з приводу організації страхового захисту за рахунок створення і використання страхового фонду з метою стабілізації економіки, розподілу ризиків, задоволення потреб страхувальників та власників, здійснення підприємницької діяльності, інвестування в економіку країни тимчасово вільних </a:t>
            </a:r>
            <a:r>
              <a:rPr lang="uk-UA" dirty="0" smtClean="0"/>
              <a:t>коштів.</a:t>
            </a:r>
          </a:p>
          <a:p>
            <a:endParaRPr lang="uk-UA" dirty="0" smtClean="0"/>
          </a:p>
          <a:p>
            <a:pPr marL="0" indent="0">
              <a:buNone/>
            </a:pPr>
            <a:r>
              <a:rPr lang="uk-UA" b="1" dirty="0"/>
              <a:t>3. Фінансова система України за організаційною структурою</a:t>
            </a:r>
            <a:endParaRPr lang="ru-RU" dirty="0"/>
          </a:p>
          <a:p>
            <a:r>
              <a:rPr lang="uk-UA" dirty="0"/>
              <a:t> </a:t>
            </a:r>
            <a:endParaRPr lang="ru-RU" dirty="0"/>
          </a:p>
          <a:p>
            <a:r>
              <a:rPr lang="uk-UA" b="1" u="sng" dirty="0"/>
              <a:t>Фінансова система</a:t>
            </a:r>
            <a:r>
              <a:rPr lang="uk-UA" u="sng" dirty="0"/>
              <a:t> (за організаційною будовою) </a:t>
            </a:r>
            <a:r>
              <a:rPr lang="uk-UA" dirty="0"/>
              <a:t>представляє собою сукупність фінансових органів і інструментів, що входять до системи управління фінансами. Така побудова пов’язана з тим, що рух грошових потоків не здійснюється об’єктивно сам по собі, а спрямовуються за певними правилами, тобто у відповідності до фінансового механізму, і керується управлінськими структурами.</a:t>
            </a:r>
            <a:endParaRPr lang="ru-RU" dirty="0"/>
          </a:p>
          <a:p>
            <a:r>
              <a:rPr lang="uk-UA" dirty="0"/>
              <a:t>Організаційна будова фінансової системи кожної країни, має свої особливості, визначені історичним розвитком, станом розвитку економіки та нормативно-правовою базою. Фінансова система України за організаційною будовою </a:t>
            </a:r>
            <a:r>
              <a:rPr lang="uk-UA" dirty="0" smtClean="0"/>
              <a:t>представлена </a:t>
            </a:r>
            <a:r>
              <a:rPr lang="uk-UA" dirty="0"/>
              <a:t>на </a:t>
            </a:r>
            <a:r>
              <a:rPr lang="uk-UA" dirty="0" smtClean="0"/>
              <a:t>рис: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03182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4963" y="354842"/>
            <a:ext cx="9210482" cy="555464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559834" y="6018662"/>
            <a:ext cx="52407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400" dirty="0"/>
              <a:t>Фінансова система України за організаційною будовою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0814773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68490"/>
            <a:ext cx="8596668" cy="59094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Органи управління фінансами в Україні можуть бути згруповані наступним чином:</a:t>
            </a:r>
            <a:endParaRPr lang="ru-RU" dirty="0"/>
          </a:p>
          <a:p>
            <a:r>
              <a:rPr lang="uk-UA" dirty="0"/>
              <a:t>І блок. </a:t>
            </a:r>
            <a:r>
              <a:rPr lang="uk-UA" b="1" i="1" dirty="0"/>
              <a:t>Міністерство фінансів України та його відособлені та відокремлені підрозділи</a:t>
            </a:r>
            <a:r>
              <a:rPr lang="uk-UA" dirty="0"/>
              <a:t>. Міністерство фінансів України є головним органом у системі центральних органів виконавчої влади із забезпечення реалізації єдиної державної фінансової, бюджетної, податкової, митної політики, політики у сфері державного внутрішнього фінансового контролю та здійснення контролю за її проведенням Державною податковою </a:t>
            </a:r>
            <a:r>
              <a:rPr lang="uk-UA" dirty="0" smtClean="0"/>
              <a:t>службою України, Державною митною службою України, Державною аудиторською службою України, </a:t>
            </a:r>
            <a:r>
              <a:rPr lang="uk-UA" dirty="0"/>
              <a:t>Державним казначейством . </a:t>
            </a:r>
            <a:endParaRPr lang="ru-RU" dirty="0"/>
          </a:p>
          <a:p>
            <a:r>
              <a:rPr lang="uk-UA" dirty="0"/>
              <a:t>ІІ блок. </a:t>
            </a:r>
            <a:r>
              <a:rPr lang="uk-UA" b="1" i="1" dirty="0"/>
              <a:t>Контрольно-регулюючі органи</a:t>
            </a:r>
            <a:r>
              <a:rPr lang="uk-UA" dirty="0"/>
              <a:t>. Вищим органом державного фінансового контролю в Україні є Рахункова палата - постійно діючий органом контролю, який утворюється Верховною Радою України, підпорядкований і підзвітний їй. Рахункова палата здійснює свою діяльність самостійно, незалежно від будь-яких інших органів держави. Аудитори (аудиторські фірми) є представниками недержавного фінансового контролю, що має важливе значення в ринкових умовах</a:t>
            </a:r>
            <a:r>
              <a:rPr lang="uk-UA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62442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68490"/>
            <a:ext cx="8596668" cy="5909479"/>
          </a:xfrm>
        </p:spPr>
        <p:txBody>
          <a:bodyPr/>
          <a:lstStyle/>
          <a:p>
            <a:r>
              <a:rPr lang="uk-UA" dirty="0"/>
              <a:t>ІІІ блок. </a:t>
            </a:r>
            <a:r>
              <a:rPr lang="uk-UA" b="1" i="1" dirty="0"/>
              <a:t>Органи управління цільовими фондами</a:t>
            </a:r>
            <a:r>
              <a:rPr lang="uk-UA" dirty="0"/>
              <a:t> (Пенсійний фонд України, фонди загальнодержавного обов’язкового соціального страхування). Діяльність цільових фондів має важливе соціально-економічне значення для держави. Більш детальний огляд їх діяльності наведений у наступних лекціях.</a:t>
            </a:r>
            <a:endParaRPr lang="ru-RU" dirty="0"/>
          </a:p>
          <a:p>
            <a:r>
              <a:rPr lang="uk-UA" dirty="0"/>
              <a:t>Фінансові інститути (комерційні банки, страхові компанії, інші фінансові посередники) безпосередньо задіяні в розподілі та перерозподілі валового внутрішнього продукту для забезпечення розвитку економіки в цілому. </a:t>
            </a:r>
            <a:endParaRPr lang="ru-RU" dirty="0"/>
          </a:p>
          <a:p>
            <a:r>
              <a:rPr lang="uk-UA" dirty="0"/>
              <a:t>Існує складний взаємозв’язок органів управління, фінансових інститутів з окремими сферами і ланками фінансової системи. Основна увага зосереджена на сфері державних фінансів і її головній ланці – бюджеті, тому що саме у цій сфері концентруються фінансові потоки. </a:t>
            </a:r>
            <a:endParaRPr lang="ru-RU" dirty="0"/>
          </a:p>
          <a:p>
            <a:r>
              <a:rPr lang="uk-UA" dirty="0"/>
              <a:t>Розуміння багатогранності будови фінансової системи дозволяє визначити основні напрями її розвитку та проблеми, з якими вона може стикнутися.</a:t>
            </a:r>
            <a:endParaRPr lang="ru-RU" dirty="0"/>
          </a:p>
          <a:p>
            <a:r>
              <a:rPr lang="uk-UA" dirty="0"/>
              <a:t> </a:t>
            </a:r>
            <a:endParaRPr lang="ru-RU"/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33174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68490"/>
            <a:ext cx="8596668" cy="590947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dirty="0"/>
              <a:t>Матеріали презентації укладено за: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1. </a:t>
            </a:r>
            <a:r>
              <a:rPr lang="ru-RU" dirty="0" err="1"/>
              <a:t>Місцеві</a:t>
            </a:r>
            <a:r>
              <a:rPr lang="ru-RU" dirty="0"/>
              <a:t> </a:t>
            </a:r>
            <a:r>
              <a:rPr lang="ru-RU" dirty="0" err="1"/>
              <a:t>фінанси</a:t>
            </a:r>
            <a:r>
              <a:rPr lang="ru-RU" dirty="0"/>
              <a:t> : </a:t>
            </a:r>
            <a:r>
              <a:rPr lang="ru-RU" dirty="0" err="1"/>
              <a:t>підруч</a:t>
            </a:r>
            <a:r>
              <a:rPr lang="ru-RU" dirty="0"/>
              <a:t>. / за ред. </a:t>
            </a:r>
            <a:r>
              <a:rPr lang="ru-RU" dirty="0" err="1"/>
              <a:t>д.е.н</a:t>
            </a:r>
            <a:r>
              <a:rPr lang="ru-RU" dirty="0"/>
              <a:t>., проф. О. П. Кириленко. – 2-ге вид., доп. і </a:t>
            </a:r>
            <a:r>
              <a:rPr lang="ru-RU" dirty="0" err="1"/>
              <a:t>перероб</a:t>
            </a:r>
            <a:r>
              <a:rPr lang="ru-RU" dirty="0"/>
              <a:t>. – </a:t>
            </a:r>
            <a:r>
              <a:rPr lang="ru-RU" dirty="0" err="1"/>
              <a:t>Тернопіль</a:t>
            </a:r>
            <a:r>
              <a:rPr lang="ru-RU" dirty="0"/>
              <a:t> : </a:t>
            </a:r>
            <a:r>
              <a:rPr lang="ru-RU" dirty="0" err="1"/>
              <a:t>Економічна</a:t>
            </a:r>
            <a:r>
              <a:rPr lang="ru-RU" dirty="0"/>
              <a:t> думка ТНЕУ, 2014. – 448 с.</a:t>
            </a:r>
          </a:p>
          <a:p>
            <a:pPr marL="0" indent="0">
              <a:buNone/>
            </a:pPr>
            <a:r>
              <a:rPr lang="ru-RU" dirty="0"/>
              <a:t>2. </a:t>
            </a:r>
            <a:r>
              <a:rPr lang="ru-RU" dirty="0" err="1"/>
              <a:t>Бердар</a:t>
            </a:r>
            <a:r>
              <a:rPr lang="ru-RU" dirty="0"/>
              <a:t> М. М. </a:t>
            </a:r>
            <a:r>
              <a:rPr lang="ru-RU" dirty="0" err="1"/>
              <a:t>Фінанси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. </a:t>
            </a:r>
            <a:r>
              <a:rPr lang="ru-RU" dirty="0" err="1"/>
              <a:t>Навч</a:t>
            </a:r>
            <a:r>
              <a:rPr lang="ru-RU" dirty="0"/>
              <a:t>. </a:t>
            </a:r>
            <a:r>
              <a:rPr lang="ru-RU" dirty="0" err="1"/>
              <a:t>посіб</a:t>
            </a:r>
            <a:r>
              <a:rPr lang="ru-RU" dirty="0"/>
              <a:t>. — К.: Центр </a:t>
            </a:r>
            <a:r>
              <a:rPr lang="ru-RU" dirty="0" err="1"/>
              <a:t>учбової</a:t>
            </a:r>
            <a:r>
              <a:rPr lang="ru-RU" dirty="0"/>
              <a:t> </a:t>
            </a:r>
            <a:r>
              <a:rPr lang="ru-RU" dirty="0" err="1"/>
              <a:t>літератури</a:t>
            </a:r>
            <a:r>
              <a:rPr lang="ru-RU" dirty="0"/>
              <a:t>, 2010. — 352 с</a:t>
            </a:r>
          </a:p>
          <a:p>
            <a:pPr marL="0" indent="0">
              <a:buNone/>
            </a:pPr>
            <a:r>
              <a:rPr lang="ru-RU" dirty="0"/>
              <a:t>3. Александрова М.М., </a:t>
            </a:r>
            <a:r>
              <a:rPr lang="ru-RU" dirty="0" err="1"/>
              <a:t>Кірейцев</a:t>
            </a:r>
            <a:r>
              <a:rPr lang="ru-RU" dirty="0"/>
              <a:t> Г.Г., Маслова С.О. </a:t>
            </a:r>
            <a:r>
              <a:rPr lang="ru-RU" dirty="0" err="1"/>
              <a:t>Гроші</a:t>
            </a:r>
            <a:r>
              <a:rPr lang="ru-RU" dirty="0"/>
              <a:t>. </a:t>
            </a:r>
            <a:r>
              <a:rPr lang="ru-RU" dirty="0" err="1"/>
              <a:t>Фінанси</a:t>
            </a:r>
            <a:r>
              <a:rPr lang="ru-RU" dirty="0"/>
              <a:t>. Кредит.: В 2-х </a:t>
            </a:r>
            <a:r>
              <a:rPr lang="ru-RU" dirty="0" err="1"/>
              <a:t>частинах</a:t>
            </a:r>
            <a:r>
              <a:rPr lang="ru-RU" dirty="0"/>
              <a:t>. Ч. І: </a:t>
            </a:r>
            <a:r>
              <a:rPr lang="ru-RU" dirty="0" err="1"/>
              <a:t>Навчально-методичний</a:t>
            </a:r>
            <a:r>
              <a:rPr lang="ru-RU" dirty="0"/>
              <a:t> </a:t>
            </a:r>
            <a:r>
              <a:rPr lang="ru-RU" dirty="0" err="1"/>
              <a:t>посібник</a:t>
            </a:r>
            <a:r>
              <a:rPr lang="ru-RU" dirty="0"/>
              <a:t>. – Житомир: ЖІТІ, 2002. – 224 с.</a:t>
            </a:r>
          </a:p>
          <a:p>
            <a:pPr marL="0" indent="0">
              <a:buNone/>
            </a:pPr>
            <a:r>
              <a:rPr lang="ru-RU" dirty="0"/>
              <a:t>4. Глущенко А.С. </a:t>
            </a:r>
            <a:r>
              <a:rPr lang="ru-RU" dirty="0" err="1"/>
              <a:t>Фінанси</a:t>
            </a:r>
            <a:r>
              <a:rPr lang="ru-RU" dirty="0"/>
              <a:t>: </a:t>
            </a:r>
            <a:r>
              <a:rPr lang="ru-RU" dirty="0" err="1"/>
              <a:t>Навч</a:t>
            </a:r>
            <a:r>
              <a:rPr lang="ru-RU" dirty="0"/>
              <a:t>. </a:t>
            </a:r>
            <a:r>
              <a:rPr lang="ru-RU" dirty="0" err="1"/>
              <a:t>посіб</a:t>
            </a:r>
            <a:r>
              <a:rPr lang="ru-RU" dirty="0"/>
              <a:t>. /А.С. Глущенко/, </a:t>
            </a:r>
            <a:r>
              <a:rPr lang="ru-RU" dirty="0" err="1"/>
              <a:t>Львів</a:t>
            </a:r>
            <a:r>
              <a:rPr lang="ru-RU" dirty="0"/>
              <a:t> «</a:t>
            </a:r>
            <a:r>
              <a:rPr lang="ru-RU" dirty="0" err="1"/>
              <a:t>Магнолія</a:t>
            </a:r>
            <a:r>
              <a:rPr lang="ru-RU" dirty="0"/>
              <a:t> 2006», 2014, – 440с.</a:t>
            </a:r>
          </a:p>
          <a:p>
            <a:pPr marL="0" indent="0">
              <a:buNone/>
            </a:pPr>
            <a:r>
              <a:rPr lang="ru-RU" dirty="0"/>
              <a:t>5. Стойко О.Я., Дема Д.І. </a:t>
            </a:r>
            <a:r>
              <a:rPr lang="ru-RU" dirty="0" err="1"/>
              <a:t>Фінанси</a:t>
            </a:r>
            <a:r>
              <a:rPr lang="ru-RU" dirty="0"/>
              <a:t>: </a:t>
            </a:r>
            <a:r>
              <a:rPr lang="ru-RU" dirty="0" err="1"/>
              <a:t>підручн</a:t>
            </a:r>
            <a:r>
              <a:rPr lang="ru-RU" dirty="0"/>
              <a:t>. / О.Я. Стойко, Д.І. Дема; за ред. О.Я. Стойка. – К.: </a:t>
            </a:r>
            <a:r>
              <a:rPr lang="ru-RU" dirty="0" err="1"/>
              <a:t>Алерта</a:t>
            </a:r>
            <a:r>
              <a:rPr lang="ru-RU" dirty="0"/>
              <a:t>, 2017. – 406 с.</a:t>
            </a:r>
          </a:p>
          <a:p>
            <a:pPr marL="0" indent="0">
              <a:buNone/>
            </a:pPr>
            <a:r>
              <a:rPr lang="ru-RU" dirty="0"/>
              <a:t>6. Романенко О. Р. </a:t>
            </a:r>
            <a:r>
              <a:rPr lang="ru-RU" dirty="0" err="1"/>
              <a:t>Фінанси</a:t>
            </a:r>
            <a:r>
              <a:rPr lang="ru-RU" dirty="0"/>
              <a:t>: </a:t>
            </a:r>
            <a:r>
              <a:rPr lang="ru-RU" dirty="0" err="1"/>
              <a:t>Підручник</a:t>
            </a:r>
            <a:r>
              <a:rPr lang="ru-RU" dirty="0"/>
              <a:t>. 4-те вид. - К: Центр </a:t>
            </a:r>
            <a:r>
              <a:rPr lang="ru-RU" dirty="0" err="1"/>
              <a:t>учбової</a:t>
            </a:r>
            <a:r>
              <a:rPr lang="ru-RU" dirty="0"/>
              <a:t> </a:t>
            </a:r>
            <a:r>
              <a:rPr lang="ru-RU" dirty="0" err="1"/>
              <a:t>літератури</a:t>
            </a:r>
            <a:r>
              <a:rPr lang="ru-RU" dirty="0"/>
              <a:t>, 2009. - 312 с.</a:t>
            </a:r>
          </a:p>
          <a:p>
            <a:pPr marL="0" indent="0">
              <a:buNone/>
            </a:pPr>
            <a:r>
              <a:rPr lang="ru-RU" dirty="0"/>
              <a:t>7. </a:t>
            </a:r>
            <a:r>
              <a:rPr lang="ru-RU" dirty="0" err="1"/>
              <a:t>Фінанси</a:t>
            </a:r>
            <a:r>
              <a:rPr lang="ru-RU" dirty="0"/>
              <a:t> : </a:t>
            </a:r>
            <a:r>
              <a:rPr lang="ru-RU" dirty="0" err="1"/>
              <a:t>навчальний</a:t>
            </a:r>
            <a:r>
              <a:rPr lang="ru-RU" dirty="0"/>
              <a:t> </a:t>
            </a:r>
            <a:r>
              <a:rPr lang="ru-RU" dirty="0" err="1"/>
              <a:t>посібник</a:t>
            </a:r>
            <a:r>
              <a:rPr lang="ru-RU" dirty="0"/>
              <a:t> [</a:t>
            </a:r>
            <a:r>
              <a:rPr lang="ru-RU" dirty="0" err="1"/>
              <a:t>Електронний</a:t>
            </a:r>
            <a:r>
              <a:rPr lang="ru-RU" dirty="0"/>
              <a:t> ресурс] / І. В. </a:t>
            </a:r>
            <a:r>
              <a:rPr lang="ru-RU" dirty="0" err="1"/>
              <a:t>Журавльова</a:t>
            </a:r>
            <a:r>
              <a:rPr lang="ru-RU" dirty="0"/>
              <a:t>, О. В. </a:t>
            </a:r>
            <a:r>
              <a:rPr lang="ru-RU" dirty="0" err="1"/>
              <a:t>Гаврильченко</a:t>
            </a:r>
            <a:r>
              <a:rPr lang="ru-RU" dirty="0"/>
              <a:t>, О. П. </a:t>
            </a:r>
            <a:r>
              <a:rPr lang="ru-RU" dirty="0" err="1"/>
              <a:t>Полтініна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 ; за </a:t>
            </a:r>
            <a:r>
              <a:rPr lang="ru-RU" dirty="0" err="1"/>
              <a:t>заг</a:t>
            </a:r>
            <a:r>
              <a:rPr lang="ru-RU" dirty="0"/>
              <a:t>. ред. д-ра </a:t>
            </a:r>
            <a:r>
              <a:rPr lang="ru-RU" dirty="0" err="1"/>
              <a:t>екон</a:t>
            </a:r>
            <a:r>
              <a:rPr lang="ru-RU" dirty="0"/>
              <a:t>. наук, </a:t>
            </a:r>
            <a:r>
              <a:rPr lang="ru-RU" dirty="0" err="1"/>
              <a:t>професора</a:t>
            </a:r>
            <a:r>
              <a:rPr lang="ru-RU" dirty="0"/>
              <a:t> І. В. </a:t>
            </a:r>
            <a:r>
              <a:rPr lang="ru-RU" dirty="0" err="1"/>
              <a:t>Журавльової</a:t>
            </a:r>
            <a:r>
              <a:rPr lang="ru-RU" dirty="0"/>
              <a:t>. – </a:t>
            </a:r>
            <a:r>
              <a:rPr lang="ru-RU" dirty="0" err="1"/>
              <a:t>Харків</a:t>
            </a:r>
            <a:r>
              <a:rPr lang="ru-RU" dirty="0"/>
              <a:t> : </a:t>
            </a:r>
            <a:r>
              <a:rPr lang="ru-RU" dirty="0" err="1"/>
              <a:t>ХНЕУім</a:t>
            </a:r>
            <a:r>
              <a:rPr lang="ru-RU" dirty="0"/>
              <a:t>. С. </a:t>
            </a:r>
            <a:r>
              <a:rPr lang="ru-RU" dirty="0" err="1"/>
              <a:t>Кузнеця</a:t>
            </a:r>
            <a:r>
              <a:rPr lang="ru-RU" dirty="0"/>
              <a:t>, 2017. – 330 с.</a:t>
            </a:r>
          </a:p>
          <a:p>
            <a:pPr marL="0" indent="0">
              <a:buNone/>
            </a:pPr>
            <a:r>
              <a:rPr lang="ru-RU" dirty="0"/>
              <a:t>8. Александрова М.М., </a:t>
            </a:r>
            <a:r>
              <a:rPr lang="ru-RU" dirty="0" err="1"/>
              <a:t>Полчанов</a:t>
            </a:r>
            <a:r>
              <a:rPr lang="ru-RU" dirty="0"/>
              <a:t> А.Ю. </a:t>
            </a:r>
            <a:r>
              <a:rPr lang="ru-RU" dirty="0" err="1"/>
              <a:t>Опорний</a:t>
            </a:r>
            <a:r>
              <a:rPr lang="ru-RU" dirty="0"/>
              <a:t> конспект </a:t>
            </a:r>
            <a:r>
              <a:rPr lang="ru-RU" dirty="0" err="1"/>
              <a:t>лекцій</a:t>
            </a:r>
            <a:r>
              <a:rPr lang="ru-RU" dirty="0"/>
              <a:t> з курсу «</a:t>
            </a:r>
            <a:r>
              <a:rPr lang="ru-RU" dirty="0" err="1"/>
              <a:t>Фінанси</a:t>
            </a:r>
            <a:r>
              <a:rPr lang="ru-RU" dirty="0"/>
              <a:t>». Житомир, 2011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47507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68490"/>
            <a:ext cx="8596668" cy="5909479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20275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68490"/>
            <a:ext cx="8596668" cy="5909479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51406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68490"/>
            <a:ext cx="8596668" cy="5909479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1540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68490"/>
            <a:ext cx="8596668" cy="5909479"/>
          </a:xfrm>
        </p:spPr>
        <p:txBody>
          <a:bodyPr/>
          <a:lstStyle/>
          <a:p>
            <a:r>
              <a:rPr lang="uk-UA" dirty="0"/>
              <a:t>1. Поняття фінансової системи, її типи, ознаки та принципи її побудови </a:t>
            </a:r>
            <a:endParaRPr lang="ru-RU" dirty="0"/>
          </a:p>
          <a:p>
            <a:endParaRPr lang="ru-RU" dirty="0" smtClean="0"/>
          </a:p>
          <a:p>
            <a:pPr indent="360000" algn="just">
              <a:lnSpc>
                <a:spcPct val="107000"/>
              </a:lnSpc>
              <a:buNone/>
            </a:pP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Система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це ціле, складене із частин, які взаємозв’язані спільними функціями.</a:t>
            </a:r>
            <a:r>
              <a:rPr lang="uk-UA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Тому система – це сукупність елементів, що знаходяться у відносинах і взаємозв’язку один з одним і створюють певну єдність, цілісність.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60000" algn="just">
              <a:lnSpc>
                <a:spcPct val="107000"/>
              </a:lnSpc>
              <a:buNone/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Повноваження та відповідальність держави, підприємств та населення (тобто, суб’єктів фінансових відносин) щодо використання національного багатства та валового внутрішнього продукту (об’єктів фінансових відносин) визначається фінансовою системою. Іншими словами, </a:t>
            </a: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головною функцією фінансової системи є забезпечення оптимального задоволення інтересів суб’єктів фінансових відносин.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17804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68490"/>
            <a:ext cx="8596668" cy="5909479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23275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68490"/>
            <a:ext cx="8596668" cy="5909479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8595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68490"/>
            <a:ext cx="8596668" cy="5909479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98416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68490"/>
            <a:ext cx="8596668" cy="5909479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26017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68490"/>
            <a:ext cx="8596668" cy="5909479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19605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68490"/>
            <a:ext cx="8596668" cy="5909479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4485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68490"/>
            <a:ext cx="8596668" cy="5909479"/>
          </a:xfrm>
        </p:spPr>
        <p:txBody>
          <a:bodyPr/>
          <a:lstStyle/>
          <a:p>
            <a:r>
              <a:rPr lang="uk-UA" dirty="0"/>
              <a:t>Існує низка основних підходів до розуміння сутності фінансової </a:t>
            </a:r>
            <a:r>
              <a:rPr lang="uk-UA" dirty="0" smtClean="0"/>
              <a:t>системи: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tretch>
            <a:fillRect/>
          </a:stretch>
        </p:blipFill>
        <p:spPr>
          <a:xfrm>
            <a:off x="900752" y="955343"/>
            <a:ext cx="8373250" cy="4558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0033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68490"/>
            <a:ext cx="8596668" cy="5909479"/>
          </a:xfrm>
        </p:spPr>
        <p:txBody>
          <a:bodyPr/>
          <a:lstStyle/>
          <a:p>
            <a:r>
              <a:rPr lang="uk-UA" b="1" u="sng" dirty="0"/>
              <a:t>Фінансова система </a:t>
            </a:r>
            <a:r>
              <a:rPr lang="uk-UA" dirty="0"/>
              <a:t>— сукупність урегульованих фінансово-правовими нормами окремих ланок фінансових відносин і фінансових установ (інституцій) за допомогою яких формуються, розподіляються і використовуються централізовані і децентралізовані фонди фінансових ресурсів і грошових засобів.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Найбільш відома у практичному </a:t>
            </a:r>
            <a:r>
              <a:rPr lang="uk-UA" dirty="0" smtClean="0"/>
              <a:t>значенні типізація </a:t>
            </a:r>
            <a:r>
              <a:rPr lang="uk-UA" dirty="0"/>
              <a:t>фінансових систем за наступними </a:t>
            </a:r>
            <a:r>
              <a:rPr lang="uk-UA" i="1" dirty="0"/>
              <a:t>видами:</a:t>
            </a:r>
            <a:endParaRPr lang="ru-RU" dirty="0"/>
          </a:p>
          <a:p>
            <a:pPr lvl="0"/>
            <a:r>
              <a:rPr lang="uk-UA" dirty="0"/>
              <a:t>світові;</a:t>
            </a:r>
            <a:endParaRPr lang="ru-RU" dirty="0"/>
          </a:p>
          <a:p>
            <a:pPr lvl="0"/>
            <a:r>
              <a:rPr lang="uk-UA" dirty="0"/>
              <a:t>регіональні;</a:t>
            </a:r>
            <a:endParaRPr lang="ru-RU" dirty="0"/>
          </a:p>
          <a:p>
            <a:pPr lvl="0"/>
            <a:r>
              <a:rPr lang="uk-UA" dirty="0"/>
              <a:t>національні</a:t>
            </a:r>
            <a:r>
              <a:rPr lang="uk-UA" dirty="0" smtClean="0"/>
              <a:t>.</a:t>
            </a:r>
          </a:p>
          <a:p>
            <a:pPr marL="0" indent="0">
              <a:buNone/>
            </a:pPr>
            <a:r>
              <a:rPr lang="uk-UA" i="1" u="sng" dirty="0"/>
              <a:t>Світові та регіональні фінансові </a:t>
            </a:r>
            <a:r>
              <a:rPr lang="uk-UA" i="1" dirty="0"/>
              <a:t>с</a:t>
            </a:r>
            <a:r>
              <a:rPr lang="uk-UA" dirty="0"/>
              <a:t>истеми характеризують фінансові відносини групи країн, чи всього світу. Вони мають </a:t>
            </a:r>
            <a:r>
              <a:rPr lang="uk-UA" i="1" dirty="0"/>
              <a:t>два рівні</a:t>
            </a:r>
            <a:r>
              <a:rPr lang="uk-UA" dirty="0"/>
              <a:t>:</a:t>
            </a:r>
            <a:endParaRPr lang="ru-RU" dirty="0"/>
          </a:p>
          <a:p>
            <a:pPr lvl="0"/>
            <a:r>
              <a:rPr lang="uk-UA" dirty="0"/>
              <a:t>фінансові системи окремого регіону;</a:t>
            </a:r>
            <a:endParaRPr lang="ru-RU" dirty="0"/>
          </a:p>
          <a:p>
            <a:pPr lvl="0"/>
            <a:r>
              <a:rPr lang="uk-UA" dirty="0"/>
              <a:t>фінансові системи, що відображають централізовані фінансові ресурси на світовому рівні.</a:t>
            </a:r>
            <a:endParaRPr lang="ru-RU" dirty="0"/>
          </a:p>
          <a:p>
            <a:pPr marL="0" indent="0">
              <a:buNone/>
            </a:pPr>
            <a:r>
              <a:rPr lang="uk-UA" i="1" u="sng" dirty="0"/>
              <a:t>Національні фінансові системи</a:t>
            </a:r>
            <a:r>
              <a:rPr lang="uk-UA" u="sng" dirty="0"/>
              <a:t> </a:t>
            </a:r>
            <a:r>
              <a:rPr lang="uk-UA" dirty="0"/>
              <a:t>характеризують фінансові відносини кожної країни. Вони поділяються на відповідні сфери і ланки.</a:t>
            </a:r>
            <a:endParaRPr lang="ru-RU" dirty="0"/>
          </a:p>
          <a:p>
            <a:pPr lvl="0"/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5728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68490"/>
            <a:ext cx="8596668" cy="5909479"/>
          </a:xfrm>
        </p:spPr>
        <p:txBody>
          <a:bodyPr/>
          <a:lstStyle/>
          <a:p>
            <a:pPr marL="0" indent="0">
              <a:buNone/>
            </a:pPr>
            <a:r>
              <a:rPr lang="uk-UA" dirty="0"/>
              <a:t>Теоретично побудову фінансової системи країни можна представити як сукупність фінансових ресурсів, згрупованих за різними ознаками</a:t>
            </a:r>
            <a:r>
              <a:rPr lang="ru-RU" dirty="0"/>
              <a:t>.</a:t>
            </a:r>
          </a:p>
          <a:p>
            <a:r>
              <a:rPr lang="uk-UA" dirty="0"/>
              <a:t>•	за територіальною ознакою (на підставі адміністративного поділу країни);</a:t>
            </a:r>
            <a:endParaRPr lang="ru-RU" dirty="0"/>
          </a:p>
          <a:p>
            <a:r>
              <a:rPr lang="uk-UA" dirty="0"/>
              <a:t>•	за галузевою ознакою (на підставі поділу економіки на сфери і галузі);</a:t>
            </a:r>
            <a:endParaRPr lang="ru-RU" dirty="0"/>
          </a:p>
          <a:p>
            <a:r>
              <a:rPr lang="uk-UA" dirty="0"/>
              <a:t>•	за ознакою форм власності (державна, комунальна, приватна), тощо.</a:t>
            </a:r>
            <a:endParaRPr lang="ru-RU" dirty="0"/>
          </a:p>
          <a:p>
            <a:pPr marL="0" indent="0">
              <a:buNone/>
            </a:pPr>
            <a:r>
              <a:rPr lang="uk-UA" dirty="0" smtClean="0"/>
              <a:t>Однак, така </a:t>
            </a:r>
            <a:r>
              <a:rPr lang="uk-UA" dirty="0"/>
              <a:t>побудова не дає можливості ефективного управління фінансовими ресурсами, не дозволяє реалізовувати фінансову політику держави і суб’єктів підприємницької діяльності, обмежує законодавче поле і не використовує фінансові відносини, які реалізуються за напрямками руху грошових потоків.</a:t>
            </a:r>
            <a:endParaRPr lang="ru-RU" dirty="0"/>
          </a:p>
          <a:p>
            <a:pPr marL="0" indent="0">
              <a:buNone/>
            </a:pPr>
            <a:r>
              <a:rPr lang="uk-UA" dirty="0" smtClean="0"/>
              <a:t>Тому, доцільніше розглядати фінансову систему у двох зрізах: </a:t>
            </a:r>
            <a:r>
              <a:rPr lang="uk-UA" dirty="0"/>
              <a:t>за внутрішньою (структурною) та організаційною будовою</a:t>
            </a:r>
            <a:r>
              <a:rPr lang="uk-UA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4039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68490"/>
            <a:ext cx="9176350" cy="5909479"/>
          </a:xfrm>
        </p:spPr>
        <p:txBody>
          <a:bodyPr>
            <a:normAutofit lnSpcReduction="10000"/>
          </a:bodyPr>
          <a:lstStyle/>
          <a:p>
            <a:r>
              <a:rPr lang="uk-UA" dirty="0"/>
              <a:t>2. Внутрішня (структурна) будова фінансової </a:t>
            </a:r>
            <a:r>
              <a:rPr lang="uk-UA" dirty="0" smtClean="0"/>
              <a:t>системи та </a:t>
            </a:r>
            <a:r>
              <a:rPr lang="uk-UA" dirty="0"/>
              <a:t>характеристика її </a:t>
            </a:r>
            <a:r>
              <a:rPr lang="uk-UA" dirty="0" smtClean="0"/>
              <a:t>елементів</a:t>
            </a:r>
            <a:endParaRPr lang="ru-RU" dirty="0"/>
          </a:p>
          <a:p>
            <a:r>
              <a:rPr lang="uk-UA" u="sng" dirty="0" smtClean="0"/>
              <a:t>Фінансова </a:t>
            </a:r>
            <a:r>
              <a:rPr lang="uk-UA" u="sng" dirty="0"/>
              <a:t>система (за її внутрішньою будовою) є </a:t>
            </a:r>
            <a:r>
              <a:rPr lang="uk-UA" dirty="0"/>
              <a:t>сукупністю фінансових відносин, що формують і використовують доходи і фонди фінансових ресурсів, за рахунок розподілу (перерозподілу) ВВП та національного багатства</a:t>
            </a:r>
            <a:r>
              <a:rPr lang="uk-UA" dirty="0" smtClean="0"/>
              <a:t>.</a:t>
            </a:r>
          </a:p>
          <a:p>
            <a:pPr marL="0" indent="0">
              <a:buNone/>
            </a:pPr>
            <a:r>
              <a:rPr lang="uk-UA" u="sng" dirty="0"/>
              <a:t>Виділення</a:t>
            </a:r>
            <a:r>
              <a:rPr lang="uk-UA" dirty="0"/>
              <a:t> складових </a:t>
            </a:r>
            <a:r>
              <a:rPr lang="uk-UA" u="sng" dirty="0"/>
              <a:t>елементів</a:t>
            </a:r>
            <a:r>
              <a:rPr lang="uk-UA" dirty="0"/>
              <a:t> внутрішньої структури фінансової системи </a:t>
            </a:r>
            <a:r>
              <a:rPr lang="uk-UA" u="sng" dirty="0"/>
              <a:t>здійснюється за ознакою каналів руху грошових потоків і місця концентрації фінансових ресурсів</a:t>
            </a:r>
            <a:r>
              <a:rPr lang="uk-UA" dirty="0"/>
              <a:t>. Концентрація фінансових ресурсів проводиться у відповідних грошових фондах, які можуть бути ознакою виділення окремих ланок фінансової системи</a:t>
            </a:r>
            <a:r>
              <a:rPr lang="uk-UA" dirty="0" smtClean="0"/>
              <a:t>.</a:t>
            </a:r>
          </a:p>
          <a:p>
            <a:pPr marL="0" indent="0">
              <a:buNone/>
            </a:pPr>
            <a:r>
              <a:rPr lang="uk-UA" dirty="0"/>
              <a:t>Внутрішня структура фінансової системи </a:t>
            </a:r>
            <a:r>
              <a:rPr lang="uk-UA" dirty="0" smtClean="0"/>
              <a:t>складається </a:t>
            </a:r>
            <a:r>
              <a:rPr lang="uk-UA" dirty="0"/>
              <a:t>зі </a:t>
            </a:r>
            <a:r>
              <a:rPr lang="uk-UA" b="1" u="sng" dirty="0"/>
              <a:t>сфер</a:t>
            </a:r>
            <a:r>
              <a:rPr lang="uk-UA" dirty="0"/>
              <a:t> і </a:t>
            </a:r>
            <a:r>
              <a:rPr lang="uk-UA" b="1" u="sng" dirty="0" smtClean="0"/>
              <a:t>ланок</a:t>
            </a:r>
            <a:r>
              <a:rPr lang="uk-UA" dirty="0" smtClean="0"/>
              <a:t>.</a:t>
            </a:r>
          </a:p>
          <a:p>
            <a:pPr marL="0" indent="0">
              <a:buNone/>
            </a:pPr>
            <a:r>
              <a:rPr lang="uk-UA" b="1" i="1" u="sng" dirty="0" smtClean="0"/>
              <a:t>Сфера</a:t>
            </a:r>
            <a:r>
              <a:rPr lang="uk-UA" dirty="0" smtClean="0"/>
              <a:t> </a:t>
            </a:r>
            <a:r>
              <a:rPr lang="uk-UA" dirty="0"/>
              <a:t>характеризує узагальнену за певною ознакою сукупність фінансових відносин. </a:t>
            </a:r>
            <a:r>
              <a:rPr lang="uk-UA" dirty="0" smtClean="0"/>
              <a:t>В </a:t>
            </a:r>
            <a:r>
              <a:rPr lang="uk-UA" dirty="0"/>
              <a:t>основу виділення сфер покладено рівень економічної системи. Розрізняють чотири сфери</a:t>
            </a:r>
            <a:r>
              <a:rPr lang="uk-UA" dirty="0" smtClean="0"/>
              <a:t>:</a:t>
            </a:r>
          </a:p>
          <a:p>
            <a:r>
              <a:rPr lang="uk-UA" dirty="0" smtClean="0"/>
              <a:t> </a:t>
            </a:r>
            <a:r>
              <a:rPr lang="uk-UA" dirty="0"/>
              <a:t>рівень мікроекономіки — фінанси суб’єктів господарювання та рівень домогосподарств; </a:t>
            </a:r>
            <a:endParaRPr lang="uk-UA" dirty="0" smtClean="0"/>
          </a:p>
          <a:p>
            <a:r>
              <a:rPr lang="uk-UA" dirty="0" smtClean="0"/>
              <a:t>рівень </a:t>
            </a:r>
            <a:r>
              <a:rPr lang="uk-UA" dirty="0"/>
              <a:t>макроекономіки — державні (публічні) фінанси; </a:t>
            </a:r>
            <a:endParaRPr lang="uk-UA" dirty="0" smtClean="0"/>
          </a:p>
          <a:p>
            <a:r>
              <a:rPr lang="uk-UA" dirty="0" smtClean="0"/>
              <a:t>рівень </a:t>
            </a:r>
            <a:r>
              <a:rPr lang="uk-UA" dirty="0"/>
              <a:t>світового господарства — міжнародні фінанси; </a:t>
            </a:r>
            <a:endParaRPr lang="uk-UA" dirty="0" smtClean="0"/>
          </a:p>
          <a:p>
            <a:r>
              <a:rPr lang="uk-UA" dirty="0" smtClean="0"/>
              <a:t>узагальнюючий </a:t>
            </a:r>
            <a:r>
              <a:rPr lang="uk-UA" dirty="0" smtClean="0"/>
              <a:t>рівень (рівень забезпечення) </a:t>
            </a:r>
            <a:r>
              <a:rPr lang="uk-UA" dirty="0"/>
              <a:t>— фінансовий ринок</a:t>
            </a:r>
            <a:r>
              <a:rPr lang="uk-UA" dirty="0" smtClean="0"/>
              <a:t>.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79388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86767" y="5568287"/>
            <a:ext cx="8596668" cy="955343"/>
          </a:xfrm>
        </p:spPr>
        <p:txBody>
          <a:bodyPr/>
          <a:lstStyle/>
          <a:p>
            <a:r>
              <a:rPr lang="uk-UA" b="1" i="1" u="sng" dirty="0"/>
              <a:t>Ланка</a:t>
            </a:r>
            <a:r>
              <a:rPr lang="uk-UA" dirty="0"/>
              <a:t> показує відособлену частину фінансових відносин, її виокремлення проводиться за ознакою наявності </a:t>
            </a:r>
            <a:r>
              <a:rPr lang="uk-UA" u="sng" dirty="0"/>
              <a:t>або відособленого фонду фінансових ресурсів, або специфічних форм і методів фінансових відносин</a:t>
            </a:r>
            <a:r>
              <a:rPr lang="uk-UA" dirty="0"/>
              <a:t>.</a:t>
            </a:r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6767" y="194402"/>
            <a:ext cx="8769285" cy="499174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01504" y="5186149"/>
            <a:ext cx="6578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Рис. Р</a:t>
            </a:r>
            <a:r>
              <a:rPr lang="uk-UA" dirty="0" err="1" smtClean="0"/>
              <a:t>івні</a:t>
            </a:r>
            <a:r>
              <a:rPr lang="uk-UA" dirty="0" smtClean="0"/>
              <a:t> та відповідні їм </a:t>
            </a:r>
            <a:r>
              <a:rPr lang="uk-UA" u="sng" dirty="0" smtClean="0"/>
              <a:t>сфери</a:t>
            </a:r>
            <a:r>
              <a:rPr lang="uk-UA" dirty="0" smtClean="0"/>
              <a:t> фінансових відносин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5096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68490"/>
            <a:ext cx="8596668" cy="5909479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134033" y="-1383405"/>
            <a:ext cx="6182439" cy="9467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46010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13811" y="354842"/>
            <a:ext cx="8596668" cy="5909479"/>
          </a:xfrm>
        </p:spPr>
        <p:txBody>
          <a:bodyPr/>
          <a:lstStyle/>
          <a:p>
            <a:pPr marL="0" indent="0">
              <a:buNone/>
            </a:pPr>
            <a:r>
              <a:rPr lang="uk-UA" b="1" u="sng" dirty="0"/>
              <a:t>Міжнародні фінанси</a:t>
            </a:r>
            <a:r>
              <a:rPr lang="uk-UA" dirty="0"/>
              <a:t>, пов’язані з міжнародним рівнем фінансової системи, характеризує акумуляцію і використання фінансових ресурсів на регіональному та світових рівнях. Наприклад, головним напрямом діяльності Європейського банку реконструкції та розвитку (ЄБРР) є підтримка інвестиційних проектів в Європі, а от діяльність Міжнародного банку реконструкції та розвитку має загальносвітовий характер.</a:t>
            </a:r>
            <a:endParaRPr lang="ru-RU" dirty="0"/>
          </a:p>
          <a:p>
            <a:pPr marL="0" indent="0">
              <a:buNone/>
            </a:pPr>
            <a:r>
              <a:rPr lang="uk-UA" b="1" u="sng" dirty="0"/>
              <a:t>Міжнародні фінанси</a:t>
            </a:r>
            <a:r>
              <a:rPr lang="uk-UA" u="sng" dirty="0"/>
              <a:t> </a:t>
            </a:r>
            <a:r>
              <a:rPr lang="uk-UA" dirty="0"/>
              <a:t>охоплюють рівень світового господарства і складаються з:</a:t>
            </a:r>
            <a:endParaRPr lang="ru-RU" dirty="0"/>
          </a:p>
          <a:p>
            <a:r>
              <a:rPr lang="uk-UA" dirty="0"/>
              <a:t>–	</a:t>
            </a:r>
            <a:r>
              <a:rPr lang="uk-UA" b="1" dirty="0"/>
              <a:t>міжнародних розрахунків</a:t>
            </a:r>
            <a:r>
              <a:rPr lang="uk-UA" dirty="0"/>
              <a:t>, які характеризують рух вартості між окремими країнами і базуються на валютному регулюванні;</a:t>
            </a:r>
            <a:endParaRPr lang="ru-RU" dirty="0"/>
          </a:p>
          <a:p>
            <a:r>
              <a:rPr lang="uk-UA" dirty="0"/>
              <a:t>–	</a:t>
            </a:r>
            <a:r>
              <a:rPr lang="uk-UA" b="1" dirty="0"/>
              <a:t>міжнародних організацій</a:t>
            </a:r>
            <a:r>
              <a:rPr lang="uk-UA" dirty="0"/>
              <a:t>, які характеризуються формуванням і використанням фінансових ресурсів світового та регіонального рівня;</a:t>
            </a:r>
            <a:endParaRPr lang="ru-RU" dirty="0"/>
          </a:p>
          <a:p>
            <a:r>
              <a:rPr lang="uk-UA" dirty="0"/>
              <a:t>–	</a:t>
            </a:r>
            <a:r>
              <a:rPr lang="uk-UA" b="1" dirty="0"/>
              <a:t>міжнародних фінансових інститутів</a:t>
            </a:r>
            <a:r>
              <a:rPr lang="uk-UA" dirty="0"/>
              <a:t>, які сьогодні виконують функції надання фінансової допомоги тим країнам чи зонам, які її потребують.</a:t>
            </a:r>
            <a:endParaRPr lang="ru-RU" dirty="0"/>
          </a:p>
          <a:p>
            <a:pPr marL="0" indent="0">
              <a:buNone/>
            </a:pPr>
            <a:r>
              <a:rPr lang="uk-UA" b="1" u="sng" dirty="0"/>
              <a:t>Сфера публічних (державних) фінансів </a:t>
            </a:r>
            <a:r>
              <a:rPr lang="uk-UA" dirty="0"/>
              <a:t>характеризує фінансову діяльність держави та органів місцевого самоврядування.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3403562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685</TotalTime>
  <Words>1369</Words>
  <Application>Microsoft Office PowerPoint</Application>
  <PresentationFormat>Широкоэкранный</PresentationFormat>
  <Paragraphs>81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1" baseType="lpstr">
      <vt:lpstr>Arial</vt:lpstr>
      <vt:lpstr>Calibri</vt:lpstr>
      <vt:lpstr>Times New Roman</vt:lpstr>
      <vt:lpstr>Trebuchet MS</vt:lpstr>
      <vt:lpstr>Wingdings 3</vt:lpstr>
      <vt:lpstr>Грань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Оксана</dc:creator>
  <cp:lastModifiedBy>Оксана</cp:lastModifiedBy>
  <cp:revision>21</cp:revision>
  <dcterms:created xsi:type="dcterms:W3CDTF">2022-09-03T15:13:29Z</dcterms:created>
  <dcterms:modified xsi:type="dcterms:W3CDTF">2023-02-24T13:13:14Z</dcterms:modified>
</cp:coreProperties>
</file>