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73" r:id="rId7"/>
    <p:sldId id="274" r:id="rId8"/>
    <p:sldId id="275" r:id="rId9"/>
    <p:sldId id="276" r:id="rId10"/>
    <p:sldId id="277" r:id="rId11"/>
    <p:sldId id="260" r:id="rId12"/>
    <p:sldId id="264" r:id="rId13"/>
    <p:sldId id="278" r:id="rId14"/>
    <p:sldId id="279" r:id="rId15"/>
    <p:sldId id="280" r:id="rId16"/>
    <p:sldId id="270" r:id="rId17"/>
    <p:sldId id="281" r:id="rId18"/>
    <p:sldId id="282" r:id="rId19"/>
    <p:sldId id="283" r:id="rId20"/>
    <p:sldId id="272" r:id="rId21"/>
    <p:sldId id="284" r:id="rId22"/>
    <p:sldId id="262" r:id="rId23"/>
    <p:sldId id="267" r:id="rId24"/>
    <p:sldId id="263" r:id="rId25"/>
    <p:sldId id="268" r:id="rId26"/>
    <p:sldId id="26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683" autoAdjust="0"/>
    <p:restoredTop sz="94660"/>
  </p:normalViewPr>
  <p:slideViewPr>
    <p:cSldViewPr snapToGrid="0">
      <p:cViewPr varScale="1">
        <p:scale>
          <a:sx n="82" d="100"/>
          <a:sy n="82" d="100"/>
        </p:scale>
        <p:origin x="91"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Abramova" userId="cf8a27de836524f0" providerId="LiveId" clId="{2BE1F31D-1162-4832-BCE8-37BD0EA1A481}"/>
    <pc:docChg chg="undo custSel addSld delSld modSld sldOrd">
      <pc:chgData name="Iryna Abramova" userId="cf8a27de836524f0" providerId="LiveId" clId="{2BE1F31D-1162-4832-BCE8-37BD0EA1A481}" dt="2024-09-05T09:38:43.897" v="986" actId="20577"/>
      <pc:docMkLst>
        <pc:docMk/>
      </pc:docMkLst>
      <pc:sldChg chg="modSp mod">
        <pc:chgData name="Iryna Abramova" userId="cf8a27de836524f0" providerId="LiveId" clId="{2BE1F31D-1162-4832-BCE8-37BD0EA1A481}" dt="2024-09-03T06:58:37.934" v="599"/>
        <pc:sldMkLst>
          <pc:docMk/>
          <pc:sldMk cId="2104747908" sldId="256"/>
        </pc:sldMkLst>
        <pc:spChg chg="mod">
          <ac:chgData name="Iryna Abramova" userId="cf8a27de836524f0" providerId="LiveId" clId="{2BE1F31D-1162-4832-BCE8-37BD0EA1A481}" dt="2024-09-03T06:58:37.934" v="599"/>
          <ac:spMkLst>
            <pc:docMk/>
            <pc:sldMk cId="2104747908" sldId="256"/>
            <ac:spMk id="2" creationId="{CB9B1423-81C0-40C1-8635-1BB243720EC4}"/>
          </ac:spMkLst>
        </pc:spChg>
      </pc:sldChg>
      <pc:sldChg chg="modSp mod">
        <pc:chgData name="Iryna Abramova" userId="cf8a27de836524f0" providerId="LiveId" clId="{2BE1F31D-1162-4832-BCE8-37BD0EA1A481}" dt="2024-09-03T07:17:14.516" v="734" actId="1076"/>
        <pc:sldMkLst>
          <pc:docMk/>
          <pc:sldMk cId="3712238037" sldId="257"/>
        </pc:sldMkLst>
        <pc:spChg chg="mod">
          <ac:chgData name="Iryna Abramova" userId="cf8a27de836524f0" providerId="LiveId" clId="{2BE1F31D-1162-4832-BCE8-37BD0EA1A481}" dt="2024-09-03T07:17:14.516" v="734" actId="1076"/>
          <ac:spMkLst>
            <pc:docMk/>
            <pc:sldMk cId="3712238037" sldId="257"/>
            <ac:spMk id="3" creationId="{C5234F0D-B291-46DD-9084-1DF60A6D4FAC}"/>
          </ac:spMkLst>
        </pc:spChg>
      </pc:sldChg>
      <pc:sldChg chg="modSp mod">
        <pc:chgData name="Iryna Abramova" userId="cf8a27de836524f0" providerId="LiveId" clId="{2BE1F31D-1162-4832-BCE8-37BD0EA1A481}" dt="2024-09-05T09:38:43.897" v="986" actId="20577"/>
        <pc:sldMkLst>
          <pc:docMk/>
          <pc:sldMk cId="3654181550" sldId="258"/>
        </pc:sldMkLst>
        <pc:spChg chg="mod">
          <ac:chgData name="Iryna Abramova" userId="cf8a27de836524f0" providerId="LiveId" clId="{2BE1F31D-1162-4832-BCE8-37BD0EA1A481}" dt="2024-09-05T09:38:43.897" v="986" actId="20577"/>
          <ac:spMkLst>
            <pc:docMk/>
            <pc:sldMk cId="3654181550" sldId="258"/>
            <ac:spMk id="3" creationId="{36B1A4E2-3D28-40A4-8574-EAB27FACC41F}"/>
          </ac:spMkLst>
        </pc:spChg>
      </pc:sldChg>
      <pc:sldChg chg="modSp mod">
        <pc:chgData name="Iryna Abramova" userId="cf8a27de836524f0" providerId="LiveId" clId="{2BE1F31D-1162-4832-BCE8-37BD0EA1A481}" dt="2024-09-03T07:42:07.239" v="949" actId="12"/>
        <pc:sldMkLst>
          <pc:docMk/>
          <pc:sldMk cId="3143867150" sldId="259"/>
        </pc:sldMkLst>
        <pc:spChg chg="mod">
          <ac:chgData name="Iryna Abramova" userId="cf8a27de836524f0" providerId="LiveId" clId="{2BE1F31D-1162-4832-BCE8-37BD0EA1A481}" dt="2024-09-03T07:42:07.239" v="949" actId="12"/>
          <ac:spMkLst>
            <pc:docMk/>
            <pc:sldMk cId="3143867150" sldId="259"/>
            <ac:spMk id="3" creationId="{5F80D532-019F-46E7-915C-83AF1E0D69E4}"/>
          </ac:spMkLst>
        </pc:spChg>
      </pc:sldChg>
      <pc:sldChg chg="modSp mod">
        <pc:chgData name="Iryna Abramova" userId="cf8a27de836524f0" providerId="LiveId" clId="{2BE1F31D-1162-4832-BCE8-37BD0EA1A481}" dt="2024-09-03T07:06:35.273" v="600" actId="113"/>
        <pc:sldMkLst>
          <pc:docMk/>
          <pc:sldMk cId="2424700853" sldId="261"/>
        </pc:sldMkLst>
        <pc:spChg chg="mod">
          <ac:chgData name="Iryna Abramova" userId="cf8a27de836524f0" providerId="LiveId" clId="{2BE1F31D-1162-4832-BCE8-37BD0EA1A481}" dt="2024-09-03T07:06:35.273" v="600" actId="113"/>
          <ac:spMkLst>
            <pc:docMk/>
            <pc:sldMk cId="2424700853" sldId="261"/>
            <ac:spMk id="3" creationId="{C76CB749-AB35-4B72-B0B9-9F442B4E193C}"/>
          </ac:spMkLst>
        </pc:spChg>
      </pc:sldChg>
      <pc:sldChg chg="modSp mod">
        <pc:chgData name="Iryna Abramova" userId="cf8a27de836524f0" providerId="LiveId" clId="{2BE1F31D-1162-4832-BCE8-37BD0EA1A481}" dt="2024-09-05T09:38:30.091" v="973" actId="20577"/>
        <pc:sldMkLst>
          <pc:docMk/>
          <pc:sldMk cId="858222024" sldId="262"/>
        </pc:sldMkLst>
        <pc:spChg chg="mod">
          <ac:chgData name="Iryna Abramova" userId="cf8a27de836524f0" providerId="LiveId" clId="{2BE1F31D-1162-4832-BCE8-37BD0EA1A481}" dt="2024-09-05T09:38:30.091" v="973" actId="20577"/>
          <ac:spMkLst>
            <pc:docMk/>
            <pc:sldMk cId="858222024" sldId="262"/>
            <ac:spMk id="4" creationId="{1EC3AD16-B39F-4172-B684-61E91E01E224}"/>
          </ac:spMkLst>
        </pc:spChg>
      </pc:sldChg>
      <pc:sldChg chg="modSp mod">
        <pc:chgData name="Iryna Abramova" userId="cf8a27de836524f0" providerId="LiveId" clId="{2BE1F31D-1162-4832-BCE8-37BD0EA1A481}" dt="2024-09-03T09:39:42.829" v="960" actId="20577"/>
        <pc:sldMkLst>
          <pc:docMk/>
          <pc:sldMk cId="485547619" sldId="263"/>
        </pc:sldMkLst>
        <pc:spChg chg="mod">
          <ac:chgData name="Iryna Abramova" userId="cf8a27de836524f0" providerId="LiveId" clId="{2BE1F31D-1162-4832-BCE8-37BD0EA1A481}" dt="2024-09-03T07:12:59.010" v="702" actId="1076"/>
          <ac:spMkLst>
            <pc:docMk/>
            <pc:sldMk cId="485547619" sldId="263"/>
            <ac:spMk id="4" creationId="{9F169329-03C4-4B4A-BCBE-B0E5B44365E5}"/>
          </ac:spMkLst>
        </pc:spChg>
        <pc:graphicFrameChg chg="mod">
          <ac:chgData name="Iryna Abramova" userId="cf8a27de836524f0" providerId="LiveId" clId="{2BE1F31D-1162-4832-BCE8-37BD0EA1A481}" dt="2024-09-03T09:39:42.829" v="960" actId="20577"/>
          <ac:graphicFrameMkLst>
            <pc:docMk/>
            <pc:sldMk cId="485547619" sldId="263"/>
            <ac:graphicFrameMk id="2" creationId="{B61003D8-0195-4426-B45D-F5A1AFF47A56}"/>
          </ac:graphicFrameMkLst>
        </pc:graphicFrameChg>
      </pc:sldChg>
      <pc:sldChg chg="addSp delSp modSp mod ord">
        <pc:chgData name="Iryna Abramova" userId="cf8a27de836524f0" providerId="LiveId" clId="{2BE1F31D-1162-4832-BCE8-37BD0EA1A481}" dt="2024-09-03T07:42:49.536" v="951" actId="1076"/>
        <pc:sldMkLst>
          <pc:docMk/>
          <pc:sldMk cId="3299717613" sldId="264"/>
        </pc:sldMkLst>
        <pc:spChg chg="mod">
          <ac:chgData name="Iryna Abramova" userId="cf8a27de836524f0" providerId="LiveId" clId="{2BE1F31D-1162-4832-BCE8-37BD0EA1A481}" dt="2024-09-03T06:36:29.515" v="273" actId="20577"/>
          <ac:spMkLst>
            <pc:docMk/>
            <pc:sldMk cId="3299717613" sldId="264"/>
            <ac:spMk id="3" creationId="{9C7DEBBB-6CC1-49FF-8A61-0A4459426559}"/>
          </ac:spMkLst>
        </pc:spChg>
        <pc:spChg chg="del">
          <ac:chgData name="Iryna Abramova" userId="cf8a27de836524f0" providerId="LiveId" clId="{2BE1F31D-1162-4832-BCE8-37BD0EA1A481}" dt="2024-09-03T06:34:30.306" v="217" actId="478"/>
          <ac:spMkLst>
            <pc:docMk/>
            <pc:sldMk cId="3299717613" sldId="264"/>
            <ac:spMk id="5" creationId="{90D68DCE-0672-40E5-9410-BF66D990D9BA}"/>
          </ac:spMkLst>
        </pc:spChg>
        <pc:spChg chg="add mod">
          <ac:chgData name="Iryna Abramova" userId="cf8a27de836524f0" providerId="LiveId" clId="{2BE1F31D-1162-4832-BCE8-37BD0EA1A481}" dt="2024-09-03T07:42:49.536" v="951" actId="1076"/>
          <ac:spMkLst>
            <pc:docMk/>
            <pc:sldMk cId="3299717613" sldId="264"/>
            <ac:spMk id="6" creationId="{1D65B5A6-1506-4278-8858-B5552A2EF3B5}"/>
          </ac:spMkLst>
        </pc:spChg>
        <pc:graphicFrameChg chg="add del mod modGraphic">
          <ac:chgData name="Iryna Abramova" userId="cf8a27de836524f0" providerId="LiveId" clId="{2BE1F31D-1162-4832-BCE8-37BD0EA1A481}" dt="2024-09-03T07:26:21.231" v="751" actId="1032"/>
          <ac:graphicFrameMkLst>
            <pc:docMk/>
            <pc:sldMk cId="3299717613" sldId="264"/>
            <ac:graphicFrameMk id="4" creationId="{2387BF19-F793-4A18-9705-64638978B23A}"/>
          </ac:graphicFrameMkLst>
        </pc:graphicFrameChg>
        <pc:graphicFrameChg chg="add del modGraphic">
          <ac:chgData name="Iryna Abramova" userId="cf8a27de836524f0" providerId="LiveId" clId="{2BE1F31D-1162-4832-BCE8-37BD0EA1A481}" dt="2024-09-03T07:26:42.545" v="753" actId="1032"/>
          <ac:graphicFrameMkLst>
            <pc:docMk/>
            <pc:sldMk cId="3299717613" sldId="264"/>
            <ac:graphicFrameMk id="7" creationId="{95DE1294-02AA-4EB8-B70C-29FE5E150475}"/>
          </ac:graphicFrameMkLst>
        </pc:graphicFrameChg>
      </pc:sldChg>
      <pc:sldChg chg="del">
        <pc:chgData name="Iryna Abramova" userId="cf8a27de836524f0" providerId="LiveId" clId="{2BE1F31D-1162-4832-BCE8-37BD0EA1A481}" dt="2024-09-03T06:34:06.259" v="215" actId="47"/>
        <pc:sldMkLst>
          <pc:docMk/>
          <pc:sldMk cId="513564518" sldId="265"/>
        </pc:sldMkLst>
      </pc:sldChg>
      <pc:sldChg chg="del">
        <pc:chgData name="Iryna Abramova" userId="cf8a27de836524f0" providerId="LiveId" clId="{2BE1F31D-1162-4832-BCE8-37BD0EA1A481}" dt="2024-09-03T06:34:03.765" v="214" actId="47"/>
        <pc:sldMkLst>
          <pc:docMk/>
          <pc:sldMk cId="3596583311" sldId="266"/>
        </pc:sldMkLst>
      </pc:sldChg>
      <pc:sldChg chg="addSp modSp new mod">
        <pc:chgData name="Iryna Abramova" userId="cf8a27de836524f0" providerId="LiveId" clId="{2BE1F31D-1162-4832-BCE8-37BD0EA1A481}" dt="2024-09-03T07:12:44.596" v="687" actId="20577"/>
        <pc:sldMkLst>
          <pc:docMk/>
          <pc:sldMk cId="32984046" sldId="267"/>
        </pc:sldMkLst>
        <pc:spChg chg="add mod">
          <ac:chgData name="Iryna Abramova" userId="cf8a27de836524f0" providerId="LiveId" clId="{2BE1F31D-1162-4832-BCE8-37BD0EA1A481}" dt="2024-09-03T07:12:44.596" v="687" actId="20577"/>
          <ac:spMkLst>
            <pc:docMk/>
            <pc:sldMk cId="32984046" sldId="267"/>
            <ac:spMk id="3" creationId="{321DAB11-337F-4F94-B303-7A9DDED4CE4B}"/>
          </ac:spMkLst>
        </pc:spChg>
      </pc:sldChg>
      <pc:sldChg chg="new del">
        <pc:chgData name="Iryna Abramova" userId="cf8a27de836524f0" providerId="LiveId" clId="{2BE1F31D-1162-4832-BCE8-37BD0EA1A481}" dt="2024-09-03T06:24:38.181" v="123" actId="680"/>
        <pc:sldMkLst>
          <pc:docMk/>
          <pc:sldMk cId="429495278" sldId="268"/>
        </pc:sldMkLst>
      </pc:sldChg>
      <pc:sldChg chg="addSp modSp new mod">
        <pc:chgData name="Iryna Abramova" userId="cf8a27de836524f0" providerId="LiveId" clId="{2BE1F31D-1162-4832-BCE8-37BD0EA1A481}" dt="2024-09-03T06:30:09.407" v="171" actId="1076"/>
        <pc:sldMkLst>
          <pc:docMk/>
          <pc:sldMk cId="3603202082" sldId="268"/>
        </pc:sldMkLst>
        <pc:spChg chg="add mod">
          <ac:chgData name="Iryna Abramova" userId="cf8a27de836524f0" providerId="LiveId" clId="{2BE1F31D-1162-4832-BCE8-37BD0EA1A481}" dt="2024-09-03T06:30:09.407" v="171" actId="1076"/>
          <ac:spMkLst>
            <pc:docMk/>
            <pc:sldMk cId="3603202082" sldId="268"/>
            <ac:spMk id="3" creationId="{558C905B-4478-40B0-8B1A-734308816941}"/>
          </ac:spMkLst>
        </pc:spChg>
      </pc:sldChg>
      <pc:sldChg chg="addSp modSp new mod">
        <pc:chgData name="Iryna Abramova" userId="cf8a27de836524f0" providerId="LiveId" clId="{2BE1F31D-1162-4832-BCE8-37BD0EA1A481}" dt="2024-09-03T07:15:41.639" v="723" actId="113"/>
        <pc:sldMkLst>
          <pc:docMk/>
          <pc:sldMk cId="4187232970" sldId="269"/>
        </pc:sldMkLst>
        <pc:spChg chg="add mod">
          <ac:chgData name="Iryna Abramova" userId="cf8a27de836524f0" providerId="LiveId" clId="{2BE1F31D-1162-4832-BCE8-37BD0EA1A481}" dt="2024-09-03T07:15:41.639" v="723" actId="113"/>
          <ac:spMkLst>
            <pc:docMk/>
            <pc:sldMk cId="4187232970" sldId="269"/>
            <ac:spMk id="3" creationId="{136A60E3-A8AD-47F9-AEE4-2CDBF66056FD}"/>
          </ac:spMkLst>
        </pc:spChg>
      </pc:sldChg>
      <pc:sldChg chg="addSp modSp new mod">
        <pc:chgData name="Iryna Abramova" userId="cf8a27de836524f0" providerId="LiveId" clId="{2BE1F31D-1162-4832-BCE8-37BD0EA1A481}" dt="2024-09-03T07:10:24.426" v="609" actId="20577"/>
        <pc:sldMkLst>
          <pc:docMk/>
          <pc:sldMk cId="2906347988" sldId="270"/>
        </pc:sldMkLst>
        <pc:spChg chg="add mod">
          <ac:chgData name="Iryna Abramova" userId="cf8a27de836524f0" providerId="LiveId" clId="{2BE1F31D-1162-4832-BCE8-37BD0EA1A481}" dt="2024-09-03T07:10:24.426" v="609" actId="20577"/>
          <ac:spMkLst>
            <pc:docMk/>
            <pc:sldMk cId="2906347988" sldId="270"/>
            <ac:spMk id="3" creationId="{2AB70AA1-19C2-4E95-A629-B4BEB2C7F3DF}"/>
          </ac:spMkLst>
        </pc:spChg>
      </pc:sldChg>
      <pc:sldChg chg="addSp modSp new del mod">
        <pc:chgData name="Iryna Abramova" userId="cf8a27de836524f0" providerId="LiveId" clId="{2BE1F31D-1162-4832-BCE8-37BD0EA1A481}" dt="2024-09-03T07:37:37.916" v="927" actId="2696"/>
        <pc:sldMkLst>
          <pc:docMk/>
          <pc:sldMk cId="3524131464" sldId="271"/>
        </pc:sldMkLst>
        <pc:spChg chg="add mod">
          <ac:chgData name="Iryna Abramova" userId="cf8a27de836524f0" providerId="LiveId" clId="{2BE1F31D-1162-4832-BCE8-37BD0EA1A481}" dt="2024-09-03T07:10:53.756" v="613" actId="113"/>
          <ac:spMkLst>
            <pc:docMk/>
            <pc:sldMk cId="3524131464" sldId="271"/>
            <ac:spMk id="3" creationId="{32B45EA1-3C3C-4E02-B881-E026DEB81338}"/>
          </ac:spMkLst>
        </pc:spChg>
      </pc:sldChg>
      <pc:sldChg chg="addSp modSp new mod">
        <pc:chgData name="Iryna Abramova" userId="cf8a27de836524f0" providerId="LiveId" clId="{2BE1F31D-1162-4832-BCE8-37BD0EA1A481}" dt="2024-09-03T07:11:22.040" v="617" actId="20577"/>
        <pc:sldMkLst>
          <pc:docMk/>
          <pc:sldMk cId="976642594" sldId="272"/>
        </pc:sldMkLst>
        <pc:spChg chg="add mod">
          <ac:chgData name="Iryna Abramova" userId="cf8a27de836524f0" providerId="LiveId" clId="{2BE1F31D-1162-4832-BCE8-37BD0EA1A481}" dt="2024-09-03T07:11:22.040" v="617" actId="20577"/>
          <ac:spMkLst>
            <pc:docMk/>
            <pc:sldMk cId="976642594" sldId="272"/>
            <ac:spMk id="3" creationId="{3CD197DE-F310-4B5A-9ED7-7B8CE1C42E9C}"/>
          </ac:spMkLst>
        </pc:spChg>
      </pc:sldChg>
      <pc:sldChg chg="addSp delSp modSp new mod">
        <pc:chgData name="Iryna Abramova" userId="cf8a27de836524f0" providerId="LiveId" clId="{2BE1F31D-1162-4832-BCE8-37BD0EA1A481}" dt="2024-09-03T06:54:30.325" v="499" actId="113"/>
        <pc:sldMkLst>
          <pc:docMk/>
          <pc:sldMk cId="4287932450" sldId="273"/>
        </pc:sldMkLst>
        <pc:spChg chg="add del mod">
          <ac:chgData name="Iryna Abramova" userId="cf8a27de836524f0" providerId="LiveId" clId="{2BE1F31D-1162-4832-BCE8-37BD0EA1A481}" dt="2024-09-03T06:43:38.256" v="395" actId="478"/>
          <ac:spMkLst>
            <pc:docMk/>
            <pc:sldMk cId="4287932450" sldId="273"/>
            <ac:spMk id="3" creationId="{BCA350B6-CC7D-42C9-911F-AAEAE10E0A13}"/>
          </ac:spMkLst>
        </pc:spChg>
        <pc:spChg chg="add mod">
          <ac:chgData name="Iryna Abramova" userId="cf8a27de836524f0" providerId="LiveId" clId="{2BE1F31D-1162-4832-BCE8-37BD0EA1A481}" dt="2024-09-03T06:54:30.325" v="499" actId="113"/>
          <ac:spMkLst>
            <pc:docMk/>
            <pc:sldMk cId="4287932450" sldId="273"/>
            <ac:spMk id="5" creationId="{58664DC7-BB3C-42E1-9DF2-19EBFA42FC8D}"/>
          </ac:spMkLst>
        </pc:spChg>
      </pc:sldChg>
      <pc:sldChg chg="addSp modSp new mod">
        <pc:chgData name="Iryna Abramova" userId="cf8a27de836524f0" providerId="LiveId" clId="{2BE1F31D-1162-4832-BCE8-37BD0EA1A481}" dt="2024-09-03T06:53:02.627" v="483" actId="20577"/>
        <pc:sldMkLst>
          <pc:docMk/>
          <pc:sldMk cId="3942926670" sldId="274"/>
        </pc:sldMkLst>
        <pc:spChg chg="add mod">
          <ac:chgData name="Iryna Abramova" userId="cf8a27de836524f0" providerId="LiveId" clId="{2BE1F31D-1162-4832-BCE8-37BD0EA1A481}" dt="2024-09-03T06:53:02.627" v="483" actId="20577"/>
          <ac:spMkLst>
            <pc:docMk/>
            <pc:sldMk cId="3942926670" sldId="274"/>
            <ac:spMk id="3" creationId="{49560F4B-E43A-4E33-A8DF-35F792B50D78}"/>
          </ac:spMkLst>
        </pc:spChg>
      </pc:sldChg>
      <pc:sldChg chg="addSp modSp new mod">
        <pc:chgData name="Iryna Abramova" userId="cf8a27de836524f0" providerId="LiveId" clId="{2BE1F31D-1162-4832-BCE8-37BD0EA1A481}" dt="2024-09-03T07:08:50.647" v="601" actId="20577"/>
        <pc:sldMkLst>
          <pc:docMk/>
          <pc:sldMk cId="3849088434" sldId="275"/>
        </pc:sldMkLst>
        <pc:spChg chg="add mod">
          <ac:chgData name="Iryna Abramova" userId="cf8a27de836524f0" providerId="LiveId" clId="{2BE1F31D-1162-4832-BCE8-37BD0EA1A481}" dt="2024-09-03T07:08:50.647" v="601" actId="20577"/>
          <ac:spMkLst>
            <pc:docMk/>
            <pc:sldMk cId="3849088434" sldId="275"/>
            <ac:spMk id="3" creationId="{B1618376-A1EE-4800-9E93-76DFEEEAF019}"/>
          </ac:spMkLst>
        </pc:spChg>
      </pc:sldChg>
      <pc:sldChg chg="addSp delSp modSp new mod">
        <pc:chgData name="Iryna Abramova" userId="cf8a27de836524f0" providerId="LiveId" clId="{2BE1F31D-1162-4832-BCE8-37BD0EA1A481}" dt="2024-09-03T07:09:01.818" v="602" actId="20577"/>
        <pc:sldMkLst>
          <pc:docMk/>
          <pc:sldMk cId="669342229" sldId="276"/>
        </pc:sldMkLst>
        <pc:spChg chg="add del">
          <ac:chgData name="Iryna Abramova" userId="cf8a27de836524f0" providerId="LiveId" clId="{2BE1F31D-1162-4832-BCE8-37BD0EA1A481}" dt="2024-09-03T06:45:55.478" v="403" actId="22"/>
          <ac:spMkLst>
            <pc:docMk/>
            <pc:sldMk cId="669342229" sldId="276"/>
            <ac:spMk id="3" creationId="{E8086721-1346-4842-B9A2-839AFA82A2AA}"/>
          </ac:spMkLst>
        </pc:spChg>
        <pc:spChg chg="add mod">
          <ac:chgData name="Iryna Abramova" userId="cf8a27de836524f0" providerId="LiveId" clId="{2BE1F31D-1162-4832-BCE8-37BD0EA1A481}" dt="2024-09-03T07:09:01.818" v="602" actId="20577"/>
          <ac:spMkLst>
            <pc:docMk/>
            <pc:sldMk cId="669342229" sldId="276"/>
            <ac:spMk id="5" creationId="{4D351442-5E0B-4BD7-9093-8CACDCF04A58}"/>
          </ac:spMkLst>
        </pc:spChg>
      </pc:sldChg>
      <pc:sldChg chg="addSp modSp new mod">
        <pc:chgData name="Iryna Abramova" userId="cf8a27de836524f0" providerId="LiveId" clId="{2BE1F31D-1162-4832-BCE8-37BD0EA1A481}" dt="2024-09-03T07:09:11.591" v="603" actId="20577"/>
        <pc:sldMkLst>
          <pc:docMk/>
          <pc:sldMk cId="2750748257" sldId="277"/>
        </pc:sldMkLst>
        <pc:spChg chg="add mod">
          <ac:chgData name="Iryna Abramova" userId="cf8a27de836524f0" providerId="LiveId" clId="{2BE1F31D-1162-4832-BCE8-37BD0EA1A481}" dt="2024-09-03T07:09:11.591" v="603" actId="20577"/>
          <ac:spMkLst>
            <pc:docMk/>
            <pc:sldMk cId="2750748257" sldId="277"/>
            <ac:spMk id="3" creationId="{AD4044C6-ECE4-42DD-AB4B-050D8929A6C5}"/>
          </ac:spMkLst>
        </pc:spChg>
      </pc:sldChg>
      <pc:sldChg chg="addSp modSp new mod">
        <pc:chgData name="Iryna Abramova" userId="cf8a27de836524f0" providerId="LiveId" clId="{2BE1F31D-1162-4832-BCE8-37BD0EA1A481}" dt="2024-09-03T07:25:51.005" v="746" actId="1076"/>
        <pc:sldMkLst>
          <pc:docMk/>
          <pc:sldMk cId="2043027927" sldId="278"/>
        </pc:sldMkLst>
        <pc:spChg chg="add mod">
          <ac:chgData name="Iryna Abramova" userId="cf8a27de836524f0" providerId="LiveId" clId="{2BE1F31D-1162-4832-BCE8-37BD0EA1A481}" dt="2024-09-03T07:25:51.005" v="746" actId="1076"/>
          <ac:spMkLst>
            <pc:docMk/>
            <pc:sldMk cId="2043027927" sldId="278"/>
            <ac:spMk id="3" creationId="{7CD4A2F8-96B6-486C-8A1B-8314D9657BC3}"/>
          </ac:spMkLst>
        </pc:spChg>
      </pc:sldChg>
      <pc:sldChg chg="new del">
        <pc:chgData name="Iryna Abramova" userId="cf8a27de836524f0" providerId="LiveId" clId="{2BE1F31D-1162-4832-BCE8-37BD0EA1A481}" dt="2024-09-03T07:24:14.276" v="740" actId="47"/>
        <pc:sldMkLst>
          <pc:docMk/>
          <pc:sldMk cId="3067315163" sldId="278"/>
        </pc:sldMkLst>
      </pc:sldChg>
      <pc:sldChg chg="addSp modSp new mod">
        <pc:chgData name="Iryna Abramova" userId="cf8a27de836524f0" providerId="LiveId" clId="{2BE1F31D-1162-4832-BCE8-37BD0EA1A481}" dt="2024-09-03T07:30:45.737" v="827" actId="20577"/>
        <pc:sldMkLst>
          <pc:docMk/>
          <pc:sldMk cId="2870427895" sldId="279"/>
        </pc:sldMkLst>
        <pc:spChg chg="add mod">
          <ac:chgData name="Iryna Abramova" userId="cf8a27de836524f0" providerId="LiveId" clId="{2BE1F31D-1162-4832-BCE8-37BD0EA1A481}" dt="2024-09-03T07:30:45.737" v="827" actId="20577"/>
          <ac:spMkLst>
            <pc:docMk/>
            <pc:sldMk cId="2870427895" sldId="279"/>
            <ac:spMk id="3" creationId="{B980DC13-20BB-42F5-8C1B-C2671398ED7C}"/>
          </ac:spMkLst>
        </pc:spChg>
      </pc:sldChg>
      <pc:sldChg chg="addSp modSp new mod">
        <pc:chgData name="Iryna Abramova" userId="cf8a27de836524f0" providerId="LiveId" clId="{2BE1F31D-1162-4832-BCE8-37BD0EA1A481}" dt="2024-09-03T07:30:26.864" v="799" actId="14100"/>
        <pc:sldMkLst>
          <pc:docMk/>
          <pc:sldMk cId="3492974072" sldId="280"/>
        </pc:sldMkLst>
        <pc:spChg chg="add mod">
          <ac:chgData name="Iryna Abramova" userId="cf8a27de836524f0" providerId="LiveId" clId="{2BE1F31D-1162-4832-BCE8-37BD0EA1A481}" dt="2024-09-03T07:30:26.864" v="799" actId="14100"/>
          <ac:spMkLst>
            <pc:docMk/>
            <pc:sldMk cId="3492974072" sldId="280"/>
            <ac:spMk id="3" creationId="{056CA47C-95E2-4482-AAA2-79533005E425}"/>
          </ac:spMkLst>
        </pc:spChg>
      </pc:sldChg>
      <pc:sldChg chg="addSp delSp modSp new mod">
        <pc:chgData name="Iryna Abramova" userId="cf8a27de836524f0" providerId="LiveId" clId="{2BE1F31D-1162-4832-BCE8-37BD0EA1A481}" dt="2024-09-03T07:39:18.258" v="935" actId="123"/>
        <pc:sldMkLst>
          <pc:docMk/>
          <pc:sldMk cId="1123992916" sldId="281"/>
        </pc:sldMkLst>
        <pc:spChg chg="add del">
          <ac:chgData name="Iryna Abramova" userId="cf8a27de836524f0" providerId="LiveId" clId="{2BE1F31D-1162-4832-BCE8-37BD0EA1A481}" dt="2024-09-03T07:31:53.345" v="830"/>
          <ac:spMkLst>
            <pc:docMk/>
            <pc:sldMk cId="1123992916" sldId="281"/>
            <ac:spMk id="2" creationId="{1C182A6F-0435-43F5-979D-6231D296BCC7}"/>
          </ac:spMkLst>
        </pc:spChg>
        <pc:spChg chg="add mod">
          <ac:chgData name="Iryna Abramova" userId="cf8a27de836524f0" providerId="LiveId" clId="{2BE1F31D-1162-4832-BCE8-37BD0EA1A481}" dt="2024-09-03T07:39:18.258" v="935" actId="123"/>
          <ac:spMkLst>
            <pc:docMk/>
            <pc:sldMk cId="1123992916" sldId="281"/>
            <ac:spMk id="4" creationId="{85C26D91-CCB5-459D-A7AA-6D850778233F}"/>
          </ac:spMkLst>
        </pc:spChg>
      </pc:sldChg>
      <pc:sldChg chg="addSp modSp new mod">
        <pc:chgData name="Iryna Abramova" userId="cf8a27de836524f0" providerId="LiveId" clId="{2BE1F31D-1162-4832-BCE8-37BD0EA1A481}" dt="2024-09-03T07:38:31.006" v="933" actId="20577"/>
        <pc:sldMkLst>
          <pc:docMk/>
          <pc:sldMk cId="2244564679" sldId="282"/>
        </pc:sldMkLst>
        <pc:spChg chg="add mod">
          <ac:chgData name="Iryna Abramova" userId="cf8a27de836524f0" providerId="LiveId" clId="{2BE1F31D-1162-4832-BCE8-37BD0EA1A481}" dt="2024-09-03T07:38:31.006" v="933" actId="20577"/>
          <ac:spMkLst>
            <pc:docMk/>
            <pc:sldMk cId="2244564679" sldId="282"/>
            <ac:spMk id="3" creationId="{195BB85C-FA6E-47D8-8665-A19AC44C2CA4}"/>
          </ac:spMkLst>
        </pc:spChg>
      </pc:sldChg>
      <pc:sldChg chg="addSp modSp new mod">
        <pc:chgData name="Iryna Abramova" userId="cf8a27de836524f0" providerId="LiveId" clId="{2BE1F31D-1162-4832-BCE8-37BD0EA1A481}" dt="2024-09-03T07:37:51.003" v="931" actId="14100"/>
        <pc:sldMkLst>
          <pc:docMk/>
          <pc:sldMk cId="684444385" sldId="283"/>
        </pc:sldMkLst>
        <pc:spChg chg="add mod">
          <ac:chgData name="Iryna Abramova" userId="cf8a27de836524f0" providerId="LiveId" clId="{2BE1F31D-1162-4832-BCE8-37BD0EA1A481}" dt="2024-09-03T07:37:51.003" v="931" actId="14100"/>
          <ac:spMkLst>
            <pc:docMk/>
            <pc:sldMk cId="684444385" sldId="283"/>
            <ac:spMk id="3" creationId="{50237193-3C05-4C94-974E-DCD339A4DFA5}"/>
          </ac:spMkLst>
        </pc:spChg>
      </pc:sldChg>
      <pc:sldChg chg="addSp modSp new mod">
        <pc:chgData name="Iryna Abramova" userId="cf8a27de836524f0" providerId="LiveId" clId="{2BE1F31D-1162-4832-BCE8-37BD0EA1A481}" dt="2024-09-03T07:41:04.055" v="946" actId="20577"/>
        <pc:sldMkLst>
          <pc:docMk/>
          <pc:sldMk cId="3012813733" sldId="284"/>
        </pc:sldMkLst>
        <pc:spChg chg="add mod">
          <ac:chgData name="Iryna Abramova" userId="cf8a27de836524f0" providerId="LiveId" clId="{2BE1F31D-1162-4832-BCE8-37BD0EA1A481}" dt="2024-09-03T07:41:04.055" v="946" actId="20577"/>
          <ac:spMkLst>
            <pc:docMk/>
            <pc:sldMk cId="3012813733" sldId="284"/>
            <ac:spMk id="3" creationId="{F4DBCBB9-7D7E-4B84-B3FF-A6723613275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218BB9-D05C-40A1-AD83-46865FA0926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uk-UA"/>
        </a:p>
      </dgm:t>
    </dgm:pt>
    <dgm:pt modelId="{E728028B-D7CB-40B6-B082-86DE62D1003A}">
      <dgm:prSet phldrT="[Текст]" custT="1"/>
      <dgm:spPr/>
      <dgm:t>
        <a:bodyPr/>
        <a:lstStyle/>
        <a:p>
          <a:r>
            <a:rPr lang="uk-UA" sz="1800" dirty="0">
              <a:latin typeface="Times New Roman" panose="02020603050405020304" pitchFamily="18" charset="0"/>
              <a:cs typeface="Times New Roman" panose="02020603050405020304" pitchFamily="18" charset="0"/>
            </a:rPr>
            <a:t>Теоретичні методи - базуються на результатах наукових досліджень</a:t>
          </a:r>
        </a:p>
      </dgm:t>
    </dgm:pt>
    <dgm:pt modelId="{B8C7B0A0-2AEF-48FD-AC72-1A8C8F6F1884}" type="parTrans" cxnId="{21884627-0A77-4A07-9CAD-2D88D5F47802}">
      <dgm:prSet/>
      <dgm:spPr/>
      <dgm:t>
        <a:bodyPr/>
        <a:lstStyle/>
        <a:p>
          <a:endParaRPr lang="uk-UA" sz="1800">
            <a:latin typeface="Times New Roman" panose="02020603050405020304" pitchFamily="18" charset="0"/>
            <a:cs typeface="Times New Roman" panose="02020603050405020304" pitchFamily="18" charset="0"/>
          </a:endParaRPr>
        </a:p>
      </dgm:t>
    </dgm:pt>
    <dgm:pt modelId="{30009634-4839-452A-88AF-BC0DFB7D2857}" type="sibTrans" cxnId="{21884627-0A77-4A07-9CAD-2D88D5F47802}">
      <dgm:prSet/>
      <dgm:spPr/>
      <dgm:t>
        <a:bodyPr/>
        <a:lstStyle/>
        <a:p>
          <a:endParaRPr lang="uk-UA" sz="1800">
            <a:latin typeface="Times New Roman" panose="02020603050405020304" pitchFamily="18" charset="0"/>
            <a:cs typeface="Times New Roman" panose="02020603050405020304" pitchFamily="18" charset="0"/>
          </a:endParaRPr>
        </a:p>
      </dgm:t>
    </dgm:pt>
    <dgm:pt modelId="{F55EEE95-C5BC-48F5-8106-4B739C2617C3}">
      <dgm:prSet phldrT="[Текст]" custT="1"/>
      <dgm:spPr/>
      <dgm:t>
        <a:bodyPr/>
        <a:lstStyle/>
        <a:p>
          <a:r>
            <a:rPr lang="uk-UA" sz="1800" dirty="0">
              <a:latin typeface="Times New Roman" panose="02020603050405020304" pitchFamily="18" charset="0"/>
              <a:cs typeface="Times New Roman" panose="02020603050405020304" pitchFamily="18" charset="0"/>
            </a:rPr>
            <a:t>Аналіз</a:t>
          </a:r>
        </a:p>
      </dgm:t>
    </dgm:pt>
    <dgm:pt modelId="{EB409003-4925-4768-9B60-89B1FE79BCBC}" type="parTrans" cxnId="{E615F860-9773-4DD7-BB84-82D8C16DB09D}">
      <dgm:prSet/>
      <dgm:spPr/>
      <dgm:t>
        <a:bodyPr/>
        <a:lstStyle/>
        <a:p>
          <a:endParaRPr lang="uk-UA" sz="1800">
            <a:latin typeface="Times New Roman" panose="02020603050405020304" pitchFamily="18" charset="0"/>
            <a:cs typeface="Times New Roman" panose="02020603050405020304" pitchFamily="18" charset="0"/>
          </a:endParaRPr>
        </a:p>
      </dgm:t>
    </dgm:pt>
    <dgm:pt modelId="{508373BA-5400-4D93-8AC5-81A8BA9E9FA4}" type="sibTrans" cxnId="{E615F860-9773-4DD7-BB84-82D8C16DB09D}">
      <dgm:prSet/>
      <dgm:spPr/>
      <dgm:t>
        <a:bodyPr/>
        <a:lstStyle/>
        <a:p>
          <a:endParaRPr lang="uk-UA" sz="1800">
            <a:latin typeface="Times New Roman" panose="02020603050405020304" pitchFamily="18" charset="0"/>
            <a:cs typeface="Times New Roman" panose="02020603050405020304" pitchFamily="18" charset="0"/>
          </a:endParaRPr>
        </a:p>
      </dgm:t>
    </dgm:pt>
    <dgm:pt modelId="{16CE9380-6E28-4D14-9E78-37C2B3BAE32F}">
      <dgm:prSet phldrT="[Текст]" custT="1"/>
      <dgm:spPr/>
      <dgm:t>
        <a:bodyPr/>
        <a:lstStyle/>
        <a:p>
          <a:r>
            <a:rPr lang="uk-UA" sz="1800" dirty="0">
              <a:latin typeface="Times New Roman" panose="02020603050405020304" pitchFamily="18" charset="0"/>
              <a:cs typeface="Times New Roman" panose="02020603050405020304" pitchFamily="18" charset="0"/>
            </a:rPr>
            <a:t>Моделювання</a:t>
          </a:r>
        </a:p>
      </dgm:t>
    </dgm:pt>
    <dgm:pt modelId="{A65C8FCA-5536-446E-A9EE-60B2BAB52A10}" type="parTrans" cxnId="{C611A9E8-9F7F-495D-BD8E-F6DA1069C864}">
      <dgm:prSet/>
      <dgm:spPr/>
      <dgm:t>
        <a:bodyPr/>
        <a:lstStyle/>
        <a:p>
          <a:endParaRPr lang="uk-UA" sz="1800">
            <a:latin typeface="Times New Roman" panose="02020603050405020304" pitchFamily="18" charset="0"/>
            <a:cs typeface="Times New Roman" panose="02020603050405020304" pitchFamily="18" charset="0"/>
          </a:endParaRPr>
        </a:p>
      </dgm:t>
    </dgm:pt>
    <dgm:pt modelId="{D3B7B633-DB47-42F2-AB1C-F1A883337FD9}" type="sibTrans" cxnId="{C611A9E8-9F7F-495D-BD8E-F6DA1069C864}">
      <dgm:prSet/>
      <dgm:spPr/>
      <dgm:t>
        <a:bodyPr/>
        <a:lstStyle/>
        <a:p>
          <a:endParaRPr lang="uk-UA" sz="1800">
            <a:latin typeface="Times New Roman" panose="02020603050405020304" pitchFamily="18" charset="0"/>
            <a:cs typeface="Times New Roman" panose="02020603050405020304" pitchFamily="18" charset="0"/>
          </a:endParaRPr>
        </a:p>
      </dgm:t>
    </dgm:pt>
    <dgm:pt modelId="{42B27091-0FB6-4846-80F5-4231D36F40C8}">
      <dgm:prSet phldrT="[Текст]" custT="1"/>
      <dgm:spPr/>
      <dgm:t>
        <a:bodyPr/>
        <a:lstStyle/>
        <a:p>
          <a:r>
            <a:rPr lang="uk-UA" sz="1800" dirty="0">
              <a:latin typeface="Times New Roman" panose="02020603050405020304" pitchFamily="18" charset="0"/>
              <a:cs typeface="Times New Roman" panose="02020603050405020304" pitchFamily="18" charset="0"/>
            </a:rPr>
            <a:t>Емпіричні методи – базуються на досвіді чи спостереженнях</a:t>
          </a:r>
        </a:p>
      </dgm:t>
    </dgm:pt>
    <dgm:pt modelId="{44AF0765-1CDC-4A4A-87A2-E49A9836EDB6}" type="parTrans" cxnId="{8900B101-1F6F-41FC-A5EF-3270A70789EC}">
      <dgm:prSet/>
      <dgm:spPr/>
      <dgm:t>
        <a:bodyPr/>
        <a:lstStyle/>
        <a:p>
          <a:endParaRPr lang="uk-UA" sz="1800">
            <a:latin typeface="Times New Roman" panose="02020603050405020304" pitchFamily="18" charset="0"/>
            <a:cs typeface="Times New Roman" panose="02020603050405020304" pitchFamily="18" charset="0"/>
          </a:endParaRPr>
        </a:p>
      </dgm:t>
    </dgm:pt>
    <dgm:pt modelId="{6B8D9329-E8BC-4E21-B07E-CA26B1864EBF}" type="sibTrans" cxnId="{8900B101-1F6F-41FC-A5EF-3270A70789EC}">
      <dgm:prSet/>
      <dgm:spPr/>
      <dgm:t>
        <a:bodyPr/>
        <a:lstStyle/>
        <a:p>
          <a:endParaRPr lang="uk-UA" sz="1800">
            <a:latin typeface="Times New Roman" panose="02020603050405020304" pitchFamily="18" charset="0"/>
            <a:cs typeface="Times New Roman" panose="02020603050405020304" pitchFamily="18" charset="0"/>
          </a:endParaRPr>
        </a:p>
      </dgm:t>
    </dgm:pt>
    <dgm:pt modelId="{C36601B4-79C0-4EB4-9167-AF124852B642}">
      <dgm:prSet phldrT="[Текст]" custT="1"/>
      <dgm:spPr/>
      <dgm:t>
        <a:bodyPr/>
        <a:lstStyle/>
        <a:p>
          <a:r>
            <a:rPr lang="uk-UA" sz="1800" dirty="0">
              <a:latin typeface="Times New Roman" panose="02020603050405020304" pitchFamily="18" charset="0"/>
              <a:cs typeface="Times New Roman" panose="02020603050405020304" pitchFamily="18" charset="0"/>
            </a:rPr>
            <a:t>Вимірювання</a:t>
          </a:r>
        </a:p>
      </dgm:t>
    </dgm:pt>
    <dgm:pt modelId="{AAD86DD3-2240-4704-81BF-365198DED3B4}" type="parTrans" cxnId="{CEE2EC83-B0D1-4DF5-BEE9-832067951734}">
      <dgm:prSet/>
      <dgm:spPr/>
      <dgm:t>
        <a:bodyPr/>
        <a:lstStyle/>
        <a:p>
          <a:endParaRPr lang="uk-UA" sz="1800">
            <a:latin typeface="Times New Roman" panose="02020603050405020304" pitchFamily="18" charset="0"/>
            <a:cs typeface="Times New Roman" panose="02020603050405020304" pitchFamily="18" charset="0"/>
          </a:endParaRPr>
        </a:p>
      </dgm:t>
    </dgm:pt>
    <dgm:pt modelId="{67AB192F-61FA-4AD6-9C59-E0781CC83B29}" type="sibTrans" cxnId="{CEE2EC83-B0D1-4DF5-BEE9-832067951734}">
      <dgm:prSet/>
      <dgm:spPr/>
      <dgm:t>
        <a:bodyPr/>
        <a:lstStyle/>
        <a:p>
          <a:endParaRPr lang="uk-UA" sz="1800">
            <a:latin typeface="Times New Roman" panose="02020603050405020304" pitchFamily="18" charset="0"/>
            <a:cs typeface="Times New Roman" panose="02020603050405020304" pitchFamily="18" charset="0"/>
          </a:endParaRPr>
        </a:p>
      </dgm:t>
    </dgm:pt>
    <dgm:pt modelId="{74F5D4E5-1E61-46BD-BB1E-852D0528EE5A}">
      <dgm:prSet phldrT="[Текст]" custT="1"/>
      <dgm:spPr/>
      <dgm:t>
        <a:bodyPr/>
        <a:lstStyle/>
        <a:p>
          <a:r>
            <a:rPr lang="uk-UA" sz="1800" dirty="0">
              <a:latin typeface="Times New Roman" panose="02020603050405020304" pitchFamily="18" charset="0"/>
              <a:cs typeface="Times New Roman" panose="02020603050405020304" pitchFamily="18" charset="0"/>
            </a:rPr>
            <a:t>Практичні методи – це методи, які базуються на певних діях та операціях  з товарами</a:t>
          </a:r>
        </a:p>
      </dgm:t>
    </dgm:pt>
    <dgm:pt modelId="{9D010A8C-E2B2-4A5E-A605-903B814EA4DF}" type="parTrans" cxnId="{F5CB7D7C-18F1-46C0-8EC6-3FBC97061304}">
      <dgm:prSet/>
      <dgm:spPr/>
      <dgm:t>
        <a:bodyPr/>
        <a:lstStyle/>
        <a:p>
          <a:endParaRPr lang="uk-UA" sz="1800">
            <a:latin typeface="Times New Roman" panose="02020603050405020304" pitchFamily="18" charset="0"/>
            <a:cs typeface="Times New Roman" panose="02020603050405020304" pitchFamily="18" charset="0"/>
          </a:endParaRPr>
        </a:p>
      </dgm:t>
    </dgm:pt>
    <dgm:pt modelId="{61054C63-6B04-4624-91B7-BC8566AF4302}" type="sibTrans" cxnId="{F5CB7D7C-18F1-46C0-8EC6-3FBC97061304}">
      <dgm:prSet/>
      <dgm:spPr/>
      <dgm:t>
        <a:bodyPr/>
        <a:lstStyle/>
        <a:p>
          <a:endParaRPr lang="uk-UA" sz="1800">
            <a:latin typeface="Times New Roman" panose="02020603050405020304" pitchFamily="18" charset="0"/>
            <a:cs typeface="Times New Roman" panose="02020603050405020304" pitchFamily="18" charset="0"/>
          </a:endParaRPr>
        </a:p>
      </dgm:t>
    </dgm:pt>
    <dgm:pt modelId="{BF7B3684-A717-4EE6-B3F4-97423A3BF10E}">
      <dgm:prSet phldrT="[Текст]" custT="1"/>
      <dgm:spPr/>
      <dgm:t>
        <a:bodyPr/>
        <a:lstStyle/>
        <a:p>
          <a:r>
            <a:rPr lang="uk-UA" sz="1800" dirty="0">
              <a:latin typeface="Times New Roman" panose="02020603050405020304" pitchFamily="18" charset="0"/>
              <a:cs typeface="Times New Roman" panose="02020603050405020304" pitchFamily="18" charset="0"/>
            </a:rPr>
            <a:t>Пакування</a:t>
          </a:r>
        </a:p>
      </dgm:t>
    </dgm:pt>
    <dgm:pt modelId="{D74239A7-F987-476B-A186-937C1E35692A}" type="parTrans" cxnId="{972A298E-56D6-4D50-B0AE-68268A681988}">
      <dgm:prSet/>
      <dgm:spPr/>
      <dgm:t>
        <a:bodyPr/>
        <a:lstStyle/>
        <a:p>
          <a:endParaRPr lang="uk-UA" sz="1800">
            <a:latin typeface="Times New Roman" panose="02020603050405020304" pitchFamily="18" charset="0"/>
            <a:cs typeface="Times New Roman" panose="02020603050405020304" pitchFamily="18" charset="0"/>
          </a:endParaRPr>
        </a:p>
      </dgm:t>
    </dgm:pt>
    <dgm:pt modelId="{74F5DAE2-3A74-4158-A66F-05BDE1EF5269}" type="sibTrans" cxnId="{972A298E-56D6-4D50-B0AE-68268A681988}">
      <dgm:prSet/>
      <dgm:spPr/>
      <dgm:t>
        <a:bodyPr/>
        <a:lstStyle/>
        <a:p>
          <a:endParaRPr lang="uk-UA" sz="1800">
            <a:latin typeface="Times New Roman" panose="02020603050405020304" pitchFamily="18" charset="0"/>
            <a:cs typeface="Times New Roman" panose="02020603050405020304" pitchFamily="18" charset="0"/>
          </a:endParaRPr>
        </a:p>
      </dgm:t>
    </dgm:pt>
    <dgm:pt modelId="{0FFF9760-81AC-4D34-859F-1E933D934F44}">
      <dgm:prSet phldrT="[Текст]" custT="1"/>
      <dgm:spPr/>
      <dgm:t>
        <a:bodyPr/>
        <a:lstStyle/>
        <a:p>
          <a:r>
            <a:rPr lang="uk-UA" sz="1800" dirty="0">
              <a:latin typeface="Times New Roman" panose="02020603050405020304" pitchFamily="18" charset="0"/>
              <a:cs typeface="Times New Roman" panose="02020603050405020304" pitchFamily="18" charset="0"/>
            </a:rPr>
            <a:t>Синтез</a:t>
          </a:r>
        </a:p>
      </dgm:t>
    </dgm:pt>
    <dgm:pt modelId="{DC5AE725-A367-415B-B94C-87E1E90FA608}" type="parTrans" cxnId="{073E34F3-17F1-4E2E-A9E4-9E5711A5D6AE}">
      <dgm:prSet/>
      <dgm:spPr/>
      <dgm:t>
        <a:bodyPr/>
        <a:lstStyle/>
        <a:p>
          <a:endParaRPr lang="uk-UA" sz="1800">
            <a:latin typeface="Times New Roman" panose="02020603050405020304" pitchFamily="18" charset="0"/>
            <a:cs typeface="Times New Roman" panose="02020603050405020304" pitchFamily="18" charset="0"/>
          </a:endParaRPr>
        </a:p>
      </dgm:t>
    </dgm:pt>
    <dgm:pt modelId="{18CC6DC8-5117-4F82-ADD2-8FD03F9613D0}" type="sibTrans" cxnId="{073E34F3-17F1-4E2E-A9E4-9E5711A5D6AE}">
      <dgm:prSet/>
      <dgm:spPr/>
      <dgm:t>
        <a:bodyPr/>
        <a:lstStyle/>
        <a:p>
          <a:endParaRPr lang="uk-UA" sz="1800">
            <a:latin typeface="Times New Roman" panose="02020603050405020304" pitchFamily="18" charset="0"/>
            <a:cs typeface="Times New Roman" panose="02020603050405020304" pitchFamily="18" charset="0"/>
          </a:endParaRPr>
        </a:p>
      </dgm:t>
    </dgm:pt>
    <dgm:pt modelId="{5B2C6D77-D798-4CD5-9E31-A986F7522AB9}">
      <dgm:prSet phldrT="[Текст]" custT="1"/>
      <dgm:spPr/>
      <dgm:t>
        <a:bodyPr/>
        <a:lstStyle/>
        <a:p>
          <a:r>
            <a:rPr lang="uk-UA" sz="1800" dirty="0">
              <a:latin typeface="Times New Roman" panose="02020603050405020304" pitchFamily="18" charset="0"/>
              <a:cs typeface="Times New Roman" panose="02020603050405020304" pitchFamily="18" charset="0"/>
            </a:rPr>
            <a:t>Діагностика</a:t>
          </a:r>
        </a:p>
      </dgm:t>
    </dgm:pt>
    <dgm:pt modelId="{9C200071-5B89-4B48-8CF1-5D491E5A8BCB}" type="parTrans" cxnId="{9E3E1A71-67B4-472F-BD48-4890B46337B9}">
      <dgm:prSet/>
      <dgm:spPr/>
      <dgm:t>
        <a:bodyPr/>
        <a:lstStyle/>
        <a:p>
          <a:endParaRPr lang="uk-UA" sz="1800">
            <a:latin typeface="Times New Roman" panose="02020603050405020304" pitchFamily="18" charset="0"/>
            <a:cs typeface="Times New Roman" panose="02020603050405020304" pitchFamily="18" charset="0"/>
          </a:endParaRPr>
        </a:p>
      </dgm:t>
    </dgm:pt>
    <dgm:pt modelId="{F2C15916-DACD-442F-BD7F-A5AA03FDA871}" type="sibTrans" cxnId="{9E3E1A71-67B4-472F-BD48-4890B46337B9}">
      <dgm:prSet/>
      <dgm:spPr/>
      <dgm:t>
        <a:bodyPr/>
        <a:lstStyle/>
        <a:p>
          <a:endParaRPr lang="uk-UA" sz="1800">
            <a:latin typeface="Times New Roman" panose="02020603050405020304" pitchFamily="18" charset="0"/>
            <a:cs typeface="Times New Roman" panose="02020603050405020304" pitchFamily="18" charset="0"/>
          </a:endParaRPr>
        </a:p>
      </dgm:t>
    </dgm:pt>
    <dgm:pt modelId="{B722DB84-601C-4C2B-8B67-C78DE949EFC9}">
      <dgm:prSet phldrT="[Текст]" custT="1"/>
      <dgm:spPr/>
      <dgm:t>
        <a:bodyPr/>
        <a:lstStyle/>
        <a:p>
          <a:r>
            <a:rPr lang="uk-UA" sz="1800" dirty="0">
              <a:latin typeface="Times New Roman" panose="02020603050405020304" pitchFamily="18" charset="0"/>
              <a:cs typeface="Times New Roman" panose="02020603050405020304" pitchFamily="18" charset="0"/>
            </a:rPr>
            <a:t>Соціологічного опитування</a:t>
          </a:r>
        </a:p>
      </dgm:t>
    </dgm:pt>
    <dgm:pt modelId="{E2D467B8-2258-4E6D-B547-C858AFF8C10F}" type="parTrans" cxnId="{1825EF79-82CC-4754-90D8-7BBAFB5ED465}">
      <dgm:prSet/>
      <dgm:spPr/>
      <dgm:t>
        <a:bodyPr/>
        <a:lstStyle/>
        <a:p>
          <a:endParaRPr lang="uk-UA" sz="1800">
            <a:latin typeface="Times New Roman" panose="02020603050405020304" pitchFamily="18" charset="0"/>
            <a:cs typeface="Times New Roman" panose="02020603050405020304" pitchFamily="18" charset="0"/>
          </a:endParaRPr>
        </a:p>
      </dgm:t>
    </dgm:pt>
    <dgm:pt modelId="{E5BBFCA4-8BFC-4BEF-8479-221858BEA78C}" type="sibTrans" cxnId="{1825EF79-82CC-4754-90D8-7BBAFB5ED465}">
      <dgm:prSet/>
      <dgm:spPr/>
      <dgm:t>
        <a:bodyPr/>
        <a:lstStyle/>
        <a:p>
          <a:endParaRPr lang="uk-UA" sz="1800">
            <a:latin typeface="Times New Roman" panose="02020603050405020304" pitchFamily="18" charset="0"/>
            <a:cs typeface="Times New Roman" panose="02020603050405020304" pitchFamily="18" charset="0"/>
          </a:endParaRPr>
        </a:p>
      </dgm:t>
    </dgm:pt>
    <dgm:pt modelId="{BD7D3808-AEB7-4D86-B8CA-36542F045A89}">
      <dgm:prSet phldrT="[Текст]" custT="1"/>
      <dgm:spPr/>
      <dgm:t>
        <a:bodyPr/>
        <a:lstStyle/>
        <a:p>
          <a:r>
            <a:rPr lang="uk-UA" sz="1800" dirty="0">
              <a:latin typeface="Times New Roman" panose="02020603050405020304" pitchFamily="18" charset="0"/>
              <a:cs typeface="Times New Roman" panose="02020603050405020304" pitchFamily="18" charset="0"/>
            </a:rPr>
            <a:t>Експертних оцінок</a:t>
          </a:r>
        </a:p>
      </dgm:t>
    </dgm:pt>
    <dgm:pt modelId="{024F257E-42A1-4975-BF30-3CF6C7366379}" type="parTrans" cxnId="{136B51C1-4843-486D-A36C-AA68CF68159C}">
      <dgm:prSet/>
      <dgm:spPr/>
      <dgm:t>
        <a:bodyPr/>
        <a:lstStyle/>
        <a:p>
          <a:endParaRPr lang="uk-UA" sz="1800">
            <a:latin typeface="Times New Roman" panose="02020603050405020304" pitchFamily="18" charset="0"/>
            <a:cs typeface="Times New Roman" panose="02020603050405020304" pitchFamily="18" charset="0"/>
          </a:endParaRPr>
        </a:p>
      </dgm:t>
    </dgm:pt>
    <dgm:pt modelId="{D4562BC4-B9D3-4D95-A0C5-789D7F8BC526}" type="sibTrans" cxnId="{136B51C1-4843-486D-A36C-AA68CF68159C}">
      <dgm:prSet/>
      <dgm:spPr/>
      <dgm:t>
        <a:bodyPr/>
        <a:lstStyle/>
        <a:p>
          <a:endParaRPr lang="uk-UA" sz="1800">
            <a:latin typeface="Times New Roman" panose="02020603050405020304" pitchFamily="18" charset="0"/>
            <a:cs typeface="Times New Roman" panose="02020603050405020304" pitchFamily="18" charset="0"/>
          </a:endParaRPr>
        </a:p>
      </dgm:t>
    </dgm:pt>
    <dgm:pt modelId="{D5659FC2-2B42-4BC4-92D5-574D2AFE7044}">
      <dgm:prSet phldrT="[Текст]" custT="1"/>
      <dgm:spPr/>
      <dgm:t>
        <a:bodyPr/>
        <a:lstStyle/>
        <a:p>
          <a:r>
            <a:rPr lang="uk-UA" sz="1800" dirty="0">
              <a:latin typeface="Times New Roman" panose="02020603050405020304" pitchFamily="18" charset="0"/>
              <a:cs typeface="Times New Roman" panose="02020603050405020304" pitchFamily="18" charset="0"/>
            </a:rPr>
            <a:t>Моніторингу</a:t>
          </a:r>
        </a:p>
      </dgm:t>
    </dgm:pt>
    <dgm:pt modelId="{0D183992-D91E-4071-9426-DE92E0E8750E}" type="parTrans" cxnId="{C5750681-73EF-4807-854D-D001B397E32E}">
      <dgm:prSet/>
      <dgm:spPr/>
      <dgm:t>
        <a:bodyPr/>
        <a:lstStyle/>
        <a:p>
          <a:endParaRPr lang="uk-UA" sz="1800">
            <a:latin typeface="Times New Roman" panose="02020603050405020304" pitchFamily="18" charset="0"/>
            <a:cs typeface="Times New Roman" panose="02020603050405020304" pitchFamily="18" charset="0"/>
          </a:endParaRPr>
        </a:p>
      </dgm:t>
    </dgm:pt>
    <dgm:pt modelId="{2F15A37D-101B-4250-A90F-77057ABFF26F}" type="sibTrans" cxnId="{C5750681-73EF-4807-854D-D001B397E32E}">
      <dgm:prSet/>
      <dgm:spPr/>
      <dgm:t>
        <a:bodyPr/>
        <a:lstStyle/>
        <a:p>
          <a:endParaRPr lang="uk-UA" sz="1800">
            <a:latin typeface="Times New Roman" panose="02020603050405020304" pitchFamily="18" charset="0"/>
            <a:cs typeface="Times New Roman" panose="02020603050405020304" pitchFamily="18" charset="0"/>
          </a:endParaRPr>
        </a:p>
      </dgm:t>
    </dgm:pt>
    <dgm:pt modelId="{21A838D2-E5D2-46B7-955D-FA3B2DBD0514}">
      <dgm:prSet phldrT="[Текст]" custT="1"/>
      <dgm:spPr/>
      <dgm:t>
        <a:bodyPr/>
        <a:lstStyle/>
        <a:p>
          <a:r>
            <a:rPr lang="uk-UA" sz="1800" dirty="0">
              <a:latin typeface="Times New Roman" panose="02020603050405020304" pitchFamily="18" charset="0"/>
              <a:cs typeface="Times New Roman" panose="02020603050405020304" pitchFamily="18" charset="0"/>
            </a:rPr>
            <a:t>Маркування</a:t>
          </a:r>
        </a:p>
      </dgm:t>
    </dgm:pt>
    <dgm:pt modelId="{17705DCD-C1DF-4E66-A584-A7A57A4A8DF3}" type="parTrans" cxnId="{367FA555-D5A0-45A5-A69B-47F7601A9055}">
      <dgm:prSet/>
      <dgm:spPr/>
      <dgm:t>
        <a:bodyPr/>
        <a:lstStyle/>
        <a:p>
          <a:endParaRPr lang="uk-UA" sz="1800">
            <a:latin typeface="Times New Roman" panose="02020603050405020304" pitchFamily="18" charset="0"/>
            <a:cs typeface="Times New Roman" panose="02020603050405020304" pitchFamily="18" charset="0"/>
          </a:endParaRPr>
        </a:p>
      </dgm:t>
    </dgm:pt>
    <dgm:pt modelId="{EC90936F-8B19-4570-AE25-F63DBEF66B60}" type="sibTrans" cxnId="{367FA555-D5A0-45A5-A69B-47F7601A9055}">
      <dgm:prSet/>
      <dgm:spPr/>
      <dgm:t>
        <a:bodyPr/>
        <a:lstStyle/>
        <a:p>
          <a:endParaRPr lang="uk-UA" sz="1800">
            <a:latin typeface="Times New Roman" panose="02020603050405020304" pitchFamily="18" charset="0"/>
            <a:cs typeface="Times New Roman" panose="02020603050405020304" pitchFamily="18" charset="0"/>
          </a:endParaRPr>
        </a:p>
      </dgm:t>
    </dgm:pt>
    <dgm:pt modelId="{E0EA86DE-059A-4C7B-9F94-DFE31E7E0A37}">
      <dgm:prSet phldrT="[Текст]" custT="1"/>
      <dgm:spPr/>
      <dgm:t>
        <a:bodyPr/>
        <a:lstStyle/>
        <a:p>
          <a:r>
            <a:rPr lang="uk-UA" sz="1800" dirty="0">
              <a:latin typeface="Times New Roman" panose="02020603050405020304" pitchFamily="18" charset="0"/>
              <a:cs typeface="Times New Roman" panose="02020603050405020304" pitchFamily="18" charset="0"/>
            </a:rPr>
            <a:t>Транспортування</a:t>
          </a:r>
        </a:p>
      </dgm:t>
    </dgm:pt>
    <dgm:pt modelId="{961955D4-714E-4B75-9130-CEACEF9252FD}" type="parTrans" cxnId="{2490D9B6-8675-496C-8C86-BF84D315FBEE}">
      <dgm:prSet/>
      <dgm:spPr/>
      <dgm:t>
        <a:bodyPr/>
        <a:lstStyle/>
        <a:p>
          <a:endParaRPr lang="uk-UA" sz="1800">
            <a:latin typeface="Times New Roman" panose="02020603050405020304" pitchFamily="18" charset="0"/>
            <a:cs typeface="Times New Roman" panose="02020603050405020304" pitchFamily="18" charset="0"/>
          </a:endParaRPr>
        </a:p>
      </dgm:t>
    </dgm:pt>
    <dgm:pt modelId="{226CBC58-B1F6-4D84-8BAA-801380BEC03E}" type="sibTrans" cxnId="{2490D9B6-8675-496C-8C86-BF84D315FBEE}">
      <dgm:prSet/>
      <dgm:spPr/>
      <dgm:t>
        <a:bodyPr/>
        <a:lstStyle/>
        <a:p>
          <a:endParaRPr lang="uk-UA" sz="1800">
            <a:latin typeface="Times New Roman" panose="02020603050405020304" pitchFamily="18" charset="0"/>
            <a:cs typeface="Times New Roman" panose="02020603050405020304" pitchFamily="18" charset="0"/>
          </a:endParaRPr>
        </a:p>
      </dgm:t>
    </dgm:pt>
    <dgm:pt modelId="{75192516-3123-49E4-A7FD-13D17009F5C3}">
      <dgm:prSet phldrT="[Текст]" custT="1"/>
      <dgm:spPr/>
      <dgm:t>
        <a:bodyPr/>
        <a:lstStyle/>
        <a:p>
          <a:r>
            <a:rPr lang="uk-UA" sz="1800" dirty="0">
              <a:latin typeface="Times New Roman" panose="02020603050405020304" pitchFamily="18" charset="0"/>
              <a:cs typeface="Times New Roman" panose="02020603050405020304" pitchFamily="18" charset="0"/>
            </a:rPr>
            <a:t>Зберігання</a:t>
          </a:r>
        </a:p>
      </dgm:t>
    </dgm:pt>
    <dgm:pt modelId="{DA32B6ED-80D3-45B2-8E90-8E844F280890}" type="parTrans" cxnId="{2FF18080-6C01-4D21-B857-E59AFCAD5944}">
      <dgm:prSet/>
      <dgm:spPr/>
      <dgm:t>
        <a:bodyPr/>
        <a:lstStyle/>
        <a:p>
          <a:endParaRPr lang="uk-UA" sz="1800">
            <a:latin typeface="Times New Roman" panose="02020603050405020304" pitchFamily="18" charset="0"/>
            <a:cs typeface="Times New Roman" panose="02020603050405020304" pitchFamily="18" charset="0"/>
          </a:endParaRPr>
        </a:p>
      </dgm:t>
    </dgm:pt>
    <dgm:pt modelId="{EA0CBE54-F72A-41C4-BE6F-8A5656264AFD}" type="sibTrans" cxnId="{2FF18080-6C01-4D21-B857-E59AFCAD5944}">
      <dgm:prSet/>
      <dgm:spPr/>
      <dgm:t>
        <a:bodyPr/>
        <a:lstStyle/>
        <a:p>
          <a:endParaRPr lang="uk-UA" sz="1800">
            <a:latin typeface="Times New Roman" panose="02020603050405020304" pitchFamily="18" charset="0"/>
            <a:cs typeface="Times New Roman" panose="02020603050405020304" pitchFamily="18" charset="0"/>
          </a:endParaRPr>
        </a:p>
      </dgm:t>
    </dgm:pt>
    <dgm:pt modelId="{027658F3-E90B-499C-9950-F8ABDD77603B}">
      <dgm:prSet phldrT="[Текст]" custT="1"/>
      <dgm:spPr/>
      <dgm:t>
        <a:bodyPr/>
        <a:lstStyle/>
        <a:p>
          <a:r>
            <a:rPr lang="uk-UA" sz="1800" dirty="0">
              <a:latin typeface="Times New Roman" panose="02020603050405020304" pitchFamily="18" charset="0"/>
              <a:cs typeface="Times New Roman" panose="02020603050405020304" pitchFamily="18" charset="0"/>
            </a:rPr>
            <a:t>Товарної обробки</a:t>
          </a:r>
        </a:p>
      </dgm:t>
    </dgm:pt>
    <dgm:pt modelId="{DBF92C08-87AC-4134-9D3C-2E40F546B081}" type="parTrans" cxnId="{6ACE4013-3BCE-420E-BD7A-ABD103F3D743}">
      <dgm:prSet/>
      <dgm:spPr/>
      <dgm:t>
        <a:bodyPr/>
        <a:lstStyle/>
        <a:p>
          <a:endParaRPr lang="uk-UA" sz="1800">
            <a:latin typeface="Times New Roman" panose="02020603050405020304" pitchFamily="18" charset="0"/>
            <a:cs typeface="Times New Roman" panose="02020603050405020304" pitchFamily="18" charset="0"/>
          </a:endParaRPr>
        </a:p>
      </dgm:t>
    </dgm:pt>
    <dgm:pt modelId="{E0A2505F-397A-4FBE-9442-9B70D4DB360E}" type="sibTrans" cxnId="{6ACE4013-3BCE-420E-BD7A-ABD103F3D743}">
      <dgm:prSet/>
      <dgm:spPr/>
      <dgm:t>
        <a:bodyPr/>
        <a:lstStyle/>
        <a:p>
          <a:endParaRPr lang="uk-UA" sz="1800">
            <a:latin typeface="Times New Roman" panose="02020603050405020304" pitchFamily="18" charset="0"/>
            <a:cs typeface="Times New Roman" panose="02020603050405020304" pitchFamily="18" charset="0"/>
          </a:endParaRPr>
        </a:p>
      </dgm:t>
    </dgm:pt>
    <dgm:pt modelId="{E20015E5-5BFB-4713-B79E-369C5547257B}" type="pres">
      <dgm:prSet presAssocID="{06218BB9-D05C-40A1-AD83-46865FA09264}" presName="Name0" presStyleCnt="0">
        <dgm:presLayoutVars>
          <dgm:dir/>
          <dgm:animLvl val="lvl"/>
          <dgm:resizeHandles val="exact"/>
        </dgm:presLayoutVars>
      </dgm:prSet>
      <dgm:spPr/>
    </dgm:pt>
    <dgm:pt modelId="{CD52694B-CAD5-40B0-AFB0-80A930FE4355}" type="pres">
      <dgm:prSet presAssocID="{E728028B-D7CB-40B6-B082-86DE62D1003A}" presName="composite" presStyleCnt="0"/>
      <dgm:spPr/>
    </dgm:pt>
    <dgm:pt modelId="{D5709AC4-E2F2-4F2A-B9EB-261E86947C4F}" type="pres">
      <dgm:prSet presAssocID="{E728028B-D7CB-40B6-B082-86DE62D1003A}" presName="parTx" presStyleLbl="alignNode1" presStyleIdx="0" presStyleCnt="3" custLinFactNeighborY="-10256">
        <dgm:presLayoutVars>
          <dgm:chMax val="0"/>
          <dgm:chPref val="0"/>
          <dgm:bulletEnabled val="1"/>
        </dgm:presLayoutVars>
      </dgm:prSet>
      <dgm:spPr/>
    </dgm:pt>
    <dgm:pt modelId="{C62D5148-07F2-4CE7-A18A-679FB4830368}" type="pres">
      <dgm:prSet presAssocID="{E728028B-D7CB-40B6-B082-86DE62D1003A}" presName="desTx" presStyleLbl="alignAccFollowNode1" presStyleIdx="0" presStyleCnt="3" custScaleY="27109">
        <dgm:presLayoutVars>
          <dgm:bulletEnabled val="1"/>
        </dgm:presLayoutVars>
      </dgm:prSet>
      <dgm:spPr/>
    </dgm:pt>
    <dgm:pt modelId="{00DD5D85-8E52-4E4F-B4DF-AA43C108E823}" type="pres">
      <dgm:prSet presAssocID="{30009634-4839-452A-88AF-BC0DFB7D2857}" presName="space" presStyleCnt="0"/>
      <dgm:spPr/>
    </dgm:pt>
    <dgm:pt modelId="{495B1B91-05C1-479B-83BD-6AB0128BBAB5}" type="pres">
      <dgm:prSet presAssocID="{42B27091-0FB6-4846-80F5-4231D36F40C8}" presName="composite" presStyleCnt="0"/>
      <dgm:spPr/>
    </dgm:pt>
    <dgm:pt modelId="{5E87414A-DA7D-4A07-8432-A78B2566388F}" type="pres">
      <dgm:prSet presAssocID="{42B27091-0FB6-4846-80F5-4231D36F40C8}" presName="parTx" presStyleLbl="alignNode1" presStyleIdx="1" presStyleCnt="3">
        <dgm:presLayoutVars>
          <dgm:chMax val="0"/>
          <dgm:chPref val="0"/>
          <dgm:bulletEnabled val="1"/>
        </dgm:presLayoutVars>
      </dgm:prSet>
      <dgm:spPr/>
    </dgm:pt>
    <dgm:pt modelId="{5906D08D-C82C-48C2-8A99-FED8E34D24D2}" type="pres">
      <dgm:prSet presAssocID="{42B27091-0FB6-4846-80F5-4231D36F40C8}" presName="desTx" presStyleLbl="alignAccFollowNode1" presStyleIdx="1" presStyleCnt="3" custLinFactNeighborX="-49" custLinFactNeighborY="32500">
        <dgm:presLayoutVars>
          <dgm:bulletEnabled val="1"/>
        </dgm:presLayoutVars>
      </dgm:prSet>
      <dgm:spPr/>
    </dgm:pt>
    <dgm:pt modelId="{088337A6-CE98-4D74-9F39-FEADBBDBF504}" type="pres">
      <dgm:prSet presAssocID="{6B8D9329-E8BC-4E21-B07E-CA26B1864EBF}" presName="space" presStyleCnt="0"/>
      <dgm:spPr/>
    </dgm:pt>
    <dgm:pt modelId="{F5B462BA-AE82-42E4-A816-E185F092558B}" type="pres">
      <dgm:prSet presAssocID="{74F5D4E5-1E61-46BD-BB1E-852D0528EE5A}" presName="composite" presStyleCnt="0"/>
      <dgm:spPr/>
    </dgm:pt>
    <dgm:pt modelId="{5C9EECA8-D4B7-4F78-AE7E-BB3E49C87921}" type="pres">
      <dgm:prSet presAssocID="{74F5D4E5-1E61-46BD-BB1E-852D0528EE5A}" presName="parTx" presStyleLbl="alignNode1" presStyleIdx="2" presStyleCnt="3">
        <dgm:presLayoutVars>
          <dgm:chMax val="0"/>
          <dgm:chPref val="0"/>
          <dgm:bulletEnabled val="1"/>
        </dgm:presLayoutVars>
      </dgm:prSet>
      <dgm:spPr/>
    </dgm:pt>
    <dgm:pt modelId="{E0924E22-66A1-4433-B7C5-851623B83700}" type="pres">
      <dgm:prSet presAssocID="{74F5D4E5-1E61-46BD-BB1E-852D0528EE5A}" presName="desTx" presStyleLbl="alignAccFollowNode1" presStyleIdx="2" presStyleCnt="3" custLinFactNeighborX="214" custLinFactNeighborY="32500">
        <dgm:presLayoutVars>
          <dgm:bulletEnabled val="1"/>
        </dgm:presLayoutVars>
      </dgm:prSet>
      <dgm:spPr/>
    </dgm:pt>
  </dgm:ptLst>
  <dgm:cxnLst>
    <dgm:cxn modelId="{8900B101-1F6F-41FC-A5EF-3270A70789EC}" srcId="{06218BB9-D05C-40A1-AD83-46865FA09264}" destId="{42B27091-0FB6-4846-80F5-4231D36F40C8}" srcOrd="1" destOrd="0" parTransId="{44AF0765-1CDC-4A4A-87A2-E49A9836EDB6}" sibTransId="{6B8D9329-E8BC-4E21-B07E-CA26B1864EBF}"/>
    <dgm:cxn modelId="{80046610-212A-426E-85E9-FC4E0D253B30}" type="presOf" srcId="{75192516-3123-49E4-A7FD-13D17009F5C3}" destId="{E0924E22-66A1-4433-B7C5-851623B83700}" srcOrd="0" destOrd="3" presId="urn:microsoft.com/office/officeart/2005/8/layout/hList1"/>
    <dgm:cxn modelId="{6ACE4013-3BCE-420E-BD7A-ABD103F3D743}" srcId="{74F5D4E5-1E61-46BD-BB1E-852D0528EE5A}" destId="{027658F3-E90B-499C-9950-F8ABDD77603B}" srcOrd="4" destOrd="0" parTransId="{DBF92C08-87AC-4134-9D3C-2E40F546B081}" sibTransId="{E0A2505F-397A-4FBE-9442-9B70D4DB360E}"/>
    <dgm:cxn modelId="{61DA6315-01BA-4B90-BF0B-EB3D0084E7A3}" type="presOf" srcId="{42B27091-0FB6-4846-80F5-4231D36F40C8}" destId="{5E87414A-DA7D-4A07-8432-A78B2566388F}" srcOrd="0" destOrd="0" presId="urn:microsoft.com/office/officeart/2005/8/layout/hList1"/>
    <dgm:cxn modelId="{4BD71719-71A1-4C67-9302-C167C3A03096}" type="presOf" srcId="{21A838D2-E5D2-46B7-955D-FA3B2DBD0514}" destId="{E0924E22-66A1-4433-B7C5-851623B83700}" srcOrd="0" destOrd="1" presId="urn:microsoft.com/office/officeart/2005/8/layout/hList1"/>
    <dgm:cxn modelId="{365A9A1D-CE97-4C28-80C3-B7D6B7360346}" type="presOf" srcId="{74F5D4E5-1E61-46BD-BB1E-852D0528EE5A}" destId="{5C9EECA8-D4B7-4F78-AE7E-BB3E49C87921}" srcOrd="0" destOrd="0" presId="urn:microsoft.com/office/officeart/2005/8/layout/hList1"/>
    <dgm:cxn modelId="{21884627-0A77-4A07-9CAD-2D88D5F47802}" srcId="{06218BB9-D05C-40A1-AD83-46865FA09264}" destId="{E728028B-D7CB-40B6-B082-86DE62D1003A}" srcOrd="0" destOrd="0" parTransId="{B8C7B0A0-2AEF-48FD-AC72-1A8C8F6F1884}" sibTransId="{30009634-4839-452A-88AF-BC0DFB7D2857}"/>
    <dgm:cxn modelId="{A1FBAE3D-BE9C-4706-ADA4-ACCDA71CBE94}" type="presOf" srcId="{B722DB84-601C-4C2B-8B67-C78DE949EFC9}" destId="{5906D08D-C82C-48C2-8A99-FED8E34D24D2}" srcOrd="0" destOrd="1" presId="urn:microsoft.com/office/officeart/2005/8/layout/hList1"/>
    <dgm:cxn modelId="{E615F860-9773-4DD7-BB84-82D8C16DB09D}" srcId="{E728028B-D7CB-40B6-B082-86DE62D1003A}" destId="{F55EEE95-C5BC-48F5-8106-4B739C2617C3}" srcOrd="0" destOrd="0" parTransId="{EB409003-4925-4768-9B60-89B1FE79BCBC}" sibTransId="{508373BA-5400-4D93-8AC5-81A8BA9E9FA4}"/>
    <dgm:cxn modelId="{6A62D447-CED3-4A45-877E-494A5C3FF18E}" type="presOf" srcId="{C36601B4-79C0-4EB4-9167-AF124852B642}" destId="{5906D08D-C82C-48C2-8A99-FED8E34D24D2}" srcOrd="0" destOrd="0" presId="urn:microsoft.com/office/officeart/2005/8/layout/hList1"/>
    <dgm:cxn modelId="{63600469-6631-4A26-B681-DCB3DA424036}" type="presOf" srcId="{06218BB9-D05C-40A1-AD83-46865FA09264}" destId="{E20015E5-5BFB-4713-B79E-369C5547257B}" srcOrd="0" destOrd="0" presId="urn:microsoft.com/office/officeart/2005/8/layout/hList1"/>
    <dgm:cxn modelId="{A34D1D4D-8F94-4574-9251-AB31ADE56355}" type="presOf" srcId="{5B2C6D77-D798-4CD5-9E31-A986F7522AB9}" destId="{C62D5148-07F2-4CE7-A18A-679FB4830368}" srcOrd="0" destOrd="2" presId="urn:microsoft.com/office/officeart/2005/8/layout/hList1"/>
    <dgm:cxn modelId="{9E3E1A71-67B4-472F-BD48-4890B46337B9}" srcId="{E728028B-D7CB-40B6-B082-86DE62D1003A}" destId="{5B2C6D77-D798-4CD5-9E31-A986F7522AB9}" srcOrd="2" destOrd="0" parTransId="{9C200071-5B89-4B48-8CF1-5D491E5A8BCB}" sibTransId="{F2C15916-DACD-442F-BD7F-A5AA03FDA871}"/>
    <dgm:cxn modelId="{11D28C52-BE07-41F7-AA18-A91A68CC5B80}" type="presOf" srcId="{E728028B-D7CB-40B6-B082-86DE62D1003A}" destId="{D5709AC4-E2F2-4F2A-B9EB-261E86947C4F}" srcOrd="0" destOrd="0" presId="urn:microsoft.com/office/officeart/2005/8/layout/hList1"/>
    <dgm:cxn modelId="{367FA555-D5A0-45A5-A69B-47F7601A9055}" srcId="{74F5D4E5-1E61-46BD-BB1E-852D0528EE5A}" destId="{21A838D2-E5D2-46B7-955D-FA3B2DBD0514}" srcOrd="1" destOrd="0" parTransId="{17705DCD-C1DF-4E66-A584-A7A57A4A8DF3}" sibTransId="{EC90936F-8B19-4570-AE25-F63DBEF66B60}"/>
    <dgm:cxn modelId="{1825EF79-82CC-4754-90D8-7BBAFB5ED465}" srcId="{42B27091-0FB6-4846-80F5-4231D36F40C8}" destId="{B722DB84-601C-4C2B-8B67-C78DE949EFC9}" srcOrd="1" destOrd="0" parTransId="{E2D467B8-2258-4E6D-B547-C858AFF8C10F}" sibTransId="{E5BBFCA4-8BFC-4BEF-8479-221858BEA78C}"/>
    <dgm:cxn modelId="{F5CB7D7C-18F1-46C0-8EC6-3FBC97061304}" srcId="{06218BB9-D05C-40A1-AD83-46865FA09264}" destId="{74F5D4E5-1E61-46BD-BB1E-852D0528EE5A}" srcOrd="2" destOrd="0" parTransId="{9D010A8C-E2B2-4A5E-A605-903B814EA4DF}" sibTransId="{61054C63-6B04-4624-91B7-BC8566AF4302}"/>
    <dgm:cxn modelId="{2FF18080-6C01-4D21-B857-E59AFCAD5944}" srcId="{74F5D4E5-1E61-46BD-BB1E-852D0528EE5A}" destId="{75192516-3123-49E4-A7FD-13D17009F5C3}" srcOrd="3" destOrd="0" parTransId="{DA32B6ED-80D3-45B2-8E90-8E844F280890}" sibTransId="{EA0CBE54-F72A-41C4-BE6F-8A5656264AFD}"/>
    <dgm:cxn modelId="{C5750681-73EF-4807-854D-D001B397E32E}" srcId="{42B27091-0FB6-4846-80F5-4231D36F40C8}" destId="{D5659FC2-2B42-4BC4-92D5-574D2AFE7044}" srcOrd="3" destOrd="0" parTransId="{0D183992-D91E-4071-9426-DE92E0E8750E}" sibTransId="{2F15A37D-101B-4250-A90F-77057ABFF26F}"/>
    <dgm:cxn modelId="{CEE2EC83-B0D1-4DF5-BEE9-832067951734}" srcId="{42B27091-0FB6-4846-80F5-4231D36F40C8}" destId="{C36601B4-79C0-4EB4-9167-AF124852B642}" srcOrd="0" destOrd="0" parTransId="{AAD86DD3-2240-4704-81BF-365198DED3B4}" sibTransId="{67AB192F-61FA-4AD6-9C59-E0781CC83B29}"/>
    <dgm:cxn modelId="{52E44885-8AE8-4408-AB8B-F7CC769A0722}" type="presOf" srcId="{0FFF9760-81AC-4D34-859F-1E933D934F44}" destId="{C62D5148-07F2-4CE7-A18A-679FB4830368}" srcOrd="0" destOrd="1" presId="urn:microsoft.com/office/officeart/2005/8/layout/hList1"/>
    <dgm:cxn modelId="{972A298E-56D6-4D50-B0AE-68268A681988}" srcId="{74F5D4E5-1E61-46BD-BB1E-852D0528EE5A}" destId="{BF7B3684-A717-4EE6-B3F4-97423A3BF10E}" srcOrd="0" destOrd="0" parTransId="{D74239A7-F987-476B-A186-937C1E35692A}" sibTransId="{74F5DAE2-3A74-4158-A66F-05BDE1EF5269}"/>
    <dgm:cxn modelId="{7430119A-BED7-427C-A9E6-6E8DB37EF415}" type="presOf" srcId="{BF7B3684-A717-4EE6-B3F4-97423A3BF10E}" destId="{E0924E22-66A1-4433-B7C5-851623B83700}" srcOrd="0" destOrd="0" presId="urn:microsoft.com/office/officeart/2005/8/layout/hList1"/>
    <dgm:cxn modelId="{300BDAA2-E83B-4384-97B4-61AFD76412AB}" type="presOf" srcId="{16CE9380-6E28-4D14-9E78-37C2B3BAE32F}" destId="{C62D5148-07F2-4CE7-A18A-679FB4830368}" srcOrd="0" destOrd="3" presId="urn:microsoft.com/office/officeart/2005/8/layout/hList1"/>
    <dgm:cxn modelId="{2490D9B6-8675-496C-8C86-BF84D315FBEE}" srcId="{74F5D4E5-1E61-46BD-BB1E-852D0528EE5A}" destId="{E0EA86DE-059A-4C7B-9F94-DFE31E7E0A37}" srcOrd="2" destOrd="0" parTransId="{961955D4-714E-4B75-9130-CEACEF9252FD}" sibTransId="{226CBC58-B1F6-4D84-8BAA-801380BEC03E}"/>
    <dgm:cxn modelId="{136B51C1-4843-486D-A36C-AA68CF68159C}" srcId="{42B27091-0FB6-4846-80F5-4231D36F40C8}" destId="{BD7D3808-AEB7-4D86-B8CA-36542F045A89}" srcOrd="2" destOrd="0" parTransId="{024F257E-42A1-4975-BF30-3CF6C7366379}" sibTransId="{D4562BC4-B9D3-4D95-A0C5-789D7F8BC526}"/>
    <dgm:cxn modelId="{C48D55CE-AC74-479A-BFD6-ADA3373667B9}" type="presOf" srcId="{E0EA86DE-059A-4C7B-9F94-DFE31E7E0A37}" destId="{E0924E22-66A1-4433-B7C5-851623B83700}" srcOrd="0" destOrd="2" presId="urn:microsoft.com/office/officeart/2005/8/layout/hList1"/>
    <dgm:cxn modelId="{B24091CE-5E68-4649-8E80-5483B45441E0}" type="presOf" srcId="{027658F3-E90B-499C-9950-F8ABDD77603B}" destId="{E0924E22-66A1-4433-B7C5-851623B83700}" srcOrd="0" destOrd="4" presId="urn:microsoft.com/office/officeart/2005/8/layout/hList1"/>
    <dgm:cxn modelId="{B529F7E6-9C1E-42FB-B5DF-F2EAF9465083}" type="presOf" srcId="{D5659FC2-2B42-4BC4-92D5-574D2AFE7044}" destId="{5906D08D-C82C-48C2-8A99-FED8E34D24D2}" srcOrd="0" destOrd="3" presId="urn:microsoft.com/office/officeart/2005/8/layout/hList1"/>
    <dgm:cxn modelId="{C611A9E8-9F7F-495D-BD8E-F6DA1069C864}" srcId="{E728028B-D7CB-40B6-B082-86DE62D1003A}" destId="{16CE9380-6E28-4D14-9E78-37C2B3BAE32F}" srcOrd="3" destOrd="0" parTransId="{A65C8FCA-5536-446E-A9EE-60B2BAB52A10}" sibTransId="{D3B7B633-DB47-42F2-AB1C-F1A883337FD9}"/>
    <dgm:cxn modelId="{8FAA96E9-0856-45B6-987C-63C3C1599D60}" type="presOf" srcId="{BD7D3808-AEB7-4D86-B8CA-36542F045A89}" destId="{5906D08D-C82C-48C2-8A99-FED8E34D24D2}" srcOrd="0" destOrd="2" presId="urn:microsoft.com/office/officeart/2005/8/layout/hList1"/>
    <dgm:cxn modelId="{073E34F3-17F1-4E2E-A9E4-9E5711A5D6AE}" srcId="{E728028B-D7CB-40B6-B082-86DE62D1003A}" destId="{0FFF9760-81AC-4D34-859F-1E933D934F44}" srcOrd="1" destOrd="0" parTransId="{DC5AE725-A367-415B-B94C-87E1E90FA608}" sibTransId="{18CC6DC8-5117-4F82-ADD2-8FD03F9613D0}"/>
    <dgm:cxn modelId="{DEB22AFB-D267-44CA-8A57-353C6896DE8F}" type="presOf" srcId="{F55EEE95-C5BC-48F5-8106-4B739C2617C3}" destId="{C62D5148-07F2-4CE7-A18A-679FB4830368}" srcOrd="0" destOrd="0" presId="urn:microsoft.com/office/officeart/2005/8/layout/hList1"/>
    <dgm:cxn modelId="{2B0B5303-8499-47DD-9BB6-72803F786031}" type="presParOf" srcId="{E20015E5-5BFB-4713-B79E-369C5547257B}" destId="{CD52694B-CAD5-40B0-AFB0-80A930FE4355}" srcOrd="0" destOrd="0" presId="urn:microsoft.com/office/officeart/2005/8/layout/hList1"/>
    <dgm:cxn modelId="{F48C2393-1D4C-4F7C-9A54-4998BA08540C}" type="presParOf" srcId="{CD52694B-CAD5-40B0-AFB0-80A930FE4355}" destId="{D5709AC4-E2F2-4F2A-B9EB-261E86947C4F}" srcOrd="0" destOrd="0" presId="urn:microsoft.com/office/officeart/2005/8/layout/hList1"/>
    <dgm:cxn modelId="{E3B554E1-BA8F-4546-BE3B-AAA0E58CAFFF}" type="presParOf" srcId="{CD52694B-CAD5-40B0-AFB0-80A930FE4355}" destId="{C62D5148-07F2-4CE7-A18A-679FB4830368}" srcOrd="1" destOrd="0" presId="urn:microsoft.com/office/officeart/2005/8/layout/hList1"/>
    <dgm:cxn modelId="{92D2BCCD-D1E5-492C-BBF4-355D7CEFD2BF}" type="presParOf" srcId="{E20015E5-5BFB-4713-B79E-369C5547257B}" destId="{00DD5D85-8E52-4E4F-B4DF-AA43C108E823}" srcOrd="1" destOrd="0" presId="urn:microsoft.com/office/officeart/2005/8/layout/hList1"/>
    <dgm:cxn modelId="{7479B306-6D09-4460-A54A-E538CFACB725}" type="presParOf" srcId="{E20015E5-5BFB-4713-B79E-369C5547257B}" destId="{495B1B91-05C1-479B-83BD-6AB0128BBAB5}" srcOrd="2" destOrd="0" presId="urn:microsoft.com/office/officeart/2005/8/layout/hList1"/>
    <dgm:cxn modelId="{536DAEA0-BB9D-4F60-9F23-8F31EAC14907}" type="presParOf" srcId="{495B1B91-05C1-479B-83BD-6AB0128BBAB5}" destId="{5E87414A-DA7D-4A07-8432-A78B2566388F}" srcOrd="0" destOrd="0" presId="urn:microsoft.com/office/officeart/2005/8/layout/hList1"/>
    <dgm:cxn modelId="{F1452846-314E-4F97-87A7-4888C7532643}" type="presParOf" srcId="{495B1B91-05C1-479B-83BD-6AB0128BBAB5}" destId="{5906D08D-C82C-48C2-8A99-FED8E34D24D2}" srcOrd="1" destOrd="0" presId="urn:microsoft.com/office/officeart/2005/8/layout/hList1"/>
    <dgm:cxn modelId="{499D4F8C-1EB8-4D74-8D79-5AAC9F9128DA}" type="presParOf" srcId="{E20015E5-5BFB-4713-B79E-369C5547257B}" destId="{088337A6-CE98-4D74-9F39-FEADBBDBF504}" srcOrd="3" destOrd="0" presId="urn:microsoft.com/office/officeart/2005/8/layout/hList1"/>
    <dgm:cxn modelId="{CD9D323D-1CE4-4E5C-8145-57A9D9B5A5BB}" type="presParOf" srcId="{E20015E5-5BFB-4713-B79E-369C5547257B}" destId="{F5B462BA-AE82-42E4-A816-E185F092558B}" srcOrd="4" destOrd="0" presId="urn:microsoft.com/office/officeart/2005/8/layout/hList1"/>
    <dgm:cxn modelId="{76759AB9-569E-4FC8-A93E-E5CC72016BED}" type="presParOf" srcId="{F5B462BA-AE82-42E4-A816-E185F092558B}" destId="{5C9EECA8-D4B7-4F78-AE7E-BB3E49C87921}" srcOrd="0" destOrd="0" presId="urn:microsoft.com/office/officeart/2005/8/layout/hList1"/>
    <dgm:cxn modelId="{35515286-F856-45EA-A67B-221C2C4467ED}" type="presParOf" srcId="{F5B462BA-AE82-42E4-A816-E185F092558B}" destId="{E0924E22-66A1-4433-B7C5-851623B8370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709AC4-E2F2-4F2A-B9EB-261E86947C4F}">
      <dsp:nvSpPr>
        <dsp:cNvPr id="0" name=""/>
        <dsp:cNvSpPr/>
      </dsp:nvSpPr>
      <dsp:spPr>
        <a:xfrm>
          <a:off x="5297" y="1870294"/>
          <a:ext cx="2476500" cy="990600"/>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uk-UA" sz="1800" kern="1200" dirty="0">
              <a:latin typeface="Times New Roman" panose="02020603050405020304" pitchFamily="18" charset="0"/>
              <a:cs typeface="Times New Roman" panose="02020603050405020304" pitchFamily="18" charset="0"/>
            </a:rPr>
            <a:t>Теоретичні методи - базуються на результатах наукових досліджень</a:t>
          </a:r>
        </a:p>
      </dsp:txBody>
      <dsp:txXfrm>
        <a:off x="5297" y="1870294"/>
        <a:ext cx="2476500" cy="990600"/>
      </dsp:txXfrm>
    </dsp:sp>
    <dsp:sp modelId="{C62D5148-07F2-4CE7-A18A-679FB4830368}">
      <dsp:nvSpPr>
        <dsp:cNvPr id="0" name=""/>
        <dsp:cNvSpPr/>
      </dsp:nvSpPr>
      <dsp:spPr>
        <a:xfrm>
          <a:off x="5297" y="3240205"/>
          <a:ext cx="2476500" cy="206570"/>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Аналіз</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Синтез</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Діагностика</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Моделювання</a:t>
          </a:r>
        </a:p>
      </dsp:txBody>
      <dsp:txXfrm>
        <a:off x="5297" y="3240205"/>
        <a:ext cx="2476500" cy="206570"/>
      </dsp:txXfrm>
    </dsp:sp>
    <dsp:sp modelId="{5E87414A-DA7D-4A07-8432-A78B2566388F}">
      <dsp:nvSpPr>
        <dsp:cNvPr id="0" name=""/>
        <dsp:cNvSpPr/>
      </dsp:nvSpPr>
      <dsp:spPr>
        <a:xfrm>
          <a:off x="2828168" y="1833032"/>
          <a:ext cx="2474081" cy="990600"/>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uk-UA" sz="1800" kern="1200" dirty="0">
              <a:latin typeface="Times New Roman" panose="02020603050405020304" pitchFamily="18" charset="0"/>
              <a:cs typeface="Times New Roman" panose="02020603050405020304" pitchFamily="18" charset="0"/>
            </a:rPr>
            <a:t>Емпіричні методи – базуються на досвіді чи спостереженнях</a:t>
          </a:r>
        </a:p>
      </dsp:txBody>
      <dsp:txXfrm>
        <a:off x="2828168" y="1833032"/>
        <a:ext cx="2474081" cy="990600"/>
      </dsp:txXfrm>
    </dsp:sp>
    <dsp:sp modelId="{5906D08D-C82C-48C2-8A99-FED8E34D24D2}">
      <dsp:nvSpPr>
        <dsp:cNvPr id="0" name=""/>
        <dsp:cNvSpPr/>
      </dsp:nvSpPr>
      <dsp:spPr>
        <a:xfrm>
          <a:off x="2826956" y="3071283"/>
          <a:ext cx="2474081" cy="762001"/>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Вимірювання</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Соціологічного опитування</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Експертних оцінок</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Моніторингу</a:t>
          </a:r>
        </a:p>
      </dsp:txBody>
      <dsp:txXfrm>
        <a:off x="2826956" y="3071283"/>
        <a:ext cx="2474081" cy="762001"/>
      </dsp:txXfrm>
    </dsp:sp>
    <dsp:sp modelId="{5C9EECA8-D4B7-4F78-AE7E-BB3E49C87921}">
      <dsp:nvSpPr>
        <dsp:cNvPr id="0" name=""/>
        <dsp:cNvSpPr/>
      </dsp:nvSpPr>
      <dsp:spPr>
        <a:xfrm>
          <a:off x="5648621" y="1833032"/>
          <a:ext cx="2474081" cy="990600"/>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uk-UA" sz="1800" kern="1200" dirty="0">
              <a:latin typeface="Times New Roman" panose="02020603050405020304" pitchFamily="18" charset="0"/>
              <a:cs typeface="Times New Roman" panose="02020603050405020304" pitchFamily="18" charset="0"/>
            </a:rPr>
            <a:t>Практичні методи – це методи, які базуються на певних діях та операціях  з товарами</a:t>
          </a:r>
        </a:p>
      </dsp:txBody>
      <dsp:txXfrm>
        <a:off x="5648621" y="1833032"/>
        <a:ext cx="2474081" cy="990600"/>
      </dsp:txXfrm>
    </dsp:sp>
    <dsp:sp modelId="{E0924E22-66A1-4433-B7C5-851623B83700}">
      <dsp:nvSpPr>
        <dsp:cNvPr id="0" name=""/>
        <dsp:cNvSpPr/>
      </dsp:nvSpPr>
      <dsp:spPr>
        <a:xfrm>
          <a:off x="5653915" y="3071283"/>
          <a:ext cx="2474081" cy="762001"/>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Пакування</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Маркування</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Транспортування</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Зберігання</a:t>
          </a:r>
        </a:p>
        <a:p>
          <a:pPr marL="171450" lvl="1" indent="-171450" algn="l" defTabSz="800100">
            <a:lnSpc>
              <a:spcPct val="90000"/>
            </a:lnSpc>
            <a:spcBef>
              <a:spcPct val="0"/>
            </a:spcBef>
            <a:spcAft>
              <a:spcPct val="15000"/>
            </a:spcAft>
            <a:buChar char="•"/>
          </a:pPr>
          <a:r>
            <a:rPr lang="uk-UA" sz="1800" kern="1200" dirty="0">
              <a:latin typeface="Times New Roman" panose="02020603050405020304" pitchFamily="18" charset="0"/>
              <a:cs typeface="Times New Roman" panose="02020603050405020304" pitchFamily="18" charset="0"/>
            </a:rPr>
            <a:t>Товарної обробки</a:t>
          </a:r>
        </a:p>
      </dsp:txBody>
      <dsp:txXfrm>
        <a:off x="5653915" y="3071283"/>
        <a:ext cx="2474081" cy="76200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zakon.rada.gov.ua/laws/show/981_003#n8" TargetMode="External"/><Relationship Id="rId7" Type="http://schemas.openxmlformats.org/officeDocument/2006/relationships/hyperlink" Target="https://zakon.rada.gov.ua/rada/show/v0256913-20#Text" TargetMode="External"/><Relationship Id="rId2" Type="http://schemas.openxmlformats.org/officeDocument/2006/relationships/hyperlink" Target="https://zakon.rada.gov.ua/laws/show/4495-17#Text" TargetMode="External"/><Relationship Id="rId1" Type="http://schemas.openxmlformats.org/officeDocument/2006/relationships/slideLayout" Target="../slideLayouts/slideLayout7.xml"/><Relationship Id="rId6" Type="http://schemas.openxmlformats.org/officeDocument/2006/relationships/hyperlink" Target="https://zakon.rada.gov.ua/laws/show/z1085-12#Text" TargetMode="External"/><Relationship Id="rId5" Type="http://schemas.openxmlformats.org/officeDocument/2006/relationships/hyperlink" Target="https://zakon.rada.gov.ua/laws/show/466/2002#Text" TargetMode="External"/><Relationship Id="rId4" Type="http://schemas.openxmlformats.org/officeDocument/2006/relationships/hyperlink" Target="https://zakon.rada.gov.ua/laws/show/995_264#Text"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9B1423-81C0-40C1-8635-1BB243720EC4}"/>
              </a:ext>
            </a:extLst>
          </p:cNvPr>
          <p:cNvSpPr>
            <a:spLocks noGrp="1"/>
          </p:cNvSpPr>
          <p:nvPr>
            <p:ph type="ctrTitle"/>
          </p:nvPr>
        </p:nvSpPr>
        <p:spPr>
          <a:xfrm>
            <a:off x="2253129" y="2955151"/>
            <a:ext cx="8915399" cy="2262781"/>
          </a:xfrm>
        </p:spPr>
        <p:txBody>
          <a:bodyPr>
            <a:normAutofit fontScale="90000"/>
          </a:bodyPr>
          <a:lstStyle/>
          <a:p>
            <a:r>
              <a:rPr lang="uk-UA" dirty="0">
                <a:solidFill>
                  <a:srgbClr val="002060"/>
                </a:solidFill>
                <a:latin typeface="Times New Roman" panose="02020603050405020304" pitchFamily="18" charset="0"/>
                <a:cs typeface="Times New Roman" panose="02020603050405020304" pitchFamily="18" charset="0"/>
              </a:rPr>
              <a:t>Міжнародне товарознавство</a:t>
            </a:r>
            <a:br>
              <a:rPr lang="uk-UA" dirty="0">
                <a:solidFill>
                  <a:srgbClr val="002060"/>
                </a:solidFill>
                <a:latin typeface="Times New Roman" panose="02020603050405020304" pitchFamily="18" charset="0"/>
                <a:cs typeface="Times New Roman" panose="02020603050405020304" pitchFamily="18" charset="0"/>
              </a:rPr>
            </a:br>
            <a:br>
              <a:rPr lang="uk-UA" dirty="0">
                <a:solidFill>
                  <a:srgbClr val="002060"/>
                </a:solidFill>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180 год. 6 кредитів, з них:</a:t>
            </a:r>
            <a:br>
              <a:rPr lang="uk-UA"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32 год. – лекції, 48 год. – практики.</a:t>
            </a:r>
            <a:br>
              <a:rPr lang="uk-UA" dirty="0"/>
            </a:br>
            <a:endParaRPr lang="uk-UA" dirty="0"/>
          </a:p>
        </p:txBody>
      </p:sp>
    </p:spTree>
    <p:extLst>
      <p:ext uri="{BB962C8B-B14F-4D97-AF65-F5344CB8AC3E}">
        <p14:creationId xmlns:p14="http://schemas.microsoft.com/office/powerpoint/2010/main" val="2104747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044C6-ECE4-42DD-AB4B-050D8929A6C5}"/>
              </a:ext>
            </a:extLst>
          </p:cNvPr>
          <p:cNvSpPr txBox="1"/>
          <p:nvPr/>
        </p:nvSpPr>
        <p:spPr>
          <a:xfrm>
            <a:off x="1856792" y="1449157"/>
            <a:ext cx="8537510" cy="2862322"/>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9. Уряди та державні агенції</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Державні органи</a:t>
            </a:r>
            <a:r>
              <a:rPr lang="uk-UA" dirty="0">
                <a:latin typeface="Times New Roman" panose="02020603050405020304" pitchFamily="18" charset="0"/>
                <a:cs typeface="Times New Roman" panose="02020603050405020304" pitchFamily="18" charset="0"/>
              </a:rPr>
              <a:t>: Відповідальні за розробку та впровадження національної політики у сфері зовнішньоекономічної діяльності, контролю якості, сертифікації та митного регулювання.</a:t>
            </a:r>
          </a:p>
          <a:p>
            <a:pPr algn="just">
              <a:buFont typeface="Arial" panose="020B0604020202020204" pitchFamily="34" charset="0"/>
              <a:buChar char="•"/>
            </a:pPr>
            <a:endParaRPr lang="uk-UA"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10. Консалтингові та експертні компанії</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Експерти та консультанти</a:t>
            </a:r>
            <a:r>
              <a:rPr lang="uk-UA" dirty="0">
                <a:latin typeface="Times New Roman" panose="02020603050405020304" pitchFamily="18" charset="0"/>
                <a:cs typeface="Times New Roman" panose="02020603050405020304" pitchFamily="18" charset="0"/>
              </a:rPr>
              <a:t>: Надають професійні поради з питань міжнародного товарознавства, допомагаючи компаніям відповідати вимогам ринків та стандартам.</a:t>
            </a:r>
          </a:p>
          <a:p>
            <a:pPr algn="just"/>
            <a:r>
              <a:rPr lang="uk-UA" dirty="0">
                <a:latin typeface="Times New Roman" panose="02020603050405020304" pitchFamily="18" charset="0"/>
                <a:cs typeface="Times New Roman" panose="02020603050405020304" pitchFamily="18" charset="0"/>
              </a:rPr>
              <a:t>Ці суб’єкти взаємодіють між собою, щоб забезпечити відповідність товарів міжнародним стандартам і успішний їх обіг на глобальному ринку.</a:t>
            </a:r>
          </a:p>
        </p:txBody>
      </p:sp>
    </p:spTree>
    <p:extLst>
      <p:ext uri="{BB962C8B-B14F-4D97-AF65-F5344CB8AC3E}">
        <p14:creationId xmlns:p14="http://schemas.microsoft.com/office/powerpoint/2010/main" val="2750748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355B90-4E02-4278-B7A5-A15F23C5E5D2}"/>
              </a:ext>
            </a:extLst>
          </p:cNvPr>
          <p:cNvSpPr txBox="1"/>
          <p:nvPr/>
        </p:nvSpPr>
        <p:spPr>
          <a:xfrm>
            <a:off x="1550893" y="626798"/>
            <a:ext cx="9161931" cy="5355312"/>
          </a:xfrm>
          <a:prstGeom prst="rect">
            <a:avLst/>
          </a:prstGeom>
          <a:noFill/>
        </p:spPr>
        <p:txBody>
          <a:bodyPr wrap="square">
            <a:spAutoFit/>
          </a:bodyPr>
          <a:lstStyle/>
          <a:p>
            <a:r>
              <a:rPr lang="uk-UA" dirty="0">
                <a:latin typeface="Times New Roman" panose="02020603050405020304" pitchFamily="18" charset="0"/>
                <a:cs typeface="Times New Roman" panose="02020603050405020304" pitchFamily="18" charset="0"/>
              </a:rPr>
              <a:t>Основні завдання міжнародного товарознавства включають:</a:t>
            </a:r>
          </a:p>
          <a:p>
            <a:pPr algn="just">
              <a:buFont typeface="+mj-lt"/>
              <a:buAutoNum type="arabicPeriod"/>
            </a:pPr>
            <a:r>
              <a:rPr lang="uk-UA" b="1" dirty="0">
                <a:latin typeface="Times New Roman" panose="02020603050405020304" pitchFamily="18" charset="0"/>
                <a:cs typeface="Times New Roman" panose="02020603050405020304" pitchFamily="18" charset="0"/>
              </a:rPr>
              <a:t> Забезпечення якості товарів</a:t>
            </a:r>
            <a:r>
              <a:rPr lang="uk-UA" dirty="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вивчення та впровадження методів контролю якості для забезпечення високих стандартів продукції, що експортується або імпортується.</a:t>
            </a:r>
          </a:p>
          <a:p>
            <a:pPr algn="just"/>
            <a:r>
              <a:rPr lang="uk-UA" b="1" dirty="0">
                <a:latin typeface="Times New Roman" panose="02020603050405020304" pitchFamily="18" charset="0"/>
                <a:cs typeface="Times New Roman" panose="02020603050405020304" pitchFamily="18" charset="0"/>
              </a:rPr>
              <a:t>2. Підвищення конкурентоспроможності</a:t>
            </a:r>
            <a:r>
              <a:rPr lang="uk-UA" dirty="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аналіз споживчих потреб і ринкових трендів для створення та адаптації товарів, які матимуть попит на міжнародних ринках.</a:t>
            </a:r>
          </a:p>
          <a:p>
            <a:pPr algn="just"/>
            <a:r>
              <a:rPr lang="uk-UA" b="1" dirty="0">
                <a:latin typeface="Times New Roman" panose="02020603050405020304" pitchFamily="18" charset="0"/>
                <a:cs typeface="Times New Roman" panose="02020603050405020304" pitchFamily="18" charset="0"/>
              </a:rPr>
              <a:t>3. Адаптація товарів до міжнародних ринків</a:t>
            </a:r>
            <a:r>
              <a:rPr lang="uk-UA" dirty="0">
                <a:latin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розробка продуктів з урахуванням вимог різних країн щодо якості, упаковки, маркування, і сертифікації.</a:t>
            </a:r>
          </a:p>
          <a:p>
            <a:pPr algn="just"/>
            <a:r>
              <a:rPr lang="uk-UA" b="1" dirty="0">
                <a:latin typeface="Times New Roman" panose="02020603050405020304" pitchFamily="18" charset="0"/>
                <a:cs typeface="Times New Roman" panose="02020603050405020304" pitchFamily="18" charset="0"/>
              </a:rPr>
              <a:t>4. Забезпечення відповідності міжнародним стандартам і нормам</a:t>
            </a:r>
            <a:r>
              <a:rPr lang="uk-UA" dirty="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вивчення та впровадження міжнародних стандартів, що регулюють виробництво, транспортування, зберігання та реалізацію товарів.</a:t>
            </a:r>
          </a:p>
          <a:p>
            <a:pPr algn="just"/>
            <a:r>
              <a:rPr lang="uk-UA" b="1" dirty="0">
                <a:latin typeface="Times New Roman" panose="02020603050405020304" pitchFamily="18" charset="0"/>
                <a:cs typeface="Times New Roman" panose="02020603050405020304" pitchFamily="18" charset="0"/>
              </a:rPr>
              <a:t>5. Підтримка ефективного управління ланцюгами постачання</a:t>
            </a:r>
            <a:r>
              <a:rPr lang="uk-UA" dirty="0">
                <a:latin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v"/>
            </a:pPr>
            <a:r>
              <a:rPr lang="uk-UA" dirty="0">
                <a:latin typeface="Times New Roman" panose="02020603050405020304" pitchFamily="18" charset="0"/>
                <a:cs typeface="Times New Roman" panose="02020603050405020304" pitchFamily="18" charset="0"/>
              </a:rPr>
              <a:t>вивчення оптимальних способів логістики та дистрибуції товарів, щоб зберегти їх якість і забезпечити своєчасну доставку.</a:t>
            </a:r>
          </a:p>
          <a:p>
            <a:pPr algn="just"/>
            <a:r>
              <a:rPr lang="uk-UA" dirty="0">
                <a:latin typeface="Times New Roman" panose="02020603050405020304" pitchFamily="18" charset="0"/>
                <a:cs typeface="Times New Roman" panose="02020603050405020304" pitchFamily="18" charset="0"/>
              </a:rPr>
              <a:t>Загалом, міжнародне товарознавство допомагає компаніям і державам адаптуватися до вимог глобальної торгівлі, сприяючи успішному виходу на міжнародні ринки та забезпеченню стійких позицій на них.</a:t>
            </a:r>
          </a:p>
        </p:txBody>
      </p:sp>
    </p:spTree>
    <p:extLst>
      <p:ext uri="{BB962C8B-B14F-4D97-AF65-F5344CB8AC3E}">
        <p14:creationId xmlns:p14="http://schemas.microsoft.com/office/powerpoint/2010/main" val="146746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7DEBBB-6CC1-49FF-8A61-0A4459426559}"/>
              </a:ext>
            </a:extLst>
          </p:cNvPr>
          <p:cNvSpPr txBox="1"/>
          <p:nvPr/>
        </p:nvSpPr>
        <p:spPr>
          <a:xfrm>
            <a:off x="2420876" y="1074509"/>
            <a:ext cx="6764867" cy="369332"/>
          </a:xfrm>
          <a:prstGeom prst="rect">
            <a:avLst/>
          </a:prstGeom>
          <a:noFill/>
        </p:spPr>
        <p:txBody>
          <a:bodyPr wrap="square">
            <a:spAutoFit/>
          </a:bodyPr>
          <a:lstStyle/>
          <a:p>
            <a:pPr algn="ctr"/>
            <a:r>
              <a:rPr lang="uk-UA" b="1" dirty="0">
                <a:solidFill>
                  <a:srgbClr val="333333"/>
                </a:solidFill>
                <a:latin typeface="Times New Roman" panose="02020603050405020304" pitchFamily="18" charset="0"/>
                <a:cs typeface="Times New Roman" panose="02020603050405020304" pitchFamily="18" charset="0"/>
              </a:rPr>
              <a:t>2. Характеристики товарів</a:t>
            </a:r>
          </a:p>
        </p:txBody>
      </p:sp>
      <p:sp>
        <p:nvSpPr>
          <p:cNvPr id="6" name="TextBox 5">
            <a:extLst>
              <a:ext uri="{FF2B5EF4-FFF2-40B4-BE49-F238E27FC236}">
                <a16:creationId xmlns:a16="http://schemas.microsoft.com/office/drawing/2014/main" id="{1D65B5A6-1506-4278-8858-B5552A2EF3B5}"/>
              </a:ext>
            </a:extLst>
          </p:cNvPr>
          <p:cNvSpPr txBox="1"/>
          <p:nvPr/>
        </p:nvSpPr>
        <p:spPr>
          <a:xfrm>
            <a:off x="2259961" y="1611792"/>
            <a:ext cx="8414259" cy="2554545"/>
          </a:xfrm>
          <a:prstGeom prst="rect">
            <a:avLst/>
          </a:prstGeom>
          <a:noFill/>
        </p:spPr>
        <p:txBody>
          <a:bodyPr wrap="square">
            <a:spAutoFit/>
          </a:bodyPr>
          <a:lstStyle/>
          <a:p>
            <a:pPr algn="just"/>
            <a:r>
              <a:rPr lang="ru-RU" sz="2000" dirty="0" err="1">
                <a:latin typeface="Times New Roman" panose="02020603050405020304" pitchFamily="18" charset="0"/>
                <a:cs typeface="Times New Roman" panose="02020603050405020304" pitchFamily="18" charset="0"/>
              </a:rPr>
              <a:t>Товари</a:t>
            </a:r>
            <a:r>
              <a:rPr lang="ru-RU" sz="2000" dirty="0">
                <a:latin typeface="Times New Roman" panose="02020603050405020304" pitchFamily="18" charset="0"/>
                <a:cs typeface="Times New Roman" panose="02020603050405020304" pitchFamily="18" charset="0"/>
              </a:rPr>
              <a:t> як </a:t>
            </a:r>
            <a:r>
              <a:rPr lang="ru-RU" sz="2000" dirty="0" err="1">
                <a:latin typeface="Times New Roman" panose="02020603050405020304" pitchFamily="18" charset="0"/>
                <a:cs typeface="Times New Roman" panose="02020603050405020304" pitchFamily="18" charset="0"/>
              </a:rPr>
              <a:t>об’єкти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товарознавчої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діяльності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чотири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основні</a:t>
            </a:r>
            <a:r>
              <a:rPr lang="ru-RU" sz="2000" dirty="0">
                <a:latin typeface="Times New Roman" panose="02020603050405020304" pitchFamily="18" charset="0"/>
                <a:cs typeface="Times New Roman" panose="02020603050405020304" pitchFamily="18" charset="0"/>
              </a:rPr>
              <a:t> характеристики: </a:t>
            </a:r>
          </a:p>
          <a:p>
            <a:pPr algn="just"/>
            <a:endParaRPr lang="ru-RU" sz="2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ru-RU" sz="2000" dirty="0" err="1">
                <a:latin typeface="Times New Roman" panose="02020603050405020304" pitchFamily="18" charset="0"/>
                <a:cs typeface="Times New Roman" panose="02020603050405020304" pitchFamily="18" charset="0"/>
              </a:rPr>
              <a:t>асортиментну</a:t>
            </a:r>
            <a:r>
              <a:rPr lang="ru-RU" sz="2000" dirty="0">
                <a:latin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v"/>
            </a:pPr>
            <a:r>
              <a:rPr lang="ru-RU" sz="2000" dirty="0" err="1">
                <a:latin typeface="Times New Roman" panose="02020603050405020304" pitchFamily="18" charset="0"/>
                <a:cs typeface="Times New Roman" panose="02020603050405020304" pitchFamily="18" charset="0"/>
              </a:rPr>
              <a:t>якісну</a:t>
            </a:r>
            <a:r>
              <a:rPr lang="ru-RU" sz="2000" dirty="0">
                <a:latin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v"/>
            </a:pPr>
            <a:r>
              <a:rPr lang="ru-RU" sz="2000" dirty="0" err="1">
                <a:latin typeface="Times New Roman" panose="02020603050405020304" pitchFamily="18" charset="0"/>
                <a:cs typeface="Times New Roman" panose="02020603050405020304" pitchFamily="18" charset="0"/>
              </a:rPr>
              <a:t>кількісну</a:t>
            </a:r>
            <a:r>
              <a:rPr lang="ru-RU" sz="2000" dirty="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v"/>
            </a:pPr>
            <a:r>
              <a:rPr lang="ru-RU" sz="2000" dirty="0" err="1">
                <a:latin typeface="Times New Roman" panose="02020603050405020304" pitchFamily="18" charset="0"/>
                <a:cs typeface="Times New Roman" panose="02020603050405020304" pitchFamily="18" charset="0"/>
              </a:rPr>
              <a:t>вартісну</a:t>
            </a:r>
            <a:r>
              <a:rPr lang="ru-RU" sz="2000" dirty="0">
                <a:latin typeface="Times New Roman" panose="02020603050405020304" pitchFamily="18" charset="0"/>
                <a:cs typeface="Times New Roman" panose="02020603050405020304" pitchFamily="18" charset="0"/>
              </a:rPr>
              <a:t>. </a:t>
            </a: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971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D4A2F8-96B6-486C-8A1B-8314D9657BC3}"/>
              </a:ext>
            </a:extLst>
          </p:cNvPr>
          <p:cNvSpPr txBox="1"/>
          <p:nvPr/>
        </p:nvSpPr>
        <p:spPr>
          <a:xfrm>
            <a:off x="2304661" y="1098322"/>
            <a:ext cx="8201608" cy="3970318"/>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Асортиментна характеристика товарів </a:t>
            </a:r>
            <a:r>
              <a:rPr lang="uk-UA" dirty="0">
                <a:latin typeface="Times New Roman" panose="02020603050405020304" pitchFamily="18" charset="0"/>
                <a:cs typeface="Times New Roman" panose="02020603050405020304" pitchFamily="18" charset="0"/>
              </a:rPr>
              <a:t>– сукупність відмінних групових та видових властивостей і ознак товарів, що визначають їх функціональне і (або) соціальне призначення. </a:t>
            </a:r>
          </a:p>
          <a:p>
            <a:pPr algn="just"/>
            <a:r>
              <a:rPr lang="uk-UA" dirty="0">
                <a:latin typeface="Times New Roman" panose="02020603050405020304" pitchFamily="18" charset="0"/>
                <a:cs typeface="Times New Roman" panose="02020603050405020304" pitchFamily="18" charset="0"/>
              </a:rPr>
              <a:t>Така характеристика включає: </a:t>
            </a:r>
          </a:p>
          <a:p>
            <a:pPr marL="28575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групу, </a:t>
            </a:r>
          </a:p>
          <a:p>
            <a:pPr marL="28575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підгрупу, </a:t>
            </a:r>
          </a:p>
          <a:p>
            <a:pPr marL="28575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вид, </a:t>
            </a:r>
          </a:p>
          <a:p>
            <a:pPr marL="28575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різновид, </a:t>
            </a:r>
          </a:p>
          <a:p>
            <a:pPr marL="28575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найменування, </a:t>
            </a:r>
          </a:p>
          <a:p>
            <a:pPr marL="285750" indent="-285750">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торговельну марку, </a:t>
            </a:r>
          </a:p>
          <a:p>
            <a:pPr algn="just"/>
            <a:r>
              <a:rPr lang="uk-UA" dirty="0">
                <a:latin typeface="Times New Roman" panose="02020603050405020304" pitchFamily="18" charset="0"/>
                <a:cs typeface="Times New Roman" panose="02020603050405020304" pitchFamily="18" charset="0"/>
              </a:rPr>
              <a:t>і встановлює принципові відмінності одного виду або найменування товару від іншого. Наприклад, масло вершкове, топлене і рослинне принципово відрізняються одне від одного функціональним призначенням і харчовою цінністю. Ці відмінності обумовлені також їх якісними характеристиками.</a:t>
            </a:r>
          </a:p>
        </p:txBody>
      </p:sp>
    </p:spTree>
    <p:extLst>
      <p:ext uri="{BB962C8B-B14F-4D97-AF65-F5344CB8AC3E}">
        <p14:creationId xmlns:p14="http://schemas.microsoft.com/office/powerpoint/2010/main" val="2043027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80DC13-20BB-42F5-8C1B-C2671398ED7C}"/>
              </a:ext>
            </a:extLst>
          </p:cNvPr>
          <p:cNvSpPr txBox="1"/>
          <p:nvPr/>
        </p:nvSpPr>
        <p:spPr>
          <a:xfrm>
            <a:off x="1856792" y="770349"/>
            <a:ext cx="9862457" cy="5632311"/>
          </a:xfrm>
          <a:prstGeom prst="rect">
            <a:avLst/>
          </a:prstGeom>
          <a:noFill/>
        </p:spPr>
        <p:txBody>
          <a:bodyPr wrap="square">
            <a:spAutoFit/>
          </a:bodyPr>
          <a:lstStyle/>
          <a:p>
            <a:r>
              <a:rPr lang="uk-UA" dirty="0">
                <a:latin typeface="Times New Roman" panose="02020603050405020304" pitchFamily="18" charset="0"/>
                <a:cs typeface="Times New Roman" panose="02020603050405020304" pitchFamily="18" charset="0"/>
              </a:rPr>
              <a:t>Асортиментну характеристику товару можна розглянути на прикладі шоколаду.</a:t>
            </a:r>
          </a:p>
          <a:p>
            <a:r>
              <a:rPr lang="uk-UA" b="1" dirty="0">
                <a:latin typeface="Times New Roman" panose="02020603050405020304" pitchFamily="18" charset="0"/>
                <a:cs typeface="Times New Roman" panose="02020603050405020304" pitchFamily="18" charset="0"/>
              </a:rPr>
              <a:t>Асортиментна характеристика шоколаду:</a:t>
            </a:r>
          </a:p>
          <a:p>
            <a:pPr>
              <a:buFont typeface="+mj-lt"/>
              <a:buAutoNum type="arabicPeriod"/>
            </a:pPr>
            <a:r>
              <a:rPr lang="uk-UA" b="1" dirty="0">
                <a:latin typeface="Times New Roman" panose="02020603050405020304" pitchFamily="18" charset="0"/>
                <a:cs typeface="Times New Roman" panose="02020603050405020304" pitchFamily="18" charset="0"/>
              </a:rPr>
              <a:t>Тип шоколаду</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Молочний</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Чорний (гіркий)</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Білий</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Шоколад з начинками (горіхи, карамель, фруктові добавки тощо)</a:t>
            </a:r>
          </a:p>
          <a:p>
            <a:pPr>
              <a:buFont typeface="+mj-lt"/>
              <a:buAutoNum type="arabicPeriod"/>
            </a:pPr>
            <a:r>
              <a:rPr lang="uk-UA" b="1" dirty="0">
                <a:latin typeface="Times New Roman" panose="02020603050405020304" pitchFamily="18" charset="0"/>
                <a:cs typeface="Times New Roman" panose="02020603050405020304" pitchFamily="18" charset="0"/>
              </a:rPr>
              <a:t>Форма випуску</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Плитковий шоколад</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Шоколадні батончики</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Шоколадні цукерки</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Шоколадна паста</a:t>
            </a:r>
          </a:p>
          <a:p>
            <a:pPr>
              <a:buFont typeface="+mj-lt"/>
              <a:buAutoNum type="arabicPeriod"/>
            </a:pPr>
            <a:r>
              <a:rPr lang="uk-UA" b="1" dirty="0">
                <a:latin typeface="Times New Roman" panose="02020603050405020304" pitchFamily="18" charset="0"/>
                <a:cs typeface="Times New Roman" panose="02020603050405020304" pitchFamily="18" charset="0"/>
              </a:rPr>
              <a:t>Вміст какао-продуктів</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Високий вміст (понад 70% какао) — для чорного шоколаду</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Середній вміст (35-70% какао) — для молочного шоколаду</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Низький вміст (до 35% какао) — для білого шоколаду</a:t>
            </a:r>
          </a:p>
          <a:p>
            <a:pPr>
              <a:buFont typeface="+mj-lt"/>
              <a:buAutoNum type="arabicPeriod"/>
            </a:pPr>
            <a:r>
              <a:rPr lang="uk-UA" b="1" dirty="0">
                <a:latin typeface="Times New Roman" panose="02020603050405020304" pitchFamily="18" charset="0"/>
                <a:cs typeface="Times New Roman" panose="02020603050405020304" pitchFamily="18" charset="0"/>
              </a:rPr>
              <a:t>Вміст цукру</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Звичайний (стандартний рівень солодкості)</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З пониженим вмістом цукру (дієтичний)</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Без цукру (для діабетиків)</a:t>
            </a:r>
          </a:p>
        </p:txBody>
      </p:sp>
    </p:spTree>
    <p:extLst>
      <p:ext uri="{BB962C8B-B14F-4D97-AF65-F5344CB8AC3E}">
        <p14:creationId xmlns:p14="http://schemas.microsoft.com/office/powerpoint/2010/main" val="2870427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6CA47C-95E2-4482-AAA2-79533005E425}"/>
              </a:ext>
            </a:extLst>
          </p:cNvPr>
          <p:cNvSpPr txBox="1"/>
          <p:nvPr/>
        </p:nvSpPr>
        <p:spPr>
          <a:xfrm>
            <a:off x="2258008" y="547683"/>
            <a:ext cx="8658808" cy="5355312"/>
          </a:xfrm>
          <a:prstGeom prst="rect">
            <a:avLst/>
          </a:prstGeom>
          <a:noFill/>
        </p:spPr>
        <p:txBody>
          <a:bodyPr wrap="square">
            <a:spAutoFit/>
          </a:bodyPr>
          <a:lstStyle/>
          <a:p>
            <a:r>
              <a:rPr lang="uk-UA" b="1" dirty="0">
                <a:latin typeface="Times New Roman" panose="02020603050405020304" pitchFamily="18" charset="0"/>
                <a:cs typeface="Times New Roman" panose="02020603050405020304" pitchFamily="18" charset="0"/>
              </a:rPr>
              <a:t>5. Додаткові інгредієнти</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Горіхи (мигдаль, фундук, кеш'ю тощо)</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Фрукти (сухофрукти, ягоди)</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Прянощі (ваніль, кориця, м'ята)</a:t>
            </a:r>
          </a:p>
          <a:p>
            <a:r>
              <a:rPr lang="uk-UA" b="1" dirty="0">
                <a:latin typeface="Times New Roman" panose="02020603050405020304" pitchFamily="18" charset="0"/>
                <a:cs typeface="Times New Roman" panose="02020603050405020304" pitchFamily="18" charset="0"/>
              </a:rPr>
              <a:t>6. Розмір і вага</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Малий (30-50 г)</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Середній (100-150 г)</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Великий (понад 200 г)</a:t>
            </a:r>
          </a:p>
          <a:p>
            <a:r>
              <a:rPr lang="uk-UA" b="1" dirty="0">
                <a:latin typeface="Times New Roman" panose="02020603050405020304" pitchFamily="18" charset="0"/>
                <a:cs typeface="Times New Roman" panose="02020603050405020304" pitchFamily="18" charset="0"/>
              </a:rPr>
              <a:t>7. Упаковка</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err="1">
                <a:latin typeface="Times New Roman" panose="02020603050405020304" pitchFamily="18" charset="0"/>
                <a:cs typeface="Times New Roman" panose="02020603050405020304" pitchFamily="18" charset="0"/>
              </a:rPr>
              <a:t>Фольгована</a:t>
            </a:r>
            <a:r>
              <a:rPr lang="uk-UA" dirty="0">
                <a:latin typeface="Times New Roman" panose="02020603050405020304" pitchFamily="18" charset="0"/>
                <a:cs typeface="Times New Roman" panose="02020603050405020304" pitchFamily="18" charset="0"/>
              </a:rPr>
              <a:t> упаковка</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Картонна коробка</a:t>
            </a:r>
          </a:p>
          <a:p>
            <a:pPr marL="742950" lvl="1" indent="-285750">
              <a:buFont typeface="+mj-lt"/>
              <a:buAutoNum type="arabicPeriod"/>
            </a:pPr>
            <a:r>
              <a:rPr lang="uk-UA" dirty="0" err="1">
                <a:latin typeface="Times New Roman" panose="02020603050405020304" pitchFamily="18" charset="0"/>
                <a:cs typeface="Times New Roman" panose="02020603050405020304" pitchFamily="18" charset="0"/>
              </a:rPr>
              <a:t>Блістерна</a:t>
            </a:r>
            <a:r>
              <a:rPr lang="uk-UA" dirty="0">
                <a:latin typeface="Times New Roman" panose="02020603050405020304" pitchFamily="18" charset="0"/>
                <a:cs typeface="Times New Roman" panose="02020603050405020304" pitchFamily="18" charset="0"/>
              </a:rPr>
              <a:t> упаковка</a:t>
            </a:r>
          </a:p>
          <a:p>
            <a:r>
              <a:rPr lang="uk-UA" b="1" dirty="0">
                <a:latin typeface="Times New Roman" panose="02020603050405020304" pitchFamily="18" charset="0"/>
                <a:cs typeface="Times New Roman" panose="02020603050405020304" pitchFamily="18" charset="0"/>
              </a:rPr>
              <a:t>8. Ціновий сегмент</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Преміум (висока якість, елітні інгредієнти)</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Середній ціновий сегмент (добра якість за прийнятною ціною)</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Бюджетний (доступний шоколад для масового споживача)</a:t>
            </a:r>
          </a:p>
          <a:p>
            <a:r>
              <a:rPr lang="uk-UA" dirty="0">
                <a:latin typeface="Times New Roman" panose="02020603050405020304" pitchFamily="18" charset="0"/>
                <a:cs typeface="Times New Roman" panose="02020603050405020304" pitchFamily="18" charset="0"/>
              </a:rPr>
              <a:t>Ці характеристики дозволяють споживачам обрати шоколад за своїми вподобаннями, а виробникам — диференціювати свої продукти на ринку, пропонуючи різні варіанти для різних категорій споживачів.</a:t>
            </a:r>
          </a:p>
        </p:txBody>
      </p:sp>
    </p:spTree>
    <p:extLst>
      <p:ext uri="{BB962C8B-B14F-4D97-AF65-F5344CB8AC3E}">
        <p14:creationId xmlns:p14="http://schemas.microsoft.com/office/powerpoint/2010/main" val="3492974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B70AA1-19C2-4E95-A629-B4BEB2C7F3DF}"/>
              </a:ext>
            </a:extLst>
          </p:cNvPr>
          <p:cNvSpPr txBox="1"/>
          <p:nvPr/>
        </p:nvSpPr>
        <p:spPr>
          <a:xfrm>
            <a:off x="1994556" y="1345949"/>
            <a:ext cx="8884938" cy="3416320"/>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Якісна характеристика (якість) товарів </a:t>
            </a:r>
            <a:r>
              <a:rPr lang="uk-UA" dirty="0">
                <a:latin typeface="Times New Roman" panose="02020603050405020304" pitchFamily="18" charset="0"/>
                <a:cs typeface="Times New Roman" panose="02020603050405020304" pitchFamily="18" charset="0"/>
              </a:rPr>
              <a:t>– сукупність внутрішньовидових споживчих властивостей, що володіють здатністю задовольняти різноманітні потреби. </a:t>
            </a:r>
          </a:p>
          <a:p>
            <a:pPr algn="just"/>
            <a:r>
              <a:rPr lang="uk-UA" dirty="0">
                <a:latin typeface="Times New Roman" panose="02020603050405020304" pitchFamily="18" charset="0"/>
                <a:cs typeface="Times New Roman" panose="02020603050405020304" pitchFamily="18" charset="0"/>
              </a:rPr>
              <a:t>Дана характеристика товарів тісно пов’язана з асортиментною, так як їм обом притаманна загальна споживча властивість-призначення. Якісна характеристика відрізняється від асортиментної більшою повнотою споживних властивостей, серед яких важливе місце займають </a:t>
            </a:r>
            <a:r>
              <a:rPr lang="uk-UA" b="1" dirty="0">
                <a:latin typeface="Times New Roman" panose="02020603050405020304" pitchFamily="18" charset="0"/>
                <a:cs typeface="Times New Roman" panose="02020603050405020304" pitchFamily="18" charset="0"/>
              </a:rPr>
              <a:t>безпека та екологічність</a:t>
            </a:r>
            <a:r>
              <a:rPr lang="uk-UA" dirty="0">
                <a:latin typeface="Times New Roman" panose="02020603050405020304" pitchFamily="18" charset="0"/>
                <a:cs typeface="Times New Roman" panose="02020603050405020304" pitchFamily="18" charset="0"/>
              </a:rPr>
              <a:t>. Порушення встановлених обов’язкових вимог щодо безпеки та екологічності призводять до того, що всі інші характеристики товару втрачають для споживача сенс, навіть у випадку, якщо вони є бажаними. Наслідок цього – відмова споживача від покупки або споживання небезпечних товарів. Таким чином, якісна характеристика товарів має вирішальне значення для споживчих переваг. </a:t>
            </a:r>
          </a:p>
          <a:p>
            <a:pPr algn="just"/>
            <a:r>
              <a:rPr lang="uk-UA" dirty="0">
                <a:latin typeface="Times New Roman" panose="02020603050405020304" pitchFamily="18" charset="0"/>
                <a:cs typeface="Times New Roman" panose="02020603050405020304" pitchFamily="18" charset="0"/>
              </a:rPr>
              <a:t>Норми якості регламентуються нормативними документами.</a:t>
            </a:r>
          </a:p>
        </p:txBody>
      </p:sp>
    </p:spTree>
    <p:extLst>
      <p:ext uri="{BB962C8B-B14F-4D97-AF65-F5344CB8AC3E}">
        <p14:creationId xmlns:p14="http://schemas.microsoft.com/office/powerpoint/2010/main" val="2906347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C26D91-CCB5-459D-A7AA-6D850778233F}"/>
              </a:ext>
            </a:extLst>
          </p:cNvPr>
          <p:cNvSpPr txBox="1"/>
          <p:nvPr/>
        </p:nvSpPr>
        <p:spPr>
          <a:xfrm>
            <a:off x="1688841" y="617510"/>
            <a:ext cx="8630816" cy="4524315"/>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Якісна характеристика товару </a:t>
            </a:r>
            <a:r>
              <a:rPr lang="uk-UA" dirty="0">
                <a:latin typeface="Times New Roman" panose="02020603050405020304" pitchFamily="18" charset="0"/>
                <a:cs typeface="Times New Roman" panose="02020603050405020304" pitchFamily="18" charset="0"/>
              </a:rPr>
              <a:t>описує властивості та показники, які визначають його придатність до використання, рівень задоволення потреб споживачів, безпечність і відповідність стандартам.</a:t>
            </a:r>
          </a:p>
          <a:p>
            <a:pPr algn="just"/>
            <a:r>
              <a:rPr lang="uk-UA" b="1" dirty="0">
                <a:latin typeface="Times New Roman" panose="02020603050405020304" pitchFamily="18" charset="0"/>
                <a:cs typeface="Times New Roman" panose="02020603050405020304" pitchFamily="18" charset="0"/>
              </a:rPr>
              <a:t>Приклад якісної характеристики товару: смартфон</a:t>
            </a:r>
          </a:p>
          <a:p>
            <a:pPr algn="just"/>
            <a:endParaRPr lang="uk-UA" b="1" dirty="0">
              <a:latin typeface="Times New Roman" panose="02020603050405020304" pitchFamily="18" charset="0"/>
              <a:cs typeface="Times New Roman" panose="02020603050405020304" pitchFamily="18" charset="0"/>
            </a:endParaRPr>
          </a:p>
          <a:p>
            <a:pPr algn="just">
              <a:buFont typeface="+mj-lt"/>
              <a:buAutoNum type="arabicPeriod"/>
            </a:pPr>
            <a:r>
              <a:rPr lang="uk-UA" b="1" dirty="0">
                <a:latin typeface="Times New Roman" panose="02020603050405020304" pitchFamily="18" charset="0"/>
                <a:cs typeface="Times New Roman" panose="02020603050405020304" pitchFamily="18" charset="0"/>
              </a:rPr>
              <a:t>Функціональні характеристики</a:t>
            </a:r>
            <a:r>
              <a:rPr lang="uk-UA" dirty="0">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uk-UA" dirty="0">
                <a:latin typeface="Times New Roman" panose="02020603050405020304" pitchFamily="18" charset="0"/>
                <a:cs typeface="Times New Roman" panose="02020603050405020304" pitchFamily="18" charset="0"/>
              </a:rPr>
              <a:t>Операційна система: </a:t>
            </a:r>
            <a:r>
              <a:rPr lang="en-US" dirty="0">
                <a:latin typeface="Times New Roman" panose="02020603050405020304" pitchFamily="18" charset="0"/>
                <a:cs typeface="Times New Roman" panose="02020603050405020304" pitchFamily="18" charset="0"/>
              </a:rPr>
              <a:t>Android 13</a:t>
            </a:r>
          </a:p>
          <a:p>
            <a:pPr marL="742950" lvl="1" indent="-285750" algn="just">
              <a:buFont typeface="+mj-lt"/>
              <a:buAutoNum type="arabicPeriod"/>
            </a:pPr>
            <a:r>
              <a:rPr lang="uk-UA" dirty="0">
                <a:latin typeface="Times New Roman" panose="02020603050405020304" pitchFamily="18" charset="0"/>
                <a:cs typeface="Times New Roman" panose="02020603050405020304" pitchFamily="18" charset="0"/>
              </a:rPr>
              <a:t>Процесор: 8-ядерний, 2.8 ГГц</a:t>
            </a:r>
          </a:p>
          <a:p>
            <a:pPr marL="742950" lvl="1" indent="-285750" algn="just">
              <a:buFont typeface="+mj-lt"/>
              <a:buAutoNum type="arabicPeriod"/>
            </a:pPr>
            <a:r>
              <a:rPr lang="uk-UA" dirty="0">
                <a:latin typeface="Times New Roman" panose="02020603050405020304" pitchFamily="18" charset="0"/>
                <a:cs typeface="Times New Roman" panose="02020603050405020304" pitchFamily="18" charset="0"/>
              </a:rPr>
              <a:t>Пам'ять: 8 ГБ оперативної пам'яті, 128 ГБ внутрішньої пам'яті</a:t>
            </a:r>
          </a:p>
          <a:p>
            <a:pPr marL="742950" lvl="1" indent="-285750" algn="just">
              <a:buFont typeface="+mj-lt"/>
              <a:buAutoNum type="arabicPeriod"/>
            </a:pPr>
            <a:r>
              <a:rPr lang="uk-UA" dirty="0">
                <a:latin typeface="Times New Roman" panose="02020603050405020304" pitchFamily="18" charset="0"/>
                <a:cs typeface="Times New Roman" panose="02020603050405020304" pitchFamily="18" charset="0"/>
              </a:rPr>
              <a:t>Камера: 108 МП основна, 32 МП фронтальна</a:t>
            </a:r>
          </a:p>
          <a:p>
            <a:pPr marL="742950" lvl="1" indent="-285750" algn="just">
              <a:buFont typeface="+mj-lt"/>
              <a:buAutoNum type="arabicPeriod"/>
            </a:pPr>
            <a:r>
              <a:rPr lang="uk-UA" dirty="0">
                <a:latin typeface="Times New Roman" panose="02020603050405020304" pitchFamily="18" charset="0"/>
                <a:cs typeface="Times New Roman" panose="02020603050405020304" pitchFamily="18" charset="0"/>
              </a:rPr>
              <a:t>Батарея: 5000 </a:t>
            </a:r>
            <a:r>
              <a:rPr lang="uk-UA" dirty="0" err="1">
                <a:latin typeface="Times New Roman" panose="02020603050405020304" pitchFamily="18" charset="0"/>
                <a:cs typeface="Times New Roman" panose="02020603050405020304" pitchFamily="18" charset="0"/>
              </a:rPr>
              <a:t>мАг</a:t>
            </a:r>
            <a:r>
              <a:rPr lang="uk-UA" dirty="0">
                <a:latin typeface="Times New Roman" panose="02020603050405020304" pitchFamily="18" charset="0"/>
                <a:cs typeface="Times New Roman" panose="02020603050405020304" pitchFamily="18" charset="0"/>
              </a:rPr>
              <a:t> з підтримкою швидкої зарядки</a:t>
            </a:r>
          </a:p>
          <a:p>
            <a:pPr marL="742950" lvl="1" indent="-285750" algn="just">
              <a:buFont typeface="+mj-lt"/>
              <a:buAutoNum type="arabicPeriod"/>
            </a:pPr>
            <a:r>
              <a:rPr lang="uk-UA" dirty="0">
                <a:latin typeface="Times New Roman" panose="02020603050405020304" pitchFamily="18" charset="0"/>
                <a:cs typeface="Times New Roman" panose="02020603050405020304" pitchFamily="18" charset="0"/>
              </a:rPr>
              <a:t>Екран: </a:t>
            </a:r>
            <a:r>
              <a:rPr lang="en-US" dirty="0">
                <a:latin typeface="Times New Roman" panose="02020603050405020304" pitchFamily="18" charset="0"/>
                <a:cs typeface="Times New Roman" panose="02020603050405020304" pitchFamily="18" charset="0"/>
              </a:rPr>
              <a:t>AMOLED, 6.5 </a:t>
            </a:r>
            <a:r>
              <a:rPr lang="uk-UA" dirty="0">
                <a:latin typeface="Times New Roman" panose="02020603050405020304" pitchFamily="18" charset="0"/>
                <a:cs typeface="Times New Roman" panose="02020603050405020304" pitchFamily="18" charset="0"/>
              </a:rPr>
              <a:t>дюймів, роздільна здатність 2400</a:t>
            </a:r>
            <a:r>
              <a:rPr lang="en-US" dirty="0">
                <a:latin typeface="Times New Roman" panose="02020603050405020304" pitchFamily="18" charset="0"/>
                <a:cs typeface="Times New Roman" panose="02020603050405020304" pitchFamily="18" charset="0"/>
              </a:rPr>
              <a:t>x1080 </a:t>
            </a:r>
            <a:r>
              <a:rPr lang="uk-UA" dirty="0">
                <a:latin typeface="Times New Roman" panose="02020603050405020304" pitchFamily="18" charset="0"/>
                <a:cs typeface="Times New Roman" panose="02020603050405020304" pitchFamily="18" charset="0"/>
              </a:rPr>
              <a:t>пікселів</a:t>
            </a:r>
          </a:p>
          <a:p>
            <a:pPr marL="742950" lvl="1" indent="-285750" algn="just">
              <a:buFont typeface="+mj-lt"/>
              <a:buAutoNum type="arabicPeriod"/>
            </a:pPr>
            <a:endParaRPr lang="uk-UA" dirty="0">
              <a:latin typeface="Times New Roman" panose="02020603050405020304" pitchFamily="18" charset="0"/>
              <a:cs typeface="Times New Roman" panose="02020603050405020304" pitchFamily="18" charset="0"/>
            </a:endParaRPr>
          </a:p>
          <a:p>
            <a:pPr algn="just">
              <a:buFont typeface="+mj-lt"/>
              <a:buAutoNum type="arabicPeriod"/>
            </a:pPr>
            <a:r>
              <a:rPr lang="uk-UA" b="1" dirty="0">
                <a:latin typeface="Times New Roman" panose="02020603050405020304" pitchFamily="18" charset="0"/>
                <a:cs typeface="Times New Roman" panose="02020603050405020304" pitchFamily="18" charset="0"/>
              </a:rPr>
              <a:t>Естетичні характеристики</a:t>
            </a:r>
            <a:r>
              <a:rPr lang="uk-UA" dirty="0">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uk-UA" dirty="0">
                <a:latin typeface="Times New Roman" panose="02020603050405020304" pitchFamily="18" charset="0"/>
                <a:cs typeface="Times New Roman" panose="02020603050405020304" pitchFamily="18" charset="0"/>
              </a:rPr>
              <a:t>Дизайн: тонкий корпус, металеві грані</a:t>
            </a:r>
          </a:p>
          <a:p>
            <a:pPr marL="742950" lvl="1" indent="-285750" algn="just">
              <a:buFont typeface="+mj-lt"/>
              <a:buAutoNum type="arabicPeriod"/>
            </a:pPr>
            <a:r>
              <a:rPr lang="uk-UA" dirty="0">
                <a:latin typeface="Times New Roman" panose="02020603050405020304" pitchFamily="18" charset="0"/>
                <a:cs typeface="Times New Roman" panose="02020603050405020304" pitchFamily="18" charset="0"/>
              </a:rPr>
              <a:t>Кольори: чорний, білий, синій</a:t>
            </a:r>
          </a:p>
        </p:txBody>
      </p:sp>
    </p:spTree>
    <p:extLst>
      <p:ext uri="{BB962C8B-B14F-4D97-AF65-F5344CB8AC3E}">
        <p14:creationId xmlns:p14="http://schemas.microsoft.com/office/powerpoint/2010/main" val="1123992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5BB85C-FA6E-47D8-8665-A19AC44C2CA4}"/>
              </a:ext>
            </a:extLst>
          </p:cNvPr>
          <p:cNvSpPr txBox="1"/>
          <p:nvPr/>
        </p:nvSpPr>
        <p:spPr>
          <a:xfrm>
            <a:off x="1894113" y="617510"/>
            <a:ext cx="8882743" cy="5816977"/>
          </a:xfrm>
          <a:prstGeom prst="rect">
            <a:avLst/>
          </a:prstGeom>
          <a:noFill/>
        </p:spPr>
        <p:txBody>
          <a:bodyPr wrap="square">
            <a:spAutoFit/>
          </a:bodyPr>
          <a:lstStyle/>
          <a:p>
            <a:r>
              <a:rPr lang="uk-UA" b="1" dirty="0">
                <a:latin typeface="Times New Roman" panose="02020603050405020304" pitchFamily="18" charset="0"/>
                <a:cs typeface="Times New Roman" panose="02020603050405020304" pitchFamily="18" charset="0"/>
              </a:rPr>
              <a:t>3. Ергономічні характеристики</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Вага: 190 г</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Габарити: 162.5 </a:t>
            </a:r>
            <a:r>
              <a:rPr lang="en-US" dirty="0">
                <a:latin typeface="Times New Roman" panose="02020603050405020304" pitchFamily="18" charset="0"/>
                <a:cs typeface="Times New Roman" panose="02020603050405020304" pitchFamily="18" charset="0"/>
              </a:rPr>
              <a:t>x 74.8 x 8.5 </a:t>
            </a:r>
            <a:r>
              <a:rPr lang="uk-UA" dirty="0">
                <a:latin typeface="Times New Roman" panose="02020603050405020304" pitchFamily="18" charset="0"/>
                <a:cs typeface="Times New Roman" panose="02020603050405020304" pitchFamily="18" charset="0"/>
              </a:rPr>
              <a:t>мм</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Зручність користування: розміщення кнопок, підтримка управління жестами</a:t>
            </a:r>
          </a:p>
          <a:p>
            <a:r>
              <a:rPr lang="uk-UA" b="1" dirty="0">
                <a:latin typeface="Times New Roman" panose="02020603050405020304" pitchFamily="18" charset="0"/>
                <a:cs typeface="Times New Roman" panose="02020603050405020304" pitchFamily="18" charset="0"/>
              </a:rPr>
              <a:t>4. Безпека та надійність</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Захист від пилу і води: </a:t>
            </a:r>
            <a:r>
              <a:rPr lang="en-US" dirty="0">
                <a:latin typeface="Times New Roman" panose="02020603050405020304" pitchFamily="18" charset="0"/>
                <a:cs typeface="Times New Roman" panose="02020603050405020304" pitchFamily="18" charset="0"/>
              </a:rPr>
              <a:t>IP68</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Довговічність: захист екрану </a:t>
            </a:r>
            <a:r>
              <a:rPr lang="en-US" dirty="0">
                <a:latin typeface="Times New Roman" panose="02020603050405020304" pitchFamily="18" charset="0"/>
                <a:cs typeface="Times New Roman" panose="02020603050405020304" pitchFamily="18" charset="0"/>
              </a:rPr>
              <a:t>Gorilla Glass 6</a:t>
            </a:r>
          </a:p>
          <a:p>
            <a:r>
              <a:rPr lang="uk-UA" b="1" dirty="0">
                <a:latin typeface="Times New Roman" panose="02020603050405020304" pitchFamily="18" charset="0"/>
                <a:cs typeface="Times New Roman" panose="02020603050405020304" pitchFamily="18" charset="0"/>
              </a:rPr>
              <a:t>5. Екологічні характеристики</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Енергоефективність: низьке споживання енергії</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Матеріали: екологічно чисті матеріали, що підлягають вторинній переробці</a:t>
            </a:r>
          </a:p>
          <a:p>
            <a:r>
              <a:rPr lang="uk-UA" b="1" dirty="0">
                <a:latin typeface="Times New Roman" panose="02020603050405020304" pitchFamily="18" charset="0"/>
                <a:cs typeface="Times New Roman" panose="02020603050405020304" pitchFamily="18" charset="0"/>
              </a:rPr>
              <a:t>6. Відповідність стандартам</a:t>
            </a:r>
            <a:r>
              <a:rPr lang="uk-UA" dirty="0">
                <a:latin typeface="Times New Roman" panose="02020603050405020304" pitchFamily="18" charset="0"/>
                <a:cs typeface="Times New Roman" panose="02020603050405020304" pitchFamily="18" charset="0"/>
              </a:rPr>
              <a:t>:</a:t>
            </a:r>
          </a:p>
          <a:p>
            <a:pPr marL="742950" lvl="1" indent="-285750">
              <a:buFont typeface="+mj-lt"/>
              <a:buAutoNum type="arabicPeriod"/>
            </a:pPr>
            <a:r>
              <a:rPr lang="uk-UA" dirty="0">
                <a:latin typeface="Times New Roman" panose="02020603050405020304" pitchFamily="18" charset="0"/>
                <a:cs typeface="Times New Roman" panose="02020603050405020304" pitchFamily="18" charset="0"/>
              </a:rPr>
              <a:t>Сертифікація: відповідність стандартам </a:t>
            </a:r>
            <a:r>
              <a:rPr lang="en-US" dirty="0">
                <a:latin typeface="Times New Roman" panose="02020603050405020304" pitchFamily="18" charset="0"/>
                <a:cs typeface="Times New Roman" panose="02020603050405020304" pitchFamily="18" charset="0"/>
              </a:rPr>
              <a:t>CE, RoHS</a:t>
            </a:r>
            <a:endParaRPr lang="uk-UA"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v"/>
            </a:pPr>
            <a:r>
              <a:rPr lang="en-US" sz="1400" dirty="0">
                <a:solidFill>
                  <a:srgbClr val="FF0000"/>
                </a:solidFill>
              </a:rPr>
              <a:t>CE (</a:t>
            </a:r>
            <a:r>
              <a:rPr lang="en-US" sz="1400" dirty="0" err="1">
                <a:solidFill>
                  <a:srgbClr val="FF0000"/>
                </a:solidFill>
              </a:rPr>
              <a:t>Conformité</a:t>
            </a:r>
            <a:r>
              <a:rPr lang="en-US" sz="1400" dirty="0">
                <a:solidFill>
                  <a:srgbClr val="FF0000"/>
                </a:solidFill>
              </a:rPr>
              <a:t> </a:t>
            </a:r>
            <a:r>
              <a:rPr lang="en-US" sz="1400" dirty="0" err="1">
                <a:solidFill>
                  <a:srgbClr val="FF0000"/>
                </a:solidFill>
              </a:rPr>
              <a:t>Européenne</a:t>
            </a:r>
            <a:r>
              <a:rPr lang="en-US" sz="1400" dirty="0">
                <a:solidFill>
                  <a:srgbClr val="FF0000"/>
                </a:solidFill>
              </a:rPr>
              <a:t>) — </a:t>
            </a:r>
            <a:r>
              <a:rPr lang="uk-UA" sz="1400" dirty="0">
                <a:solidFill>
                  <a:srgbClr val="FF0000"/>
                </a:solidFill>
              </a:rPr>
              <a:t>це маркування, яке вказує на те, що продукт відповідає вимогам безпеки, здоров'я та захисту довкілля, встановленим Європейським Союзом (ЄС).</a:t>
            </a:r>
            <a:endParaRPr lang="uk-UA" sz="1400" dirty="0">
              <a:solidFill>
                <a:srgbClr val="FF0000"/>
              </a:solidFill>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v"/>
            </a:pPr>
            <a:r>
              <a:rPr lang="en-US" sz="1400" dirty="0">
                <a:solidFill>
                  <a:srgbClr val="FF0000"/>
                </a:solidFill>
              </a:rPr>
              <a:t>RoHS (Restriction of Hazardous Substances) — </a:t>
            </a:r>
            <a:r>
              <a:rPr lang="uk-UA" sz="1400" dirty="0">
                <a:solidFill>
                  <a:srgbClr val="FF0000"/>
                </a:solidFill>
              </a:rPr>
              <a:t>це директива Європейського Союзу, яка обмежує використання певних небезпечних речовин у виробництві електричного та електронного обладнання (наприклад, ртуть, свинець, кадмій).</a:t>
            </a:r>
            <a:endParaRPr lang="en-US" sz="1400" dirty="0">
              <a:solidFill>
                <a:srgbClr val="FF0000"/>
              </a:solidFill>
            </a:endParaRPr>
          </a:p>
          <a:p>
            <a:pPr lvl="1"/>
            <a:r>
              <a:rPr lang="uk-UA" dirty="0">
                <a:latin typeface="Times New Roman" panose="02020603050405020304" pitchFamily="18" charset="0"/>
                <a:cs typeface="Times New Roman" panose="02020603050405020304" pitchFamily="18" charset="0"/>
              </a:rPr>
              <a:t>2. Гарантія: 24 місяці</a:t>
            </a:r>
          </a:p>
          <a:p>
            <a:r>
              <a:rPr lang="uk-UA" dirty="0">
                <a:latin typeface="Times New Roman" panose="02020603050405020304" pitchFamily="18" charset="0"/>
                <a:cs typeface="Times New Roman" panose="02020603050405020304" pitchFamily="18" charset="0"/>
              </a:rPr>
              <a:t>Ці характеристики дозволяють оцінити товар з точки зору його якості, функціональності, безпеки і відповідності вимогам споживачів.</a:t>
            </a:r>
          </a:p>
          <a:p>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564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237193-3C05-4C94-974E-DCD339A4DFA5}"/>
              </a:ext>
            </a:extLst>
          </p:cNvPr>
          <p:cNvSpPr txBox="1"/>
          <p:nvPr/>
        </p:nvSpPr>
        <p:spPr>
          <a:xfrm>
            <a:off x="1996752" y="1045258"/>
            <a:ext cx="8138626" cy="3970318"/>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Кількісна характеристика товару </a:t>
            </a:r>
            <a:r>
              <a:rPr lang="uk-UA" dirty="0">
                <a:latin typeface="Times New Roman" panose="02020603050405020304" pitchFamily="18" charset="0"/>
                <a:cs typeface="Times New Roman" panose="02020603050405020304" pitchFamily="18" charset="0"/>
              </a:rPr>
              <a:t>описує фізичні параметри, такі як кількість, обсяг, вага, розміри, тощо. Вона дає змогу визначити кількісні аспекти товару, що важливо для обліку, транспортування та продажу.</a:t>
            </a:r>
          </a:p>
          <a:p>
            <a:pPr algn="just"/>
            <a:endParaRPr lang="uk-UA"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Приклад кількісної характеристики товару: упаковка цукру</a:t>
            </a:r>
          </a:p>
          <a:p>
            <a:pPr algn="just">
              <a:buFont typeface="+mj-lt"/>
              <a:buAutoNum type="arabicPeriod"/>
            </a:pPr>
            <a:r>
              <a:rPr lang="uk-UA" b="1" dirty="0">
                <a:latin typeface="Times New Roman" panose="02020603050405020304" pitchFamily="18" charset="0"/>
                <a:cs typeface="Times New Roman" panose="02020603050405020304" pitchFamily="18" charset="0"/>
              </a:rPr>
              <a:t>Вага упаковки</a:t>
            </a:r>
            <a:r>
              <a:rPr lang="uk-UA" dirty="0">
                <a:latin typeface="Times New Roman" panose="02020603050405020304" pitchFamily="18" charset="0"/>
                <a:cs typeface="Times New Roman" panose="02020603050405020304" pitchFamily="18" charset="0"/>
              </a:rPr>
              <a:t>: 1 кг</a:t>
            </a:r>
          </a:p>
          <a:p>
            <a:pPr algn="just">
              <a:buFont typeface="+mj-lt"/>
              <a:buAutoNum type="arabicPeriod"/>
            </a:pPr>
            <a:r>
              <a:rPr lang="uk-UA" b="1" dirty="0">
                <a:latin typeface="Times New Roman" panose="02020603050405020304" pitchFamily="18" charset="0"/>
                <a:cs typeface="Times New Roman" panose="02020603050405020304" pitchFamily="18" charset="0"/>
              </a:rPr>
              <a:t>Кількість упаковок в коробці</a:t>
            </a:r>
            <a:r>
              <a:rPr lang="uk-UA" dirty="0">
                <a:latin typeface="Times New Roman" panose="02020603050405020304" pitchFamily="18" charset="0"/>
                <a:cs typeface="Times New Roman" panose="02020603050405020304" pitchFamily="18" charset="0"/>
              </a:rPr>
              <a:t>: 10 шт.</a:t>
            </a:r>
          </a:p>
          <a:p>
            <a:pPr algn="just">
              <a:buFont typeface="+mj-lt"/>
              <a:buAutoNum type="arabicPeriod"/>
            </a:pPr>
            <a:r>
              <a:rPr lang="uk-UA" b="1" dirty="0">
                <a:latin typeface="Times New Roman" panose="02020603050405020304" pitchFamily="18" charset="0"/>
                <a:cs typeface="Times New Roman" panose="02020603050405020304" pitchFamily="18" charset="0"/>
              </a:rPr>
              <a:t>Загальна вага коробки</a:t>
            </a:r>
            <a:r>
              <a:rPr lang="uk-UA" dirty="0">
                <a:latin typeface="Times New Roman" panose="02020603050405020304" pitchFamily="18" charset="0"/>
                <a:cs typeface="Times New Roman" panose="02020603050405020304" pitchFamily="18" charset="0"/>
              </a:rPr>
              <a:t>: 10 кг</a:t>
            </a:r>
          </a:p>
          <a:p>
            <a:pPr algn="just">
              <a:buFont typeface="+mj-lt"/>
              <a:buAutoNum type="arabicPeriod"/>
            </a:pPr>
            <a:r>
              <a:rPr lang="uk-UA" b="1" dirty="0">
                <a:latin typeface="Times New Roman" panose="02020603050405020304" pitchFamily="18" charset="0"/>
                <a:cs typeface="Times New Roman" panose="02020603050405020304" pitchFamily="18" charset="0"/>
              </a:rPr>
              <a:t>Розміри упаковки</a:t>
            </a:r>
            <a:r>
              <a:rPr lang="uk-UA" dirty="0">
                <a:latin typeface="Times New Roman" panose="02020603050405020304" pitchFamily="18" charset="0"/>
                <a:cs typeface="Times New Roman" panose="02020603050405020304" pitchFamily="18" charset="0"/>
              </a:rPr>
              <a:t>: 15 см (висота) × 10 см (ширина) × 5 см (глибина)</a:t>
            </a:r>
          </a:p>
          <a:p>
            <a:pPr algn="just">
              <a:buFont typeface="+mj-lt"/>
              <a:buAutoNum type="arabicPeriod"/>
            </a:pPr>
            <a:r>
              <a:rPr lang="uk-UA" b="1" dirty="0">
                <a:latin typeface="Times New Roman" panose="02020603050405020304" pitchFamily="18" charset="0"/>
                <a:cs typeface="Times New Roman" panose="02020603050405020304" pitchFamily="18" charset="0"/>
              </a:rPr>
              <a:t>Об'єм упаковки</a:t>
            </a:r>
            <a:r>
              <a:rPr lang="uk-UA" dirty="0">
                <a:latin typeface="Times New Roman" panose="02020603050405020304" pitchFamily="18" charset="0"/>
                <a:cs typeface="Times New Roman" panose="02020603050405020304" pitchFamily="18" charset="0"/>
              </a:rPr>
              <a:t>: 750 мл</a:t>
            </a:r>
          </a:p>
          <a:p>
            <a:pPr algn="just">
              <a:buFont typeface="+mj-lt"/>
              <a:buAutoNum type="arabicPeriod"/>
            </a:pPr>
            <a:r>
              <a:rPr lang="uk-UA" b="1" dirty="0">
                <a:latin typeface="Times New Roman" panose="02020603050405020304" pitchFamily="18" charset="0"/>
                <a:cs typeface="Times New Roman" panose="02020603050405020304" pitchFamily="18" charset="0"/>
              </a:rPr>
              <a:t>Кількість калорій в 100 г</a:t>
            </a:r>
            <a:r>
              <a:rPr lang="uk-UA" dirty="0">
                <a:latin typeface="Times New Roman" panose="02020603050405020304" pitchFamily="18" charset="0"/>
                <a:cs typeface="Times New Roman" panose="02020603050405020304" pitchFamily="18" charset="0"/>
              </a:rPr>
              <a:t>: 387 ккал</a:t>
            </a:r>
          </a:p>
          <a:p>
            <a:pPr algn="just">
              <a:buFont typeface="+mj-lt"/>
              <a:buAutoNum type="arabicPeriod"/>
            </a:pPr>
            <a:endParaRPr lang="uk-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Ці характеристики дозволяють визначити фізичні параметри товару, що важливо для його транспортування, зберігання та продажу.</a:t>
            </a:r>
          </a:p>
        </p:txBody>
      </p:sp>
    </p:spTree>
    <p:extLst>
      <p:ext uri="{BB962C8B-B14F-4D97-AF65-F5344CB8AC3E}">
        <p14:creationId xmlns:p14="http://schemas.microsoft.com/office/powerpoint/2010/main" val="684444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234F0D-B291-46DD-9084-1DF60A6D4FAC}"/>
              </a:ext>
            </a:extLst>
          </p:cNvPr>
          <p:cNvSpPr txBox="1"/>
          <p:nvPr/>
        </p:nvSpPr>
        <p:spPr>
          <a:xfrm>
            <a:off x="1390261" y="467934"/>
            <a:ext cx="10011747" cy="6463308"/>
          </a:xfrm>
          <a:prstGeom prst="rect">
            <a:avLst/>
          </a:prstGeom>
          <a:noFill/>
        </p:spPr>
        <p:txBody>
          <a:bodyPr wrap="square">
            <a:spAutoFit/>
          </a:bodyPr>
          <a:lstStyle/>
          <a:p>
            <a:pPr algn="ctr"/>
            <a:r>
              <a:rPr lang="uk-UA" b="1" dirty="0">
                <a:latin typeface="Times New Roman" panose="02020603050405020304" pitchFamily="18" charset="0"/>
                <a:cs typeface="Times New Roman" panose="02020603050405020304" pitchFamily="18" charset="0"/>
              </a:rPr>
              <a:t>Список джерел</a:t>
            </a:r>
          </a:p>
          <a:p>
            <a:pPr algn="just"/>
            <a:endParaRPr lang="ru-RU" dirty="0">
              <a:latin typeface="Times New Roman" panose="02020603050405020304" pitchFamily="18" charset="0"/>
              <a:cs typeface="Times New Roman" panose="02020603050405020304" pitchFamily="18" charset="0"/>
            </a:endParaRPr>
          </a:p>
          <a:p>
            <a:pPr marL="342900" indent="-342900" algn="just">
              <a:buAutoNum type="arabicPeriod"/>
            </a:pPr>
            <a:r>
              <a:rPr lang="ru-RU" dirty="0" err="1">
                <a:latin typeface="Times New Roman" panose="02020603050405020304" pitchFamily="18" charset="0"/>
                <a:cs typeface="Times New Roman" panose="02020603050405020304" pitchFamily="18" charset="0"/>
              </a:rPr>
              <a:t>Митний</a:t>
            </a:r>
            <a:r>
              <a:rPr lang="ru-RU" dirty="0">
                <a:latin typeface="Times New Roman" panose="02020603050405020304" pitchFamily="18" charset="0"/>
                <a:cs typeface="Times New Roman" panose="02020603050405020304" pitchFamily="18" charset="0"/>
              </a:rPr>
              <a:t> Кодекс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13.03.2012 № 4495. </a:t>
            </a:r>
            <a:r>
              <a:rPr lang="en-US" dirty="0">
                <a:latin typeface="Times New Roman" panose="02020603050405020304" pitchFamily="18" charset="0"/>
                <a:cs typeface="Times New Roman" panose="02020603050405020304" pitchFamily="18" charset="0"/>
                <a:hlinkClick r:id="rId2"/>
              </a:rPr>
              <a:t>https://zakon.rada.gov.ua/laws/show/4495-17#Text</a:t>
            </a:r>
            <a:endParaRPr lang="uk-UA" dirty="0">
              <a:latin typeface="Times New Roman" panose="02020603050405020304" pitchFamily="18" charset="0"/>
              <a:cs typeface="Times New Roman" panose="02020603050405020304" pitchFamily="18" charset="0"/>
            </a:endParaRPr>
          </a:p>
          <a:p>
            <a:pPr marL="342900" indent="-342900" algn="just">
              <a:buFontTx/>
              <a:buAutoNum type="arabicPeriod"/>
            </a:pPr>
            <a:r>
              <a:rPr lang="ru-RU" dirty="0" err="1">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Генеральна</a:t>
            </a:r>
            <a:r>
              <a:rPr lang="ru-RU"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угода з </a:t>
            </a:r>
            <a:r>
              <a:rPr lang="ru-RU" dirty="0" err="1">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тарифів</a:t>
            </a:r>
            <a:r>
              <a:rPr lang="ru-RU"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і </a:t>
            </a:r>
            <a:r>
              <a:rPr lang="ru-RU" dirty="0" err="1">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торгівлі</a:t>
            </a:r>
            <a:r>
              <a:rPr lang="ru-RU"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1994 року</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4"/>
              </a:rPr>
              <a:t>https://zakon.rada.gov.ua/laws/show/995_264#Text</a:t>
            </a:r>
            <a:endParaRPr lang="uk-UA" dirty="0">
              <a:latin typeface="Times New Roman" panose="02020603050405020304" pitchFamily="18" charset="0"/>
              <a:cs typeface="Times New Roman" panose="02020603050405020304" pitchFamily="18" charset="0"/>
            </a:endParaRPr>
          </a:p>
          <a:p>
            <a:pPr marL="342900" indent="-342900" algn="just">
              <a:buFontTx/>
              <a:buAutoNum type="arabicPeriod"/>
            </a:pPr>
            <a:r>
              <a:rPr lang="ru-RU" dirty="0">
                <a:latin typeface="Times New Roman" panose="02020603050405020304" pitchFamily="18" charset="0"/>
                <a:cs typeface="Times New Roman" panose="02020603050405020304" pitchFamily="18" charset="0"/>
              </a:rPr>
              <a:t>Указ Президента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17.05.2002 № 466/2002 «Про </a:t>
            </a:r>
            <a:r>
              <a:rPr lang="ru-RU" dirty="0" err="1">
                <a:latin typeface="Times New Roman" panose="02020603050405020304" pitchFamily="18" charset="0"/>
                <a:cs typeface="Times New Roman" panose="02020603050405020304" pitchFamily="18" charset="0"/>
              </a:rPr>
              <a:t>приєднання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Міжнародної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конвенції</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Гармонізовану</a:t>
            </a:r>
            <a:r>
              <a:rPr lang="ru-RU" dirty="0">
                <a:latin typeface="Times New Roman" panose="02020603050405020304" pitchFamily="18" charset="0"/>
                <a:cs typeface="Times New Roman" panose="02020603050405020304" pitchFamily="18" charset="0"/>
              </a:rPr>
              <a:t> систему </a:t>
            </a:r>
            <a:r>
              <a:rPr lang="ru-RU" dirty="0" err="1">
                <a:latin typeface="Times New Roman" panose="02020603050405020304" pitchFamily="18" charset="0"/>
                <a:cs typeface="Times New Roman" panose="02020603050405020304" pitchFamily="18" charset="0"/>
              </a:rPr>
              <a:t>опису</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кодування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товарів</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5"/>
              </a:rPr>
              <a:t>https://zakon.rada.gov.ua/laws/show/466/2002#Text</a:t>
            </a:r>
            <a:endParaRPr lang="uk-UA" dirty="0">
              <a:latin typeface="Times New Roman" panose="02020603050405020304" pitchFamily="18" charset="0"/>
              <a:cs typeface="Times New Roman" panose="02020603050405020304" pitchFamily="18" charset="0"/>
            </a:endParaRPr>
          </a:p>
          <a:p>
            <a:pPr marL="342900" indent="-342900" algn="just">
              <a:buFontTx/>
              <a:buAutoNum type="arabicPeriod"/>
            </a:pPr>
            <a:r>
              <a:rPr lang="uk-UA" dirty="0">
                <a:latin typeface="Times New Roman" panose="02020603050405020304" pitchFamily="18" charset="0"/>
                <a:cs typeface="Times New Roman" panose="02020603050405020304" pitchFamily="18" charset="0"/>
              </a:rPr>
              <a:t>Наказ Мінфіну України від 30.05.2012 № 650 «</a:t>
            </a:r>
            <a:r>
              <a:rPr lang="ru-RU" dirty="0">
                <a:latin typeface="Times New Roman" panose="02020603050405020304" pitchFamily="18" charset="0"/>
                <a:cs typeface="Times New Roman" panose="02020603050405020304" pitchFamily="18" charset="0"/>
              </a:rPr>
              <a:t>Про </a:t>
            </a:r>
            <a:r>
              <a:rPr lang="ru-RU" dirty="0" err="1">
                <a:latin typeface="Times New Roman" panose="02020603050405020304" pitchFamily="18" charset="0"/>
                <a:cs typeface="Times New Roman" panose="02020603050405020304" pitchFamily="18" charset="0"/>
              </a:rPr>
              <a:t>затвердження</a:t>
            </a:r>
            <a:r>
              <a:rPr lang="ru-RU" dirty="0">
                <a:latin typeface="Times New Roman" panose="02020603050405020304" pitchFamily="18" charset="0"/>
                <a:cs typeface="Times New Roman" panose="02020603050405020304" pitchFamily="18" charset="0"/>
              </a:rPr>
              <a:t> Порядку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органів</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вирішенні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питань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товарів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переміщуються</a:t>
            </a:r>
            <a:r>
              <a:rPr lang="ru-RU" dirty="0">
                <a:latin typeface="Times New Roman" panose="02020603050405020304" pitchFamily="18" charset="0"/>
                <a:cs typeface="Times New Roman" panose="02020603050405020304" pitchFamily="18" charset="0"/>
              </a:rPr>
              <a:t> через </a:t>
            </a:r>
            <a:r>
              <a:rPr lang="ru-RU" dirty="0" err="1">
                <a:latin typeface="Times New Roman" panose="02020603050405020304" pitchFamily="18" charset="0"/>
                <a:cs typeface="Times New Roman" panose="02020603050405020304" pitchFamily="18" charset="0"/>
              </a:rPr>
              <a:t>митний</a:t>
            </a:r>
            <a:r>
              <a:rPr lang="ru-RU" dirty="0">
                <a:latin typeface="Times New Roman" panose="02020603050405020304" pitchFamily="18" charset="0"/>
                <a:cs typeface="Times New Roman" panose="02020603050405020304" pitchFamily="18" charset="0"/>
              </a:rPr>
              <a:t> кордон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6"/>
              </a:rPr>
              <a:t>https://zakon.rada.gov.ua/laws/show/z1085-12#Text</a:t>
            </a:r>
            <a:endParaRPr lang="uk-UA" dirty="0">
              <a:latin typeface="Times New Roman" panose="02020603050405020304" pitchFamily="18" charset="0"/>
              <a:cs typeface="Times New Roman" panose="02020603050405020304" pitchFamily="18" charset="0"/>
            </a:endParaRPr>
          </a:p>
          <a:p>
            <a:pPr marL="342900" indent="-342900" algn="just">
              <a:buFontTx/>
              <a:buAutoNum type="arabicPeriod"/>
            </a:pPr>
            <a:r>
              <a:rPr lang="uk-UA" dirty="0">
                <a:latin typeface="Times New Roman" panose="02020603050405020304" pitchFamily="18" charset="0"/>
                <a:cs typeface="Times New Roman" panose="02020603050405020304" pitchFamily="18" charset="0"/>
              </a:rPr>
              <a:t>Наказ Держмитслужби України від 14.07.2020 № 256 «Про затвердження пояснень до Української класифікації товарів зовнішньоекономічної діяльності». </a:t>
            </a:r>
            <a:r>
              <a:rPr lang="en-US" dirty="0">
                <a:latin typeface="Times New Roman" panose="02020603050405020304" pitchFamily="18" charset="0"/>
                <a:cs typeface="Times New Roman" panose="02020603050405020304" pitchFamily="18" charset="0"/>
                <a:hlinkClick r:id="rId7"/>
              </a:rPr>
              <a:t>https://zakon.rada.gov.ua/rada/show/v0256913-20#Text</a:t>
            </a:r>
            <a:endParaRPr lang="uk-UA" dirty="0">
              <a:latin typeface="Times New Roman" panose="02020603050405020304" pitchFamily="18" charset="0"/>
              <a:cs typeface="Times New Roman" panose="02020603050405020304" pitchFamily="18" charset="0"/>
            </a:endParaRPr>
          </a:p>
          <a:p>
            <a:pPr marL="342900" indent="-342900" algn="just">
              <a:buFontTx/>
              <a:buAutoNum type="arabicPeriod"/>
            </a:pPr>
            <a:endParaRPr lang="uk-UA" dirty="0">
              <a:latin typeface="Times New Roman" panose="02020603050405020304" pitchFamily="18" charset="0"/>
              <a:cs typeface="Times New Roman" panose="02020603050405020304" pitchFamily="18" charset="0"/>
            </a:endParaRPr>
          </a:p>
          <a:p>
            <a:pPr marL="342900" indent="-342900" algn="just">
              <a:buFontTx/>
              <a:buAutoNum type="arabicPeriod"/>
            </a:pPr>
            <a:endParaRPr lang="uk-UA" dirty="0">
              <a:latin typeface="Times New Roman" panose="02020603050405020304" pitchFamily="18" charset="0"/>
              <a:cs typeface="Times New Roman" panose="02020603050405020304" pitchFamily="18" charset="0"/>
            </a:endParaRPr>
          </a:p>
          <a:p>
            <a:pPr marL="342900" indent="-342900" algn="just">
              <a:buAutoNum type="arabicPeriod"/>
            </a:pPr>
            <a:r>
              <a:rPr lang="uk-UA" dirty="0">
                <a:latin typeface="Times New Roman" panose="02020603050405020304" pitchFamily="18" charset="0"/>
                <a:cs typeface="Times New Roman" panose="02020603050405020304" pitchFamily="18" charset="0"/>
              </a:rPr>
              <a:t>Мельник Т.Ю. Товарознавство : підручник (для студентів економічних спеціальностей) [Електронне видання] / Т. Ю. Мельник. ‒ Житомир : Державний університет «Житомирська політехніка», 2020. ‒ 364 с. </a:t>
            </a:r>
          </a:p>
          <a:p>
            <a:pPr marL="342900" indent="-342900" algn="just">
              <a:buAutoNum type="arabicPeriod"/>
            </a:pPr>
            <a:r>
              <a:rPr lang="ru-RU" dirty="0" err="1">
                <a:latin typeface="Times New Roman" panose="02020603050405020304" pitchFamily="18" charset="0"/>
                <a:cs typeface="Times New Roman" panose="02020603050405020304" pitchFamily="18" charset="0"/>
              </a:rPr>
              <a:t>Товарознавство</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комерційна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діяльність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Підручник</a:t>
            </a:r>
            <a:r>
              <a:rPr lang="ru-RU" dirty="0">
                <a:latin typeface="Times New Roman" panose="02020603050405020304" pitchFamily="18" charset="0"/>
                <a:cs typeface="Times New Roman" panose="02020603050405020304" pitchFamily="18" charset="0"/>
              </a:rPr>
              <a:t> / В. Л. Дикань, А. О. </a:t>
            </a:r>
            <a:r>
              <a:rPr lang="ru-RU" dirty="0" err="1">
                <a:latin typeface="Times New Roman" panose="02020603050405020304" pitchFamily="18" charset="0"/>
                <a:cs typeface="Times New Roman" panose="02020603050405020304" pitchFamily="18" charset="0"/>
              </a:rPr>
              <a:t>Каграманян</a:t>
            </a:r>
            <a:r>
              <a:rPr lang="ru-RU" dirty="0">
                <a:latin typeface="Times New Roman" panose="02020603050405020304" pitchFamily="18" charset="0"/>
                <a:cs typeface="Times New Roman" panose="02020603050405020304" pitchFamily="18" charset="0"/>
              </a:rPr>
              <a:t>, Н. Є. </a:t>
            </a:r>
            <a:r>
              <a:rPr lang="ru-RU" dirty="0" err="1">
                <a:latin typeface="Times New Roman" panose="02020603050405020304" pitchFamily="18" charset="0"/>
                <a:cs typeface="Times New Roman" panose="02020603050405020304" pitchFamily="18" charset="0"/>
              </a:rPr>
              <a:t>Каличева</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a:t>
            </a:r>
            <a:r>
              <a:rPr lang="ru-RU" dirty="0">
                <a:latin typeface="Times New Roman" panose="02020603050405020304" pitchFamily="18" charset="0"/>
                <a:cs typeface="Times New Roman" panose="02020603050405020304" pitchFamily="18" charset="0"/>
              </a:rPr>
              <a:t>.; за ред. В. Л. Диканя. – </a:t>
            </a:r>
            <a:r>
              <a:rPr lang="ru-RU" dirty="0" err="1">
                <a:latin typeface="Times New Roman" panose="02020603050405020304" pitchFamily="18" charset="0"/>
                <a:cs typeface="Times New Roman" panose="02020603050405020304" pitchFamily="18" charset="0"/>
              </a:rPr>
              <a:t>Харків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УкрДУЗТ</a:t>
            </a:r>
            <a:r>
              <a:rPr lang="ru-RU" dirty="0">
                <a:latin typeface="Times New Roman" panose="02020603050405020304" pitchFamily="18" charset="0"/>
                <a:cs typeface="Times New Roman" panose="02020603050405020304" pitchFamily="18" charset="0"/>
              </a:rPr>
              <a:t>, 2018. – 362 с. </a:t>
            </a:r>
          </a:p>
          <a:p>
            <a:pPr marL="342900" indent="-342900" algn="just">
              <a:buAutoNum type="arabicPeriod"/>
            </a:pPr>
            <a:endParaRPr lang="ru-RU" dirty="0">
              <a:latin typeface="Times New Roman" panose="02020603050405020304" pitchFamily="18" charset="0"/>
              <a:cs typeface="Times New Roman" panose="02020603050405020304" pitchFamily="18" charset="0"/>
            </a:endParaRPr>
          </a:p>
          <a:p>
            <a:pPr marL="342900" indent="-342900" algn="just">
              <a:buAutoNum type="arabicPeriod"/>
            </a:pPr>
            <a:endParaRPr lang="ru-RU" dirty="0">
              <a:latin typeface="Times New Roman" panose="02020603050405020304" pitchFamily="18" charset="0"/>
              <a:cs typeface="Times New Roman" panose="02020603050405020304" pitchFamily="18" charset="0"/>
            </a:endParaRPr>
          </a:p>
          <a:p>
            <a:pPr marL="342900" indent="-342900" algn="just">
              <a:buAutoNum type="arabicPeriod"/>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238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D197DE-F310-4B5A-9ED7-7B8CE1C42E9C}"/>
              </a:ext>
            </a:extLst>
          </p:cNvPr>
          <p:cNvSpPr txBox="1"/>
          <p:nvPr/>
        </p:nvSpPr>
        <p:spPr>
          <a:xfrm>
            <a:off x="1695793" y="1253743"/>
            <a:ext cx="9135036" cy="3416320"/>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Вартісна характеристика товарів </a:t>
            </a:r>
            <a:r>
              <a:rPr lang="uk-UA" dirty="0">
                <a:latin typeface="Times New Roman" panose="02020603050405020304" pitchFamily="18" charset="0"/>
                <a:cs typeface="Times New Roman" panose="02020603050405020304" pitchFamily="18" charset="0"/>
              </a:rPr>
              <a:t>проявляється в тому, що кожен товар має ціну.</a:t>
            </a:r>
          </a:p>
          <a:p>
            <a:pPr algn="just"/>
            <a:r>
              <a:rPr lang="uk-UA" dirty="0">
                <a:latin typeface="Times New Roman" panose="02020603050405020304" pitchFamily="18" charset="0"/>
                <a:cs typeface="Times New Roman" panose="02020603050405020304" pitchFamily="18" charset="0"/>
              </a:rPr>
              <a:t>Всі товарознавчі характеристики товару безпосередньо, але по-різному, пов’язані з вартістю. Між кількісними та вартісними характеристиками найбільш виражена пряма пропорційна залежність. Це обумовлено тим, що ціна, як міра вартості, встановлюється найчастіше за одиницю виміру товару. </a:t>
            </a:r>
          </a:p>
          <a:p>
            <a:pPr algn="just"/>
            <a:r>
              <a:rPr lang="uk-UA" dirty="0">
                <a:latin typeface="Times New Roman" panose="02020603050405020304" pitchFamily="18" charset="0"/>
                <a:cs typeface="Times New Roman" panose="02020603050405020304" pitchFamily="18" charset="0"/>
              </a:rPr>
              <a:t>Між якістю і вартістю товару не завжди існує пряма залежність, що пояснюється багатофакторністю формування ціни. При цьому в умовах конкурентного середовища якість виступає лише одним із критеріїв ціноутворення. Залежно від стратегії ціноутворення фірми основний вплив на формування ціни можуть надавати собівартість продукції, витрати, імідж фірми-виробника або продавця, сервісне обслуговування, стан попиту і пропозиції, канали розподілу, рекламна підтримка, а також якість самого товару та його упаковки.</a:t>
            </a:r>
          </a:p>
        </p:txBody>
      </p:sp>
    </p:spTree>
    <p:extLst>
      <p:ext uri="{BB962C8B-B14F-4D97-AF65-F5344CB8AC3E}">
        <p14:creationId xmlns:p14="http://schemas.microsoft.com/office/powerpoint/2010/main" val="976642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DBCBB9-7D7E-4B84-B3FF-A67236132751}"/>
              </a:ext>
            </a:extLst>
          </p:cNvPr>
          <p:cNvSpPr txBox="1"/>
          <p:nvPr/>
        </p:nvSpPr>
        <p:spPr>
          <a:xfrm>
            <a:off x="1334278" y="1166842"/>
            <a:ext cx="9731828" cy="4801314"/>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Вартісна характеристика товару </a:t>
            </a:r>
            <a:r>
              <a:rPr lang="uk-UA" dirty="0">
                <a:latin typeface="Times New Roman" panose="02020603050405020304" pitchFamily="18" charset="0"/>
                <a:cs typeface="Times New Roman" panose="02020603050405020304" pitchFamily="18" charset="0"/>
              </a:rPr>
              <a:t>відображає його цінові параметри, включаючи собівартість виробництва, ринкову ціну, цінову категорію, знижки, націнки тощо. Вартісні характеристики є важливими для оцінки економічної доцільності продажу товару, його конкурентоспроможності та прийняття рішень про купівлю.</a:t>
            </a:r>
          </a:p>
          <a:p>
            <a:pPr algn="just"/>
            <a:endParaRPr lang="uk-UA"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Приклад вартісної характеристики товару: ноутбук</a:t>
            </a:r>
          </a:p>
          <a:p>
            <a:pPr algn="just">
              <a:buFont typeface="+mj-lt"/>
              <a:buAutoNum type="arabicPeriod"/>
            </a:pPr>
            <a:r>
              <a:rPr lang="uk-UA" b="1" dirty="0">
                <a:latin typeface="Times New Roman" panose="02020603050405020304" pitchFamily="18" charset="0"/>
                <a:cs typeface="Times New Roman" panose="02020603050405020304" pitchFamily="18" charset="0"/>
              </a:rPr>
              <a:t>Ринкова ціна</a:t>
            </a:r>
            <a:r>
              <a:rPr lang="uk-UA" dirty="0">
                <a:latin typeface="Times New Roman" panose="02020603050405020304" pitchFamily="18" charset="0"/>
                <a:cs typeface="Times New Roman" panose="02020603050405020304" pitchFamily="18" charset="0"/>
              </a:rPr>
              <a:t>: 25 000 грн</a:t>
            </a:r>
          </a:p>
          <a:p>
            <a:pPr algn="just">
              <a:buFont typeface="+mj-lt"/>
              <a:buAutoNum type="arabicPeriod"/>
            </a:pPr>
            <a:r>
              <a:rPr lang="uk-UA" b="1" dirty="0">
                <a:latin typeface="Times New Roman" panose="02020603050405020304" pitchFamily="18" charset="0"/>
                <a:cs typeface="Times New Roman" panose="02020603050405020304" pitchFamily="18" charset="0"/>
              </a:rPr>
              <a:t>Собівартість виробництва</a:t>
            </a:r>
            <a:r>
              <a:rPr lang="uk-UA" dirty="0">
                <a:latin typeface="Times New Roman" panose="02020603050405020304" pitchFamily="18" charset="0"/>
                <a:cs typeface="Times New Roman" panose="02020603050405020304" pitchFamily="18" charset="0"/>
              </a:rPr>
              <a:t>: 18 000 грн</a:t>
            </a:r>
          </a:p>
          <a:p>
            <a:pPr algn="just">
              <a:buFont typeface="+mj-lt"/>
              <a:buAutoNum type="arabicPeriod"/>
            </a:pPr>
            <a:r>
              <a:rPr lang="uk-UA" b="1" dirty="0">
                <a:latin typeface="Times New Roman" panose="02020603050405020304" pitchFamily="18" charset="0"/>
                <a:cs typeface="Times New Roman" panose="02020603050405020304" pitchFamily="18" charset="0"/>
              </a:rPr>
              <a:t>Націнка</a:t>
            </a:r>
            <a:r>
              <a:rPr lang="uk-UA" dirty="0">
                <a:latin typeface="Times New Roman" panose="02020603050405020304" pitchFamily="18" charset="0"/>
                <a:cs typeface="Times New Roman" panose="02020603050405020304" pitchFamily="18" charset="0"/>
              </a:rPr>
              <a:t>: 7 000 грн (або 38.9% від ринкової ціни)</a:t>
            </a:r>
          </a:p>
          <a:p>
            <a:pPr algn="just">
              <a:buFont typeface="+mj-lt"/>
              <a:buAutoNum type="arabicPeriod"/>
            </a:pPr>
            <a:r>
              <a:rPr lang="uk-UA" b="1" dirty="0">
                <a:latin typeface="Times New Roman" panose="02020603050405020304" pitchFamily="18" charset="0"/>
                <a:cs typeface="Times New Roman" panose="02020603050405020304" pitchFamily="18" charset="0"/>
              </a:rPr>
              <a:t>Цінова категорія</a:t>
            </a:r>
            <a:r>
              <a:rPr lang="uk-UA" dirty="0">
                <a:latin typeface="Times New Roman" panose="02020603050405020304" pitchFamily="18" charset="0"/>
                <a:cs typeface="Times New Roman" panose="02020603050405020304" pitchFamily="18" charset="0"/>
              </a:rPr>
              <a:t>: Середній сегмент</a:t>
            </a:r>
          </a:p>
          <a:p>
            <a:pPr algn="just">
              <a:buFont typeface="+mj-lt"/>
              <a:buAutoNum type="arabicPeriod"/>
            </a:pPr>
            <a:r>
              <a:rPr lang="uk-UA" b="1" dirty="0">
                <a:latin typeface="Times New Roman" panose="02020603050405020304" pitchFamily="18" charset="0"/>
                <a:cs typeface="Times New Roman" panose="02020603050405020304" pitchFamily="18" charset="0"/>
              </a:rPr>
              <a:t>Знижка при покупці онлайн</a:t>
            </a:r>
            <a:r>
              <a:rPr lang="uk-UA" dirty="0">
                <a:latin typeface="Times New Roman" panose="02020603050405020304" pitchFamily="18" charset="0"/>
                <a:cs typeface="Times New Roman" panose="02020603050405020304" pitchFamily="18" charset="0"/>
              </a:rPr>
              <a:t>: 5% (1 250 грн)</a:t>
            </a:r>
          </a:p>
          <a:p>
            <a:pPr algn="just">
              <a:buFont typeface="+mj-lt"/>
              <a:buAutoNum type="arabicPeriod"/>
            </a:pPr>
            <a:r>
              <a:rPr lang="uk-UA" b="1" dirty="0">
                <a:latin typeface="Times New Roman" panose="02020603050405020304" pitchFamily="18" charset="0"/>
                <a:cs typeface="Times New Roman" panose="02020603050405020304" pitchFamily="18" charset="0"/>
              </a:rPr>
              <a:t>Ціна зі знижкою</a:t>
            </a:r>
            <a:r>
              <a:rPr lang="uk-UA" dirty="0">
                <a:latin typeface="Times New Roman" panose="02020603050405020304" pitchFamily="18" charset="0"/>
                <a:cs typeface="Times New Roman" panose="02020603050405020304" pitchFamily="18" charset="0"/>
              </a:rPr>
              <a:t>: 23 750 грн</a:t>
            </a:r>
          </a:p>
          <a:p>
            <a:pPr algn="just">
              <a:buFont typeface="+mj-lt"/>
              <a:buAutoNum type="arabicPeriod"/>
            </a:pPr>
            <a:r>
              <a:rPr lang="uk-UA" b="1" dirty="0">
                <a:latin typeface="Times New Roman" panose="02020603050405020304" pitchFamily="18" charset="0"/>
                <a:cs typeface="Times New Roman" panose="02020603050405020304" pitchFamily="18" charset="0"/>
              </a:rPr>
              <a:t>Вартість доставки</a:t>
            </a:r>
            <a:r>
              <a:rPr lang="uk-UA" dirty="0">
                <a:latin typeface="Times New Roman" panose="02020603050405020304" pitchFamily="18" charset="0"/>
                <a:cs typeface="Times New Roman" panose="02020603050405020304" pitchFamily="18" charset="0"/>
              </a:rPr>
              <a:t>: Безкоштовно (для покупок на суму понад 10 000 грн)</a:t>
            </a:r>
          </a:p>
          <a:p>
            <a:pPr algn="just">
              <a:buFont typeface="+mj-lt"/>
              <a:buAutoNum type="arabicPeriod"/>
            </a:pPr>
            <a:r>
              <a:rPr lang="uk-UA" b="1" dirty="0">
                <a:latin typeface="Times New Roman" panose="02020603050405020304" pitchFamily="18" charset="0"/>
                <a:cs typeface="Times New Roman" panose="02020603050405020304" pitchFamily="18" charset="0"/>
              </a:rPr>
              <a:t>Гарантійне обслуговування</a:t>
            </a:r>
            <a:r>
              <a:rPr lang="uk-UA" dirty="0">
                <a:latin typeface="Times New Roman" panose="02020603050405020304" pitchFamily="18" charset="0"/>
                <a:cs typeface="Times New Roman" panose="02020603050405020304" pitchFamily="18" charset="0"/>
              </a:rPr>
              <a:t>: Входить у вартість (на 1 рік)</a:t>
            </a:r>
          </a:p>
          <a:p>
            <a:pPr algn="just">
              <a:buFont typeface="+mj-lt"/>
              <a:buAutoNum type="arabicPeriod"/>
            </a:pPr>
            <a:r>
              <a:rPr lang="uk-UA" b="1" dirty="0">
                <a:latin typeface="Times New Roman" panose="02020603050405020304" pitchFamily="18" charset="0"/>
                <a:cs typeface="Times New Roman" panose="02020603050405020304" pitchFamily="18" charset="0"/>
              </a:rPr>
              <a:t>Розстрочка</a:t>
            </a:r>
            <a:r>
              <a:rPr lang="uk-UA" dirty="0">
                <a:latin typeface="Times New Roman" panose="02020603050405020304" pitchFamily="18" charset="0"/>
                <a:cs typeface="Times New Roman" panose="02020603050405020304" pitchFamily="18" charset="0"/>
              </a:rPr>
              <a:t>: Можливість оплати в розстрочку на 6 місяців без відсотків.</a:t>
            </a:r>
          </a:p>
          <a:p>
            <a:pPr algn="just"/>
            <a:r>
              <a:rPr lang="uk-UA" dirty="0">
                <a:latin typeface="Times New Roman" panose="02020603050405020304" pitchFamily="18" charset="0"/>
                <a:cs typeface="Times New Roman" panose="02020603050405020304" pitchFamily="18" charset="0"/>
              </a:rPr>
              <a:t>Ці вартісні характеристики дозволяють оцінити економічну привабливість товару для споживачів, а також аналізувати </a:t>
            </a:r>
            <a:r>
              <a:rPr lang="uk-UA" dirty="0" err="1">
                <a:latin typeface="Times New Roman" panose="02020603050405020304" pitchFamily="18" charset="0"/>
                <a:cs typeface="Times New Roman" panose="02020603050405020304" pitchFamily="18" charset="0"/>
              </a:rPr>
              <a:t>маржинальність</a:t>
            </a:r>
            <a:r>
              <a:rPr lang="uk-UA" dirty="0">
                <a:latin typeface="Times New Roman" panose="02020603050405020304" pitchFamily="18" charset="0"/>
                <a:cs typeface="Times New Roman" panose="02020603050405020304" pitchFamily="18" charset="0"/>
              </a:rPr>
              <a:t> і доходність для продавця.</a:t>
            </a:r>
          </a:p>
        </p:txBody>
      </p:sp>
    </p:spTree>
    <p:extLst>
      <p:ext uri="{BB962C8B-B14F-4D97-AF65-F5344CB8AC3E}">
        <p14:creationId xmlns:p14="http://schemas.microsoft.com/office/powerpoint/2010/main" val="3012813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EC3AD16-B39F-4172-B684-61E91E01E224}"/>
              </a:ext>
            </a:extLst>
          </p:cNvPr>
          <p:cNvSpPr txBox="1"/>
          <p:nvPr/>
        </p:nvSpPr>
        <p:spPr>
          <a:xfrm>
            <a:off x="1409700" y="612844"/>
            <a:ext cx="9372600" cy="5632311"/>
          </a:xfrm>
          <a:prstGeom prst="rect">
            <a:avLst/>
          </a:prstGeom>
          <a:noFill/>
        </p:spPr>
        <p:txBody>
          <a:bodyPr wrap="square">
            <a:spAutoFit/>
          </a:bodyPr>
          <a:lstStyle/>
          <a:p>
            <a:pPr algn="ctr"/>
            <a:r>
              <a:rPr lang="uk-UA" b="1" i="0" dirty="0">
                <a:solidFill>
                  <a:srgbClr val="333333"/>
                </a:solidFill>
                <a:effectLst/>
                <a:latin typeface="Times New Roman" panose="02020603050405020304" pitchFamily="18" charset="0"/>
                <a:cs typeface="Times New Roman" panose="02020603050405020304" pitchFamily="18" charset="0"/>
              </a:rPr>
              <a:t>3. Принципи та методи міжнародного товарознавства</a:t>
            </a:r>
            <a:endParaRPr lang="uk-UA" b="0" i="0" dirty="0">
              <a:solidFill>
                <a:srgbClr val="333333"/>
              </a:solidFill>
              <a:effectLst/>
              <a:latin typeface="Times New Roman" panose="02020603050405020304" pitchFamily="18" charset="0"/>
              <a:cs typeface="Times New Roman" panose="02020603050405020304" pitchFamily="18" charset="0"/>
            </a:endParaRPr>
          </a:p>
          <a:p>
            <a:pPr algn="just"/>
            <a:r>
              <a:rPr lang="uk-UA" b="0" i="0" dirty="0">
                <a:solidFill>
                  <a:srgbClr val="333333"/>
                </a:solidFill>
                <a:effectLst/>
                <a:latin typeface="Times New Roman" panose="02020603050405020304" pitchFamily="18" charset="0"/>
                <a:cs typeface="Times New Roman" panose="02020603050405020304" pitchFamily="18" charset="0"/>
              </a:rPr>
              <a:t>Будь-яка наука і професійна діяльність базуються на окремих принципах.</a:t>
            </a:r>
          </a:p>
          <a:p>
            <a:pPr algn="just"/>
            <a:r>
              <a:rPr lang="uk-UA" b="1" i="1" dirty="0">
                <a:solidFill>
                  <a:srgbClr val="333333"/>
                </a:solidFill>
                <a:effectLst/>
                <a:latin typeface="Times New Roman" panose="02020603050405020304" pitchFamily="18" charset="0"/>
                <a:cs typeface="Times New Roman" panose="02020603050405020304" pitchFamily="18" charset="0"/>
              </a:rPr>
              <a:t>Принцип </a:t>
            </a:r>
            <a:r>
              <a:rPr lang="uk-UA" b="0" i="0" dirty="0">
                <a:solidFill>
                  <a:srgbClr val="333333"/>
                </a:solidFill>
                <a:effectLst/>
                <a:latin typeface="Times New Roman" panose="02020603050405020304" pitchFamily="18" charset="0"/>
                <a:cs typeface="Times New Roman" panose="02020603050405020304" pitchFamily="18" charset="0"/>
              </a:rPr>
              <a:t>– основне початкове положення якої-небудь теорії, учення, керівна ідея, основне правило діяльності.</a:t>
            </a:r>
          </a:p>
          <a:p>
            <a:pPr algn="just"/>
            <a:r>
              <a:rPr lang="uk-UA" b="0" i="0" u="sng" dirty="0">
                <a:solidFill>
                  <a:srgbClr val="333333"/>
                </a:solidFill>
                <a:effectLst/>
                <a:latin typeface="Times New Roman" panose="02020603050405020304" pitchFamily="18" charset="0"/>
                <a:cs typeface="Times New Roman" panose="02020603050405020304" pitchFamily="18" charset="0"/>
              </a:rPr>
              <a:t>Принципами товарознавства є</a:t>
            </a:r>
            <a:r>
              <a:rPr lang="uk-UA" b="0" i="0" dirty="0">
                <a:solidFill>
                  <a:srgbClr val="333333"/>
                </a:solidFill>
                <a:effectLst/>
                <a:latin typeface="Times New Roman" panose="02020603050405020304" pitchFamily="18" charset="0"/>
                <a:cs typeface="Times New Roman" panose="02020603050405020304" pitchFamily="18" charset="0"/>
              </a:rPr>
              <a:t>: безпека, ефективність, сумісність, </a:t>
            </a:r>
            <a:r>
              <a:rPr lang="uk-UA" b="0" i="0" dirty="0" err="1">
                <a:solidFill>
                  <a:srgbClr val="333333"/>
                </a:solidFill>
                <a:effectLst/>
                <a:latin typeface="Times New Roman" panose="02020603050405020304" pitchFamily="18" charset="0"/>
                <a:cs typeface="Times New Roman" panose="02020603050405020304" pitchFamily="18" charset="0"/>
              </a:rPr>
              <a:t>взаємозамінюваність</a:t>
            </a:r>
            <a:r>
              <a:rPr lang="uk-UA" b="0" i="0" dirty="0">
                <a:solidFill>
                  <a:srgbClr val="333333"/>
                </a:solidFill>
                <a:effectLst/>
                <a:latin typeface="Times New Roman" panose="02020603050405020304" pitchFamily="18" charset="0"/>
                <a:cs typeface="Times New Roman" panose="02020603050405020304" pitchFamily="18" charset="0"/>
              </a:rPr>
              <a:t> і систематизація.</a:t>
            </a:r>
          </a:p>
          <a:p>
            <a:pPr marL="285750" indent="-285750" algn="just">
              <a:buFont typeface="Wingdings" panose="05000000000000000000" pitchFamily="2" charset="2"/>
              <a:buChar char="v"/>
            </a:pPr>
            <a:r>
              <a:rPr lang="uk-UA" b="1" i="1" dirty="0">
                <a:solidFill>
                  <a:srgbClr val="333333"/>
                </a:solidFill>
                <a:effectLst/>
                <a:latin typeface="Times New Roman" panose="02020603050405020304" pitchFamily="18" charset="0"/>
                <a:cs typeface="Times New Roman" panose="02020603050405020304" pitchFamily="18" charset="0"/>
              </a:rPr>
              <a:t>Безпека</a:t>
            </a:r>
            <a:r>
              <a:rPr lang="uk-UA" b="0" i="0" dirty="0">
                <a:solidFill>
                  <a:srgbClr val="333333"/>
                </a:solidFill>
                <a:effectLst/>
                <a:latin typeface="Times New Roman" panose="02020603050405020304" pitchFamily="18" charset="0"/>
                <a:cs typeface="Times New Roman" panose="02020603050405020304" pitchFamily="18" charset="0"/>
              </a:rPr>
              <a:t> – основоположний принцип, суть якого полягає у відсутності недопустимого ризику, пов’язаного з можливістю нанесення товаром чи послугою (процесом) шкоди життю, здоров’ю і майну.</a:t>
            </a:r>
          </a:p>
          <a:p>
            <a:pPr marL="285750" indent="-285750" algn="just">
              <a:buFont typeface="Wingdings" panose="05000000000000000000" pitchFamily="2" charset="2"/>
              <a:buChar char="v"/>
            </a:pPr>
            <a:r>
              <a:rPr lang="uk-UA" b="1" i="1" dirty="0">
                <a:solidFill>
                  <a:srgbClr val="333333"/>
                </a:solidFill>
                <a:effectLst/>
                <a:latin typeface="Times New Roman" panose="02020603050405020304" pitchFamily="18" charset="0"/>
                <a:cs typeface="Times New Roman" panose="02020603050405020304" pitchFamily="18" charset="0"/>
              </a:rPr>
              <a:t>Ефективність</a:t>
            </a:r>
            <a:r>
              <a:rPr lang="uk-UA" b="0" i="0" dirty="0">
                <a:solidFill>
                  <a:srgbClr val="333333"/>
                </a:solidFill>
                <a:effectLst/>
                <a:latin typeface="Times New Roman" panose="02020603050405020304" pitchFamily="18" charset="0"/>
                <a:cs typeface="Times New Roman" panose="02020603050405020304" pitchFamily="18" charset="0"/>
              </a:rPr>
              <a:t> – принцип, який полягає у досягненні найбільш оптимального результату при виробництві, упаковці, зберіганні, реалізації і споживанні (експлуатації) товарів.</a:t>
            </a:r>
          </a:p>
          <a:p>
            <a:pPr marL="285750" indent="-285750" algn="just">
              <a:buFont typeface="Wingdings" panose="05000000000000000000" pitchFamily="2" charset="2"/>
              <a:buChar char="v"/>
            </a:pPr>
            <a:r>
              <a:rPr lang="uk-UA" b="1" i="1" dirty="0">
                <a:solidFill>
                  <a:srgbClr val="333333"/>
                </a:solidFill>
                <a:effectLst/>
                <a:latin typeface="Times New Roman" panose="02020603050405020304" pitchFamily="18" charset="0"/>
                <a:cs typeface="Times New Roman" panose="02020603050405020304" pitchFamily="18" charset="0"/>
              </a:rPr>
              <a:t>Сумісність</a:t>
            </a:r>
            <a:r>
              <a:rPr lang="uk-UA" b="0" i="0" dirty="0">
                <a:solidFill>
                  <a:srgbClr val="333333"/>
                </a:solidFill>
                <a:effectLst/>
                <a:latin typeface="Times New Roman" panose="02020603050405020304" pitchFamily="18" charset="0"/>
                <a:cs typeface="Times New Roman" panose="02020603050405020304" pitchFamily="18" charset="0"/>
              </a:rPr>
              <a:t> – принцип, який визначається придатністю товарів, процесів чи послуг для сумісного використання, яке не призводить до небажаних взаємодій.</a:t>
            </a:r>
          </a:p>
          <a:p>
            <a:pPr marL="285750" indent="-285750" algn="just">
              <a:buFont typeface="Wingdings" panose="05000000000000000000" pitchFamily="2" charset="2"/>
              <a:buChar char="v"/>
            </a:pPr>
            <a:r>
              <a:rPr lang="uk-UA" b="1" i="1" dirty="0">
                <a:solidFill>
                  <a:srgbClr val="333333"/>
                </a:solidFill>
                <a:effectLst/>
                <a:latin typeface="Times New Roman" panose="02020603050405020304" pitchFamily="18" charset="0"/>
                <a:cs typeface="Times New Roman" panose="02020603050405020304" pitchFamily="18" charset="0"/>
              </a:rPr>
              <a:t>Взаємозамінність</a:t>
            </a:r>
            <a:r>
              <a:rPr lang="uk-UA" b="0" i="0" dirty="0">
                <a:solidFill>
                  <a:srgbClr val="333333"/>
                </a:solidFill>
                <a:effectLst/>
                <a:latin typeface="Times New Roman" panose="02020603050405020304" pitchFamily="18" charset="0"/>
                <a:cs typeface="Times New Roman" panose="02020603050405020304" pitchFamily="18" charset="0"/>
              </a:rPr>
              <a:t> – принцип, який визначається придатністю одного товару, процесу чи послуги для використання замість іншого товару, процесу чи послуги з метою виконання одних і тих самих вимог.</a:t>
            </a:r>
          </a:p>
          <a:p>
            <a:pPr marL="285750" indent="-285750" algn="just">
              <a:buFont typeface="Wingdings" panose="05000000000000000000" pitchFamily="2" charset="2"/>
              <a:buChar char="v"/>
            </a:pPr>
            <a:r>
              <a:rPr lang="uk-UA" b="1" i="1" dirty="0">
                <a:solidFill>
                  <a:srgbClr val="333333"/>
                </a:solidFill>
                <a:effectLst/>
                <a:latin typeface="Times New Roman" panose="02020603050405020304" pitchFamily="18" charset="0"/>
                <a:cs typeface="Times New Roman" panose="02020603050405020304" pitchFamily="18" charset="0"/>
              </a:rPr>
              <a:t>Систематизація</a:t>
            </a:r>
            <a:r>
              <a:rPr lang="uk-UA" b="0" i="0" dirty="0">
                <a:solidFill>
                  <a:srgbClr val="333333"/>
                </a:solidFill>
                <a:effectLst/>
                <a:latin typeface="Times New Roman" panose="02020603050405020304" pitchFamily="18" charset="0"/>
                <a:cs typeface="Times New Roman" panose="02020603050405020304" pitchFamily="18" charset="0"/>
              </a:rPr>
              <a:t> – принцип, який полягає у встановленні певної послідовності однорідних, взаємопов’язаних товарів, процесів чи послуг. Принцип систематизації покладений в основу групи методів, до складу котрих входять ідентифікація, класифікація, узагальнення і кодування. Він широко застосовується у товарознавстві.</a:t>
            </a:r>
          </a:p>
        </p:txBody>
      </p:sp>
    </p:spTree>
    <p:extLst>
      <p:ext uri="{BB962C8B-B14F-4D97-AF65-F5344CB8AC3E}">
        <p14:creationId xmlns:p14="http://schemas.microsoft.com/office/powerpoint/2010/main" val="8582220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1DAB11-337F-4F94-B303-7A9DDED4CE4B}"/>
              </a:ext>
            </a:extLst>
          </p:cNvPr>
          <p:cNvSpPr txBox="1"/>
          <p:nvPr/>
        </p:nvSpPr>
        <p:spPr>
          <a:xfrm>
            <a:off x="1963271" y="1020726"/>
            <a:ext cx="9000564" cy="2585323"/>
          </a:xfrm>
          <a:prstGeom prst="rect">
            <a:avLst/>
          </a:prstGeom>
          <a:noFill/>
        </p:spPr>
        <p:txBody>
          <a:bodyPr wrap="square">
            <a:spAutoFit/>
          </a:bodyPr>
          <a:lstStyle/>
          <a:p>
            <a:pPr algn="just"/>
            <a:r>
              <a:rPr lang="uk-UA" dirty="0">
                <a:latin typeface="Times New Roman" panose="02020603050405020304" pitchFamily="18" charset="0"/>
                <a:cs typeface="Times New Roman" panose="02020603050405020304" pitchFamily="18" charset="0"/>
              </a:rPr>
              <a:t>В процесі пізнання матеріальних об’єктів (товарів) товарознавство використовує різноманітні наукові методи. </a:t>
            </a:r>
          </a:p>
          <a:p>
            <a:pPr algn="just"/>
            <a:endParaRPr lang="uk-UA"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Метод</a:t>
            </a:r>
            <a:r>
              <a:rPr lang="uk-UA" dirty="0">
                <a:latin typeface="Times New Roman" panose="02020603050405020304" pitchFamily="18" charset="0"/>
                <a:cs typeface="Times New Roman" panose="02020603050405020304" pitchFamily="18" charset="0"/>
              </a:rPr>
              <a:t> – (гр. «</a:t>
            </a:r>
            <a:r>
              <a:rPr lang="en-US" dirty="0" err="1">
                <a:latin typeface="Times New Roman" panose="02020603050405020304" pitchFamily="18" charset="0"/>
                <a:cs typeface="Times New Roman" panose="02020603050405020304" pitchFamily="18" charset="0"/>
              </a:rPr>
              <a:t>methodos</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сукупність прийомів чи операцій практичного або теоретичного освоєння дійсності, підпорядкованих вирішенню конкретного завдання. Отже, метод є шляхом або способом досягнення поставленої мети і завдання дослідження.</a:t>
            </a:r>
          </a:p>
          <a:p>
            <a:pPr algn="just"/>
            <a:endParaRPr lang="uk-UA"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Метод міжнародного товарознавства </a:t>
            </a:r>
            <a:r>
              <a:rPr lang="uk-UA" dirty="0">
                <a:latin typeface="Times New Roman" panose="02020603050405020304" pitchFamily="18" charset="0"/>
                <a:cs typeface="Times New Roman" panose="02020603050405020304" pitchFamily="18" charset="0"/>
              </a:rPr>
              <a:t>– системний підхід до пізнання споживної вартості (цінності) товарів на міжнародних ринках.</a:t>
            </a:r>
          </a:p>
        </p:txBody>
      </p:sp>
    </p:spTree>
    <p:extLst>
      <p:ext uri="{BB962C8B-B14F-4D97-AF65-F5344CB8AC3E}">
        <p14:creationId xmlns:p14="http://schemas.microsoft.com/office/powerpoint/2010/main" val="32984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a:extLst>
              <a:ext uri="{FF2B5EF4-FFF2-40B4-BE49-F238E27FC236}">
                <a16:creationId xmlns:a16="http://schemas.microsoft.com/office/drawing/2014/main" id="{B61003D8-0195-4426-B45D-F5A1AFF47A56}"/>
              </a:ext>
            </a:extLst>
          </p:cNvPr>
          <p:cNvGraphicFramePr/>
          <p:nvPr>
            <p:extLst>
              <p:ext uri="{D42A27DB-BD31-4B8C-83A1-F6EECF244321}">
                <p14:modId xmlns:p14="http://schemas.microsoft.com/office/powerpoint/2010/main" val="857953085"/>
              </p:ext>
            </p:extLst>
          </p:nvPr>
        </p:nvGraphicFramePr>
        <p:xfrm>
          <a:off x="2032000" y="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9F169329-03C4-4B4A-BCBE-B0E5B44365E5}"/>
              </a:ext>
            </a:extLst>
          </p:cNvPr>
          <p:cNvSpPr txBox="1"/>
          <p:nvPr/>
        </p:nvSpPr>
        <p:spPr>
          <a:xfrm>
            <a:off x="2761861" y="1073927"/>
            <a:ext cx="6915539" cy="523220"/>
          </a:xfrm>
          <a:prstGeom prst="rect">
            <a:avLst/>
          </a:prstGeom>
          <a:noFill/>
        </p:spPr>
        <p:txBody>
          <a:bodyPr wrap="square">
            <a:spAutoFit/>
          </a:bodyPr>
          <a:lstStyle/>
          <a:p>
            <a:r>
              <a:rPr lang="uk-UA" sz="2800" b="1" i="0" dirty="0">
                <a:solidFill>
                  <a:srgbClr val="333333"/>
                </a:solidFill>
                <a:effectLst/>
                <a:latin typeface="Times New Roman" panose="02020603050405020304" pitchFamily="18" charset="0"/>
                <a:cs typeface="Times New Roman" panose="02020603050405020304" pitchFamily="18" charset="0"/>
              </a:rPr>
              <a:t>Методи міжнародного товарознавства</a:t>
            </a:r>
            <a:endParaRPr lang="uk-UA" sz="2800" dirty="0"/>
          </a:p>
        </p:txBody>
      </p:sp>
    </p:spTree>
    <p:extLst>
      <p:ext uri="{BB962C8B-B14F-4D97-AF65-F5344CB8AC3E}">
        <p14:creationId xmlns:p14="http://schemas.microsoft.com/office/powerpoint/2010/main" val="485547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8C905B-4478-40B0-8B1A-734308816941}"/>
              </a:ext>
            </a:extLst>
          </p:cNvPr>
          <p:cNvSpPr txBox="1"/>
          <p:nvPr/>
        </p:nvSpPr>
        <p:spPr>
          <a:xfrm>
            <a:off x="1722473" y="1166842"/>
            <a:ext cx="9122735" cy="4524315"/>
          </a:xfrm>
          <a:prstGeom prst="rect">
            <a:avLst/>
          </a:prstGeom>
          <a:noFill/>
        </p:spPr>
        <p:txBody>
          <a:bodyPr wrap="square">
            <a:spAutoFit/>
          </a:bodyPr>
          <a:lstStyle/>
          <a:p>
            <a:pPr algn="just"/>
            <a:r>
              <a:rPr lang="uk-UA" dirty="0">
                <a:latin typeface="Times New Roman" panose="02020603050405020304" pitchFamily="18" charset="0"/>
                <a:cs typeface="Times New Roman" panose="02020603050405020304" pitchFamily="18" charset="0"/>
              </a:rPr>
              <a:t>Для визначення </a:t>
            </a:r>
            <a:r>
              <a:rPr lang="uk-UA" b="1" dirty="0">
                <a:latin typeface="Times New Roman" panose="02020603050405020304" pitchFamily="18" charset="0"/>
                <a:cs typeface="Times New Roman" panose="02020603050405020304" pitchFamily="18" charset="0"/>
              </a:rPr>
              <a:t>якісних показників товарів </a:t>
            </a:r>
            <a:r>
              <a:rPr lang="uk-UA" dirty="0">
                <a:latin typeface="Times New Roman" panose="02020603050405020304" pitchFamily="18" charset="0"/>
                <a:cs typeface="Times New Roman" panose="02020603050405020304" pitchFamily="18" charset="0"/>
              </a:rPr>
              <a:t>пропонують використовувати наступні методи: </a:t>
            </a:r>
          </a:p>
          <a:p>
            <a:pPr algn="just"/>
            <a:endParaRPr lang="uk-UA" dirty="0">
              <a:latin typeface="Times New Roman" panose="02020603050405020304" pitchFamily="18" charset="0"/>
              <a:cs typeface="Times New Roman" panose="02020603050405020304" pitchFamily="18" charset="0"/>
            </a:endParaRPr>
          </a:p>
          <a:p>
            <a:pPr marL="342900" indent="-342900" algn="just">
              <a:buAutoNum type="arabicParenR"/>
            </a:pPr>
            <a:r>
              <a:rPr lang="uk-UA" b="1" dirty="0">
                <a:latin typeface="Times New Roman" panose="02020603050405020304" pitchFamily="18" charset="0"/>
                <a:cs typeface="Times New Roman" panose="02020603050405020304" pitchFamily="18" charset="0"/>
              </a:rPr>
              <a:t>інструментальні (або лабораторні)</a:t>
            </a:r>
            <a:r>
              <a:rPr lang="uk-UA" dirty="0">
                <a:latin typeface="Times New Roman" panose="02020603050405020304" pitchFamily="18" charset="0"/>
                <a:cs typeface="Times New Roman" panose="02020603050405020304" pitchFamily="18" charset="0"/>
              </a:rPr>
              <a:t> – засновані на застосуванні технічних вимірювальних засобів, на їх основі дають фізико-хімічну характеристику продукту. Завдяки їм можливі дослідження хімічної, фізичної й біологічної природи товарів. </a:t>
            </a:r>
          </a:p>
          <a:p>
            <a:pPr marL="342900" indent="-342900" algn="just">
              <a:buAutoNum type="arabicParenR"/>
            </a:pPr>
            <a:r>
              <a:rPr lang="uk-UA" b="1" dirty="0">
                <a:latin typeface="Times New Roman" panose="02020603050405020304" pitchFamily="18" charset="0"/>
                <a:cs typeface="Times New Roman" panose="02020603050405020304" pitchFamily="18" charset="0"/>
              </a:rPr>
              <a:t>органолептичний</a:t>
            </a:r>
            <a:r>
              <a:rPr lang="uk-UA" dirty="0">
                <a:latin typeface="Times New Roman" panose="02020603050405020304" pitchFamily="18" charset="0"/>
                <a:cs typeface="Times New Roman" panose="02020603050405020304" pitchFamily="18" charset="0"/>
              </a:rPr>
              <a:t> – це метод визначення якості продукції безпосередньо за допомогою органів відчуття людини (зору, слуху, дотику, смаку, нюху) без застосування технічних вимірювальних або реєстраційних засобів. За допомогою органолептичного методу оцінюються як зовнішні характеристики, такі як вигляд, форма, колір, прозорість, запах, так і такі як смак, м’якість тощо.</a:t>
            </a:r>
          </a:p>
          <a:p>
            <a:pPr marL="342900" indent="-342900" algn="just">
              <a:buAutoNum type="arabicParenR"/>
            </a:pPr>
            <a:r>
              <a:rPr lang="ru-RU" b="1" dirty="0" err="1">
                <a:latin typeface="Times New Roman" panose="02020603050405020304" pitchFamily="18" charset="0"/>
                <a:cs typeface="Times New Roman" panose="02020603050405020304" pitchFamily="18" charset="0"/>
              </a:rPr>
              <a:t>розрахунковий</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характеризується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обчисленням</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використанням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параметрів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іншими</a:t>
            </a:r>
            <a:r>
              <a:rPr lang="ru-RU" dirty="0">
                <a:latin typeface="Times New Roman" panose="02020603050405020304" pitchFamily="18" charset="0"/>
                <a:cs typeface="Times New Roman" panose="02020603050405020304" pitchFamily="18" charset="0"/>
              </a:rPr>
              <a:t> методами; </a:t>
            </a:r>
            <a:r>
              <a:rPr lang="ru-RU" dirty="0" err="1">
                <a:latin typeface="Times New Roman" panose="02020603050405020304" pitchFamily="18" charset="0"/>
                <a:cs typeface="Times New Roman" panose="02020603050405020304" pitchFamily="18" charset="0"/>
              </a:rPr>
              <a:t>використовується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головним</a:t>
            </a:r>
            <a:r>
              <a:rPr lang="ru-RU" dirty="0">
                <a:latin typeface="Times New Roman" panose="02020603050405020304" pitchFamily="18" charset="0"/>
                <a:cs typeface="Times New Roman" panose="02020603050405020304" pitchFamily="18" charset="0"/>
              </a:rPr>
              <a:t> чином при </a:t>
            </a:r>
            <a:r>
              <a:rPr lang="ru-RU" dirty="0" err="1">
                <a:latin typeface="Times New Roman" panose="02020603050405020304" pitchFamily="18" charset="0"/>
                <a:cs typeface="Times New Roman" panose="02020603050405020304" pitchFamily="18" charset="0"/>
              </a:rPr>
              <a:t>проектуванні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продукції</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остання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ще</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об’єктом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експериментальних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досліджень</a:t>
            </a:r>
            <a:r>
              <a:rPr lang="ru-RU" dirty="0">
                <a:latin typeface="Times New Roman" panose="02020603050405020304" pitchFamily="18" charset="0"/>
                <a:cs typeface="Times New Roman" panose="02020603050405020304" pitchFamily="18" charset="0"/>
              </a:rPr>
              <a:t>; </a:t>
            </a:r>
          </a:p>
          <a:p>
            <a:pPr marL="342900" indent="-342900" algn="just">
              <a:buAutoNum type="arabicParenR"/>
            </a:pPr>
            <a:endParaRPr lang="uk-UA" dirty="0">
              <a:latin typeface="Times New Roman" panose="02020603050405020304" pitchFamily="18" charset="0"/>
              <a:cs typeface="Times New Roman" panose="02020603050405020304" pitchFamily="18" charset="0"/>
            </a:endParaRPr>
          </a:p>
          <a:p>
            <a:pPr marL="342900" indent="-342900" algn="just">
              <a:buAutoNum type="arabicParenR"/>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3202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6A60E3-A8AD-47F9-AEE4-2CDBF66056FD}"/>
              </a:ext>
            </a:extLst>
          </p:cNvPr>
          <p:cNvSpPr txBox="1"/>
          <p:nvPr/>
        </p:nvSpPr>
        <p:spPr>
          <a:xfrm>
            <a:off x="1819468" y="1170935"/>
            <a:ext cx="8845421" cy="5078313"/>
          </a:xfrm>
          <a:prstGeom prst="rect">
            <a:avLst/>
          </a:prstGeom>
          <a:noFill/>
        </p:spPr>
        <p:txBody>
          <a:bodyPr wrap="square">
            <a:spAutoFit/>
          </a:bodyPr>
          <a:lstStyle/>
          <a:p>
            <a:pPr algn="just"/>
            <a:r>
              <a:rPr lang="uk-UA" dirty="0">
                <a:latin typeface="Times New Roman" panose="02020603050405020304" pitchFamily="18" charset="0"/>
                <a:cs typeface="Times New Roman" panose="02020603050405020304" pitchFamily="18" charset="0"/>
              </a:rPr>
              <a:t>4) </a:t>
            </a:r>
            <a:r>
              <a:rPr lang="uk-UA" b="1" dirty="0">
                <a:latin typeface="Times New Roman" panose="02020603050405020304" pitchFamily="18" charset="0"/>
                <a:cs typeface="Times New Roman" panose="02020603050405020304" pitchFamily="18" charset="0"/>
              </a:rPr>
              <a:t>експертний</a:t>
            </a:r>
            <a:r>
              <a:rPr lang="uk-UA" dirty="0">
                <a:latin typeface="Times New Roman" panose="02020603050405020304" pitchFamily="18" charset="0"/>
                <a:cs typeface="Times New Roman" panose="02020603050405020304" pitchFamily="18" charset="0"/>
              </a:rPr>
              <a:t> – метод, що ґрунтується на визначенні показників якості групою спеціалістів-експертів. Метод разом з іншими або самостійно застосовують для класифікації оцінюваної продукції, формування номенклатури показників якості, одержання показників якості, визначення комплексних показників, при виборі базових зразків і встановлення значень показників цих зразків. Використання експертного методу доцільне, якщо завдання не може бути розв’язане іншими методами, або якщо останні менш точні чи більш трудомісткі; </a:t>
            </a:r>
          </a:p>
          <a:p>
            <a:pPr algn="just"/>
            <a:r>
              <a:rPr lang="uk-UA" dirty="0">
                <a:latin typeface="Times New Roman" panose="02020603050405020304" pitchFamily="18" charset="0"/>
                <a:cs typeface="Times New Roman" panose="02020603050405020304" pitchFamily="18" charset="0"/>
              </a:rPr>
              <a:t>5) </a:t>
            </a:r>
            <a:r>
              <a:rPr lang="uk-UA" b="1" dirty="0">
                <a:latin typeface="Times New Roman" panose="02020603050405020304" pitchFamily="18" charset="0"/>
                <a:cs typeface="Times New Roman" panose="02020603050405020304" pitchFamily="18" charset="0"/>
              </a:rPr>
              <a:t>соціологічний </a:t>
            </a:r>
            <a:r>
              <a:rPr lang="uk-UA" dirty="0">
                <a:latin typeface="Times New Roman" panose="02020603050405020304" pitchFamily="18" charset="0"/>
                <a:cs typeface="Times New Roman" panose="02020603050405020304" pitchFamily="18" charset="0"/>
              </a:rPr>
              <a:t>– полягає у збиранні та аналізі думок споживачів продукції за результатами анкетного опитування, конференцій, нарад, виставок-продажів та інших форм виявлення відгуків споживачів на товари; </a:t>
            </a:r>
          </a:p>
          <a:p>
            <a:pPr algn="just"/>
            <a:r>
              <a:rPr lang="uk-UA" dirty="0">
                <a:latin typeface="Times New Roman" panose="02020603050405020304" pitchFamily="18" charset="0"/>
                <a:cs typeface="Times New Roman" panose="02020603050405020304" pitchFamily="18" charset="0"/>
              </a:rPr>
              <a:t>6) </a:t>
            </a:r>
            <a:r>
              <a:rPr lang="uk-UA" b="1" dirty="0">
                <a:latin typeface="Times New Roman" panose="02020603050405020304" pitchFamily="18" charset="0"/>
                <a:cs typeface="Times New Roman" panose="02020603050405020304" pitchFamily="18" charset="0"/>
              </a:rPr>
              <a:t>реєстраційний метод </a:t>
            </a:r>
            <a:r>
              <a:rPr lang="uk-UA" dirty="0">
                <a:latin typeface="Times New Roman" panose="02020603050405020304" pitchFamily="18" charset="0"/>
                <a:cs typeface="Times New Roman" panose="02020603050405020304" pitchFamily="18" charset="0"/>
              </a:rPr>
              <a:t>– метод, заснований на спостереженні й урахуванні певних об’єктів (товарів, процесів і послуг) та їх характеристик. Різновидом реєстраційного методу є </a:t>
            </a:r>
            <a:r>
              <a:rPr lang="uk-UA" b="1" dirty="0">
                <a:latin typeface="Times New Roman" panose="02020603050405020304" pitchFamily="18" charset="0"/>
                <a:cs typeface="Times New Roman" panose="02020603050405020304" pitchFamily="18" charset="0"/>
              </a:rPr>
              <a:t>моніторинг</a:t>
            </a:r>
            <a:r>
              <a:rPr lang="uk-UA" dirty="0">
                <a:latin typeface="Times New Roman" panose="02020603050405020304" pitchFamily="18" charset="0"/>
                <a:cs typeface="Times New Roman" panose="02020603050405020304" pitchFamily="18" charset="0"/>
              </a:rPr>
              <a:t>.</a:t>
            </a:r>
          </a:p>
          <a:p>
            <a:pPr algn="just"/>
            <a:r>
              <a:rPr lang="uk-UA" dirty="0">
                <a:latin typeface="Times New Roman" panose="02020603050405020304" pitchFamily="18" charset="0"/>
                <a:cs typeface="Times New Roman" panose="02020603050405020304" pitchFamily="18" charset="0"/>
              </a:rPr>
              <a:t>7) </a:t>
            </a:r>
            <a:r>
              <a:rPr lang="uk-UA" b="1" dirty="0">
                <a:latin typeface="Times New Roman" panose="02020603050405020304" pitchFamily="18" charset="0"/>
                <a:cs typeface="Times New Roman" panose="02020603050405020304" pitchFamily="18" charset="0"/>
              </a:rPr>
              <a:t>економіко-статистичний метод </a:t>
            </a:r>
            <a:r>
              <a:rPr lang="uk-UA" dirty="0">
                <a:latin typeface="Times New Roman" panose="02020603050405020304" pitchFamily="18" charset="0"/>
                <a:cs typeface="Times New Roman" panose="02020603050405020304" pitchFamily="18" charset="0"/>
              </a:rPr>
              <a:t>використовується для визначення в процесі аналізу відхилення окремих показників якості від прийнятих стандартів. З його допомогою здійснюють пошук резервів підвищення якості продукції, а також оцінку діяльності окремих підрозділів, готують план заходів про відповідальність за зниження якості продукції або матеріального стимулювання за кращі якісні показники.</a:t>
            </a:r>
          </a:p>
        </p:txBody>
      </p:sp>
    </p:spTree>
    <p:extLst>
      <p:ext uri="{BB962C8B-B14F-4D97-AF65-F5344CB8AC3E}">
        <p14:creationId xmlns:p14="http://schemas.microsoft.com/office/powerpoint/2010/main" val="4187232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B1A4E2-3D28-40A4-8574-EAB27FACC41F}"/>
              </a:ext>
            </a:extLst>
          </p:cNvPr>
          <p:cNvSpPr txBox="1"/>
          <p:nvPr/>
        </p:nvSpPr>
        <p:spPr>
          <a:xfrm>
            <a:off x="2370502" y="1351022"/>
            <a:ext cx="7715889" cy="2677656"/>
          </a:xfrm>
          <a:prstGeom prst="rect">
            <a:avLst/>
          </a:prstGeom>
          <a:noFill/>
        </p:spPr>
        <p:txBody>
          <a:bodyPr wrap="square">
            <a:spAutoFit/>
          </a:bodyPr>
          <a:lstStyle/>
          <a:p>
            <a:pPr algn="ctr"/>
            <a:r>
              <a:rPr lang="uk-UA" sz="2400" b="1" i="0" dirty="0">
                <a:solidFill>
                  <a:srgbClr val="333333"/>
                </a:solidFill>
                <a:effectLst/>
                <a:latin typeface="Times New Roman" panose="02020603050405020304" pitchFamily="18" charset="0"/>
                <a:cs typeface="Times New Roman" panose="02020603050405020304" pitchFamily="18" charset="0"/>
              </a:rPr>
              <a:t>Тема 1. </a:t>
            </a:r>
            <a:r>
              <a:rPr lang="uk-UA" sz="2400" b="1" dirty="0">
                <a:solidFill>
                  <a:srgbClr val="333333"/>
                </a:solidFill>
                <a:latin typeface="Times New Roman" panose="02020603050405020304" pitchFamily="18" charset="0"/>
                <a:cs typeface="Times New Roman" panose="02020603050405020304" pitchFamily="18" charset="0"/>
              </a:rPr>
              <a:t>Теоретичні основи міжнародного товарознавства</a:t>
            </a:r>
            <a:endParaRPr lang="uk-UA" sz="2400" b="0" i="0" dirty="0">
              <a:solidFill>
                <a:srgbClr val="333333"/>
              </a:solidFill>
              <a:effectLst/>
              <a:latin typeface="Times New Roman" panose="02020603050405020304" pitchFamily="18" charset="0"/>
              <a:cs typeface="Times New Roman" panose="02020603050405020304" pitchFamily="18" charset="0"/>
            </a:endParaRPr>
          </a:p>
          <a:p>
            <a:pPr algn="ctr"/>
            <a:endParaRPr lang="uk-UA" sz="2400" b="1" i="0" dirty="0">
              <a:solidFill>
                <a:srgbClr val="333333"/>
              </a:solidFill>
              <a:effectLst/>
              <a:latin typeface="Times New Roman" panose="02020603050405020304" pitchFamily="18" charset="0"/>
              <a:cs typeface="Times New Roman" panose="02020603050405020304" pitchFamily="18" charset="0"/>
            </a:endParaRPr>
          </a:p>
          <a:p>
            <a:pPr algn="ctr"/>
            <a:r>
              <a:rPr lang="uk-UA" sz="2400" b="1" i="0" dirty="0">
                <a:solidFill>
                  <a:srgbClr val="333333"/>
                </a:solidFill>
                <a:effectLst/>
                <a:latin typeface="Times New Roman" panose="02020603050405020304" pitchFamily="18" charset="0"/>
                <a:cs typeface="Times New Roman" panose="02020603050405020304" pitchFamily="18" charset="0"/>
              </a:rPr>
              <a:t>План</a:t>
            </a:r>
            <a:endParaRPr lang="uk-UA" sz="2400" b="0" i="0" dirty="0">
              <a:solidFill>
                <a:srgbClr val="333333"/>
              </a:solidFill>
              <a:effectLst/>
              <a:latin typeface="Times New Roman" panose="02020603050405020304" pitchFamily="18" charset="0"/>
              <a:cs typeface="Times New Roman" panose="02020603050405020304" pitchFamily="18" charset="0"/>
            </a:endParaRPr>
          </a:p>
          <a:p>
            <a:pPr algn="l"/>
            <a:r>
              <a:rPr lang="uk-UA" sz="2400" b="0" i="0" dirty="0">
                <a:solidFill>
                  <a:srgbClr val="333333"/>
                </a:solidFill>
                <a:effectLst/>
                <a:latin typeface="Times New Roman" panose="02020603050405020304" pitchFamily="18" charset="0"/>
                <a:cs typeface="Times New Roman" panose="02020603050405020304" pitchFamily="18" charset="0"/>
              </a:rPr>
              <a:t>1. Предмет, цілі і завдання міжнародного товарознавства.</a:t>
            </a:r>
          </a:p>
          <a:p>
            <a:pPr algn="l"/>
            <a:r>
              <a:rPr lang="uk-UA" sz="2400" b="0" i="0" dirty="0">
                <a:solidFill>
                  <a:srgbClr val="333333"/>
                </a:solidFill>
                <a:effectLst/>
                <a:latin typeface="Times New Roman" panose="02020603050405020304" pitchFamily="18" charset="0"/>
                <a:cs typeface="Times New Roman" panose="02020603050405020304" pitchFamily="18" charset="0"/>
              </a:rPr>
              <a:t>2. Характеристика товарів.</a:t>
            </a:r>
          </a:p>
          <a:p>
            <a:pPr algn="l"/>
            <a:r>
              <a:rPr lang="uk-UA" sz="2400" dirty="0">
                <a:solidFill>
                  <a:srgbClr val="333333"/>
                </a:solidFill>
                <a:latin typeface="Times New Roman" panose="02020603050405020304" pitchFamily="18" charset="0"/>
                <a:cs typeface="Times New Roman" panose="02020603050405020304" pitchFamily="18" charset="0"/>
              </a:rPr>
              <a:t>3. </a:t>
            </a:r>
            <a:r>
              <a:rPr lang="uk-UA" sz="2400" b="0" i="0" dirty="0">
                <a:solidFill>
                  <a:srgbClr val="333333"/>
                </a:solidFill>
                <a:effectLst/>
                <a:latin typeface="Times New Roman" panose="02020603050405020304" pitchFamily="18" charset="0"/>
                <a:cs typeface="Times New Roman" panose="02020603050405020304" pitchFamily="18" charset="0"/>
              </a:rPr>
              <a:t>Принципи та методи міжнародного товарознавства.</a:t>
            </a:r>
          </a:p>
        </p:txBody>
      </p:sp>
    </p:spTree>
    <p:extLst>
      <p:ext uri="{BB962C8B-B14F-4D97-AF65-F5344CB8AC3E}">
        <p14:creationId xmlns:p14="http://schemas.microsoft.com/office/powerpoint/2010/main" val="365418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80D532-019F-46E7-915C-83AF1E0D69E4}"/>
              </a:ext>
            </a:extLst>
          </p:cNvPr>
          <p:cNvSpPr txBox="1"/>
          <p:nvPr/>
        </p:nvSpPr>
        <p:spPr>
          <a:xfrm>
            <a:off x="1308847" y="788458"/>
            <a:ext cx="9493624" cy="4801314"/>
          </a:xfrm>
          <a:prstGeom prst="rect">
            <a:avLst/>
          </a:prstGeom>
          <a:noFill/>
        </p:spPr>
        <p:txBody>
          <a:bodyPr wrap="square">
            <a:spAutoFit/>
          </a:bodyPr>
          <a:lstStyle/>
          <a:p>
            <a:pPr marL="342900" indent="-342900" algn="ctr">
              <a:buAutoNum type="arabicPeriod"/>
            </a:pPr>
            <a:r>
              <a:rPr lang="uk-UA" b="1" i="0" dirty="0">
                <a:solidFill>
                  <a:srgbClr val="333333"/>
                </a:solidFill>
                <a:effectLst/>
                <a:latin typeface="Open Sans" panose="020B0606030504020204" pitchFamily="34" charset="0"/>
              </a:rPr>
              <a:t>Предмет, цілі і завдання міжнародного товарознавства</a:t>
            </a:r>
          </a:p>
          <a:p>
            <a:pPr marL="342900" indent="-342900" algn="ctr">
              <a:buAutoNum type="arabicPeriod"/>
            </a:pPr>
            <a:endParaRPr lang="uk-UA" b="1" dirty="0">
              <a:solidFill>
                <a:srgbClr val="333333"/>
              </a:solidFill>
              <a:latin typeface="Open Sans" panose="020B0606030504020204" pitchFamily="34" charset="0"/>
            </a:endParaRPr>
          </a:p>
          <a:p>
            <a:pPr marL="342900" indent="-342900" algn="ctr">
              <a:buAutoNum type="arabicPeriod"/>
            </a:pPr>
            <a:endParaRPr lang="uk-UA" b="1" i="0" dirty="0">
              <a:solidFill>
                <a:srgbClr val="333333"/>
              </a:solidFill>
              <a:effectLst/>
              <a:latin typeface="Open Sans" panose="020B0606030504020204" pitchFamily="34" charset="0"/>
            </a:endParaRPr>
          </a:p>
          <a:p>
            <a:pPr marL="285750" indent="-285750" algn="just">
              <a:buFont typeface="Wingdings" panose="05000000000000000000" pitchFamily="2" charset="2"/>
              <a:buChar char="v"/>
            </a:pPr>
            <a:r>
              <a:rPr lang="uk-UA" b="1" i="0" dirty="0">
                <a:solidFill>
                  <a:srgbClr val="333333"/>
                </a:solidFill>
                <a:effectLst/>
                <a:latin typeface="Times New Roman" panose="02020603050405020304" pitchFamily="18" charset="0"/>
                <a:cs typeface="Times New Roman" panose="02020603050405020304" pitchFamily="18" charset="0"/>
              </a:rPr>
              <a:t>Товарознавство</a:t>
            </a:r>
            <a:r>
              <a:rPr lang="uk-UA" b="0" i="0" dirty="0">
                <a:solidFill>
                  <a:srgbClr val="333333"/>
                </a:solidFill>
                <a:effectLst/>
                <a:latin typeface="Times New Roman" panose="02020603050405020304" pitchFamily="18" charset="0"/>
                <a:cs typeface="Times New Roman" panose="02020603050405020304" pitchFamily="18" charset="0"/>
              </a:rPr>
              <a:t> – наукова дисципліна, яка системно вивчає товари на всіх етапах життєвого циклу, методи пізнання їх споживчої вартості (цінності), закономірності формування асортименту, обігу та споживання. </a:t>
            </a:r>
            <a:endParaRPr lang="uk-UA" b="1" dirty="0">
              <a:solidFill>
                <a:srgbClr val="333333"/>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endParaRPr lang="uk-UA" b="1" i="0" dirty="0">
              <a:solidFill>
                <a:srgbClr val="333333"/>
              </a:solidFill>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uk-UA" b="1" dirty="0">
                <a:latin typeface="Times New Roman" panose="02020603050405020304" pitchFamily="18" charset="0"/>
                <a:cs typeface="Times New Roman" panose="02020603050405020304" pitchFamily="18" charset="0"/>
              </a:rPr>
              <a:t>Міжнародне товарознавство </a:t>
            </a:r>
            <a:r>
              <a:rPr lang="uk-UA" b="0" i="0" dirty="0">
                <a:solidFill>
                  <a:srgbClr val="333333"/>
                </a:solidFill>
                <a:effectLst/>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це наукова дисципліна, яка вивчає властивості, якість, асортимент та конкурентоспроможність товарів на міжнародних ринках. Вона охоплює питання, пов'язані з оцінкою якості товарів, їх сертифікацією, маркуванням, а також відповідністю міжнародним стандартам.</a:t>
            </a:r>
          </a:p>
          <a:p>
            <a:pPr algn="just"/>
            <a:endParaRPr lang="uk-UA"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ru-RU" b="1" dirty="0" err="1">
                <a:latin typeface="Times New Roman" panose="02020603050405020304" pitchFamily="18" charset="0"/>
                <a:cs typeface="Times New Roman" panose="02020603050405020304" pitchFamily="18" charset="0"/>
              </a:rPr>
              <a:t>Цілі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міжнародного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товарознавства</a:t>
            </a:r>
            <a:r>
              <a:rPr lang="ru-RU" b="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полягають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забезпеченні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конкурентоспроможності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товарів</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світовому</a:t>
            </a:r>
            <a:r>
              <a:rPr lang="ru-RU" dirty="0">
                <a:latin typeface="Times New Roman" panose="02020603050405020304" pitchFamily="18" charset="0"/>
                <a:cs typeface="Times New Roman" panose="02020603050405020304" pitchFamily="18" charset="0"/>
              </a:rPr>
              <a:t> ринку через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міжнародним</a:t>
            </a:r>
            <a:r>
              <a:rPr lang="ru-RU" dirty="0">
                <a:latin typeface="Times New Roman" panose="02020603050405020304" pitchFamily="18" charset="0"/>
                <a:cs typeface="Times New Roman" panose="02020603050405020304" pitchFamily="18" charset="0"/>
              </a:rPr>
              <a:t> стандартам </a:t>
            </a:r>
            <a:r>
              <a:rPr lang="ru-RU" dirty="0" err="1">
                <a:latin typeface="Times New Roman" panose="02020603050405020304" pitchFamily="18" charset="0"/>
                <a:cs typeface="Times New Roman" panose="02020603050405020304" pitchFamily="18" charset="0"/>
              </a:rPr>
              <a:t>якості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безпеки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споживчим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вимогам</a:t>
            </a:r>
            <a:r>
              <a:rPr lang="ru-RU"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a:p>
            <a:pPr algn="just"/>
            <a:endParaRPr lang="uk-UA" b="1" i="0" dirty="0">
              <a:solidFill>
                <a:srgbClr val="333333"/>
              </a:solidFill>
              <a:effectLst/>
              <a:latin typeface="Times New Roman" panose="02020603050405020304" pitchFamily="18" charset="0"/>
              <a:cs typeface="Times New Roman" panose="02020603050405020304" pitchFamily="18" charset="0"/>
            </a:endParaRPr>
          </a:p>
          <a:p>
            <a:pPr algn="just"/>
            <a:endParaRPr lang="uk-UA" b="1" i="0" dirty="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3867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6CB749-AB35-4B72-B0B9-9F442B4E193C}"/>
              </a:ext>
            </a:extLst>
          </p:cNvPr>
          <p:cNvSpPr txBox="1"/>
          <p:nvPr/>
        </p:nvSpPr>
        <p:spPr>
          <a:xfrm>
            <a:off x="1384300" y="1166842"/>
            <a:ext cx="9956800" cy="4524315"/>
          </a:xfrm>
          <a:prstGeom prst="rect">
            <a:avLst/>
          </a:prstGeom>
          <a:noFill/>
        </p:spPr>
        <p:txBody>
          <a:bodyPr wrap="square">
            <a:spAutoFit/>
          </a:bodyPr>
          <a:lstStyle/>
          <a:p>
            <a:pPr algn="just"/>
            <a:r>
              <a:rPr lang="uk-UA" b="1" i="0" dirty="0">
                <a:solidFill>
                  <a:srgbClr val="333333"/>
                </a:solidFill>
                <a:effectLst/>
                <a:latin typeface="Times New Roman" panose="02020603050405020304" pitchFamily="18" charset="0"/>
                <a:cs typeface="Times New Roman" panose="02020603050405020304" pitchFamily="18" charset="0"/>
              </a:rPr>
              <a:t>Об’єкт міжнародного товарознавства</a:t>
            </a:r>
            <a:r>
              <a:rPr lang="uk-UA" b="0" i="0" dirty="0">
                <a:solidFill>
                  <a:srgbClr val="333333"/>
                </a:solidFill>
                <a:effectLst/>
                <a:latin typeface="Times New Roman" panose="02020603050405020304" pitchFamily="18" charset="0"/>
                <a:cs typeface="Times New Roman" panose="02020603050405020304" pitchFamily="18" charset="0"/>
              </a:rPr>
              <a:t> – це товари як продукти праці, що реалізуються на міжнародних ринках.</a:t>
            </a:r>
          </a:p>
          <a:p>
            <a:pPr algn="just"/>
            <a:endParaRPr lang="uk-UA" b="0" i="0" dirty="0">
              <a:solidFill>
                <a:srgbClr val="333333"/>
              </a:solidFill>
              <a:effectLst/>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uk-UA" b="1" i="1" dirty="0">
                <a:solidFill>
                  <a:srgbClr val="333333"/>
                </a:solidFill>
                <a:effectLst/>
                <a:latin typeface="Times New Roman" panose="02020603050405020304" pitchFamily="18" charset="0"/>
                <a:cs typeface="Times New Roman" panose="02020603050405020304" pitchFamily="18" charset="0"/>
              </a:rPr>
              <a:t>Товар</a:t>
            </a:r>
            <a:r>
              <a:rPr lang="uk-UA" b="0" i="0" dirty="0">
                <a:solidFill>
                  <a:srgbClr val="333333"/>
                </a:solidFill>
                <a:effectLst/>
                <a:latin typeface="Times New Roman" panose="02020603050405020304" pitchFamily="18" charset="0"/>
                <a:cs typeface="Times New Roman" panose="02020603050405020304" pitchFamily="18" charset="0"/>
              </a:rPr>
              <a:t> – це продукт праці, який володіє здатністю задовольняти конкретні потреби людини, що розподіляється в суспільстві шляхом купівлі-продажу. </a:t>
            </a:r>
          </a:p>
          <a:p>
            <a:pPr algn="just"/>
            <a:endParaRPr lang="uk-UA" b="0" i="0" dirty="0">
              <a:solidFill>
                <a:srgbClr val="333333"/>
              </a:solidFill>
              <a:effectLst/>
              <a:latin typeface="Times New Roman" panose="02020603050405020304" pitchFamily="18" charset="0"/>
              <a:cs typeface="Times New Roman" panose="02020603050405020304" pitchFamily="18" charset="0"/>
            </a:endParaRPr>
          </a:p>
          <a:p>
            <a:pPr algn="just"/>
            <a:r>
              <a:rPr lang="uk-UA" b="0" i="0" dirty="0">
                <a:solidFill>
                  <a:srgbClr val="333333"/>
                </a:solidFill>
                <a:effectLst/>
                <a:latin typeface="Times New Roman" panose="02020603050405020304" pitchFamily="18" charset="0"/>
                <a:cs typeface="Times New Roman" panose="02020603050405020304" pitchFamily="18" charset="0"/>
              </a:rPr>
              <a:t>Товар як продукт праці має </a:t>
            </a:r>
            <a:r>
              <a:rPr lang="uk-UA" b="1" i="0" dirty="0">
                <a:solidFill>
                  <a:srgbClr val="333333"/>
                </a:solidFill>
                <a:effectLst/>
                <a:latin typeface="Times New Roman" panose="02020603050405020304" pitchFamily="18" charset="0"/>
                <a:cs typeface="Times New Roman" panose="02020603050405020304" pitchFamily="18" charset="0"/>
              </a:rPr>
              <a:t>подвійний характер</a:t>
            </a:r>
            <a:r>
              <a:rPr lang="uk-UA" b="0" i="0" dirty="0">
                <a:solidFill>
                  <a:srgbClr val="333333"/>
                </a:solidFill>
                <a:effectLst/>
                <a:latin typeface="Times New Roman" panose="02020603050405020304" pitchFamily="18" charset="0"/>
                <a:cs typeface="Times New Roman" panose="02020603050405020304" pitchFamily="18" charset="0"/>
              </a:rPr>
              <a:t>.</a:t>
            </a:r>
          </a:p>
          <a:p>
            <a:pPr algn="just"/>
            <a:r>
              <a:rPr lang="uk-UA" b="0" i="0" dirty="0">
                <a:solidFill>
                  <a:srgbClr val="333333"/>
                </a:solidFill>
                <a:effectLst/>
                <a:latin typeface="Times New Roman" panose="02020603050405020304" pitchFamily="18" charset="0"/>
                <a:cs typeface="Times New Roman" panose="02020603050405020304" pitchFamily="18" charset="0"/>
              </a:rPr>
              <a:t>З одного боку, він є вартістю, з іншого боку – споживчою вартістю. </a:t>
            </a:r>
          </a:p>
          <a:p>
            <a:pPr algn="just"/>
            <a:r>
              <a:rPr lang="uk-UA" b="1" i="0" dirty="0">
                <a:solidFill>
                  <a:srgbClr val="333333"/>
                </a:solidFill>
                <a:effectLst/>
                <a:latin typeface="Times New Roman" panose="02020603050405020304" pitchFamily="18" charset="0"/>
                <a:cs typeface="Times New Roman" panose="02020603050405020304" pitchFamily="18" charset="0"/>
              </a:rPr>
              <a:t>Вартість товару </a:t>
            </a:r>
            <a:r>
              <a:rPr lang="uk-UA" b="0" i="0" dirty="0">
                <a:solidFill>
                  <a:srgbClr val="333333"/>
                </a:solidFill>
                <a:effectLst/>
                <a:latin typeface="Times New Roman" panose="02020603050405020304" pitchFamily="18" charset="0"/>
                <a:cs typeface="Times New Roman" panose="02020603050405020304" pitchFamily="18" charset="0"/>
              </a:rPr>
              <a:t>характеризується витратами суспільно необхідної праці на його проектування, виробництво і розподіл. Виразом вартості є його ціна. </a:t>
            </a:r>
          </a:p>
          <a:p>
            <a:pPr algn="just"/>
            <a:r>
              <a:rPr lang="uk-UA" b="1" i="0" dirty="0">
                <a:solidFill>
                  <a:srgbClr val="333333"/>
                </a:solidFill>
                <a:effectLst/>
                <a:latin typeface="Times New Roman" panose="02020603050405020304" pitchFamily="18" charset="0"/>
                <a:cs typeface="Times New Roman" panose="02020603050405020304" pitchFamily="18" charset="0"/>
              </a:rPr>
              <a:t>Споживча вартість товару </a:t>
            </a:r>
            <a:r>
              <a:rPr lang="uk-UA" b="0" i="0" dirty="0">
                <a:solidFill>
                  <a:srgbClr val="333333"/>
                </a:solidFill>
                <a:effectLst/>
                <a:latin typeface="Times New Roman" panose="02020603050405020304" pitchFamily="18" charset="0"/>
                <a:cs typeface="Times New Roman" panose="02020603050405020304" pitchFamily="18" charset="0"/>
              </a:rPr>
              <a:t>– це благо для людей, елемент багатства. Щоб мати споживчу вартістю, товар має володіти корисністю.</a:t>
            </a:r>
          </a:p>
          <a:p>
            <a:pPr marL="285750" indent="-285750" algn="just">
              <a:buFont typeface="Wingdings" panose="05000000000000000000" pitchFamily="2" charset="2"/>
              <a:buChar char="v"/>
            </a:pPr>
            <a:r>
              <a:rPr lang="uk-UA" b="0" i="1" dirty="0">
                <a:solidFill>
                  <a:srgbClr val="333333"/>
                </a:solidFill>
                <a:effectLst/>
                <a:latin typeface="Times New Roman" panose="02020603050405020304" pitchFamily="18" charset="0"/>
                <a:cs typeface="Times New Roman" panose="02020603050405020304" pitchFamily="18" charset="0"/>
              </a:rPr>
              <a:t>Корисність товару </a:t>
            </a:r>
            <a:r>
              <a:rPr lang="uk-UA" b="0" i="0" dirty="0">
                <a:solidFill>
                  <a:srgbClr val="333333"/>
                </a:solidFill>
                <a:effectLst/>
                <a:latin typeface="Times New Roman" panose="02020603050405020304" pitchFamily="18" charset="0"/>
                <a:cs typeface="Times New Roman" panose="02020603050405020304" pitchFamily="18" charset="0"/>
              </a:rPr>
              <a:t>– це його здатність задовольняти певні потреби людини. Корисність речі (продукту) робить її носієм споживчої вартості.</a:t>
            </a:r>
          </a:p>
          <a:p>
            <a:pPr algn="just"/>
            <a:r>
              <a:rPr lang="uk-UA" b="0" dirty="0">
                <a:solidFill>
                  <a:srgbClr val="333333"/>
                </a:solidFill>
                <a:effectLst/>
                <a:latin typeface="Times New Roman" panose="02020603050405020304" pitchFamily="18" charset="0"/>
                <a:cs typeface="Times New Roman" panose="02020603050405020304" pitchFamily="18" charset="0"/>
              </a:rPr>
              <a:t>Корисність </a:t>
            </a:r>
            <a:r>
              <a:rPr lang="uk-UA" b="0" i="0" dirty="0">
                <a:solidFill>
                  <a:srgbClr val="333333"/>
                </a:solidFill>
                <a:effectLst/>
                <a:latin typeface="Times New Roman" panose="02020603050405020304" pitchFamily="18" charset="0"/>
                <a:cs typeface="Times New Roman" panose="02020603050405020304" pitchFamily="18" charset="0"/>
              </a:rPr>
              <a:t>– поняття суб'єктивне. Той самий товар для різних людей може бути і корисним, і марним, і навіть шкідливим, наприклад, окуляри або ліки без призначення.</a:t>
            </a:r>
          </a:p>
        </p:txBody>
      </p:sp>
    </p:spTree>
    <p:extLst>
      <p:ext uri="{BB962C8B-B14F-4D97-AF65-F5344CB8AC3E}">
        <p14:creationId xmlns:p14="http://schemas.microsoft.com/office/powerpoint/2010/main" val="2424700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8664DC7-BB3C-42E1-9DF2-19EBFA42FC8D}"/>
              </a:ext>
            </a:extLst>
          </p:cNvPr>
          <p:cNvSpPr txBox="1"/>
          <p:nvPr/>
        </p:nvSpPr>
        <p:spPr>
          <a:xfrm>
            <a:off x="1772817" y="1105377"/>
            <a:ext cx="8796572" cy="3970318"/>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Суб’єктами міжнародного товарознавства </a:t>
            </a:r>
            <a:r>
              <a:rPr lang="uk-UA" dirty="0">
                <a:latin typeface="Times New Roman" panose="02020603050405020304" pitchFamily="18" charset="0"/>
                <a:cs typeface="Times New Roman" panose="02020603050405020304" pitchFamily="18" charset="0"/>
              </a:rPr>
              <a:t>є різні організації, установи та особи, які беруть участь у процесах дослідження, виробництва, контролю якості, сертифікації, логістики та реалізації товарів на міжнародному ринку. </a:t>
            </a:r>
          </a:p>
          <a:p>
            <a:pPr algn="just"/>
            <a:endParaRPr lang="uk-UA" dirty="0">
              <a:latin typeface="Times New Roman" panose="02020603050405020304" pitchFamily="18" charset="0"/>
              <a:cs typeface="Times New Roman" panose="02020603050405020304" pitchFamily="18" charset="0"/>
            </a:endParaRPr>
          </a:p>
          <a:p>
            <a:pPr algn="just"/>
            <a:r>
              <a:rPr lang="uk-UA" dirty="0">
                <a:latin typeface="Times New Roman" panose="02020603050405020304" pitchFamily="18" charset="0"/>
                <a:cs typeface="Times New Roman" panose="02020603050405020304" pitchFamily="18" charset="0"/>
              </a:rPr>
              <a:t>До них належать:</a:t>
            </a:r>
          </a:p>
          <a:p>
            <a:pPr algn="just"/>
            <a:r>
              <a:rPr lang="uk-UA" b="1" dirty="0">
                <a:latin typeface="Times New Roman" panose="02020603050405020304" pitchFamily="18" charset="0"/>
                <a:cs typeface="Times New Roman" panose="02020603050405020304" pitchFamily="18" charset="0"/>
              </a:rPr>
              <a:t>1. Виробники</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Компанії та підприємства</a:t>
            </a:r>
            <a:r>
              <a:rPr lang="uk-UA" dirty="0">
                <a:latin typeface="Times New Roman" panose="02020603050405020304" pitchFamily="18" charset="0"/>
                <a:cs typeface="Times New Roman" panose="02020603050405020304" pitchFamily="18" charset="0"/>
              </a:rPr>
              <a:t>: займаються виробництвом товарів, які потім експортуються на міжнародні ринки. Вони відповідають за якість продукції та її відповідність міжнародним стандартам.</a:t>
            </a:r>
          </a:p>
          <a:p>
            <a:pPr algn="just">
              <a:buFont typeface="Arial" panose="020B0604020202020204" pitchFamily="34" charset="0"/>
              <a:buChar char="•"/>
            </a:pPr>
            <a:endParaRPr lang="uk-UA"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2. Експортери та імпортери</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Компанії-експортери</a:t>
            </a:r>
            <a:r>
              <a:rPr lang="uk-UA" dirty="0">
                <a:latin typeface="Times New Roman" panose="02020603050405020304" pitchFamily="18" charset="0"/>
                <a:cs typeface="Times New Roman" panose="02020603050405020304" pitchFamily="18" charset="0"/>
              </a:rPr>
              <a:t>: вивозять товари з країни-виробника на міжнародні ринки.</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Компанії-імпортери</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ввозять</a:t>
            </a:r>
            <a:r>
              <a:rPr lang="uk-UA" dirty="0">
                <a:latin typeface="Times New Roman" panose="02020603050405020304" pitchFamily="18" charset="0"/>
                <a:cs typeface="Times New Roman" panose="02020603050405020304" pitchFamily="18" charset="0"/>
              </a:rPr>
              <a:t> товари в країну, забезпечуючи їх адаптацію до вимог місцевого ринку.</a:t>
            </a:r>
          </a:p>
        </p:txBody>
      </p:sp>
    </p:spTree>
    <p:extLst>
      <p:ext uri="{BB962C8B-B14F-4D97-AF65-F5344CB8AC3E}">
        <p14:creationId xmlns:p14="http://schemas.microsoft.com/office/powerpoint/2010/main" val="4287932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560F4B-E43A-4E33-A8DF-35F792B50D78}"/>
              </a:ext>
            </a:extLst>
          </p:cNvPr>
          <p:cNvSpPr txBox="1"/>
          <p:nvPr/>
        </p:nvSpPr>
        <p:spPr>
          <a:xfrm>
            <a:off x="1875452" y="1315609"/>
            <a:ext cx="9909111" cy="3693319"/>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3. Митні органи</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Митні служби</a:t>
            </a:r>
            <a:r>
              <a:rPr lang="uk-UA" dirty="0">
                <a:latin typeface="Times New Roman" panose="02020603050405020304" pitchFamily="18" charset="0"/>
                <a:cs typeface="Times New Roman" panose="02020603050405020304" pitchFamily="18" charset="0"/>
              </a:rPr>
              <a:t>: відповідають за перевірку товарів на кордоні, їх класифікацію згідно з митними кодами, визначення митних платежів і забезпечення дотримання митного законодавства.</a:t>
            </a:r>
          </a:p>
          <a:p>
            <a:pPr algn="just">
              <a:buFont typeface="Arial" panose="020B0604020202020204" pitchFamily="34" charset="0"/>
              <a:buChar char="•"/>
            </a:pPr>
            <a:endParaRPr lang="uk-UA"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4. Органи сертифікації та стандартизації</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Міжнародні організації</a:t>
            </a:r>
            <a:r>
              <a:rPr lang="uk-UA" dirty="0">
                <a:latin typeface="Times New Roman" panose="02020603050405020304" pitchFamily="18" charset="0"/>
                <a:cs typeface="Times New Roman" panose="02020603050405020304" pitchFamily="18" charset="0"/>
              </a:rPr>
              <a:t>: наприклад, Міжнародна організація зі стандартизації (</a:t>
            </a:r>
            <a:r>
              <a:rPr lang="en-US" dirty="0">
                <a:latin typeface="Times New Roman" panose="02020603050405020304" pitchFamily="18" charset="0"/>
                <a:cs typeface="Times New Roman" panose="02020603050405020304" pitchFamily="18" charset="0"/>
              </a:rPr>
              <a:t>ISO), </a:t>
            </a:r>
            <a:r>
              <a:rPr lang="uk-UA" dirty="0">
                <a:latin typeface="Times New Roman" panose="02020603050405020304" pitchFamily="18" charset="0"/>
                <a:cs typeface="Times New Roman" panose="02020603050405020304" pitchFamily="18" charset="0"/>
              </a:rPr>
              <a:t>яка розробляє та впроваджує міжнародні стандарти.</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Національні органи</a:t>
            </a:r>
            <a:r>
              <a:rPr lang="uk-UA" dirty="0">
                <a:latin typeface="Times New Roman" panose="02020603050405020304" pitchFamily="18" charset="0"/>
                <a:cs typeface="Times New Roman" panose="02020603050405020304" pitchFamily="18" charset="0"/>
              </a:rPr>
              <a:t>: наприклад, державні служби та агентства, що займаються сертифікацією товарів для внутрішнього ринку та експорту (Державна служба України з питань безпечності харчових продуктів та захисту споживачів (</a:t>
            </a:r>
            <a:r>
              <a:rPr lang="uk-UA" dirty="0" err="1">
                <a:latin typeface="Times New Roman" panose="02020603050405020304" pitchFamily="18" charset="0"/>
                <a:cs typeface="Times New Roman" panose="02020603050405020304" pitchFamily="18" charset="0"/>
              </a:rPr>
              <a:t>Держпродспоживслужба</a:t>
            </a:r>
            <a:r>
              <a:rPr lang="uk-UA" dirty="0">
                <a:latin typeface="Times New Roman" panose="02020603050405020304" pitchFamily="18" charset="0"/>
                <a:cs typeface="Times New Roman" panose="02020603050405020304" pitchFamily="18" charset="0"/>
              </a:rPr>
              <a:t>), Національний орган стандартизації — Державне підприємство «Український науково-дослідний і навчальний центр проблем стандартизації, сертифікації та якості» (</a:t>
            </a:r>
            <a:r>
              <a:rPr lang="uk-UA" dirty="0" err="1">
                <a:latin typeface="Times New Roman" panose="02020603050405020304" pitchFamily="18" charset="0"/>
                <a:cs typeface="Times New Roman" panose="02020603050405020304" pitchFamily="18" charset="0"/>
              </a:rPr>
              <a:t>УкрНДНЦ</a:t>
            </a:r>
            <a:r>
              <a:rPr lang="uk-UA" dirty="0">
                <a:latin typeface="Times New Roman" panose="02020603050405020304" pitchFamily="18" charset="0"/>
                <a:cs typeface="Times New Roman" panose="02020603050405020304" pitchFamily="18" charset="0"/>
              </a:rPr>
              <a:t>), Національне агентство з акредитації України (НААУ) та </a:t>
            </a:r>
            <a:r>
              <a:rPr lang="uk-UA" dirty="0" err="1">
                <a:latin typeface="Times New Roman" panose="02020603050405020304" pitchFamily="18" charset="0"/>
                <a:cs typeface="Times New Roman" panose="02020603050405020304" pitchFamily="18" charset="0"/>
              </a:rPr>
              <a:t>ін</a:t>
            </a:r>
            <a:r>
              <a:rPr lang="uk-UA"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42926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618376-A1EE-4800-9E93-76DFEEEAF019}"/>
              </a:ext>
            </a:extLst>
          </p:cNvPr>
          <p:cNvSpPr txBox="1"/>
          <p:nvPr/>
        </p:nvSpPr>
        <p:spPr>
          <a:xfrm>
            <a:off x="1912776" y="1449157"/>
            <a:ext cx="8574832" cy="3139321"/>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5. Споживачі</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Кінцеві споживачі</a:t>
            </a:r>
            <a:r>
              <a:rPr lang="uk-UA" dirty="0">
                <a:latin typeface="Times New Roman" panose="02020603050405020304" pitchFamily="18" charset="0"/>
                <a:cs typeface="Times New Roman" panose="02020603050405020304" pitchFamily="18" charset="0"/>
              </a:rPr>
              <a:t>: Люди або організації, які купують і використовують товари на міжнародному ринку. Вони відіграють важливу роль у визначенні попиту на товари та їх якості.</a:t>
            </a:r>
          </a:p>
          <a:p>
            <a:pPr algn="just">
              <a:buFont typeface="Arial" panose="020B0604020202020204" pitchFamily="34" charset="0"/>
              <a:buChar char="•"/>
            </a:pPr>
            <a:endParaRPr lang="uk-UA"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6. Торгові асоціації та спілки</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Міжнародні торгові організації</a:t>
            </a:r>
            <a:r>
              <a:rPr lang="uk-UA" dirty="0">
                <a:latin typeface="Times New Roman" panose="02020603050405020304" pitchFamily="18" charset="0"/>
                <a:cs typeface="Times New Roman" panose="02020603050405020304" pitchFamily="18" charset="0"/>
              </a:rPr>
              <a:t>: Наприклад, Світова організація торгівлі (СОТ), яка регулює правила міжнародної торгівлі та вирішує торгові суперечки між країнами.</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Національні торгові палати</a:t>
            </a:r>
            <a:r>
              <a:rPr lang="uk-UA" dirty="0">
                <a:latin typeface="Times New Roman" panose="02020603050405020304" pitchFamily="18" charset="0"/>
                <a:cs typeface="Times New Roman" panose="02020603050405020304" pitchFamily="18" charset="0"/>
              </a:rPr>
              <a:t>: Підтримують інтереси місцевих експортерів та імпортерів, надаючи їм консультації та допомогу у виході на міжнародні ринки.</a:t>
            </a:r>
          </a:p>
        </p:txBody>
      </p:sp>
    </p:spTree>
    <p:extLst>
      <p:ext uri="{BB962C8B-B14F-4D97-AF65-F5344CB8AC3E}">
        <p14:creationId xmlns:p14="http://schemas.microsoft.com/office/powerpoint/2010/main" val="3849088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D351442-5E0B-4BD7-9093-8CACDCF04A58}"/>
              </a:ext>
            </a:extLst>
          </p:cNvPr>
          <p:cNvSpPr txBox="1"/>
          <p:nvPr/>
        </p:nvSpPr>
        <p:spPr>
          <a:xfrm>
            <a:off x="2099388" y="1726156"/>
            <a:ext cx="8117632" cy="2862322"/>
          </a:xfrm>
          <a:prstGeom prst="rect">
            <a:avLst/>
          </a:prstGeom>
          <a:noFill/>
        </p:spPr>
        <p:txBody>
          <a:bodyPr wrap="square">
            <a:spAutoFit/>
          </a:bodyPr>
          <a:lstStyle/>
          <a:p>
            <a:pPr algn="just"/>
            <a:r>
              <a:rPr lang="uk-UA" b="1" dirty="0">
                <a:latin typeface="Times New Roman" panose="02020603050405020304" pitchFamily="18" charset="0"/>
                <a:cs typeface="Times New Roman" panose="02020603050405020304" pitchFamily="18" charset="0"/>
              </a:rPr>
              <a:t>7. Дослідницькі та навчальні установи</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Інститути та університети</a:t>
            </a:r>
            <a:r>
              <a:rPr lang="uk-UA" dirty="0">
                <a:latin typeface="Times New Roman" panose="02020603050405020304" pitchFamily="18" charset="0"/>
                <a:cs typeface="Times New Roman" panose="02020603050405020304" pitchFamily="18" charset="0"/>
              </a:rPr>
              <a:t>: Займаються дослідженням товарів, їх властивостей, стандартів якості, а також розробкою нових методів оцінки та контролю якості.</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Навчальні заклади</a:t>
            </a:r>
            <a:r>
              <a:rPr lang="uk-UA" dirty="0">
                <a:latin typeface="Times New Roman" panose="02020603050405020304" pitchFamily="18" charset="0"/>
                <a:cs typeface="Times New Roman" panose="02020603050405020304" pitchFamily="18" charset="0"/>
              </a:rPr>
              <a:t>: Готують фахівців у галузі міжнародного товарознавства.</a:t>
            </a:r>
          </a:p>
          <a:p>
            <a:pPr algn="just">
              <a:buFont typeface="Arial" panose="020B0604020202020204" pitchFamily="34" charset="0"/>
              <a:buChar char="•"/>
            </a:pPr>
            <a:endParaRPr lang="uk-UA"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8. Логістичні компанії</a:t>
            </a:r>
          </a:p>
          <a:p>
            <a:pPr algn="just">
              <a:buFont typeface="Arial" panose="020B0604020202020204" pitchFamily="34" charset="0"/>
              <a:buChar char="•"/>
            </a:pPr>
            <a:r>
              <a:rPr lang="uk-UA" b="1" dirty="0">
                <a:latin typeface="Times New Roman" panose="02020603050405020304" pitchFamily="18" charset="0"/>
                <a:cs typeface="Times New Roman" panose="02020603050405020304" pitchFamily="18" charset="0"/>
              </a:rPr>
              <a:t>Транспортні та логістичні оператори</a:t>
            </a:r>
            <a:r>
              <a:rPr lang="uk-UA" dirty="0">
                <a:latin typeface="Times New Roman" panose="02020603050405020304" pitchFamily="18" charset="0"/>
                <a:cs typeface="Times New Roman" panose="02020603050405020304" pitchFamily="18" charset="0"/>
              </a:rPr>
              <a:t>: Забезпечують перевезення, зберігання та розподіл товарів на міжнародних ринках, враховуючи вимоги до умов транспортування і зберігання.</a:t>
            </a:r>
          </a:p>
        </p:txBody>
      </p:sp>
    </p:spTree>
    <p:extLst>
      <p:ext uri="{BB962C8B-B14F-4D97-AF65-F5344CB8AC3E}">
        <p14:creationId xmlns:p14="http://schemas.microsoft.com/office/powerpoint/2010/main" val="669342229"/>
      </p:ext>
    </p:extLst>
  </p:cSld>
  <p:clrMapOvr>
    <a:masterClrMapping/>
  </p:clrMapOvr>
</p:sld>
</file>

<file path=ppt/theme/theme1.xml><?xml version="1.0" encoding="utf-8"?>
<a:theme xmlns:a="http://schemas.openxmlformats.org/drawingml/2006/main" name="Віхоть">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407</TotalTime>
  <Words>2932</Words>
  <Application>Microsoft Office PowerPoint</Application>
  <PresentationFormat>Широкий екран</PresentationFormat>
  <Paragraphs>235</Paragraphs>
  <Slides>26</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26</vt:i4>
      </vt:variant>
    </vt:vector>
  </HeadingPairs>
  <TitlesOfParts>
    <vt:vector size="33" baseType="lpstr">
      <vt:lpstr>Arial</vt:lpstr>
      <vt:lpstr>Century Gothic</vt:lpstr>
      <vt:lpstr>Open Sans</vt:lpstr>
      <vt:lpstr>Times New Roman</vt:lpstr>
      <vt:lpstr>Wingdings</vt:lpstr>
      <vt:lpstr>Wingdings 3</vt:lpstr>
      <vt:lpstr>Віхоть</vt:lpstr>
      <vt:lpstr>Міжнародне товарознавство   180 год. 6 кредитів, з них: 32 год. – лекції, 48 год. – практики.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Iryna Abramova</dc:creator>
  <cp:lastModifiedBy>Iryna Abramova</cp:lastModifiedBy>
  <cp:revision>22</cp:revision>
  <dcterms:created xsi:type="dcterms:W3CDTF">2024-09-02T12:09:35Z</dcterms:created>
  <dcterms:modified xsi:type="dcterms:W3CDTF">2024-09-05T09:39:33Z</dcterms:modified>
</cp:coreProperties>
</file>