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0" r:id="rId4"/>
    <p:sldId id="261" r:id="rId5"/>
    <p:sldId id="258" r:id="rId6"/>
    <p:sldId id="262" r:id="rId7"/>
    <p:sldId id="263"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4" r:id="rId24"/>
    <p:sldId id="285" r:id="rId25"/>
    <p:sldId id="286" r:id="rId26"/>
    <p:sldId id="287" r:id="rId27"/>
    <p:sldId id="297" r:id="rId28"/>
    <p:sldId id="288" r:id="rId29"/>
    <p:sldId id="289" r:id="rId30"/>
    <p:sldId id="290" r:id="rId31"/>
    <p:sldId id="291" r:id="rId32"/>
    <p:sldId id="294" r:id="rId33"/>
    <p:sldId id="295" r:id="rId34"/>
    <p:sldId id="296" r:id="rId35"/>
    <p:sldId id="292" r:id="rId36"/>
    <p:sldId id="298" r:id="rId37"/>
    <p:sldId id="299" r:id="rId38"/>
    <p:sldId id="293"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uk-UA"/>
              <a:t>Клацніть, щоб редагувати стиль зразка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a:t>Клацніть, щоб редагувати стиль зразка підзаголовка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 фотографія з підписом">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a:t>Клацніть піктограму, щоб додати зображення</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uk-UA"/>
              <a:t>Клацніть, щоб відредагувати стилі зразків тексту</a:t>
            </a:r>
          </a:p>
        </p:txBody>
      </p:sp>
      <p:sp>
        <p:nvSpPr>
          <p:cNvPr id="3" name="Date Placeholder 2"/>
          <p:cNvSpPr>
            <a:spLocks noGrp="1"/>
          </p:cNvSpPr>
          <p:nvPr>
            <p:ph type="dt" sz="half" idx="10"/>
          </p:nvPr>
        </p:nvSpPr>
        <p:spPr/>
        <p:txBody>
          <a:bodyPr/>
          <a:lstStyle/>
          <a:p>
            <a:fld id="{B61BEF0D-F0BB-DE4B-95CE-6DB70DBA9567}" type="datetimeFigureOut">
              <a:rPr lang="en-US" dirty="0"/>
              <a:pPr/>
              <a:t>12/11/2023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Назва та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B61BEF0D-F0BB-DE4B-95CE-6DB70DBA9567}" type="datetimeFigureOut">
              <a:rPr lang="en-US" dirty="0"/>
              <a:pPr/>
              <a:t>12/11/2023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uk-UA"/>
              <a:t>Клацніть, щоб редагувати стиль зразка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uk-UA"/>
              <a:t>Клацніть, щоб відредагувати стилі зразків тексту</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B61BEF0D-F0BB-DE4B-95CE-6DB70DBA9567}" type="datetimeFigureOut">
              <a:rPr lang="en-US" dirty="0"/>
              <a:pPr/>
              <a:t>12/11/2023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ка назв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B61BEF0D-F0BB-DE4B-95CE-6DB70DBA9567}" type="datetimeFigureOut">
              <a:rPr lang="en-US" dirty="0"/>
              <a:pPr/>
              <a:t>12/11/2023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Картка назви цитат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uk-UA"/>
              <a:t>Клацніть, щоб редагувати стиль зразка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uk-UA"/>
              <a:t>Клацніть, щоб відредагувати стилі зразків тексту</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B61BEF0D-F0BB-DE4B-95CE-6DB70DBA9567}" type="datetimeFigureOut">
              <a:rPr lang="en-US" dirty="0"/>
              <a:pPr/>
              <a:t>12/11/2023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Істина/хибніст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uk-UA"/>
              <a:t>Клацніть, щоб редагувати стиль зразка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uk-UA"/>
              <a:t>Клацніть, щоб відредагувати стилі зразків тексту</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B61BEF0D-F0BB-DE4B-95CE-6DB70DBA9567}" type="datetimeFigureOut">
              <a:rPr lang="en-US" dirty="0"/>
              <a:pPr/>
              <a:t>12/11/2023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p:txBody>
          <a:bodyPr anchor="ct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B61BEF0D-F0BB-DE4B-95CE-6DB70DBA9567}" type="datetimeFigureOut">
              <a:rPr lang="en-US" dirty="0"/>
              <a:pPr/>
              <a:t>12/11/2023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B61BEF0D-F0BB-DE4B-95CE-6DB70DBA9567}" type="datetimeFigureOut">
              <a:rPr lang="en-US" dirty="0"/>
              <a:pPr/>
              <a:t>12/11/2023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uk-UA"/>
              <a:t>Клацніть, щоб редагувати стиль зразка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a:t>Клацніть піктограму, щоб додати зображення</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B61BEF0D-F0BB-DE4B-95CE-6DB70DBA9567}" type="datetimeFigureOut">
              <a:rPr lang="en-US" dirty="0"/>
              <a:pPr/>
              <a:t>12/11/2023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12/11/2023</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B3D5EFE-1F57-467F-8F6F-8ADB4FD1754C}"/>
              </a:ext>
            </a:extLst>
          </p:cNvPr>
          <p:cNvSpPr>
            <a:spLocks noGrp="1"/>
          </p:cNvSpPr>
          <p:nvPr>
            <p:ph type="ctrTitle"/>
          </p:nvPr>
        </p:nvSpPr>
        <p:spPr/>
        <p:txBody>
          <a:bodyPr/>
          <a:lstStyle/>
          <a:p>
            <a:r>
              <a:rPr lang="uk-UA" dirty="0"/>
              <a:t>Глобалізаційний вимір тероризму</a:t>
            </a:r>
          </a:p>
        </p:txBody>
      </p:sp>
      <p:sp>
        <p:nvSpPr>
          <p:cNvPr id="3" name="Підзаголовок 2">
            <a:extLst>
              <a:ext uri="{FF2B5EF4-FFF2-40B4-BE49-F238E27FC236}">
                <a16:creationId xmlns:a16="http://schemas.microsoft.com/office/drawing/2014/main" id="{7AC4B567-BC92-4C90-A1A8-88D672859F6B}"/>
              </a:ext>
            </a:extLst>
          </p:cNvPr>
          <p:cNvSpPr>
            <a:spLocks noGrp="1"/>
          </p:cNvSpPr>
          <p:nvPr>
            <p:ph type="subTitle" idx="1"/>
          </p:nvPr>
        </p:nvSpPr>
        <p:spPr/>
        <p:txBody>
          <a:bodyPr/>
          <a:lstStyle/>
          <a:p>
            <a:r>
              <a:rPr lang="uk-UA" dirty="0"/>
              <a:t>1. Етапи становлення глобалізації</a:t>
            </a:r>
          </a:p>
        </p:txBody>
      </p:sp>
    </p:spTree>
    <p:extLst>
      <p:ext uri="{BB962C8B-B14F-4D97-AF65-F5344CB8AC3E}">
        <p14:creationId xmlns:p14="http://schemas.microsoft.com/office/powerpoint/2010/main" val="2594619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C57441-F92B-46AC-84FC-3C69B3047641}"/>
              </a:ext>
            </a:extLst>
          </p:cNvPr>
          <p:cNvSpPr>
            <a:spLocks noGrp="1"/>
          </p:cNvSpPr>
          <p:nvPr>
            <p:ph type="title"/>
          </p:nvPr>
        </p:nvSpPr>
        <p:spPr/>
        <p:txBody>
          <a:bodyPr/>
          <a:lstStyle/>
          <a:p>
            <a:pPr algn="ctr"/>
            <a:r>
              <a:rPr lang="ru-RU" b="1" dirty="0" err="1">
                <a:solidFill>
                  <a:srgbClr val="374151"/>
                </a:solidFill>
                <a:latin typeface="Söhne"/>
              </a:rPr>
              <a:t>Підходи</a:t>
            </a:r>
            <a:r>
              <a:rPr lang="ru-RU" b="1" dirty="0">
                <a:solidFill>
                  <a:srgbClr val="374151"/>
                </a:solidFill>
                <a:latin typeface="Söhne"/>
              </a:rPr>
              <a:t> до </a:t>
            </a:r>
            <a:r>
              <a:rPr lang="ru-RU" b="1" dirty="0" err="1">
                <a:solidFill>
                  <a:srgbClr val="374151"/>
                </a:solidFill>
                <a:latin typeface="Söhne"/>
              </a:rPr>
              <a:t>трактування</a:t>
            </a:r>
            <a:r>
              <a:rPr lang="ru-RU" b="1" dirty="0">
                <a:solidFill>
                  <a:srgbClr val="374151"/>
                </a:solidFill>
                <a:latin typeface="Söhne"/>
              </a:rPr>
              <a:t> </a:t>
            </a:r>
            <a:br>
              <a:rPr lang="ru-RU" b="1" dirty="0">
                <a:solidFill>
                  <a:srgbClr val="374151"/>
                </a:solidFill>
                <a:latin typeface="Söhne"/>
              </a:rPr>
            </a:br>
            <a:r>
              <a:rPr lang="ru-RU" b="1" dirty="0" err="1">
                <a:solidFill>
                  <a:srgbClr val="374151"/>
                </a:solidFill>
                <a:latin typeface="Söhne"/>
              </a:rPr>
              <a:t>змісту</a:t>
            </a:r>
            <a:r>
              <a:rPr lang="ru-RU" b="1" dirty="0">
                <a:solidFill>
                  <a:srgbClr val="374151"/>
                </a:solidFill>
                <a:latin typeface="Söhne"/>
              </a:rPr>
              <a:t> </a:t>
            </a:r>
            <a:r>
              <a:rPr lang="ru-RU" b="1" dirty="0" err="1">
                <a:solidFill>
                  <a:srgbClr val="374151"/>
                </a:solidFill>
                <a:latin typeface="Söhne"/>
              </a:rPr>
              <a:t>глобалізації</a:t>
            </a:r>
            <a:r>
              <a:rPr lang="ru-RU" b="1" dirty="0">
                <a:solidFill>
                  <a:srgbClr val="374151"/>
                </a:solidFill>
                <a:latin typeface="Söhne"/>
              </a:rPr>
              <a:t> </a:t>
            </a:r>
            <a:endParaRPr lang="uk-UA" dirty="0"/>
          </a:p>
        </p:txBody>
      </p:sp>
      <p:sp>
        <p:nvSpPr>
          <p:cNvPr id="3" name="Місце для вмісту 2">
            <a:extLst>
              <a:ext uri="{FF2B5EF4-FFF2-40B4-BE49-F238E27FC236}">
                <a16:creationId xmlns:a16="http://schemas.microsoft.com/office/drawing/2014/main" id="{96BD2F6D-0D15-402D-A5AB-103CF9E789A9}"/>
              </a:ext>
            </a:extLst>
          </p:cNvPr>
          <p:cNvSpPr>
            <a:spLocks noGrp="1"/>
          </p:cNvSpPr>
          <p:nvPr>
            <p:ph sz="half" idx="1"/>
          </p:nvPr>
        </p:nvSpPr>
        <p:spPr/>
        <p:txBody>
          <a:bodyPr/>
          <a:lstStyle/>
          <a:p>
            <a:pPr algn="l"/>
            <a:r>
              <a:rPr lang="uk-UA" b="1" i="0" dirty="0">
                <a:solidFill>
                  <a:srgbClr val="0070C0"/>
                </a:solidFill>
                <a:effectLst/>
                <a:latin typeface="Söhne"/>
              </a:rPr>
              <a:t>3. Невизначений (об'єктивний) підхід:</a:t>
            </a:r>
            <a:endParaRPr lang="uk-UA" b="0" i="0" dirty="0">
              <a:solidFill>
                <a:srgbClr val="0070C0"/>
              </a:solidFill>
              <a:effectLst/>
              <a:latin typeface="Söhne"/>
            </a:endParaRPr>
          </a:p>
          <a:p>
            <a:pPr algn="just">
              <a:buFont typeface="Arial" panose="020B0604020202020204" pitchFamily="34" charset="0"/>
              <a:buChar char="•"/>
            </a:pPr>
            <a:r>
              <a:rPr lang="uk-UA" b="0" i="1" dirty="0">
                <a:solidFill>
                  <a:srgbClr val="374151"/>
                </a:solidFill>
                <a:effectLst/>
                <a:latin typeface="Söhne"/>
              </a:rPr>
              <a:t>Основна ідея:</a:t>
            </a:r>
            <a:r>
              <a:rPr lang="uk-UA" b="0" i="0" dirty="0">
                <a:solidFill>
                  <a:srgbClr val="374151"/>
                </a:solidFill>
                <a:effectLst/>
                <a:latin typeface="Söhne"/>
              </a:rPr>
              <a:t> Знаходиться між оптимістичним та критичним підходом, розглядає як позитивні, так і негативні аспекти глобалізації.</a:t>
            </a:r>
          </a:p>
          <a:p>
            <a:pPr algn="just">
              <a:buFont typeface="Arial" panose="020B0604020202020204" pitchFamily="34" charset="0"/>
              <a:buChar char="•"/>
            </a:pPr>
            <a:r>
              <a:rPr lang="uk-UA" b="0" i="1" dirty="0">
                <a:solidFill>
                  <a:srgbClr val="374151"/>
                </a:solidFill>
                <a:effectLst/>
                <a:latin typeface="Söhne"/>
              </a:rPr>
              <a:t>Переконання:</a:t>
            </a:r>
            <a:r>
              <a:rPr lang="uk-UA" b="0" i="0" dirty="0">
                <a:solidFill>
                  <a:srgbClr val="374151"/>
                </a:solidFill>
                <a:effectLst/>
                <a:latin typeface="Söhne"/>
              </a:rPr>
              <a:t> Розвиток глобальних </a:t>
            </a:r>
            <a:r>
              <a:rPr lang="uk-UA" b="0" i="0" dirty="0" err="1">
                <a:solidFill>
                  <a:srgbClr val="374151"/>
                </a:solidFill>
                <a:effectLst/>
                <a:latin typeface="Söhne"/>
              </a:rPr>
              <a:t>зв'язків</a:t>
            </a:r>
            <a:r>
              <a:rPr lang="uk-UA" b="0" i="0" dirty="0">
                <a:solidFill>
                  <a:srgbClr val="374151"/>
                </a:solidFill>
                <a:effectLst/>
                <a:latin typeface="Söhne"/>
              </a:rPr>
              <a:t> має як свої позитивні, так і негативні наслідки, і розуміння цього дозволяє краще вирішувати виклики.</a:t>
            </a:r>
          </a:p>
          <a:p>
            <a:endParaRPr lang="uk-UA" dirty="0"/>
          </a:p>
        </p:txBody>
      </p:sp>
      <p:sp>
        <p:nvSpPr>
          <p:cNvPr id="4" name="Місце для вмісту 3">
            <a:extLst>
              <a:ext uri="{FF2B5EF4-FFF2-40B4-BE49-F238E27FC236}">
                <a16:creationId xmlns:a16="http://schemas.microsoft.com/office/drawing/2014/main" id="{738E3384-D506-424E-A1B6-3AE42791A7C8}"/>
              </a:ext>
            </a:extLst>
          </p:cNvPr>
          <p:cNvSpPr>
            <a:spLocks noGrp="1"/>
          </p:cNvSpPr>
          <p:nvPr>
            <p:ph sz="half" idx="2"/>
          </p:nvPr>
        </p:nvSpPr>
        <p:spPr/>
        <p:txBody>
          <a:bodyPr/>
          <a:lstStyle/>
          <a:p>
            <a:endParaRPr lang="uk-UA"/>
          </a:p>
        </p:txBody>
      </p:sp>
    </p:spTree>
    <p:extLst>
      <p:ext uri="{BB962C8B-B14F-4D97-AF65-F5344CB8AC3E}">
        <p14:creationId xmlns:p14="http://schemas.microsoft.com/office/powerpoint/2010/main" val="2602443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8C8F96-C011-4EDB-A65E-FF37D526CFC9}"/>
              </a:ext>
            </a:extLst>
          </p:cNvPr>
          <p:cNvSpPr>
            <a:spLocks noGrp="1"/>
          </p:cNvSpPr>
          <p:nvPr>
            <p:ph type="title"/>
          </p:nvPr>
        </p:nvSpPr>
        <p:spPr/>
        <p:txBody>
          <a:bodyPr/>
          <a:lstStyle/>
          <a:p>
            <a:pPr algn="ctr"/>
            <a:r>
              <a:rPr lang="ru-RU" b="1" dirty="0" err="1">
                <a:solidFill>
                  <a:srgbClr val="374151"/>
                </a:solidFill>
                <a:latin typeface="Söhne"/>
              </a:rPr>
              <a:t>Підходи</a:t>
            </a:r>
            <a:r>
              <a:rPr lang="ru-RU" b="1" dirty="0">
                <a:solidFill>
                  <a:srgbClr val="374151"/>
                </a:solidFill>
                <a:latin typeface="Söhne"/>
              </a:rPr>
              <a:t> до </a:t>
            </a:r>
            <a:r>
              <a:rPr lang="ru-RU" b="1" dirty="0" err="1">
                <a:solidFill>
                  <a:srgbClr val="374151"/>
                </a:solidFill>
                <a:latin typeface="Söhne"/>
              </a:rPr>
              <a:t>трактування</a:t>
            </a:r>
            <a:r>
              <a:rPr lang="ru-RU" b="1" dirty="0">
                <a:solidFill>
                  <a:srgbClr val="374151"/>
                </a:solidFill>
                <a:latin typeface="Söhne"/>
              </a:rPr>
              <a:t> </a:t>
            </a:r>
            <a:br>
              <a:rPr lang="ru-RU" b="1" dirty="0">
                <a:solidFill>
                  <a:srgbClr val="374151"/>
                </a:solidFill>
                <a:latin typeface="Söhne"/>
              </a:rPr>
            </a:br>
            <a:r>
              <a:rPr lang="ru-RU" b="1" dirty="0" err="1">
                <a:solidFill>
                  <a:srgbClr val="374151"/>
                </a:solidFill>
                <a:latin typeface="Söhne"/>
              </a:rPr>
              <a:t>змісту</a:t>
            </a:r>
            <a:r>
              <a:rPr lang="ru-RU" b="1" dirty="0">
                <a:solidFill>
                  <a:srgbClr val="374151"/>
                </a:solidFill>
                <a:latin typeface="Söhne"/>
              </a:rPr>
              <a:t> </a:t>
            </a:r>
            <a:r>
              <a:rPr lang="ru-RU" b="1" dirty="0" err="1">
                <a:solidFill>
                  <a:srgbClr val="374151"/>
                </a:solidFill>
                <a:latin typeface="Söhne"/>
              </a:rPr>
              <a:t>глобалізації</a:t>
            </a:r>
            <a:r>
              <a:rPr lang="ru-RU" b="1" dirty="0">
                <a:solidFill>
                  <a:srgbClr val="374151"/>
                </a:solidFill>
                <a:latin typeface="Söhne"/>
              </a:rPr>
              <a:t> </a:t>
            </a:r>
            <a:endParaRPr lang="uk-UA" dirty="0"/>
          </a:p>
        </p:txBody>
      </p:sp>
      <p:sp>
        <p:nvSpPr>
          <p:cNvPr id="3" name="Місце для вмісту 2">
            <a:extLst>
              <a:ext uri="{FF2B5EF4-FFF2-40B4-BE49-F238E27FC236}">
                <a16:creationId xmlns:a16="http://schemas.microsoft.com/office/drawing/2014/main" id="{215A898B-E305-4856-BC0A-8FEAD6B27917}"/>
              </a:ext>
            </a:extLst>
          </p:cNvPr>
          <p:cNvSpPr>
            <a:spLocks noGrp="1"/>
          </p:cNvSpPr>
          <p:nvPr>
            <p:ph sz="half" idx="1"/>
          </p:nvPr>
        </p:nvSpPr>
        <p:spPr/>
        <p:txBody>
          <a:bodyPr>
            <a:normAutofit/>
          </a:bodyPr>
          <a:lstStyle/>
          <a:p>
            <a:r>
              <a:rPr lang="uk-UA" b="1" dirty="0">
                <a:solidFill>
                  <a:srgbClr val="0070C0"/>
                </a:solidFill>
              </a:rPr>
              <a:t>4. Неоліберальний підхід:</a:t>
            </a:r>
          </a:p>
          <a:p>
            <a:pPr algn="just"/>
            <a:r>
              <a:rPr lang="uk-UA" dirty="0"/>
              <a:t>Основна ідея: Підтримує ідею вільного ринку, вільного обміну та припинення державного втручання в економіку.</a:t>
            </a:r>
          </a:p>
          <a:p>
            <a:pPr algn="just"/>
            <a:r>
              <a:rPr lang="uk-UA" dirty="0"/>
              <a:t>Переконання: Вважає, що глобалізація, базуючись на принципах вільного ринку, сприяє економічному зростанню та підвищенню життєвого рівня.</a:t>
            </a:r>
          </a:p>
        </p:txBody>
      </p:sp>
      <p:sp>
        <p:nvSpPr>
          <p:cNvPr id="4" name="Місце для вмісту 3">
            <a:extLst>
              <a:ext uri="{FF2B5EF4-FFF2-40B4-BE49-F238E27FC236}">
                <a16:creationId xmlns:a16="http://schemas.microsoft.com/office/drawing/2014/main" id="{03FCB248-D9E8-4D46-9CA2-E6A127516EE7}"/>
              </a:ext>
            </a:extLst>
          </p:cNvPr>
          <p:cNvSpPr>
            <a:spLocks noGrp="1"/>
          </p:cNvSpPr>
          <p:nvPr>
            <p:ph sz="half" idx="2"/>
          </p:nvPr>
        </p:nvSpPr>
        <p:spPr/>
        <p:txBody>
          <a:bodyPr>
            <a:normAutofit/>
          </a:bodyPr>
          <a:lstStyle/>
          <a:p>
            <a:endParaRPr lang="uk-UA"/>
          </a:p>
        </p:txBody>
      </p:sp>
    </p:spTree>
    <p:extLst>
      <p:ext uri="{BB962C8B-B14F-4D97-AF65-F5344CB8AC3E}">
        <p14:creationId xmlns:p14="http://schemas.microsoft.com/office/powerpoint/2010/main" val="76372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0A1509-B174-414D-A8AB-FB7D5CE48538}"/>
              </a:ext>
            </a:extLst>
          </p:cNvPr>
          <p:cNvSpPr>
            <a:spLocks noGrp="1"/>
          </p:cNvSpPr>
          <p:nvPr>
            <p:ph type="title"/>
          </p:nvPr>
        </p:nvSpPr>
        <p:spPr/>
        <p:txBody>
          <a:bodyPr/>
          <a:lstStyle/>
          <a:p>
            <a:endParaRPr lang="uk-UA" dirty="0"/>
          </a:p>
        </p:txBody>
      </p:sp>
      <p:sp>
        <p:nvSpPr>
          <p:cNvPr id="3" name="Місце для вмісту 2">
            <a:extLst>
              <a:ext uri="{FF2B5EF4-FFF2-40B4-BE49-F238E27FC236}">
                <a16:creationId xmlns:a16="http://schemas.microsoft.com/office/drawing/2014/main" id="{6DC5D59F-DE47-46CB-BC23-8DC460729C77}"/>
              </a:ext>
            </a:extLst>
          </p:cNvPr>
          <p:cNvSpPr>
            <a:spLocks noGrp="1"/>
          </p:cNvSpPr>
          <p:nvPr>
            <p:ph sz="half" idx="1"/>
          </p:nvPr>
        </p:nvSpPr>
        <p:spPr/>
        <p:txBody>
          <a:bodyPr>
            <a:normAutofit lnSpcReduction="10000"/>
          </a:bodyPr>
          <a:lstStyle/>
          <a:p>
            <a:pPr algn="just"/>
            <a:r>
              <a:rPr lang="uk-UA" i="1" dirty="0">
                <a:solidFill>
                  <a:srgbClr val="0070C0"/>
                </a:solidFill>
              </a:rPr>
              <a:t>Цивілізаційний підхід </a:t>
            </a:r>
            <a:r>
              <a:rPr lang="uk-UA" dirty="0"/>
              <a:t>до розуміння тероризму включає аналіз історичних, культурних, релігійних та соціально-політичних чинників, що призводять до виникнення терористичних явищ. Замість визначення тероризму виключно через правовий або політичний погляд, цивілізаційний підхід розглядає його як результат взаємодії між різними культурами та цивілізаціями.</a:t>
            </a:r>
          </a:p>
        </p:txBody>
      </p:sp>
      <p:sp>
        <p:nvSpPr>
          <p:cNvPr id="4" name="Місце для вмісту 3">
            <a:extLst>
              <a:ext uri="{FF2B5EF4-FFF2-40B4-BE49-F238E27FC236}">
                <a16:creationId xmlns:a16="http://schemas.microsoft.com/office/drawing/2014/main" id="{CE215F61-02A2-4104-B6AF-F59D36DD59AC}"/>
              </a:ext>
            </a:extLst>
          </p:cNvPr>
          <p:cNvSpPr>
            <a:spLocks noGrp="1"/>
          </p:cNvSpPr>
          <p:nvPr>
            <p:ph sz="half" idx="2"/>
          </p:nvPr>
        </p:nvSpPr>
        <p:spPr/>
        <p:txBody>
          <a:bodyPr>
            <a:normAutofit lnSpcReduction="10000"/>
          </a:bodyPr>
          <a:lstStyle/>
          <a:p>
            <a:endParaRPr lang="uk-UA"/>
          </a:p>
        </p:txBody>
      </p:sp>
    </p:spTree>
    <p:extLst>
      <p:ext uri="{BB962C8B-B14F-4D97-AF65-F5344CB8AC3E}">
        <p14:creationId xmlns:p14="http://schemas.microsoft.com/office/powerpoint/2010/main" val="1042407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E239BE-1574-4E23-BE82-2CF6ACF65A5E}"/>
              </a:ext>
            </a:extLst>
          </p:cNvPr>
          <p:cNvSpPr>
            <a:spLocks noGrp="1"/>
          </p:cNvSpPr>
          <p:nvPr>
            <p:ph type="title"/>
          </p:nvPr>
        </p:nvSpPr>
        <p:spPr/>
        <p:txBody>
          <a:bodyPr/>
          <a:lstStyle/>
          <a:p>
            <a:pPr algn="ctr"/>
            <a:r>
              <a:rPr lang="uk-UA" dirty="0" err="1"/>
              <a:t>ТеоріЯ</a:t>
            </a:r>
            <a:r>
              <a:rPr lang="uk-UA" dirty="0"/>
              <a:t> цивілізацій Ф. Гізо</a:t>
            </a:r>
          </a:p>
        </p:txBody>
      </p:sp>
      <p:sp>
        <p:nvSpPr>
          <p:cNvPr id="3" name="Місце для вмісту 2">
            <a:extLst>
              <a:ext uri="{FF2B5EF4-FFF2-40B4-BE49-F238E27FC236}">
                <a16:creationId xmlns:a16="http://schemas.microsoft.com/office/drawing/2014/main" id="{B3D7C344-654D-4946-A719-4C5E5AD6CBAE}"/>
              </a:ext>
            </a:extLst>
          </p:cNvPr>
          <p:cNvSpPr>
            <a:spLocks noGrp="1"/>
          </p:cNvSpPr>
          <p:nvPr>
            <p:ph sz="half" idx="1"/>
          </p:nvPr>
        </p:nvSpPr>
        <p:spPr>
          <a:xfrm>
            <a:off x="442164" y="221830"/>
            <a:ext cx="7222660" cy="4316506"/>
          </a:xfrm>
        </p:spPr>
        <p:txBody>
          <a:bodyPr>
            <a:normAutofit fontScale="92500" lnSpcReduction="20000"/>
          </a:bodyPr>
          <a:lstStyle/>
          <a:p>
            <a:pPr algn="just"/>
            <a:r>
              <a:rPr lang="uk-UA" b="1" dirty="0">
                <a:solidFill>
                  <a:srgbClr val="0070C0"/>
                </a:solidFill>
              </a:rPr>
              <a:t>Франсуа П’єр Гійом Гізо </a:t>
            </a:r>
            <a:r>
              <a:rPr lang="uk-UA" dirty="0"/>
              <a:t>(1787 -1874) - французький історик , оратор і державний діяч . Гізо був важливою фігурою у французькій політиці до Революції 1848 року.</a:t>
            </a:r>
          </a:p>
          <a:p>
            <a:pPr algn="just"/>
            <a:r>
              <a:rPr lang="uk-UA" dirty="0"/>
              <a:t>Хоча він, можливо, і не був явно відомий тим, що сформулював комплексні теорії цивілізацій, його історичні та політичні твори дають змогу зрозуміти розвиток і характеристики різних суспільств.</a:t>
            </a:r>
          </a:p>
          <a:p>
            <a:pPr algn="just"/>
            <a:r>
              <a:rPr lang="uk-UA" dirty="0"/>
              <a:t>Найвідоміша праця Гізо «</a:t>
            </a:r>
            <a:r>
              <a:rPr lang="de-DE" dirty="0" err="1"/>
              <a:t>Histoire</a:t>
            </a:r>
            <a:r>
              <a:rPr lang="de-DE" dirty="0"/>
              <a:t> de la </a:t>
            </a:r>
            <a:r>
              <a:rPr lang="de-DE" dirty="0" err="1"/>
              <a:t>civilization</a:t>
            </a:r>
            <a:r>
              <a:rPr lang="de-DE" dirty="0"/>
              <a:t> en Europe» (</a:t>
            </a:r>
            <a:r>
              <a:rPr lang="uk-UA" dirty="0">
                <a:solidFill>
                  <a:srgbClr val="0070C0"/>
                </a:solidFill>
              </a:rPr>
              <a:t>Історія цивілізації в Європі</a:t>
            </a:r>
            <a:r>
              <a:rPr lang="uk-UA" dirty="0"/>
              <a:t>) досліджує еволюцію європейської цивілізації. У цій праці він наголошує на важливості представницького уряду, правових інститутів і ролі буржуазії у формуванні європейських суспільств. Ґізо був зацікавлений у розумінні динаміки, яка призвела до піднесення та занепаду цивілізацій, і на його погляди вплинув його досвід у політичному ландшафті Франції 19-го століття.</a:t>
            </a:r>
          </a:p>
        </p:txBody>
      </p:sp>
      <p:pic>
        <p:nvPicPr>
          <p:cNvPr id="5" name="Місце для вмісту 4">
            <a:extLst>
              <a:ext uri="{FF2B5EF4-FFF2-40B4-BE49-F238E27FC236}">
                <a16:creationId xmlns:a16="http://schemas.microsoft.com/office/drawing/2014/main" id="{6E7B779D-8345-454F-8201-FE805E7A8200}"/>
              </a:ext>
            </a:extLst>
          </p:cNvPr>
          <p:cNvPicPr>
            <a:picLocks noGrp="1" noChangeAspect="1"/>
          </p:cNvPicPr>
          <p:nvPr>
            <p:ph sz="half" idx="2"/>
          </p:nvPr>
        </p:nvPicPr>
        <p:blipFill>
          <a:blip r:embed="rId2"/>
          <a:stretch>
            <a:fillRect/>
          </a:stretch>
        </p:blipFill>
        <p:spPr>
          <a:xfrm>
            <a:off x="7972282" y="365968"/>
            <a:ext cx="3233599" cy="40282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25334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5D104C2-0645-460A-A4C3-0CD7CB68EE76}"/>
              </a:ext>
            </a:extLst>
          </p:cNvPr>
          <p:cNvSpPr>
            <a:spLocks noGrp="1"/>
          </p:cNvSpPr>
          <p:nvPr>
            <p:ph type="title"/>
          </p:nvPr>
        </p:nvSpPr>
        <p:spPr>
          <a:xfrm>
            <a:off x="827646" y="5813610"/>
            <a:ext cx="8674941" cy="741081"/>
          </a:xfrm>
        </p:spPr>
        <p:txBody>
          <a:bodyPr/>
          <a:lstStyle/>
          <a:p>
            <a:pPr algn="ctr"/>
            <a:r>
              <a:rPr lang="uk-UA" dirty="0" err="1"/>
              <a:t>ТеоріЯ</a:t>
            </a:r>
            <a:r>
              <a:rPr lang="uk-UA" dirty="0"/>
              <a:t> цивілізацій Ф. Гізо</a:t>
            </a:r>
          </a:p>
        </p:txBody>
      </p:sp>
      <p:sp>
        <p:nvSpPr>
          <p:cNvPr id="3" name="Місце для вмісту 2">
            <a:extLst>
              <a:ext uri="{FF2B5EF4-FFF2-40B4-BE49-F238E27FC236}">
                <a16:creationId xmlns:a16="http://schemas.microsoft.com/office/drawing/2014/main" id="{61FCE30E-8882-44BA-9935-305A98F35B5A}"/>
              </a:ext>
            </a:extLst>
          </p:cNvPr>
          <p:cNvSpPr>
            <a:spLocks noGrp="1"/>
          </p:cNvSpPr>
          <p:nvPr>
            <p:ph sz="half" idx="1"/>
          </p:nvPr>
        </p:nvSpPr>
        <p:spPr>
          <a:xfrm>
            <a:off x="469058" y="591671"/>
            <a:ext cx="6111036" cy="4773706"/>
          </a:xfrm>
        </p:spPr>
        <p:txBody>
          <a:bodyPr>
            <a:normAutofit fontScale="85000" lnSpcReduction="20000"/>
          </a:bodyPr>
          <a:lstStyle/>
          <a:p>
            <a:pPr algn="ctr"/>
            <a:r>
              <a:rPr lang="uk-UA" i="1" dirty="0"/>
              <a:t>«Цивілізація є одним з таких фактів – факт загальний, прихований, складний, що нелегко піддається опису й оповіді, але тим не менш існуючий, такий, що має повне право бути предметом оповіді й опису. Можна по-рушити безліч питань з приводу цього факту; можна запитати – і дійсно таке запитання ставилося – є він добром чи злом. Одні приходять від нього у відчай, інші – в захоплення. Можна запитати себе: чи є це всезагальним фактом, чи існує всесвітня цивілізація людського роду, чи прагне людство до визначеної мети, чи передають народи один одному із століття у століття щось, що не зникає, щось, що зростає, що зберігається як дорогоцінний скарб, і, таким чином, щось нетлінне, вічне? Що стосується мене, то я глибоко переконаний, що дійсно людство має спільне призначення; що існує передача скарбів цивілізації від покоління в покоління і, отже, існує загальна історія цивілізації» </a:t>
            </a:r>
          </a:p>
        </p:txBody>
      </p:sp>
      <p:sp>
        <p:nvSpPr>
          <p:cNvPr id="4" name="Місце для вмісту 3">
            <a:extLst>
              <a:ext uri="{FF2B5EF4-FFF2-40B4-BE49-F238E27FC236}">
                <a16:creationId xmlns:a16="http://schemas.microsoft.com/office/drawing/2014/main" id="{A39760C5-8A0E-490F-BCC0-DD90E73AFB9F}"/>
              </a:ext>
            </a:extLst>
          </p:cNvPr>
          <p:cNvSpPr>
            <a:spLocks noGrp="1"/>
          </p:cNvSpPr>
          <p:nvPr>
            <p:ph sz="half" idx="2"/>
          </p:nvPr>
        </p:nvSpPr>
        <p:spPr>
          <a:xfrm>
            <a:off x="6499413" y="685800"/>
            <a:ext cx="5223530" cy="4997823"/>
          </a:xfrm>
        </p:spPr>
        <p:txBody>
          <a:bodyPr>
            <a:normAutofit fontScale="85000" lnSpcReduction="20000"/>
          </a:bodyPr>
          <a:lstStyle/>
          <a:p>
            <a:pPr algn="ctr"/>
            <a:r>
              <a:rPr lang="uk-UA" i="1" dirty="0"/>
              <a:t>«Мені здається, що сутність, яка полягає в слові цивілізація …,є прогрес, розвиток; термін цей неминуче пов’язаний з уявленням про народ, який рухається вперед, – і рухається для того, щоб змінити не тільки місце, але й стан, – про народ, життя якого все більше і більше розширюється і поліпшується. Ідея прогресу, розвитку видається мені основною ідеєю цивілізації» </a:t>
            </a:r>
          </a:p>
          <a:p>
            <a:pPr algn="just"/>
            <a:r>
              <a:rPr lang="uk-UA" dirty="0"/>
              <a:t>Прогрес Ф. Гізо розумів як удосконалення громадського життя, розвиток суспільства та людських відносин. Він стверджував, що цивілізація існує за двох умов і має дві ознаки: розвиток громадської діяльності та розвиток діяльності особистої, що означає як прогрес суспільства в цілому, так і прогрес окремої людини. Ф. Гізо пояснював системний характер прогресу шляхетною природою людства: розвиток матеріальної сили йде паралельно з розвитком сили моральної, яка призначена керувати першою.</a:t>
            </a:r>
          </a:p>
        </p:txBody>
      </p:sp>
    </p:spTree>
    <p:extLst>
      <p:ext uri="{BB962C8B-B14F-4D97-AF65-F5344CB8AC3E}">
        <p14:creationId xmlns:p14="http://schemas.microsoft.com/office/powerpoint/2010/main" val="2186574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C463B4-FE44-4706-A4B7-469E53D2EB98}"/>
              </a:ext>
            </a:extLst>
          </p:cNvPr>
          <p:cNvSpPr>
            <a:spLocks noGrp="1"/>
          </p:cNvSpPr>
          <p:nvPr>
            <p:ph type="title"/>
          </p:nvPr>
        </p:nvSpPr>
        <p:spPr>
          <a:xfrm>
            <a:off x="585600" y="5079003"/>
            <a:ext cx="8534400" cy="1507067"/>
          </a:xfrm>
        </p:spPr>
        <p:txBody>
          <a:bodyPr/>
          <a:lstStyle/>
          <a:p>
            <a:pPr algn="ctr"/>
            <a:r>
              <a:rPr lang="uk-UA" dirty="0" err="1"/>
              <a:t>ТеоріЯ</a:t>
            </a:r>
            <a:r>
              <a:rPr lang="uk-UA" dirty="0"/>
              <a:t> цивілізацій А. </a:t>
            </a:r>
            <a:r>
              <a:rPr lang="uk-UA" dirty="0" err="1"/>
              <a:t>Гобіно</a:t>
            </a:r>
            <a:endParaRPr lang="uk-UA" dirty="0"/>
          </a:p>
        </p:txBody>
      </p:sp>
      <p:sp>
        <p:nvSpPr>
          <p:cNvPr id="3" name="Місце для вмісту 2">
            <a:extLst>
              <a:ext uri="{FF2B5EF4-FFF2-40B4-BE49-F238E27FC236}">
                <a16:creationId xmlns:a16="http://schemas.microsoft.com/office/drawing/2014/main" id="{8D34F5C8-A11E-4C73-B8DD-8708B1E58288}"/>
              </a:ext>
            </a:extLst>
          </p:cNvPr>
          <p:cNvSpPr>
            <a:spLocks noGrp="1"/>
          </p:cNvSpPr>
          <p:nvPr>
            <p:ph sz="half" idx="1"/>
          </p:nvPr>
        </p:nvSpPr>
        <p:spPr>
          <a:xfrm>
            <a:off x="684211" y="685800"/>
            <a:ext cx="7384024" cy="4630271"/>
          </a:xfrm>
        </p:spPr>
        <p:txBody>
          <a:bodyPr>
            <a:normAutofit/>
          </a:bodyPr>
          <a:lstStyle/>
          <a:p>
            <a:r>
              <a:rPr lang="uk-UA" dirty="0"/>
              <a:t>Артур де </a:t>
            </a:r>
            <a:r>
              <a:rPr lang="uk-UA" dirty="0" err="1"/>
              <a:t>Гобіно</a:t>
            </a:r>
            <a:r>
              <a:rPr lang="uk-UA" dirty="0"/>
              <a:t> (1816 -1882) французький дипломат , письменник і політик. </a:t>
            </a:r>
          </a:p>
          <a:p>
            <a:pPr algn="just"/>
            <a:r>
              <a:rPr lang="uk-UA" dirty="0"/>
              <a:t>Теорія цивілізацій, пов'язана з Жозефом Артуром де </a:t>
            </a:r>
            <a:r>
              <a:rPr lang="uk-UA" dirty="0" err="1"/>
              <a:t>Гобіно</a:t>
            </a:r>
            <a:r>
              <a:rPr lang="uk-UA" dirty="0"/>
              <a:t>, насамперед викладена в його праці «Нарис про нерівність людських рас» («</a:t>
            </a:r>
            <a:r>
              <a:rPr lang="de-DE" dirty="0"/>
              <a:t>Essai </a:t>
            </a:r>
            <a:r>
              <a:rPr lang="de-DE" dirty="0" err="1"/>
              <a:t>sur</a:t>
            </a:r>
            <a:r>
              <a:rPr lang="de-DE" dirty="0"/>
              <a:t> </a:t>
            </a:r>
            <a:r>
              <a:rPr lang="de-DE" dirty="0" err="1"/>
              <a:t>l'inégalité</a:t>
            </a:r>
            <a:r>
              <a:rPr lang="de-DE" dirty="0"/>
              <a:t> des </a:t>
            </a:r>
            <a:r>
              <a:rPr lang="de-DE" dirty="0" err="1"/>
              <a:t>races</a:t>
            </a:r>
            <a:r>
              <a:rPr lang="de-DE" dirty="0"/>
              <a:t> </a:t>
            </a:r>
            <a:r>
              <a:rPr lang="de-DE" dirty="0" err="1"/>
              <a:t>humaines</a:t>
            </a:r>
            <a:r>
              <a:rPr lang="de-DE" dirty="0"/>
              <a:t>»),</a:t>
            </a:r>
            <a:r>
              <a:rPr lang="uk-UA" dirty="0"/>
              <a:t> опублікованій у середині </a:t>
            </a:r>
            <a:r>
              <a:rPr lang="de-DE" dirty="0"/>
              <a:t>XIX </a:t>
            </a:r>
            <a:r>
              <a:rPr lang="uk-UA" dirty="0"/>
              <a:t>століття. </a:t>
            </a:r>
            <a:r>
              <a:rPr lang="uk-UA" dirty="0" err="1"/>
              <a:t>Гобіно</a:t>
            </a:r>
            <a:r>
              <a:rPr lang="uk-UA" dirty="0"/>
              <a:t>, французький аристократ і дипломат, розвинув ідеї, які згодом вплинули на расові та </a:t>
            </a:r>
            <a:r>
              <a:rPr lang="uk-UA" dirty="0" err="1"/>
              <a:t>супрематичні</a:t>
            </a:r>
            <a:r>
              <a:rPr lang="uk-UA" dirty="0"/>
              <a:t> ідеології. Важливо відзначити, що теорії </a:t>
            </a:r>
            <a:r>
              <a:rPr lang="uk-UA" dirty="0" err="1"/>
              <a:t>А.Гобіно</a:t>
            </a:r>
            <a:r>
              <a:rPr lang="uk-UA" dirty="0"/>
              <a:t> вважаються дуже суперечливими та були широко дискредитовані через їх расистський і псевдонауковий характер.</a:t>
            </a:r>
          </a:p>
        </p:txBody>
      </p:sp>
      <p:pic>
        <p:nvPicPr>
          <p:cNvPr id="5" name="Місце для вмісту 4">
            <a:extLst>
              <a:ext uri="{FF2B5EF4-FFF2-40B4-BE49-F238E27FC236}">
                <a16:creationId xmlns:a16="http://schemas.microsoft.com/office/drawing/2014/main" id="{171288FF-7FC3-416B-993C-91BBD71CC1FE}"/>
              </a:ext>
            </a:extLst>
          </p:cNvPr>
          <p:cNvPicPr>
            <a:picLocks noGrp="1" noChangeAspect="1"/>
          </p:cNvPicPr>
          <p:nvPr>
            <p:ph sz="half" idx="2"/>
          </p:nvPr>
        </p:nvPicPr>
        <p:blipFill>
          <a:blip r:embed="rId2"/>
          <a:stretch>
            <a:fillRect/>
          </a:stretch>
        </p:blipFill>
        <p:spPr>
          <a:xfrm>
            <a:off x="8277469" y="438625"/>
            <a:ext cx="3230319" cy="41096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56417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13A437-F373-40DC-AC64-3D6E11B1EEFB}"/>
              </a:ext>
            </a:extLst>
          </p:cNvPr>
          <p:cNvSpPr>
            <a:spLocks noGrp="1"/>
          </p:cNvSpPr>
          <p:nvPr>
            <p:ph type="title"/>
          </p:nvPr>
        </p:nvSpPr>
        <p:spPr/>
        <p:txBody>
          <a:bodyPr/>
          <a:lstStyle/>
          <a:p>
            <a:pPr algn="ctr"/>
            <a:r>
              <a:rPr lang="uk-UA" dirty="0" err="1"/>
              <a:t>ТеоріЯ</a:t>
            </a:r>
            <a:r>
              <a:rPr lang="uk-UA" dirty="0"/>
              <a:t> цивілізацій А. </a:t>
            </a:r>
            <a:r>
              <a:rPr lang="uk-UA" dirty="0" err="1"/>
              <a:t>Гобіно</a:t>
            </a:r>
            <a:endParaRPr lang="uk-UA" dirty="0"/>
          </a:p>
        </p:txBody>
      </p:sp>
      <p:sp>
        <p:nvSpPr>
          <p:cNvPr id="3" name="Місце для вмісту 2">
            <a:extLst>
              <a:ext uri="{FF2B5EF4-FFF2-40B4-BE49-F238E27FC236}">
                <a16:creationId xmlns:a16="http://schemas.microsoft.com/office/drawing/2014/main" id="{938470C6-6613-4CED-B6FE-829FEEC62BAC}"/>
              </a:ext>
            </a:extLst>
          </p:cNvPr>
          <p:cNvSpPr>
            <a:spLocks noGrp="1"/>
          </p:cNvSpPr>
          <p:nvPr>
            <p:ph sz="half" idx="1"/>
          </p:nvPr>
        </p:nvSpPr>
        <p:spPr>
          <a:xfrm>
            <a:off x="322729" y="313766"/>
            <a:ext cx="5299137" cy="3987302"/>
          </a:xfrm>
        </p:spPr>
        <p:txBody>
          <a:bodyPr>
            <a:noAutofit/>
          </a:bodyPr>
          <a:lstStyle/>
          <a:p>
            <a:pPr algn="just"/>
            <a:r>
              <a:rPr lang="uk-UA" sz="1600" dirty="0">
                <a:solidFill>
                  <a:srgbClr val="0070C0"/>
                </a:solidFill>
              </a:rPr>
              <a:t>1. Ієрархія рас.</a:t>
            </a:r>
          </a:p>
          <a:p>
            <a:pPr algn="just"/>
            <a:r>
              <a:rPr lang="uk-UA" sz="1600" dirty="0" err="1"/>
              <a:t>Гобіно</a:t>
            </a:r>
            <a:r>
              <a:rPr lang="uk-UA" sz="1600" dirty="0"/>
              <a:t> стверджував, що людські суспільства були сформовані нерівністю між расами. Він запропонував ієрархію з нібито вищою арійською расою на вершині та іншими расами, які вважаються нижчими.</a:t>
            </a:r>
          </a:p>
          <a:p>
            <a:pPr algn="just"/>
            <a:r>
              <a:rPr lang="uk-UA" sz="1600" dirty="0">
                <a:solidFill>
                  <a:srgbClr val="0070C0"/>
                </a:solidFill>
              </a:rPr>
              <a:t>2. Теорія виродження.</a:t>
            </a:r>
          </a:p>
          <a:p>
            <a:pPr algn="just"/>
            <a:r>
              <a:rPr lang="uk-UA" sz="1600" dirty="0" err="1"/>
              <a:t>Гобіно</a:t>
            </a:r>
            <a:r>
              <a:rPr lang="uk-UA" sz="1600" dirty="0"/>
              <a:t> вважав, що цивілізації переживали цикл піднесення і падіння. Відповідно до його теорії, виродження цивілізації пояснювалося змішанням рас, що призвело до занепаду культурних та інтелектуальних досягнень.</a:t>
            </a:r>
          </a:p>
        </p:txBody>
      </p:sp>
      <p:sp>
        <p:nvSpPr>
          <p:cNvPr id="4" name="Місце для вмісту 3">
            <a:extLst>
              <a:ext uri="{FF2B5EF4-FFF2-40B4-BE49-F238E27FC236}">
                <a16:creationId xmlns:a16="http://schemas.microsoft.com/office/drawing/2014/main" id="{72966E26-A589-408F-9537-662B856C531A}"/>
              </a:ext>
            </a:extLst>
          </p:cNvPr>
          <p:cNvSpPr>
            <a:spLocks noGrp="1"/>
          </p:cNvSpPr>
          <p:nvPr>
            <p:ph sz="half" idx="2"/>
          </p:nvPr>
        </p:nvSpPr>
        <p:spPr/>
        <p:txBody>
          <a:bodyPr>
            <a:normAutofit fontScale="85000" lnSpcReduction="20000"/>
          </a:bodyPr>
          <a:lstStyle/>
          <a:p>
            <a:pPr algn="just"/>
            <a:r>
              <a:rPr lang="uk-UA" dirty="0">
                <a:solidFill>
                  <a:srgbClr val="0070C0"/>
                </a:solidFill>
              </a:rPr>
              <a:t>Роль арійської раси.</a:t>
            </a:r>
          </a:p>
          <a:p>
            <a:pPr algn="just"/>
            <a:r>
              <a:rPr lang="uk-UA" dirty="0" err="1"/>
              <a:t>Гобіно</a:t>
            </a:r>
            <a:r>
              <a:rPr lang="uk-UA" dirty="0"/>
              <a:t> вважав арійську расу найвищою і приписував їй створення передових цивілізацій. Він вважав, що змішання арійців з іншими расами призвело до занепаду суспільств.</a:t>
            </a:r>
          </a:p>
          <a:p>
            <a:pPr algn="just"/>
            <a:r>
              <a:rPr lang="uk-UA" dirty="0">
                <a:solidFill>
                  <a:srgbClr val="0070C0"/>
                </a:solidFill>
              </a:rPr>
              <a:t>Вплив на історію.</a:t>
            </a:r>
          </a:p>
          <a:p>
            <a:pPr algn="just"/>
            <a:r>
              <a:rPr lang="uk-UA" dirty="0" err="1"/>
              <a:t>Гобіно</a:t>
            </a:r>
            <a:r>
              <a:rPr lang="uk-UA" dirty="0"/>
              <a:t> стверджував, що домінування або занепад цивілізацій можна пояснити расовими факторами, а не економічною, соціальною чи політичною динамікою. Він припустив, що падіння великих цивілізацій, таких як Рим, відбулося через расове змішання.</a:t>
            </a:r>
          </a:p>
        </p:txBody>
      </p:sp>
    </p:spTree>
    <p:extLst>
      <p:ext uri="{BB962C8B-B14F-4D97-AF65-F5344CB8AC3E}">
        <p14:creationId xmlns:p14="http://schemas.microsoft.com/office/powerpoint/2010/main" val="2072648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367720-6FB4-4CEE-AF7F-0721ADD8C92B}"/>
              </a:ext>
            </a:extLst>
          </p:cNvPr>
          <p:cNvSpPr>
            <a:spLocks noGrp="1"/>
          </p:cNvSpPr>
          <p:nvPr>
            <p:ph type="title"/>
          </p:nvPr>
        </p:nvSpPr>
        <p:spPr/>
        <p:txBody>
          <a:bodyPr/>
          <a:lstStyle/>
          <a:p>
            <a:pPr algn="ctr"/>
            <a:r>
              <a:rPr lang="uk-UA" dirty="0" err="1"/>
              <a:t>ТеоріЯ</a:t>
            </a:r>
            <a:r>
              <a:rPr lang="uk-UA" dirty="0"/>
              <a:t> цивілізацій А. </a:t>
            </a:r>
            <a:r>
              <a:rPr lang="uk-UA" dirty="0" err="1"/>
              <a:t>Гобіно</a:t>
            </a:r>
            <a:endParaRPr lang="uk-UA" dirty="0"/>
          </a:p>
        </p:txBody>
      </p:sp>
      <p:sp>
        <p:nvSpPr>
          <p:cNvPr id="3" name="Місце для вмісту 2">
            <a:extLst>
              <a:ext uri="{FF2B5EF4-FFF2-40B4-BE49-F238E27FC236}">
                <a16:creationId xmlns:a16="http://schemas.microsoft.com/office/drawing/2014/main" id="{99D85C2F-FF29-4B4E-9ADE-10CE978F77D2}"/>
              </a:ext>
            </a:extLst>
          </p:cNvPr>
          <p:cNvSpPr>
            <a:spLocks noGrp="1"/>
          </p:cNvSpPr>
          <p:nvPr>
            <p:ph sz="half" idx="1"/>
          </p:nvPr>
        </p:nvSpPr>
        <p:spPr/>
        <p:txBody>
          <a:bodyPr>
            <a:normAutofit fontScale="85000" lnSpcReduction="10000"/>
          </a:bodyPr>
          <a:lstStyle/>
          <a:p>
            <a:pPr algn="just"/>
            <a:r>
              <a:rPr lang="uk-UA" sz="2100" i="1" dirty="0">
                <a:solidFill>
                  <a:srgbClr val="0070C0"/>
                </a:solidFill>
              </a:rPr>
              <a:t>Політичні наслідки</a:t>
            </a:r>
          </a:p>
          <a:p>
            <a:pPr algn="just"/>
            <a:r>
              <a:rPr lang="uk-UA" sz="2100" dirty="0"/>
              <a:t>Ідеї </a:t>
            </a:r>
            <a:r>
              <a:rPr lang="uk-UA" sz="2100" dirty="0" err="1"/>
              <a:t>Гобіно</a:t>
            </a:r>
            <a:r>
              <a:rPr lang="uk-UA" sz="2100" dirty="0"/>
              <a:t> мали глибокий вплив на пізніших мислителів і рухи, особливо на ті, що були пов’язані з расовою перевагою. На його теорії посилалися прихильники переваги арійців, а елементи його мислення вплинули на нацистську ідеологію ХХ століття..</a:t>
            </a:r>
          </a:p>
          <a:p>
            <a:endParaRPr lang="uk-UA" dirty="0"/>
          </a:p>
        </p:txBody>
      </p:sp>
      <p:sp>
        <p:nvSpPr>
          <p:cNvPr id="4" name="Місце для вмісту 3">
            <a:extLst>
              <a:ext uri="{FF2B5EF4-FFF2-40B4-BE49-F238E27FC236}">
                <a16:creationId xmlns:a16="http://schemas.microsoft.com/office/drawing/2014/main" id="{5F32DF43-D86B-4734-B1A4-D32F85CE29C2}"/>
              </a:ext>
            </a:extLst>
          </p:cNvPr>
          <p:cNvSpPr>
            <a:spLocks noGrp="1"/>
          </p:cNvSpPr>
          <p:nvPr>
            <p:ph sz="half" idx="2"/>
          </p:nvPr>
        </p:nvSpPr>
        <p:spPr/>
        <p:txBody>
          <a:bodyPr>
            <a:normAutofit fontScale="85000" lnSpcReduction="10000"/>
          </a:bodyPr>
          <a:lstStyle/>
          <a:p>
            <a:pPr algn="just"/>
            <a:r>
              <a:rPr lang="uk-UA" i="1" dirty="0">
                <a:solidFill>
                  <a:srgbClr val="0070C0"/>
                </a:solidFill>
              </a:rPr>
              <a:t>Критика та суперечки</a:t>
            </a:r>
          </a:p>
          <a:p>
            <a:pPr algn="just"/>
            <a:r>
              <a:rPr lang="uk-UA" dirty="0"/>
              <a:t>Теорії </a:t>
            </a:r>
            <a:r>
              <a:rPr lang="uk-UA" dirty="0" err="1"/>
              <a:t>Гобіно</a:t>
            </a:r>
            <a:r>
              <a:rPr lang="uk-UA" dirty="0"/>
              <a:t> були широко дискредитовані через відсутність наукової основи та расистський підтекст. Сучасні вчені відкидають його расовий детермінізм і наголошують на важливості розуміння історичних, економічних і культурних факторів у розвитку цивілізацій. Хоча роботи </a:t>
            </a:r>
            <a:r>
              <a:rPr lang="uk-UA" dirty="0" err="1"/>
              <a:t>Гобіно</a:t>
            </a:r>
            <a:r>
              <a:rPr lang="uk-UA" dirty="0"/>
              <a:t> сприяли появі расистської думки, важливо підходити до його теорій критично та в історичному контексті ХІХ століття, визнаючи значні етичні та інтелектуальні вади в його ідеях</a:t>
            </a:r>
          </a:p>
        </p:txBody>
      </p:sp>
    </p:spTree>
    <p:extLst>
      <p:ext uri="{BB962C8B-B14F-4D97-AF65-F5344CB8AC3E}">
        <p14:creationId xmlns:p14="http://schemas.microsoft.com/office/powerpoint/2010/main" val="3017857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2FD9CE8-BA5E-4BB8-A528-457AC3139656}"/>
              </a:ext>
            </a:extLst>
          </p:cNvPr>
          <p:cNvSpPr>
            <a:spLocks noGrp="1"/>
          </p:cNvSpPr>
          <p:nvPr>
            <p:ph type="title"/>
          </p:nvPr>
        </p:nvSpPr>
        <p:spPr/>
        <p:txBody>
          <a:bodyPr/>
          <a:lstStyle/>
          <a:p>
            <a:pPr algn="ctr"/>
            <a:r>
              <a:rPr lang="uk-UA" dirty="0"/>
              <a:t>Теорія цивілізацій О. Шпенглера </a:t>
            </a:r>
          </a:p>
        </p:txBody>
      </p:sp>
      <p:sp>
        <p:nvSpPr>
          <p:cNvPr id="3" name="Місце для вмісту 2">
            <a:extLst>
              <a:ext uri="{FF2B5EF4-FFF2-40B4-BE49-F238E27FC236}">
                <a16:creationId xmlns:a16="http://schemas.microsoft.com/office/drawing/2014/main" id="{864DDD16-0716-4DF5-834C-1910B6E4A901}"/>
              </a:ext>
            </a:extLst>
          </p:cNvPr>
          <p:cNvSpPr>
            <a:spLocks noGrp="1"/>
          </p:cNvSpPr>
          <p:nvPr>
            <p:ph sz="half" idx="1"/>
          </p:nvPr>
        </p:nvSpPr>
        <p:spPr/>
        <p:txBody>
          <a:bodyPr>
            <a:normAutofit lnSpcReduction="10000"/>
          </a:bodyPr>
          <a:lstStyle/>
          <a:p>
            <a:pPr algn="just"/>
            <a:r>
              <a:rPr lang="uk-UA" dirty="0"/>
              <a:t>Теорія цивілізацій Освальда Шпенглера викладена в його основній праці «Занепад Заходу» («</a:t>
            </a:r>
            <a:r>
              <a:rPr lang="de-DE" dirty="0"/>
              <a:t>Der Untergang des Abendlandes»), </a:t>
            </a:r>
            <a:r>
              <a:rPr lang="uk-UA" dirty="0"/>
              <a:t>опублікованій у двох томах у 1918 і 1922 роках. Шпенглер  (1880 - 1936)- німецький історик і філософ, який представив циклічний та органічний погляд на історію, кидаючи виклик лінійному поняттю прогресу.</a:t>
            </a:r>
          </a:p>
        </p:txBody>
      </p:sp>
      <p:pic>
        <p:nvPicPr>
          <p:cNvPr id="5" name="Місце для вмісту 4">
            <a:extLst>
              <a:ext uri="{FF2B5EF4-FFF2-40B4-BE49-F238E27FC236}">
                <a16:creationId xmlns:a16="http://schemas.microsoft.com/office/drawing/2014/main" id="{ACF24FB1-D53A-4C2A-9660-24C69C65B057}"/>
              </a:ext>
            </a:extLst>
          </p:cNvPr>
          <p:cNvPicPr>
            <a:picLocks noGrp="1" noChangeAspect="1"/>
          </p:cNvPicPr>
          <p:nvPr>
            <p:ph sz="half" idx="2"/>
          </p:nvPr>
        </p:nvPicPr>
        <p:blipFill>
          <a:blip r:embed="rId2"/>
          <a:stretch>
            <a:fillRect/>
          </a:stretch>
        </p:blipFill>
        <p:spPr>
          <a:xfrm>
            <a:off x="6301721" y="613331"/>
            <a:ext cx="5289643" cy="35146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2094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E933A9-0D9C-4E18-9FBF-5B363FC1877B}"/>
              </a:ext>
            </a:extLst>
          </p:cNvPr>
          <p:cNvSpPr>
            <a:spLocks noGrp="1"/>
          </p:cNvSpPr>
          <p:nvPr>
            <p:ph type="title"/>
          </p:nvPr>
        </p:nvSpPr>
        <p:spPr/>
        <p:txBody>
          <a:bodyPr/>
          <a:lstStyle/>
          <a:p>
            <a:pPr algn="ctr"/>
            <a:r>
              <a:rPr lang="uk-UA" dirty="0"/>
              <a:t>Теорія цивілізацій О. Шпенглера </a:t>
            </a:r>
          </a:p>
        </p:txBody>
      </p:sp>
      <p:sp>
        <p:nvSpPr>
          <p:cNvPr id="3" name="Місце для вмісту 2">
            <a:extLst>
              <a:ext uri="{FF2B5EF4-FFF2-40B4-BE49-F238E27FC236}">
                <a16:creationId xmlns:a16="http://schemas.microsoft.com/office/drawing/2014/main" id="{483E4EEA-B37D-4887-B550-1415D5978619}"/>
              </a:ext>
            </a:extLst>
          </p:cNvPr>
          <p:cNvSpPr>
            <a:spLocks noGrp="1"/>
          </p:cNvSpPr>
          <p:nvPr>
            <p:ph sz="half" idx="1"/>
          </p:nvPr>
        </p:nvSpPr>
        <p:spPr>
          <a:xfrm>
            <a:off x="684211" y="685800"/>
            <a:ext cx="5241460" cy="3615267"/>
          </a:xfrm>
        </p:spPr>
        <p:txBody>
          <a:bodyPr>
            <a:normAutofit fontScale="85000" lnSpcReduction="20000"/>
          </a:bodyPr>
          <a:lstStyle/>
          <a:p>
            <a:pPr algn="just"/>
            <a:r>
              <a:rPr lang="uk-UA" b="1" dirty="0">
                <a:solidFill>
                  <a:srgbClr val="0070C0"/>
                </a:solidFill>
              </a:rPr>
              <a:t>1. Циклічний перегляд історії.</a:t>
            </a:r>
          </a:p>
          <a:p>
            <a:pPr algn="just"/>
            <a:r>
              <a:rPr lang="uk-UA" dirty="0"/>
              <a:t>Шпенглер відкидав ідею лінійного історичного прогресу і натомість запропонував циклічний зразок піднесення та падіння цивілізацій. Він стверджував, що цивілізації проходять передбачувані життєві цикли, подібно до живих організмів.</a:t>
            </a:r>
          </a:p>
          <a:p>
            <a:pPr algn="just"/>
            <a:r>
              <a:rPr lang="uk-UA" b="1" dirty="0">
                <a:solidFill>
                  <a:srgbClr val="0070C0"/>
                </a:solidFill>
              </a:rPr>
              <a:t>2. Органічна метафора.</a:t>
            </a:r>
          </a:p>
          <a:p>
            <a:pPr algn="just"/>
            <a:r>
              <a:rPr lang="uk-UA" dirty="0"/>
              <a:t>Шпенглер використовував органічні метафори, щоб описати цивілізації як живі істоти з чіткою тривалістю життя, фазами зростання, зрілістю та занепадом. Він вважав, що цивілізації, як і живі організми, мають природний життєвий цикл із заздалегідь визначеними етапами.</a:t>
            </a:r>
          </a:p>
        </p:txBody>
      </p:sp>
      <p:sp>
        <p:nvSpPr>
          <p:cNvPr id="4" name="Місце для вмісту 3">
            <a:extLst>
              <a:ext uri="{FF2B5EF4-FFF2-40B4-BE49-F238E27FC236}">
                <a16:creationId xmlns:a16="http://schemas.microsoft.com/office/drawing/2014/main" id="{75644C55-EDAF-416B-A0E2-97EE8CF4E898}"/>
              </a:ext>
            </a:extLst>
          </p:cNvPr>
          <p:cNvSpPr>
            <a:spLocks noGrp="1"/>
          </p:cNvSpPr>
          <p:nvPr>
            <p:ph sz="half" idx="2"/>
          </p:nvPr>
        </p:nvSpPr>
        <p:spPr>
          <a:xfrm>
            <a:off x="6096000" y="592667"/>
            <a:ext cx="5699656" cy="3801531"/>
          </a:xfrm>
        </p:spPr>
        <p:txBody>
          <a:bodyPr>
            <a:normAutofit fontScale="85000" lnSpcReduction="20000"/>
          </a:bodyPr>
          <a:lstStyle/>
          <a:p>
            <a:pPr algn="just"/>
            <a:r>
              <a:rPr lang="uk-UA" b="1" dirty="0">
                <a:solidFill>
                  <a:srgbClr val="0070C0"/>
                </a:solidFill>
              </a:rPr>
              <a:t>3. </a:t>
            </a:r>
            <a:r>
              <a:rPr lang="uk-UA" b="1" dirty="0" err="1">
                <a:solidFill>
                  <a:srgbClr val="0070C0"/>
                </a:solidFill>
              </a:rPr>
              <a:t>Культуральна</a:t>
            </a:r>
            <a:r>
              <a:rPr lang="uk-UA" b="1" dirty="0">
                <a:solidFill>
                  <a:srgbClr val="0070C0"/>
                </a:solidFill>
              </a:rPr>
              <a:t> морфологія.</a:t>
            </a:r>
          </a:p>
          <a:p>
            <a:pPr algn="just"/>
            <a:r>
              <a:rPr lang="uk-UA" dirty="0"/>
              <a:t>Шпенглер ввів поняття «культурна морфологія», щоб описати унікальний і самобутній характер кожної цивілізації. Він стверджував, що різні цивілізації мають свою внутрішню логіку, художні прояви та духовну сутність, які формують їхній розвиток.</a:t>
            </a:r>
          </a:p>
          <a:p>
            <a:pPr algn="just"/>
            <a:r>
              <a:rPr lang="uk-UA" b="1" dirty="0">
                <a:solidFill>
                  <a:srgbClr val="0070C0"/>
                </a:solidFill>
              </a:rPr>
              <a:t>4. Цивілізаційні типи.</a:t>
            </a:r>
          </a:p>
          <a:p>
            <a:pPr algn="just"/>
            <a:r>
              <a:rPr lang="uk-UA" dirty="0"/>
              <a:t>Шпенглер виділив вісім основних цивілізаційних типів, включаючи класичну (греко-римську), </a:t>
            </a:r>
            <a:r>
              <a:rPr lang="uk-UA" dirty="0" err="1"/>
              <a:t>магійську</a:t>
            </a:r>
            <a:r>
              <a:rPr lang="uk-UA" dirty="0"/>
              <a:t> (аравійську) і західну (європейську) цивілізації. Кожен тип характеризувався унікальною культурною та духовною формою.</a:t>
            </a:r>
          </a:p>
        </p:txBody>
      </p:sp>
    </p:spTree>
    <p:extLst>
      <p:ext uri="{BB962C8B-B14F-4D97-AF65-F5344CB8AC3E}">
        <p14:creationId xmlns:p14="http://schemas.microsoft.com/office/powerpoint/2010/main" val="1669469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a:extLst>
              <a:ext uri="{FF2B5EF4-FFF2-40B4-BE49-F238E27FC236}">
                <a16:creationId xmlns:a16="http://schemas.microsoft.com/office/drawing/2014/main" id="{D2400702-9D60-4162-A434-549C7102FA43}"/>
              </a:ext>
            </a:extLst>
          </p:cNvPr>
          <p:cNvSpPr>
            <a:spLocks noGrp="1"/>
          </p:cNvSpPr>
          <p:nvPr>
            <p:ph type="title"/>
          </p:nvPr>
        </p:nvSpPr>
        <p:spPr/>
        <p:txBody>
          <a:bodyPr/>
          <a:lstStyle/>
          <a:p>
            <a:pPr algn="ctr"/>
            <a:r>
              <a:rPr lang="uk-UA" b="1" dirty="0">
                <a:solidFill>
                  <a:srgbClr val="374151"/>
                </a:solidFill>
                <a:latin typeface="Söhne"/>
              </a:rPr>
              <a:t>Глобальність:</a:t>
            </a:r>
            <a:br>
              <a:rPr lang="uk-UA" dirty="0">
                <a:solidFill>
                  <a:srgbClr val="374151"/>
                </a:solidFill>
                <a:latin typeface="Söhne"/>
              </a:rPr>
            </a:br>
            <a:endParaRPr lang="uk-UA" dirty="0"/>
          </a:p>
        </p:txBody>
      </p:sp>
      <p:sp>
        <p:nvSpPr>
          <p:cNvPr id="10" name="Місце для вмісту 9">
            <a:extLst>
              <a:ext uri="{FF2B5EF4-FFF2-40B4-BE49-F238E27FC236}">
                <a16:creationId xmlns:a16="http://schemas.microsoft.com/office/drawing/2014/main" id="{F4BF8589-2B44-43E7-81B3-D4AF7D8B3BA3}"/>
              </a:ext>
            </a:extLst>
          </p:cNvPr>
          <p:cNvSpPr>
            <a:spLocks noGrp="1"/>
          </p:cNvSpPr>
          <p:nvPr>
            <p:ph sz="half" idx="1"/>
          </p:nvPr>
        </p:nvSpPr>
        <p:spPr>
          <a:xfrm>
            <a:off x="603529" y="872065"/>
            <a:ext cx="4937655" cy="3615267"/>
          </a:xfrm>
        </p:spPr>
        <p:txBody>
          <a:bodyPr/>
          <a:lstStyle/>
          <a:p>
            <a:pPr algn="just">
              <a:buFont typeface="Arial" panose="020B0604020202020204" pitchFamily="34" charset="0"/>
              <a:buChar char="•"/>
            </a:pPr>
            <a:r>
              <a:rPr lang="uk-UA" sz="2400" b="0" i="0" dirty="0">
                <a:solidFill>
                  <a:srgbClr val="374151"/>
                </a:solidFill>
                <a:effectLst/>
                <a:latin typeface="Söhne"/>
              </a:rPr>
              <a:t>Глобальність визначається як розповсюдження, вплив чи присутність певного явища чи явищ у всьому світі.</a:t>
            </a:r>
          </a:p>
          <a:p>
            <a:pPr algn="just">
              <a:buFont typeface="Arial" panose="020B0604020202020204" pitchFamily="34" charset="0"/>
              <a:buChar char="•"/>
            </a:pPr>
            <a:r>
              <a:rPr lang="uk-UA" sz="2400" b="0" i="0" dirty="0">
                <a:solidFill>
                  <a:srgbClr val="374151"/>
                </a:solidFill>
                <a:effectLst/>
                <a:latin typeface="Söhne"/>
              </a:rPr>
              <a:t>Це концепція, що відображає зв'язаність та взаємозалежність різних частин світу внаслідок розвитку технологій, економічних </a:t>
            </a:r>
            <a:r>
              <a:rPr lang="uk-UA" sz="2400" b="0" i="0" dirty="0" err="1">
                <a:solidFill>
                  <a:srgbClr val="374151"/>
                </a:solidFill>
                <a:effectLst/>
                <a:latin typeface="Söhne"/>
              </a:rPr>
              <a:t>зв'язків</a:t>
            </a:r>
            <a:r>
              <a:rPr lang="uk-UA" sz="2400" b="0" i="0" dirty="0">
                <a:solidFill>
                  <a:srgbClr val="374151"/>
                </a:solidFill>
                <a:effectLst/>
                <a:latin typeface="Söhne"/>
              </a:rPr>
              <a:t> та культурних обмінів.</a:t>
            </a:r>
          </a:p>
          <a:p>
            <a:endParaRPr lang="uk-UA" dirty="0"/>
          </a:p>
        </p:txBody>
      </p:sp>
      <p:sp>
        <p:nvSpPr>
          <p:cNvPr id="11" name="Місце для вмісту 10">
            <a:extLst>
              <a:ext uri="{FF2B5EF4-FFF2-40B4-BE49-F238E27FC236}">
                <a16:creationId xmlns:a16="http://schemas.microsoft.com/office/drawing/2014/main" id="{F51D334F-CE2A-4E84-9D8D-5FF296ECA761}"/>
              </a:ext>
            </a:extLst>
          </p:cNvPr>
          <p:cNvSpPr>
            <a:spLocks noGrp="1"/>
          </p:cNvSpPr>
          <p:nvPr>
            <p:ph sz="half" idx="2"/>
          </p:nvPr>
        </p:nvSpPr>
        <p:spPr/>
        <p:txBody>
          <a:bodyPr/>
          <a:lstStyle/>
          <a:p>
            <a:endParaRPr lang="uk-UA"/>
          </a:p>
        </p:txBody>
      </p:sp>
    </p:spTree>
    <p:extLst>
      <p:ext uri="{BB962C8B-B14F-4D97-AF65-F5344CB8AC3E}">
        <p14:creationId xmlns:p14="http://schemas.microsoft.com/office/powerpoint/2010/main" val="1967146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AC922F-55EF-4466-AF03-517B54CF15AB}"/>
              </a:ext>
            </a:extLst>
          </p:cNvPr>
          <p:cNvSpPr>
            <a:spLocks noGrp="1"/>
          </p:cNvSpPr>
          <p:nvPr>
            <p:ph type="title"/>
          </p:nvPr>
        </p:nvSpPr>
        <p:spPr/>
        <p:txBody>
          <a:bodyPr/>
          <a:lstStyle/>
          <a:p>
            <a:pPr algn="ctr"/>
            <a:r>
              <a:rPr lang="uk-UA" dirty="0"/>
              <a:t>Теорія цивілізацій О. Шпенглера </a:t>
            </a:r>
          </a:p>
        </p:txBody>
      </p:sp>
      <p:sp>
        <p:nvSpPr>
          <p:cNvPr id="3" name="Місце для вмісту 2">
            <a:extLst>
              <a:ext uri="{FF2B5EF4-FFF2-40B4-BE49-F238E27FC236}">
                <a16:creationId xmlns:a16="http://schemas.microsoft.com/office/drawing/2014/main" id="{922C14AA-FC64-4C94-A778-AFC19559B81F}"/>
              </a:ext>
            </a:extLst>
          </p:cNvPr>
          <p:cNvSpPr>
            <a:spLocks noGrp="1"/>
          </p:cNvSpPr>
          <p:nvPr>
            <p:ph sz="half" idx="1"/>
          </p:nvPr>
        </p:nvSpPr>
        <p:spPr/>
        <p:txBody>
          <a:bodyPr>
            <a:normAutofit fontScale="85000" lnSpcReduction="20000"/>
          </a:bodyPr>
          <a:lstStyle/>
          <a:p>
            <a:r>
              <a:rPr lang="uk-UA" b="1" dirty="0">
                <a:solidFill>
                  <a:srgbClr val="0070C0"/>
                </a:solidFill>
              </a:rPr>
              <a:t>5. Універсальні закони культури.</a:t>
            </a:r>
          </a:p>
          <a:p>
            <a:r>
              <a:rPr lang="uk-UA" dirty="0"/>
              <a:t>Шпенглер припустив, що існують універсальні закони культури, які керують розквітом і падінням цивілізацій. Він припустив, що ці закони знаходяться поза контролем індивідів чи суспільств і невід'ємні від природного ходу історії.</a:t>
            </a:r>
          </a:p>
          <a:p>
            <a:r>
              <a:rPr lang="uk-UA" b="1" dirty="0">
                <a:solidFill>
                  <a:srgbClr val="0070C0"/>
                </a:solidFill>
              </a:rPr>
              <a:t>6. Ідея долі</a:t>
            </a:r>
          </a:p>
          <a:p>
            <a:r>
              <a:rPr lang="uk-UA" dirty="0"/>
              <a:t>Шпенглер наголошував на ідеї «долі» як рушійної сили історичного розвитку. Він вважав, що цивілізації розвиваються згідно з притаманним планом, і окремі люди мають обмежену свободу дій у зміні ходу історії.</a:t>
            </a:r>
          </a:p>
          <a:p>
            <a:endParaRPr lang="uk-UA" dirty="0"/>
          </a:p>
        </p:txBody>
      </p:sp>
      <p:sp>
        <p:nvSpPr>
          <p:cNvPr id="4" name="Місце для вмісту 3">
            <a:extLst>
              <a:ext uri="{FF2B5EF4-FFF2-40B4-BE49-F238E27FC236}">
                <a16:creationId xmlns:a16="http://schemas.microsoft.com/office/drawing/2014/main" id="{564C188D-9465-403F-8F75-75B8D7D96984}"/>
              </a:ext>
            </a:extLst>
          </p:cNvPr>
          <p:cNvSpPr>
            <a:spLocks noGrp="1"/>
          </p:cNvSpPr>
          <p:nvPr>
            <p:ph sz="half" idx="2"/>
          </p:nvPr>
        </p:nvSpPr>
        <p:spPr>
          <a:xfrm>
            <a:off x="5808133" y="242047"/>
            <a:ext cx="5998385" cy="4059020"/>
          </a:xfrm>
        </p:spPr>
        <p:txBody>
          <a:bodyPr>
            <a:noAutofit/>
          </a:bodyPr>
          <a:lstStyle/>
          <a:p>
            <a:r>
              <a:rPr lang="uk-UA" sz="1800" b="1" dirty="0">
                <a:solidFill>
                  <a:srgbClr val="0070C0"/>
                </a:solidFill>
              </a:rPr>
              <a:t>7. Песимістичний погляд на майбутнє.</a:t>
            </a:r>
          </a:p>
          <a:p>
            <a:r>
              <a:rPr lang="uk-UA" sz="1800" dirty="0"/>
              <a:t>На відміну від оптимістичних поглядів на прогрес, Шпенглер мав песимістичний погляд на майбутнє західної цивілізації. Він стверджував, що цивілізації неминуче занепадають через внутрішнє виснаження, а спроби повернути занепад марні.</a:t>
            </a:r>
          </a:p>
          <a:p>
            <a:r>
              <a:rPr lang="uk-UA" sz="1800" b="1" dirty="0">
                <a:solidFill>
                  <a:srgbClr val="0070C0"/>
                </a:solidFill>
              </a:rPr>
              <a:t>8. Вплив на філософію та культуру.</a:t>
            </a:r>
          </a:p>
          <a:p>
            <a:r>
              <a:rPr lang="uk-UA" sz="1800" dirty="0"/>
              <a:t>Ідеї Шпенглера мали значний вплив на філософію, культурну критику та історичну думку початку ХХ століття. Його робота вплинула на наступних мислителів і письменників, хоча вона також зазнала критики за відсутність емпіричних доказів і детерміністський підхід. </a:t>
            </a:r>
          </a:p>
        </p:txBody>
      </p:sp>
    </p:spTree>
    <p:extLst>
      <p:ext uri="{BB962C8B-B14F-4D97-AF65-F5344CB8AC3E}">
        <p14:creationId xmlns:p14="http://schemas.microsoft.com/office/powerpoint/2010/main" val="2731506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08DCE53-20BC-41A3-B3E0-D513209CB788}"/>
              </a:ext>
            </a:extLst>
          </p:cNvPr>
          <p:cNvSpPr>
            <a:spLocks noGrp="1"/>
          </p:cNvSpPr>
          <p:nvPr>
            <p:ph type="title"/>
          </p:nvPr>
        </p:nvSpPr>
        <p:spPr/>
        <p:txBody>
          <a:bodyPr/>
          <a:lstStyle/>
          <a:p>
            <a:r>
              <a:rPr lang="uk-UA" dirty="0"/>
              <a:t>Теорія цивілізацій А. Тойнбі</a:t>
            </a:r>
          </a:p>
        </p:txBody>
      </p:sp>
      <p:sp>
        <p:nvSpPr>
          <p:cNvPr id="3" name="Місце для вмісту 2">
            <a:extLst>
              <a:ext uri="{FF2B5EF4-FFF2-40B4-BE49-F238E27FC236}">
                <a16:creationId xmlns:a16="http://schemas.microsoft.com/office/drawing/2014/main" id="{684E7385-5824-4753-B529-16A3D9B140E2}"/>
              </a:ext>
            </a:extLst>
          </p:cNvPr>
          <p:cNvSpPr>
            <a:spLocks noGrp="1"/>
          </p:cNvSpPr>
          <p:nvPr>
            <p:ph sz="half" idx="1"/>
          </p:nvPr>
        </p:nvSpPr>
        <p:spPr>
          <a:xfrm>
            <a:off x="684211" y="685800"/>
            <a:ext cx="6864071" cy="3615267"/>
          </a:xfrm>
        </p:spPr>
        <p:txBody>
          <a:bodyPr/>
          <a:lstStyle/>
          <a:p>
            <a:pPr algn="just"/>
            <a:r>
              <a:rPr lang="uk-UA" dirty="0"/>
              <a:t>Арнольд </a:t>
            </a:r>
            <a:r>
              <a:rPr lang="uk-UA" dirty="0" err="1"/>
              <a:t>Дж</a:t>
            </a:r>
            <a:r>
              <a:rPr lang="uk-UA" dirty="0"/>
              <a:t>. Тойнбі (1889 – 1975) - британський історик, розробив комплексну теорію цивілізацій у своїй монументальній праці «Дослідження історії». Підхід Тойнбі до вивчення цивілізацій примітний систематичним аналізом історичних закономірностей і визначенням повторюваних тем у розвитку та занепаді цивілізацій.</a:t>
            </a:r>
          </a:p>
        </p:txBody>
      </p:sp>
      <p:pic>
        <p:nvPicPr>
          <p:cNvPr id="5" name="Місце для вмісту 4">
            <a:extLst>
              <a:ext uri="{FF2B5EF4-FFF2-40B4-BE49-F238E27FC236}">
                <a16:creationId xmlns:a16="http://schemas.microsoft.com/office/drawing/2014/main" id="{7C7E75DE-0327-47CD-9425-DB8D502C6E72}"/>
              </a:ext>
            </a:extLst>
          </p:cNvPr>
          <p:cNvPicPr>
            <a:picLocks noGrp="1" noChangeAspect="1"/>
          </p:cNvPicPr>
          <p:nvPr>
            <p:ph sz="half" idx="2"/>
          </p:nvPr>
        </p:nvPicPr>
        <p:blipFill>
          <a:blip r:embed="rId2"/>
          <a:stretch>
            <a:fillRect/>
          </a:stretch>
        </p:blipFill>
        <p:spPr>
          <a:xfrm>
            <a:off x="8357524" y="434787"/>
            <a:ext cx="2920076" cy="41792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32621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978EE75-DB44-4A12-AEF9-C240E1FBAAAF}"/>
              </a:ext>
            </a:extLst>
          </p:cNvPr>
          <p:cNvSpPr>
            <a:spLocks noGrp="1"/>
          </p:cNvSpPr>
          <p:nvPr>
            <p:ph type="title"/>
          </p:nvPr>
        </p:nvSpPr>
        <p:spPr/>
        <p:txBody>
          <a:bodyPr/>
          <a:lstStyle/>
          <a:p>
            <a:pPr algn="ctr"/>
            <a:r>
              <a:rPr lang="uk-UA" dirty="0"/>
              <a:t>Теорія цивілізацій А. Тойнбі</a:t>
            </a:r>
          </a:p>
        </p:txBody>
      </p:sp>
      <p:sp>
        <p:nvSpPr>
          <p:cNvPr id="3" name="Місце для вмісту 2">
            <a:extLst>
              <a:ext uri="{FF2B5EF4-FFF2-40B4-BE49-F238E27FC236}">
                <a16:creationId xmlns:a16="http://schemas.microsoft.com/office/drawing/2014/main" id="{9A9249BD-B5A5-4875-A0D8-E65C848C09AA}"/>
              </a:ext>
            </a:extLst>
          </p:cNvPr>
          <p:cNvSpPr>
            <a:spLocks noGrp="1"/>
          </p:cNvSpPr>
          <p:nvPr>
            <p:ph sz="half" idx="1"/>
          </p:nvPr>
        </p:nvSpPr>
        <p:spPr>
          <a:xfrm>
            <a:off x="486988" y="603377"/>
            <a:ext cx="5134878" cy="3615267"/>
          </a:xfrm>
        </p:spPr>
        <p:txBody>
          <a:bodyPr>
            <a:normAutofit fontScale="85000" lnSpcReduction="20000"/>
          </a:bodyPr>
          <a:lstStyle/>
          <a:p>
            <a:pPr algn="just"/>
            <a:r>
              <a:rPr lang="uk-UA" b="1" dirty="0">
                <a:solidFill>
                  <a:srgbClr val="0070C0"/>
                </a:solidFill>
              </a:rPr>
              <a:t>1. Цивілізація як живий організм.</a:t>
            </a:r>
          </a:p>
          <a:p>
            <a:pPr algn="just"/>
            <a:r>
              <a:rPr lang="uk-UA" dirty="0"/>
              <a:t>Тойнбі розглядав цивілізації як живі організми з різними життєвими циклами. Він підкреслював, що цивілізації проходять через процес народження, зростання, розпаду та остаточного розпаду, подібний до життєвого циклу окремої людини чи біологічного організму.</a:t>
            </a:r>
          </a:p>
          <a:p>
            <a:pPr algn="just"/>
            <a:r>
              <a:rPr lang="uk-UA" b="1" dirty="0">
                <a:solidFill>
                  <a:srgbClr val="0070C0"/>
                </a:solidFill>
              </a:rPr>
              <a:t>2. Виклик і відповідь. </a:t>
            </a:r>
          </a:p>
          <a:p>
            <a:pPr algn="just"/>
            <a:r>
              <a:rPr lang="uk-UA" dirty="0"/>
              <a:t>Тойнбі ввів концепцію «Виклик і відповідь» як фундаментальну динаміку в житті цивілізацій. Він стверджував, що зіткнення з викликами, зовнішніми чи внутрішніми, формує курс цивілізації. Те, як суспільство реагує на виклики, визначає його долю.</a:t>
            </a:r>
          </a:p>
        </p:txBody>
      </p:sp>
      <p:sp>
        <p:nvSpPr>
          <p:cNvPr id="4" name="Місце для вмісту 3">
            <a:extLst>
              <a:ext uri="{FF2B5EF4-FFF2-40B4-BE49-F238E27FC236}">
                <a16:creationId xmlns:a16="http://schemas.microsoft.com/office/drawing/2014/main" id="{B7BAA42E-B6CC-41EA-BC88-CA25040DDDC0}"/>
              </a:ext>
            </a:extLst>
          </p:cNvPr>
          <p:cNvSpPr>
            <a:spLocks noGrp="1"/>
          </p:cNvSpPr>
          <p:nvPr>
            <p:ph sz="half" idx="2"/>
          </p:nvPr>
        </p:nvSpPr>
        <p:spPr>
          <a:xfrm>
            <a:off x="6005356" y="563035"/>
            <a:ext cx="5699656" cy="3615266"/>
          </a:xfrm>
        </p:spPr>
        <p:txBody>
          <a:bodyPr>
            <a:normAutofit fontScale="85000" lnSpcReduction="20000"/>
          </a:bodyPr>
          <a:lstStyle/>
          <a:p>
            <a:pPr algn="just"/>
            <a:r>
              <a:rPr lang="uk-UA" b="1" dirty="0">
                <a:solidFill>
                  <a:srgbClr val="0070C0"/>
                </a:solidFill>
              </a:rPr>
              <a:t>3. Зіткнення цивілізації із зовнішніми та внутрішніми викликами.</a:t>
            </a:r>
          </a:p>
          <a:p>
            <a:pPr algn="just"/>
            <a:r>
              <a:rPr lang="uk-UA" dirty="0"/>
              <a:t>Тойнбі виділив два типи викликів: зовнішні та внутрішні. Зовнішні виклики походять від інших цивілізацій або природних сил, тоді як внутрішні виклики виникають із самого суспільства, наприклад, соціальні, економічні чи політичні проблеми.</a:t>
            </a:r>
          </a:p>
          <a:p>
            <a:pPr algn="just"/>
            <a:r>
              <a:rPr lang="uk-UA" b="1" dirty="0">
                <a:solidFill>
                  <a:srgbClr val="0070C0"/>
                </a:solidFill>
              </a:rPr>
              <a:t>4. Зростання та розширення.</a:t>
            </a:r>
          </a:p>
          <a:p>
            <a:pPr algn="just"/>
            <a:r>
              <a:rPr lang="uk-UA" dirty="0"/>
              <a:t>На ранніх стадіях цивілізація переживає період зростання та розширення, що характеризується творчими відповідями на виклики та розвитком нових інститутів, технологій і культурних досягнень.</a:t>
            </a:r>
          </a:p>
        </p:txBody>
      </p:sp>
    </p:spTree>
    <p:extLst>
      <p:ext uri="{BB962C8B-B14F-4D97-AF65-F5344CB8AC3E}">
        <p14:creationId xmlns:p14="http://schemas.microsoft.com/office/powerpoint/2010/main" val="870468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86C786A-4AE6-48B8-9679-EF46B176AAE8}"/>
              </a:ext>
            </a:extLst>
          </p:cNvPr>
          <p:cNvSpPr>
            <a:spLocks noGrp="1"/>
          </p:cNvSpPr>
          <p:nvPr>
            <p:ph type="title"/>
          </p:nvPr>
        </p:nvSpPr>
        <p:spPr/>
        <p:txBody>
          <a:bodyPr/>
          <a:lstStyle/>
          <a:p>
            <a:pPr algn="ctr"/>
            <a:r>
              <a:rPr lang="uk-UA" dirty="0"/>
              <a:t>Теорія цивілізацій А. Тойнбі</a:t>
            </a:r>
          </a:p>
        </p:txBody>
      </p:sp>
      <p:sp>
        <p:nvSpPr>
          <p:cNvPr id="3" name="Місце для вмісту 2">
            <a:extLst>
              <a:ext uri="{FF2B5EF4-FFF2-40B4-BE49-F238E27FC236}">
                <a16:creationId xmlns:a16="http://schemas.microsoft.com/office/drawing/2014/main" id="{CACDD44A-4EDF-408A-BCB7-EA81A0470A91}"/>
              </a:ext>
            </a:extLst>
          </p:cNvPr>
          <p:cNvSpPr>
            <a:spLocks noGrp="1"/>
          </p:cNvSpPr>
          <p:nvPr>
            <p:ph sz="half" idx="1"/>
          </p:nvPr>
        </p:nvSpPr>
        <p:spPr>
          <a:xfrm>
            <a:off x="188259" y="685800"/>
            <a:ext cx="5433607" cy="3615267"/>
          </a:xfrm>
        </p:spPr>
        <p:txBody>
          <a:bodyPr>
            <a:noAutofit/>
          </a:bodyPr>
          <a:lstStyle/>
          <a:p>
            <a:r>
              <a:rPr lang="uk-UA" sz="1600" b="1" dirty="0">
                <a:solidFill>
                  <a:srgbClr val="0070C0"/>
                </a:solidFill>
              </a:rPr>
              <a:t>5. Смутний час.</a:t>
            </a:r>
          </a:p>
          <a:p>
            <a:r>
              <a:rPr lang="uk-UA" sz="1600" dirty="0"/>
              <a:t>У міру дорослішання цивілізація може зіткнутися з «Смутним часом» або періодом внутрішніх чвар, соціального розпаду та руйнування усталених інститутів. Ця фаза має вирішальне значення для визначення того, відновиться чи занепаде цивілізація.</a:t>
            </a:r>
          </a:p>
          <a:p>
            <a:r>
              <a:rPr lang="uk-UA" sz="1600" b="1" dirty="0">
                <a:solidFill>
                  <a:srgbClr val="0070C0"/>
                </a:solidFill>
              </a:rPr>
              <a:t>6. Вселенські держави та вселенські церкви.</a:t>
            </a:r>
          </a:p>
          <a:p>
            <a:r>
              <a:rPr lang="uk-UA" sz="1600" dirty="0"/>
              <a:t>Тойнбі зауважив, що успішні цивілізації мають тенденцію створювати універсальні держави та універсальні церкви. Універсальні держави — це політичні утворення, які об’єднують різноманітні культури, а Вселенські церкви — це релігійні або духовні рухи глобального масштабу.</a:t>
            </a:r>
          </a:p>
        </p:txBody>
      </p:sp>
      <p:sp>
        <p:nvSpPr>
          <p:cNvPr id="4" name="Місце для вмісту 3">
            <a:extLst>
              <a:ext uri="{FF2B5EF4-FFF2-40B4-BE49-F238E27FC236}">
                <a16:creationId xmlns:a16="http://schemas.microsoft.com/office/drawing/2014/main" id="{2842F029-7FD5-478B-BCD6-8BE6ABEAD5BD}"/>
              </a:ext>
            </a:extLst>
          </p:cNvPr>
          <p:cNvSpPr>
            <a:spLocks noGrp="1"/>
          </p:cNvSpPr>
          <p:nvPr>
            <p:ph sz="half" idx="2"/>
          </p:nvPr>
        </p:nvSpPr>
        <p:spPr>
          <a:xfrm>
            <a:off x="5808133" y="685801"/>
            <a:ext cx="5433607" cy="3615266"/>
          </a:xfrm>
        </p:spPr>
        <p:txBody>
          <a:bodyPr>
            <a:noAutofit/>
          </a:bodyPr>
          <a:lstStyle/>
          <a:p>
            <a:pPr algn="just"/>
            <a:r>
              <a:rPr lang="uk-UA" sz="1600" b="1" dirty="0">
                <a:solidFill>
                  <a:srgbClr val="0070C0"/>
                </a:solidFill>
              </a:rPr>
              <a:t>7. Розпад і руйнування.</a:t>
            </a:r>
          </a:p>
          <a:p>
            <a:pPr algn="just"/>
            <a:r>
              <a:rPr lang="uk-UA" sz="1600" dirty="0"/>
              <a:t>Останнім етапом у моделі Тойнбі є дезінтеграція, коли цивілізація руйнується через нездатність адекватно реагувати на виклики. Ця фаза призводить до остаточного краху цивілізації.</a:t>
            </a:r>
          </a:p>
          <a:p>
            <a:pPr algn="just"/>
            <a:r>
              <a:rPr lang="uk-UA" sz="1600" b="1" dirty="0">
                <a:solidFill>
                  <a:srgbClr val="0070C0"/>
                </a:solidFill>
              </a:rPr>
              <a:t>8. Проблема зупиненого розвитку.</a:t>
            </a:r>
          </a:p>
          <a:p>
            <a:pPr algn="just"/>
            <a:r>
              <a:rPr lang="uk-UA" sz="1600" dirty="0"/>
              <a:t>Тойнбі ввів концепцію «виклику зупиненого розвитку», припускаючи, що цивілізація, яка занепадає, може бути відроджена, якщо вона стикається з новим творчим викликом, який стимулює позитивну відповідь.</a:t>
            </a:r>
          </a:p>
        </p:txBody>
      </p:sp>
    </p:spTree>
    <p:extLst>
      <p:ext uri="{BB962C8B-B14F-4D97-AF65-F5344CB8AC3E}">
        <p14:creationId xmlns:p14="http://schemas.microsoft.com/office/powerpoint/2010/main" val="65895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AB75D6-8568-45B5-9373-78365A6B8CA3}"/>
              </a:ext>
            </a:extLst>
          </p:cNvPr>
          <p:cNvSpPr>
            <a:spLocks noGrp="1"/>
          </p:cNvSpPr>
          <p:nvPr>
            <p:ph type="title"/>
          </p:nvPr>
        </p:nvSpPr>
        <p:spPr/>
        <p:txBody>
          <a:bodyPr/>
          <a:lstStyle/>
          <a:p>
            <a:pPr algn="ctr"/>
            <a:r>
              <a:rPr lang="uk-UA" dirty="0"/>
              <a:t>Теорія цивілізацій </a:t>
            </a:r>
            <a:r>
              <a:rPr lang="uk-UA" dirty="0" err="1"/>
              <a:t>Ф.Фукуями</a:t>
            </a:r>
            <a:endParaRPr lang="uk-UA" dirty="0"/>
          </a:p>
        </p:txBody>
      </p:sp>
      <p:sp>
        <p:nvSpPr>
          <p:cNvPr id="3" name="Місце для вмісту 2">
            <a:extLst>
              <a:ext uri="{FF2B5EF4-FFF2-40B4-BE49-F238E27FC236}">
                <a16:creationId xmlns:a16="http://schemas.microsoft.com/office/drawing/2014/main" id="{A428690B-9EFF-4E6B-814F-03E29FF8FC55}"/>
              </a:ext>
            </a:extLst>
          </p:cNvPr>
          <p:cNvSpPr>
            <a:spLocks noGrp="1"/>
          </p:cNvSpPr>
          <p:nvPr>
            <p:ph sz="half" idx="1"/>
          </p:nvPr>
        </p:nvSpPr>
        <p:spPr/>
        <p:txBody>
          <a:bodyPr>
            <a:normAutofit fontScale="92500" lnSpcReduction="20000"/>
          </a:bodyPr>
          <a:lstStyle/>
          <a:p>
            <a:pPr algn="just"/>
            <a:r>
              <a:rPr lang="uk-UA" dirty="0"/>
              <a:t>Френсіс </a:t>
            </a:r>
            <a:r>
              <a:rPr lang="uk-UA" dirty="0" err="1"/>
              <a:t>Фукуяма</a:t>
            </a:r>
            <a:r>
              <a:rPr lang="uk-UA" dirty="0"/>
              <a:t> (1952)- американський політолог і філософ, найбільш відомий своєю теорією політичного розвитку та концепцією «Кінець історії». Ідеї </a:t>
            </a:r>
            <a:r>
              <a:rPr lang="uk-UA" dirty="0" err="1"/>
              <a:t>Фукуями</a:t>
            </a:r>
            <a:r>
              <a:rPr lang="uk-UA" dirty="0"/>
              <a:t> отримали широкий розголос після публікації його есе «Кінець історії?» у 1989 році та пізніше розширено у книзі «Кінець історії та остання людина» у 1992 році. Хоча робота </a:t>
            </a:r>
            <a:r>
              <a:rPr lang="uk-UA" dirty="0" err="1"/>
              <a:t>Фукуями</a:t>
            </a:r>
            <a:r>
              <a:rPr lang="uk-UA" dirty="0"/>
              <a:t> не є традиційною теорією цивілізацій, вона торкається еволюції політичних систем та їхнього зв’язку з ширшим контекстом цивілізацій.</a:t>
            </a:r>
          </a:p>
        </p:txBody>
      </p:sp>
      <p:pic>
        <p:nvPicPr>
          <p:cNvPr id="5" name="Місце для вмісту 4">
            <a:extLst>
              <a:ext uri="{FF2B5EF4-FFF2-40B4-BE49-F238E27FC236}">
                <a16:creationId xmlns:a16="http://schemas.microsoft.com/office/drawing/2014/main" id="{36EDE22B-1807-4641-BF8A-436A8C1EAE0D}"/>
              </a:ext>
            </a:extLst>
          </p:cNvPr>
          <p:cNvPicPr>
            <a:picLocks noGrp="1" noChangeAspect="1"/>
          </p:cNvPicPr>
          <p:nvPr>
            <p:ph sz="half" idx="2"/>
          </p:nvPr>
        </p:nvPicPr>
        <p:blipFill>
          <a:blip r:embed="rId2"/>
          <a:stretch>
            <a:fillRect/>
          </a:stretch>
        </p:blipFill>
        <p:spPr>
          <a:xfrm>
            <a:off x="6751637" y="863601"/>
            <a:ext cx="4933950" cy="2775346"/>
          </a:xfrm>
          <a:prstGeom prst="rect">
            <a:avLst/>
          </a:prstGeom>
        </p:spPr>
      </p:pic>
    </p:spTree>
    <p:extLst>
      <p:ext uri="{BB962C8B-B14F-4D97-AF65-F5344CB8AC3E}">
        <p14:creationId xmlns:p14="http://schemas.microsoft.com/office/powerpoint/2010/main" val="284992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ABCAD90-2B77-4A09-B11E-3CDE51CE6A5A}"/>
              </a:ext>
            </a:extLst>
          </p:cNvPr>
          <p:cNvSpPr>
            <a:spLocks noGrp="1"/>
          </p:cNvSpPr>
          <p:nvPr>
            <p:ph type="title"/>
          </p:nvPr>
        </p:nvSpPr>
        <p:spPr>
          <a:xfrm>
            <a:off x="962118" y="4747309"/>
            <a:ext cx="8534400" cy="1507067"/>
          </a:xfrm>
        </p:spPr>
        <p:txBody>
          <a:bodyPr/>
          <a:lstStyle/>
          <a:p>
            <a:pPr algn="ctr"/>
            <a:r>
              <a:rPr lang="uk-UA" dirty="0"/>
              <a:t>Теорія цивілізацій </a:t>
            </a:r>
            <a:r>
              <a:rPr lang="uk-UA" dirty="0" err="1"/>
              <a:t>Ф.Фукуями</a:t>
            </a:r>
            <a:endParaRPr lang="uk-UA" dirty="0"/>
          </a:p>
        </p:txBody>
      </p:sp>
      <p:sp>
        <p:nvSpPr>
          <p:cNvPr id="3" name="Місце для вмісту 2">
            <a:extLst>
              <a:ext uri="{FF2B5EF4-FFF2-40B4-BE49-F238E27FC236}">
                <a16:creationId xmlns:a16="http://schemas.microsoft.com/office/drawing/2014/main" id="{FF16BEFA-799B-4E7B-8256-B7E6E68BF6BD}"/>
              </a:ext>
            </a:extLst>
          </p:cNvPr>
          <p:cNvSpPr>
            <a:spLocks noGrp="1"/>
          </p:cNvSpPr>
          <p:nvPr>
            <p:ph sz="half" idx="1"/>
          </p:nvPr>
        </p:nvSpPr>
        <p:spPr>
          <a:xfrm>
            <a:off x="197225" y="385482"/>
            <a:ext cx="5424642" cy="4446494"/>
          </a:xfrm>
        </p:spPr>
        <p:txBody>
          <a:bodyPr>
            <a:normAutofit fontScale="85000" lnSpcReduction="10000"/>
          </a:bodyPr>
          <a:lstStyle/>
          <a:p>
            <a:pPr algn="just"/>
            <a:r>
              <a:rPr lang="uk-UA" b="1" dirty="0">
                <a:solidFill>
                  <a:srgbClr val="0070C0"/>
                </a:solidFill>
              </a:rPr>
              <a:t>1. Кінець історії.</a:t>
            </a:r>
          </a:p>
          <a:p>
            <a:pPr algn="just"/>
            <a:r>
              <a:rPr lang="uk-UA" dirty="0"/>
              <a:t>Центральна теза </a:t>
            </a:r>
            <a:r>
              <a:rPr lang="uk-UA" dirty="0" err="1"/>
              <a:t>Фукуями</a:t>
            </a:r>
            <a:r>
              <a:rPr lang="uk-UA" dirty="0"/>
              <a:t> обертається навколо ідеї про те, що ліберальна демократія може стати кінцевою точкою соціокультурної еволюції людства. Він стверджує, що кінець холодної війни та крах комунізму стали сигналом про перемогу ліберальної демократії як остаточної та найефективнішої форми правління.</a:t>
            </a:r>
          </a:p>
          <a:p>
            <a:pPr algn="just"/>
            <a:r>
              <a:rPr lang="uk-UA" b="1" dirty="0">
                <a:solidFill>
                  <a:srgbClr val="0070C0"/>
                </a:solidFill>
              </a:rPr>
              <a:t>2. Телеологічний погляд на історію.</a:t>
            </a:r>
          </a:p>
          <a:p>
            <a:pPr algn="just"/>
            <a:r>
              <a:rPr lang="uk-UA" dirty="0"/>
              <a:t>Погляд </a:t>
            </a:r>
            <a:r>
              <a:rPr lang="uk-UA" dirty="0" err="1"/>
              <a:t>Фукуями</a:t>
            </a:r>
            <a:r>
              <a:rPr lang="uk-UA" dirty="0"/>
              <a:t> дещо телеологічний, припускаючи, що історія має напрямок і мету. Він стверджує, що розвиток політичних систем рухається до реалізації певних універсальних цінностей, зокрема ліберальної демократії та захисту прав особистості.</a:t>
            </a:r>
          </a:p>
        </p:txBody>
      </p:sp>
      <p:sp>
        <p:nvSpPr>
          <p:cNvPr id="4" name="Місце для вмісту 3">
            <a:extLst>
              <a:ext uri="{FF2B5EF4-FFF2-40B4-BE49-F238E27FC236}">
                <a16:creationId xmlns:a16="http://schemas.microsoft.com/office/drawing/2014/main" id="{0D31D160-99E5-4EA5-BC0C-04F815E9A800}"/>
              </a:ext>
            </a:extLst>
          </p:cNvPr>
          <p:cNvSpPr>
            <a:spLocks noGrp="1"/>
          </p:cNvSpPr>
          <p:nvPr>
            <p:ph sz="half" idx="2"/>
          </p:nvPr>
        </p:nvSpPr>
        <p:spPr>
          <a:xfrm>
            <a:off x="5736416" y="385482"/>
            <a:ext cx="6061138" cy="4536142"/>
          </a:xfrm>
        </p:spPr>
        <p:txBody>
          <a:bodyPr>
            <a:normAutofit fontScale="85000" lnSpcReduction="10000"/>
          </a:bodyPr>
          <a:lstStyle/>
          <a:p>
            <a:pPr algn="just"/>
            <a:r>
              <a:rPr lang="uk-UA" b="1" dirty="0">
                <a:solidFill>
                  <a:srgbClr val="0070C0"/>
                </a:solidFill>
              </a:rPr>
              <a:t>3. Ліберальна демократія як універсальна норма.</a:t>
            </a:r>
          </a:p>
          <a:p>
            <a:pPr algn="just"/>
            <a:r>
              <a:rPr lang="uk-UA" dirty="0" err="1"/>
              <a:t>Фукуяма</a:t>
            </a:r>
            <a:r>
              <a:rPr lang="uk-UA" dirty="0"/>
              <a:t> вважає, що ліберальна демократія з акцентом на індивідуальній свободі, верховенстві права та підзвітних інституціях є універсальною нормою, яка застосовна в різних цивілізаціях і культурах. Він стверджує, що ці принципи апелюють до фундаментальних прагнень людини.</a:t>
            </a:r>
          </a:p>
          <a:p>
            <a:pPr algn="just"/>
            <a:r>
              <a:rPr lang="uk-UA" b="1" dirty="0">
                <a:solidFill>
                  <a:srgbClr val="0070C0"/>
                </a:solidFill>
              </a:rPr>
              <a:t>4. Виклики ліберальній демократії.</a:t>
            </a:r>
          </a:p>
          <a:p>
            <a:pPr algn="just"/>
            <a:r>
              <a:rPr lang="uk-UA" dirty="0"/>
              <a:t>Хоча </a:t>
            </a:r>
            <a:r>
              <a:rPr lang="uk-UA" dirty="0" err="1"/>
              <a:t>Фукуяма</a:t>
            </a:r>
            <a:r>
              <a:rPr lang="uk-UA" dirty="0"/>
              <a:t> бачить ліберальну демократію як кінцеву точку історії, він визнає, що реалізація цих ідеалів стикається з проблемами. Авторитарні режими, націоналізм і релігійний фундаменталізм визначаються як потенційні загрози глобальному поширенню ліберально-демократичних цінностей.</a:t>
            </a:r>
          </a:p>
        </p:txBody>
      </p:sp>
    </p:spTree>
    <p:extLst>
      <p:ext uri="{BB962C8B-B14F-4D97-AF65-F5344CB8AC3E}">
        <p14:creationId xmlns:p14="http://schemas.microsoft.com/office/powerpoint/2010/main" val="2179343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F08F0A-A017-4DC6-A124-9746EFCDBE9C}"/>
              </a:ext>
            </a:extLst>
          </p:cNvPr>
          <p:cNvSpPr>
            <a:spLocks noGrp="1"/>
          </p:cNvSpPr>
          <p:nvPr>
            <p:ph type="title"/>
          </p:nvPr>
        </p:nvSpPr>
        <p:spPr/>
        <p:txBody>
          <a:bodyPr/>
          <a:lstStyle/>
          <a:p>
            <a:pPr algn="ctr"/>
            <a:r>
              <a:rPr lang="uk-UA" dirty="0"/>
              <a:t>Теорія цивілізацій </a:t>
            </a:r>
            <a:r>
              <a:rPr lang="uk-UA" dirty="0" err="1"/>
              <a:t>Ф.Фукуями</a:t>
            </a:r>
            <a:endParaRPr lang="uk-UA" dirty="0"/>
          </a:p>
        </p:txBody>
      </p:sp>
      <p:sp>
        <p:nvSpPr>
          <p:cNvPr id="3" name="Місце для вмісту 2">
            <a:extLst>
              <a:ext uri="{FF2B5EF4-FFF2-40B4-BE49-F238E27FC236}">
                <a16:creationId xmlns:a16="http://schemas.microsoft.com/office/drawing/2014/main" id="{AF604C3D-ED61-4998-ACE3-3354ABAB12A2}"/>
              </a:ext>
            </a:extLst>
          </p:cNvPr>
          <p:cNvSpPr>
            <a:spLocks noGrp="1"/>
          </p:cNvSpPr>
          <p:nvPr>
            <p:ph sz="half" idx="1"/>
          </p:nvPr>
        </p:nvSpPr>
        <p:spPr>
          <a:xfrm>
            <a:off x="528919" y="385482"/>
            <a:ext cx="5567082" cy="3915585"/>
          </a:xfrm>
        </p:spPr>
        <p:txBody>
          <a:bodyPr>
            <a:normAutofit fontScale="85000" lnSpcReduction="20000"/>
          </a:bodyPr>
          <a:lstStyle/>
          <a:p>
            <a:r>
              <a:rPr lang="uk-UA" b="1" dirty="0">
                <a:solidFill>
                  <a:srgbClr val="0070C0"/>
                </a:solidFill>
              </a:rPr>
              <a:t>5. Остання людина і </a:t>
            </a:r>
            <a:r>
              <a:rPr lang="uk-UA" b="1" dirty="0" err="1">
                <a:solidFill>
                  <a:srgbClr val="0070C0"/>
                </a:solidFill>
              </a:rPr>
              <a:t>Тимос</a:t>
            </a:r>
            <a:r>
              <a:rPr lang="uk-UA" b="1" dirty="0">
                <a:solidFill>
                  <a:srgbClr val="0070C0"/>
                </a:solidFill>
              </a:rPr>
              <a:t>.</a:t>
            </a:r>
          </a:p>
          <a:p>
            <a:pPr algn="just"/>
            <a:r>
              <a:rPr lang="uk-UA" dirty="0" err="1"/>
              <a:t>Фукуяма</a:t>
            </a:r>
            <a:r>
              <a:rPr lang="uk-UA" dirty="0"/>
              <a:t> вводить поняття «</a:t>
            </a:r>
            <a:r>
              <a:rPr lang="uk-UA" dirty="0" err="1"/>
              <a:t>Тимос</a:t>
            </a:r>
            <a:r>
              <a:rPr lang="uk-UA" dirty="0"/>
              <a:t>», термін, запозичений у Платона, для опису людського прагнення до визнання, гідності та поваги. Він припускає, що ліберальні демократії повинні звертати увагу на психологічні потреби індивідів, щоб уникнути почуття відчуження та образи, які можуть призвести до зростання альтернативних політичних ідеологій.</a:t>
            </a:r>
          </a:p>
          <a:p>
            <a:pPr algn="just"/>
            <a:r>
              <a:rPr lang="uk-UA" b="1" dirty="0">
                <a:solidFill>
                  <a:srgbClr val="0070C0"/>
                </a:solidFill>
              </a:rPr>
              <a:t>6. Цивілізаційний розвиток.</a:t>
            </a:r>
          </a:p>
          <a:p>
            <a:pPr algn="just"/>
            <a:r>
              <a:rPr lang="uk-UA" dirty="0"/>
              <a:t>Хоча </a:t>
            </a:r>
            <a:r>
              <a:rPr lang="uk-UA" dirty="0" err="1"/>
              <a:t>Фукуяма</a:t>
            </a:r>
            <a:r>
              <a:rPr lang="uk-UA" dirty="0"/>
              <a:t> не розробляє комплексної теорії цивілізацій, його ідеї торкаються етапів розвитку політичних систем у ширшому контексті цивілізацій. Еволюція політичних структур розглядається як ключовий фактор, що визначає успіх чи поразку суспільства.</a:t>
            </a:r>
          </a:p>
        </p:txBody>
      </p:sp>
      <p:sp>
        <p:nvSpPr>
          <p:cNvPr id="4" name="Місце для вмісту 3">
            <a:extLst>
              <a:ext uri="{FF2B5EF4-FFF2-40B4-BE49-F238E27FC236}">
                <a16:creationId xmlns:a16="http://schemas.microsoft.com/office/drawing/2014/main" id="{E3F85CF3-DDBD-4F49-AEE2-C5956C6B0468}"/>
              </a:ext>
            </a:extLst>
          </p:cNvPr>
          <p:cNvSpPr>
            <a:spLocks noGrp="1"/>
          </p:cNvSpPr>
          <p:nvPr>
            <p:ph sz="half" idx="2"/>
          </p:nvPr>
        </p:nvSpPr>
        <p:spPr>
          <a:xfrm>
            <a:off x="6212541" y="425822"/>
            <a:ext cx="5295248" cy="3915585"/>
          </a:xfrm>
        </p:spPr>
        <p:txBody>
          <a:bodyPr>
            <a:normAutofit fontScale="85000" lnSpcReduction="20000"/>
          </a:bodyPr>
          <a:lstStyle/>
          <a:p>
            <a:pPr algn="just"/>
            <a:r>
              <a:rPr lang="uk-UA" sz="2300" b="1" dirty="0">
                <a:solidFill>
                  <a:srgbClr val="0070C0"/>
                </a:solidFill>
              </a:rPr>
              <a:t>7.  Глобалізація та культурна гомогенізація</a:t>
            </a:r>
            <a:r>
              <a:rPr lang="uk-UA" sz="2300" dirty="0"/>
              <a:t>.</a:t>
            </a:r>
          </a:p>
          <a:p>
            <a:pPr algn="just"/>
            <a:r>
              <a:rPr lang="uk-UA" sz="2300" dirty="0" err="1"/>
              <a:t>Фукуяма</a:t>
            </a:r>
            <a:r>
              <a:rPr lang="uk-UA" sz="2300" dirty="0"/>
              <a:t> обговорює роль глобалізації в сприянні поширенню ліберальних демократичних цінностей, але також визнає занепокоєння щодо потенційної гомогенізації культур. Він стверджує, що глобалізація не обов’язково стирає культурні відмінності, але може призвести до злиття політичних систем.</a:t>
            </a:r>
          </a:p>
          <a:p>
            <a:endParaRPr lang="uk-UA" dirty="0"/>
          </a:p>
        </p:txBody>
      </p:sp>
    </p:spTree>
    <p:extLst>
      <p:ext uri="{BB962C8B-B14F-4D97-AF65-F5344CB8AC3E}">
        <p14:creationId xmlns:p14="http://schemas.microsoft.com/office/powerpoint/2010/main" val="1652807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3746B1F-13D8-4183-8976-26F4E3D65BA0}"/>
              </a:ext>
            </a:extLst>
          </p:cNvPr>
          <p:cNvSpPr>
            <a:spLocks noGrp="1"/>
          </p:cNvSpPr>
          <p:nvPr>
            <p:ph type="title"/>
          </p:nvPr>
        </p:nvSpPr>
        <p:spPr>
          <a:xfrm>
            <a:off x="971083" y="4866839"/>
            <a:ext cx="8534400" cy="1507067"/>
          </a:xfrm>
        </p:spPr>
        <p:txBody>
          <a:bodyPr/>
          <a:lstStyle/>
          <a:p>
            <a:pPr algn="ctr"/>
            <a:r>
              <a:rPr lang="uk-UA" dirty="0"/>
              <a:t>Теорія </a:t>
            </a:r>
            <a:r>
              <a:rPr lang="uk-UA" dirty="0" err="1"/>
              <a:t>Фукуями</a:t>
            </a:r>
            <a:r>
              <a:rPr lang="uk-UA" dirty="0"/>
              <a:t> в контексті </a:t>
            </a:r>
            <a:r>
              <a:rPr lang="uk-UA" dirty="0" err="1"/>
              <a:t>терорології</a:t>
            </a:r>
            <a:endParaRPr lang="uk-UA" dirty="0"/>
          </a:p>
        </p:txBody>
      </p:sp>
      <p:sp>
        <p:nvSpPr>
          <p:cNvPr id="3" name="Місце для вмісту 2">
            <a:extLst>
              <a:ext uri="{FF2B5EF4-FFF2-40B4-BE49-F238E27FC236}">
                <a16:creationId xmlns:a16="http://schemas.microsoft.com/office/drawing/2014/main" id="{EFCEEBE0-F824-461C-808F-6C3EEB034AE0}"/>
              </a:ext>
            </a:extLst>
          </p:cNvPr>
          <p:cNvSpPr>
            <a:spLocks noGrp="1"/>
          </p:cNvSpPr>
          <p:nvPr>
            <p:ph sz="half" idx="1"/>
          </p:nvPr>
        </p:nvSpPr>
        <p:spPr>
          <a:xfrm>
            <a:off x="684211" y="376518"/>
            <a:ext cx="5123921" cy="4572000"/>
          </a:xfrm>
        </p:spPr>
        <p:txBody>
          <a:bodyPr>
            <a:normAutofit fontScale="85000" lnSpcReduction="20000"/>
          </a:bodyPr>
          <a:lstStyle/>
          <a:p>
            <a:pPr algn="just"/>
            <a:r>
              <a:rPr lang="uk-UA" b="1" dirty="0">
                <a:solidFill>
                  <a:srgbClr val="0070C0"/>
                </a:solidFill>
              </a:rPr>
              <a:t>Ендшпіль і конфлікти цивілізацій: </a:t>
            </a:r>
            <a:r>
              <a:rPr lang="uk-UA" dirty="0" err="1"/>
              <a:t>Фукуяма</a:t>
            </a:r>
            <a:r>
              <a:rPr lang="uk-UA" dirty="0"/>
              <a:t> визначив "кінець історії" як перемогу ліберальної демократії і капіталізму як основних ідейних систем. Однак в ряді регіонів світу, де ці ідеї не </a:t>
            </a:r>
            <a:r>
              <a:rPr lang="uk-UA" dirty="0" err="1"/>
              <a:t>вживли</a:t>
            </a:r>
            <a:r>
              <a:rPr lang="uk-UA" dirty="0"/>
              <a:t>, може виникати конфлікт і різні форми опозиції, включаючи тероризм.</a:t>
            </a:r>
          </a:p>
          <a:p>
            <a:pPr algn="just"/>
            <a:r>
              <a:rPr lang="uk-UA" b="1" dirty="0">
                <a:solidFill>
                  <a:srgbClr val="0070C0"/>
                </a:solidFill>
              </a:rPr>
              <a:t>Легітимність та політичний режим</a:t>
            </a:r>
            <a:r>
              <a:rPr lang="uk-UA" dirty="0"/>
              <a:t>: </a:t>
            </a:r>
            <a:r>
              <a:rPr lang="uk-UA" dirty="0" err="1"/>
              <a:t>Фукуяма</a:t>
            </a:r>
            <a:r>
              <a:rPr lang="uk-UA" dirty="0"/>
              <a:t> розглядає питання легітимності політичних режимів та інститутів. Деякі форми тероризму можуть виникати як реакція на відчуття нелегітимності чи тиску з боку сучасних політичних структур.</a:t>
            </a:r>
          </a:p>
          <a:p>
            <a:pPr algn="just"/>
            <a:r>
              <a:rPr lang="uk-UA" b="1" dirty="0">
                <a:solidFill>
                  <a:srgbClr val="0070C0"/>
                </a:solidFill>
              </a:rPr>
              <a:t>Відсутність альтернатив</a:t>
            </a:r>
            <a:r>
              <a:rPr lang="uk-UA" dirty="0"/>
              <a:t>: </a:t>
            </a:r>
            <a:r>
              <a:rPr lang="uk-UA" dirty="0" err="1"/>
              <a:t>Фукуяма</a:t>
            </a:r>
            <a:r>
              <a:rPr lang="uk-UA" dirty="0"/>
              <a:t> наголошує важливість існування ефективних альтернатив ліберальній демократії. В районах, де ці альтернативи обмежені чи відсутні, тероризм може виглядати як один із засобів вираження протесту чи опозиції.</a:t>
            </a:r>
          </a:p>
        </p:txBody>
      </p:sp>
      <p:sp>
        <p:nvSpPr>
          <p:cNvPr id="4" name="Місце для вмісту 3">
            <a:extLst>
              <a:ext uri="{FF2B5EF4-FFF2-40B4-BE49-F238E27FC236}">
                <a16:creationId xmlns:a16="http://schemas.microsoft.com/office/drawing/2014/main" id="{A3598EE4-BC23-4EAF-9637-527CBA73D8A1}"/>
              </a:ext>
            </a:extLst>
          </p:cNvPr>
          <p:cNvSpPr>
            <a:spLocks noGrp="1"/>
          </p:cNvSpPr>
          <p:nvPr>
            <p:ph sz="half" idx="2"/>
          </p:nvPr>
        </p:nvSpPr>
        <p:spPr>
          <a:xfrm>
            <a:off x="5808133" y="484094"/>
            <a:ext cx="5699655" cy="4464423"/>
          </a:xfrm>
        </p:spPr>
        <p:txBody>
          <a:bodyPr>
            <a:normAutofit fontScale="85000" lnSpcReduction="20000"/>
          </a:bodyPr>
          <a:lstStyle/>
          <a:p>
            <a:pPr algn="just"/>
            <a:r>
              <a:rPr lang="uk-UA" b="1" dirty="0">
                <a:solidFill>
                  <a:srgbClr val="0070C0"/>
                </a:solidFill>
              </a:rPr>
              <a:t>Глобалізація і тероризм: </a:t>
            </a:r>
            <a:r>
              <a:rPr lang="uk-UA" dirty="0" err="1"/>
              <a:t>Фукуяма</a:t>
            </a:r>
            <a:r>
              <a:rPr lang="uk-UA" dirty="0"/>
              <a:t> висловлює обурення неврегульованим аспектом глобалізації. Це може взаємодіяти з дослідженням тероризму, зокрема, з погляду того, як глобальні тенденції можуть впливати на формування та поширення ідеологій терористичних груп.</a:t>
            </a:r>
          </a:p>
          <a:p>
            <a:pPr algn="just"/>
            <a:r>
              <a:rPr lang="uk-UA" b="1" dirty="0">
                <a:solidFill>
                  <a:srgbClr val="0070C0"/>
                </a:solidFill>
              </a:rPr>
              <a:t>Поширення ідеології: </a:t>
            </a:r>
            <a:r>
              <a:rPr lang="uk-UA" dirty="0"/>
              <a:t>Врахування того, як ідеології, включаючи релігійні та культурні, розповсюджуються та впливають на регіони, може бути ключовим елементом в аналізі тероризму, особливо в контексті взаємодії цивілізацій.</a:t>
            </a:r>
          </a:p>
          <a:p>
            <a:pPr algn="just"/>
            <a:r>
              <a:rPr lang="uk-UA" b="1" dirty="0">
                <a:solidFill>
                  <a:srgbClr val="0070C0"/>
                </a:solidFill>
              </a:rPr>
              <a:t>Зростання ідентичності: </a:t>
            </a:r>
            <a:r>
              <a:rPr lang="uk-UA" dirty="0" err="1"/>
              <a:t>Фукуяма</a:t>
            </a:r>
            <a:r>
              <a:rPr lang="uk-UA" dirty="0"/>
              <a:t> розглядає важливість ідентичності в політиці. В контексті тероризму це може бути важливим для розуміння того, як індивіди і групи взаємодіють із своєю культурною та цивілізаційною спадщиною.</a:t>
            </a:r>
          </a:p>
          <a:p>
            <a:endParaRPr lang="uk-UA" dirty="0"/>
          </a:p>
        </p:txBody>
      </p:sp>
    </p:spTree>
    <p:extLst>
      <p:ext uri="{BB962C8B-B14F-4D97-AF65-F5344CB8AC3E}">
        <p14:creationId xmlns:p14="http://schemas.microsoft.com/office/powerpoint/2010/main" val="3570273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D4FB85-3BB3-4B87-A3C5-E63F443169BA}"/>
              </a:ext>
            </a:extLst>
          </p:cNvPr>
          <p:cNvSpPr>
            <a:spLocks noGrp="1"/>
          </p:cNvSpPr>
          <p:nvPr>
            <p:ph type="title"/>
          </p:nvPr>
        </p:nvSpPr>
        <p:spPr/>
        <p:txBody>
          <a:bodyPr/>
          <a:lstStyle/>
          <a:p>
            <a:pPr algn="ctr"/>
            <a:r>
              <a:rPr lang="uk-UA" dirty="0"/>
              <a:t>Теорія цивілізацій Ж. </a:t>
            </a:r>
            <a:r>
              <a:rPr lang="uk-UA" dirty="0" err="1"/>
              <a:t>Атталі</a:t>
            </a:r>
            <a:endParaRPr lang="uk-UA" dirty="0"/>
          </a:p>
        </p:txBody>
      </p:sp>
      <p:sp>
        <p:nvSpPr>
          <p:cNvPr id="3" name="Місце для вмісту 2">
            <a:extLst>
              <a:ext uri="{FF2B5EF4-FFF2-40B4-BE49-F238E27FC236}">
                <a16:creationId xmlns:a16="http://schemas.microsoft.com/office/drawing/2014/main" id="{4460E4A4-F974-4A4D-8A7D-98D51C3E2D31}"/>
              </a:ext>
            </a:extLst>
          </p:cNvPr>
          <p:cNvSpPr>
            <a:spLocks noGrp="1"/>
          </p:cNvSpPr>
          <p:nvPr>
            <p:ph sz="half" idx="1"/>
          </p:nvPr>
        </p:nvSpPr>
        <p:spPr>
          <a:xfrm>
            <a:off x="684211" y="685800"/>
            <a:ext cx="6433765" cy="3615267"/>
          </a:xfrm>
        </p:spPr>
        <p:txBody>
          <a:bodyPr>
            <a:normAutofit/>
          </a:bodyPr>
          <a:lstStyle/>
          <a:p>
            <a:pPr algn="just"/>
            <a:r>
              <a:rPr lang="uk-UA" dirty="0"/>
              <a:t>Жак </a:t>
            </a:r>
            <a:r>
              <a:rPr lang="uk-UA" dirty="0" err="1"/>
              <a:t>Атталі</a:t>
            </a:r>
            <a:r>
              <a:rPr lang="uk-UA" dirty="0"/>
              <a:t> (1943) - французький економіст, історик і політичний теоретик, багато писав на широкий спектр тем, включаючи цивілізацію та майбутнє суспільства. Роботи </a:t>
            </a:r>
            <a:r>
              <a:rPr lang="uk-UA" dirty="0" err="1"/>
              <a:t>Атталі</a:t>
            </a:r>
            <a:r>
              <a:rPr lang="uk-UA" dirty="0"/>
              <a:t> часто торкаються аспектів культурного, економічного та політичного розвитку.</a:t>
            </a:r>
          </a:p>
        </p:txBody>
      </p:sp>
      <p:pic>
        <p:nvPicPr>
          <p:cNvPr id="5" name="Місце для вмісту 4">
            <a:extLst>
              <a:ext uri="{FF2B5EF4-FFF2-40B4-BE49-F238E27FC236}">
                <a16:creationId xmlns:a16="http://schemas.microsoft.com/office/drawing/2014/main" id="{0BDD3A89-3441-4923-A4B6-20B99A795849}"/>
              </a:ext>
            </a:extLst>
          </p:cNvPr>
          <p:cNvPicPr>
            <a:picLocks noGrp="1" noChangeAspect="1"/>
          </p:cNvPicPr>
          <p:nvPr>
            <p:ph sz="half" idx="2"/>
          </p:nvPr>
        </p:nvPicPr>
        <p:blipFill>
          <a:blip r:embed="rId2"/>
          <a:stretch>
            <a:fillRect/>
          </a:stretch>
        </p:blipFill>
        <p:spPr>
          <a:xfrm>
            <a:off x="8383774" y="270096"/>
            <a:ext cx="3124014" cy="43736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0084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E7F21B-0C86-44B3-8DA3-551EA80DB119}"/>
              </a:ext>
            </a:extLst>
          </p:cNvPr>
          <p:cNvSpPr>
            <a:spLocks noGrp="1"/>
          </p:cNvSpPr>
          <p:nvPr>
            <p:ph type="title"/>
          </p:nvPr>
        </p:nvSpPr>
        <p:spPr>
          <a:xfrm>
            <a:off x="971082" y="5123826"/>
            <a:ext cx="8534400" cy="1507067"/>
          </a:xfrm>
        </p:spPr>
        <p:txBody>
          <a:bodyPr/>
          <a:lstStyle/>
          <a:p>
            <a:r>
              <a:rPr lang="uk-UA" dirty="0"/>
              <a:t>Теорія цивілізацій Ж. </a:t>
            </a:r>
            <a:r>
              <a:rPr lang="uk-UA" dirty="0" err="1"/>
              <a:t>Атталі</a:t>
            </a:r>
            <a:endParaRPr lang="uk-UA" dirty="0"/>
          </a:p>
        </p:txBody>
      </p:sp>
      <p:sp>
        <p:nvSpPr>
          <p:cNvPr id="3" name="Місце для вмісту 2">
            <a:extLst>
              <a:ext uri="{FF2B5EF4-FFF2-40B4-BE49-F238E27FC236}">
                <a16:creationId xmlns:a16="http://schemas.microsoft.com/office/drawing/2014/main" id="{0CC2E748-A359-439B-9DF2-6BD88EA4DCF3}"/>
              </a:ext>
            </a:extLst>
          </p:cNvPr>
          <p:cNvSpPr>
            <a:spLocks noGrp="1"/>
          </p:cNvSpPr>
          <p:nvPr>
            <p:ph sz="half" idx="1"/>
          </p:nvPr>
        </p:nvSpPr>
        <p:spPr>
          <a:xfrm>
            <a:off x="270031" y="685801"/>
            <a:ext cx="5406713" cy="4121773"/>
          </a:xfrm>
        </p:spPr>
        <p:txBody>
          <a:bodyPr>
            <a:noAutofit/>
          </a:bodyPr>
          <a:lstStyle/>
          <a:p>
            <a:pPr algn="just"/>
            <a:r>
              <a:rPr lang="uk-UA" sz="1600" b="1" dirty="0">
                <a:solidFill>
                  <a:srgbClr val="0070C0"/>
                </a:solidFill>
              </a:rPr>
              <a:t>1. Економічний розвиток і глобалізація</a:t>
            </a:r>
            <a:r>
              <a:rPr lang="uk-UA" sz="1600" dirty="0"/>
              <a:t>.</a:t>
            </a:r>
          </a:p>
          <a:p>
            <a:pPr algn="just"/>
            <a:r>
              <a:rPr lang="uk-UA" sz="1600" dirty="0" err="1"/>
              <a:t>Атталі</a:t>
            </a:r>
            <a:r>
              <a:rPr lang="uk-UA" sz="1600" dirty="0"/>
              <a:t> часто обговорює вплив економічних сил на суспільства. Він досліджує наслідки глобалізації та технологічного прогресу для взаємозв’язку цивілізацій.</a:t>
            </a:r>
          </a:p>
          <a:p>
            <a:pPr algn="just"/>
            <a:r>
              <a:rPr lang="uk-UA" sz="1600" b="1" dirty="0">
                <a:solidFill>
                  <a:srgbClr val="0070C0"/>
                </a:solidFill>
              </a:rPr>
              <a:t>2. Культурна еволюція.</a:t>
            </a:r>
            <a:r>
              <a:rPr lang="uk-UA" sz="1600" dirty="0"/>
              <a:t> </a:t>
            </a:r>
          </a:p>
          <a:p>
            <a:pPr algn="just"/>
            <a:r>
              <a:rPr lang="uk-UA" sz="1600" dirty="0" err="1"/>
              <a:t>Атталі</a:t>
            </a:r>
            <a:r>
              <a:rPr lang="uk-UA" sz="1600" dirty="0"/>
              <a:t> розглядає еволюцію культур і суспільств, наголошуючи на ролі культурного обміну, комунікації та технологічних інновацій у формуванні траєкторії розвитку цивілізацій.</a:t>
            </a:r>
          </a:p>
          <a:p>
            <a:pPr algn="just"/>
            <a:r>
              <a:rPr lang="uk-UA" sz="1600" b="1" dirty="0">
                <a:solidFill>
                  <a:srgbClr val="0070C0"/>
                </a:solidFill>
              </a:rPr>
              <a:t>3. Майбутнє влади.</a:t>
            </a:r>
          </a:p>
          <a:p>
            <a:pPr algn="just"/>
            <a:r>
              <a:rPr lang="uk-UA" sz="1600" dirty="0"/>
              <a:t>У своїй книзі «Коротка історія майбутнього» </a:t>
            </a:r>
            <a:r>
              <a:rPr lang="uk-UA" sz="1600" dirty="0" err="1"/>
              <a:t>Атталі</a:t>
            </a:r>
            <a:r>
              <a:rPr lang="uk-UA" sz="1600" dirty="0"/>
              <a:t> розглядає майбутнє силових структур і геополітичну динаміку. Він обговорює можливі зміни глобального впливу та появу нових центрів сили.</a:t>
            </a:r>
          </a:p>
        </p:txBody>
      </p:sp>
      <p:sp>
        <p:nvSpPr>
          <p:cNvPr id="4" name="Місце для вмісту 3">
            <a:extLst>
              <a:ext uri="{FF2B5EF4-FFF2-40B4-BE49-F238E27FC236}">
                <a16:creationId xmlns:a16="http://schemas.microsoft.com/office/drawing/2014/main" id="{5155C613-1B5D-47B6-9EC2-828C095750EB}"/>
              </a:ext>
            </a:extLst>
          </p:cNvPr>
          <p:cNvSpPr>
            <a:spLocks noGrp="1"/>
          </p:cNvSpPr>
          <p:nvPr>
            <p:ph sz="half" idx="2"/>
          </p:nvPr>
        </p:nvSpPr>
        <p:spPr>
          <a:xfrm>
            <a:off x="5773271" y="152400"/>
            <a:ext cx="6042211" cy="4971426"/>
          </a:xfrm>
        </p:spPr>
        <p:txBody>
          <a:bodyPr>
            <a:normAutofit fontScale="85000" lnSpcReduction="20000"/>
          </a:bodyPr>
          <a:lstStyle/>
          <a:p>
            <a:pPr algn="just"/>
            <a:r>
              <a:rPr lang="uk-UA" b="1" dirty="0">
                <a:solidFill>
                  <a:srgbClr val="0070C0"/>
                </a:solidFill>
              </a:rPr>
              <a:t>4. Соціальні та технологічні трансформації</a:t>
            </a:r>
            <a:r>
              <a:rPr lang="uk-UA" dirty="0"/>
              <a:t>.</a:t>
            </a:r>
          </a:p>
          <a:p>
            <a:pPr algn="just"/>
            <a:r>
              <a:rPr lang="uk-UA" dirty="0" err="1"/>
              <a:t>Атталі</a:t>
            </a:r>
            <a:r>
              <a:rPr lang="uk-UA" dirty="0"/>
              <a:t> досліджує, як соціальні та технологічні трансформації впливають на розвиток суспільства. Його роботи часто розмірковують про взаємодію між інноваціями, управлінням і суспільними змінами.</a:t>
            </a:r>
          </a:p>
          <a:p>
            <a:pPr algn="just"/>
            <a:r>
              <a:rPr lang="uk-UA" b="1" dirty="0">
                <a:solidFill>
                  <a:srgbClr val="0070C0"/>
                </a:solidFill>
              </a:rPr>
              <a:t>5. </a:t>
            </a:r>
            <a:r>
              <a:rPr lang="uk-UA" b="1" dirty="0" err="1">
                <a:solidFill>
                  <a:srgbClr val="0070C0"/>
                </a:solidFill>
              </a:rPr>
              <a:t>Гуманітаризм</a:t>
            </a:r>
            <a:r>
              <a:rPr lang="uk-UA" b="1" dirty="0">
                <a:solidFill>
                  <a:srgbClr val="0070C0"/>
                </a:solidFill>
              </a:rPr>
              <a:t> і етика</a:t>
            </a:r>
            <a:r>
              <a:rPr lang="uk-UA" dirty="0"/>
              <a:t>.</a:t>
            </a:r>
          </a:p>
          <a:p>
            <a:pPr algn="just"/>
            <a:r>
              <a:rPr lang="uk-UA" dirty="0" err="1"/>
              <a:t>Атталі</a:t>
            </a:r>
            <a:r>
              <a:rPr lang="uk-UA" dirty="0"/>
              <a:t> відомий своєю залученістю до гуманітарної діяльності, і його твори часто торкаються етичних міркувань у контексті суспільного розвитку. Він досліджує, як суспільства можуть вирішувати проблеми, пов’язані з бідністю, нерівністю та правами людини.</a:t>
            </a:r>
          </a:p>
          <a:p>
            <a:pPr algn="just"/>
            <a:r>
              <a:rPr lang="uk-UA" b="1" dirty="0">
                <a:solidFill>
                  <a:srgbClr val="0070C0"/>
                </a:solidFill>
              </a:rPr>
              <a:t>6. Політичне та економічне прогнозування</a:t>
            </a:r>
            <a:r>
              <a:rPr lang="uk-UA" dirty="0"/>
              <a:t>.</a:t>
            </a:r>
          </a:p>
          <a:p>
            <a:pPr algn="just"/>
            <a:r>
              <a:rPr lang="uk-UA" dirty="0" err="1"/>
              <a:t>Атталі</a:t>
            </a:r>
            <a:r>
              <a:rPr lang="uk-UA" dirty="0"/>
              <a:t> займався політичним та економічним прогнозуванням, намагаючись передбачити майбутні тенденції та виклики. Його праця «Коротка історія майбутнього» міркує про потенційні сценарії ХХІ століття.</a:t>
            </a:r>
          </a:p>
        </p:txBody>
      </p:sp>
    </p:spTree>
    <p:extLst>
      <p:ext uri="{BB962C8B-B14F-4D97-AF65-F5344CB8AC3E}">
        <p14:creationId xmlns:p14="http://schemas.microsoft.com/office/powerpoint/2010/main" val="2991612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309440F-42E7-4DD9-9CE8-1E7877736487}"/>
              </a:ext>
            </a:extLst>
          </p:cNvPr>
          <p:cNvSpPr>
            <a:spLocks noGrp="1"/>
          </p:cNvSpPr>
          <p:nvPr>
            <p:ph type="title"/>
          </p:nvPr>
        </p:nvSpPr>
        <p:spPr/>
        <p:txBody>
          <a:bodyPr/>
          <a:lstStyle/>
          <a:p>
            <a:pPr algn="ctr"/>
            <a:r>
              <a:rPr lang="uk-UA" b="1" dirty="0">
                <a:solidFill>
                  <a:srgbClr val="374151"/>
                </a:solidFill>
                <a:latin typeface="Söhne"/>
              </a:rPr>
              <a:t>Глобалізм:</a:t>
            </a:r>
            <a:br>
              <a:rPr lang="uk-UA" dirty="0">
                <a:solidFill>
                  <a:srgbClr val="374151"/>
                </a:solidFill>
                <a:latin typeface="Söhne"/>
              </a:rPr>
            </a:br>
            <a:endParaRPr lang="uk-UA" dirty="0"/>
          </a:p>
        </p:txBody>
      </p:sp>
      <p:sp>
        <p:nvSpPr>
          <p:cNvPr id="3" name="Місце для вмісту 2">
            <a:extLst>
              <a:ext uri="{FF2B5EF4-FFF2-40B4-BE49-F238E27FC236}">
                <a16:creationId xmlns:a16="http://schemas.microsoft.com/office/drawing/2014/main" id="{4355AC3E-0893-4559-9534-8351B2962340}"/>
              </a:ext>
            </a:extLst>
          </p:cNvPr>
          <p:cNvSpPr>
            <a:spLocks noGrp="1"/>
          </p:cNvSpPr>
          <p:nvPr>
            <p:ph sz="half" idx="1"/>
          </p:nvPr>
        </p:nvSpPr>
        <p:spPr/>
        <p:txBody>
          <a:bodyPr/>
          <a:lstStyle/>
          <a:p>
            <a:pPr algn="just">
              <a:buFont typeface="Arial" panose="020B0604020202020204" pitchFamily="34" charset="0"/>
              <a:buChar char="•"/>
            </a:pPr>
            <a:r>
              <a:rPr lang="uk-UA" sz="2400" b="0" i="0" dirty="0">
                <a:solidFill>
                  <a:srgbClr val="374151"/>
                </a:solidFill>
                <a:effectLst/>
                <a:latin typeface="Söhne"/>
              </a:rPr>
              <a:t>Глобалізм вказує на тенденцію чи ідею активного сприяння глобальним процесам та спільноті.</a:t>
            </a:r>
          </a:p>
          <a:p>
            <a:pPr algn="just">
              <a:buFont typeface="Arial" panose="020B0604020202020204" pitchFamily="34" charset="0"/>
              <a:buChar char="•"/>
            </a:pPr>
            <a:r>
              <a:rPr lang="uk-UA" sz="2400" b="0" i="0" dirty="0">
                <a:solidFill>
                  <a:srgbClr val="374151"/>
                </a:solidFill>
                <a:effectLst/>
                <a:latin typeface="Söhne"/>
              </a:rPr>
              <a:t>Це утвердження ідеї, що проблеми та виклики сучасного світу потребують глобальних рішень та співпраці</a:t>
            </a:r>
          </a:p>
          <a:p>
            <a:endParaRPr lang="uk-UA" dirty="0"/>
          </a:p>
        </p:txBody>
      </p:sp>
      <p:sp>
        <p:nvSpPr>
          <p:cNvPr id="4" name="Місце для вмісту 3">
            <a:extLst>
              <a:ext uri="{FF2B5EF4-FFF2-40B4-BE49-F238E27FC236}">
                <a16:creationId xmlns:a16="http://schemas.microsoft.com/office/drawing/2014/main" id="{07A9D574-E301-4B7D-9598-31F7D7EF85E2}"/>
              </a:ext>
            </a:extLst>
          </p:cNvPr>
          <p:cNvSpPr>
            <a:spLocks noGrp="1"/>
          </p:cNvSpPr>
          <p:nvPr>
            <p:ph sz="half" idx="2"/>
          </p:nvPr>
        </p:nvSpPr>
        <p:spPr/>
        <p:txBody>
          <a:bodyPr/>
          <a:lstStyle/>
          <a:p>
            <a:endParaRPr lang="uk-UA"/>
          </a:p>
        </p:txBody>
      </p:sp>
    </p:spTree>
    <p:extLst>
      <p:ext uri="{BB962C8B-B14F-4D97-AF65-F5344CB8AC3E}">
        <p14:creationId xmlns:p14="http://schemas.microsoft.com/office/powerpoint/2010/main" val="1301652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14796A-1FFA-4F45-ACD0-A24ADC5D88BE}"/>
              </a:ext>
            </a:extLst>
          </p:cNvPr>
          <p:cNvSpPr>
            <a:spLocks noGrp="1"/>
          </p:cNvSpPr>
          <p:nvPr>
            <p:ph type="title"/>
          </p:nvPr>
        </p:nvSpPr>
        <p:spPr/>
        <p:txBody>
          <a:bodyPr/>
          <a:lstStyle/>
          <a:p>
            <a:r>
              <a:rPr lang="uk-UA" dirty="0"/>
              <a:t>Теорія цивілізацій С. </a:t>
            </a:r>
            <a:r>
              <a:rPr lang="uk-UA" dirty="0" err="1"/>
              <a:t>Гантінгтона</a:t>
            </a:r>
            <a:endParaRPr lang="uk-UA" dirty="0"/>
          </a:p>
        </p:txBody>
      </p:sp>
      <p:sp>
        <p:nvSpPr>
          <p:cNvPr id="3" name="Місце для вмісту 2">
            <a:extLst>
              <a:ext uri="{FF2B5EF4-FFF2-40B4-BE49-F238E27FC236}">
                <a16:creationId xmlns:a16="http://schemas.microsoft.com/office/drawing/2014/main" id="{732073D0-C8B0-467F-A93B-908A8315C430}"/>
              </a:ext>
            </a:extLst>
          </p:cNvPr>
          <p:cNvSpPr>
            <a:spLocks noGrp="1"/>
          </p:cNvSpPr>
          <p:nvPr>
            <p:ph sz="half" idx="1"/>
          </p:nvPr>
        </p:nvSpPr>
        <p:spPr>
          <a:xfrm>
            <a:off x="448235" y="685800"/>
            <a:ext cx="5737412" cy="3948953"/>
          </a:xfrm>
        </p:spPr>
        <p:txBody>
          <a:bodyPr/>
          <a:lstStyle/>
          <a:p>
            <a:pPr algn="just"/>
            <a:r>
              <a:rPr lang="uk-UA" dirty="0"/>
              <a:t>Поняття «зіткнення цивілізацій» було введено </a:t>
            </a:r>
            <a:r>
              <a:rPr lang="uk-UA" dirty="0" err="1"/>
              <a:t>Семюелем</a:t>
            </a:r>
            <a:r>
              <a:rPr lang="uk-UA" dirty="0"/>
              <a:t> П. </a:t>
            </a:r>
            <a:r>
              <a:rPr lang="uk-UA" dirty="0" err="1"/>
              <a:t>Гантінгтоном</a:t>
            </a:r>
            <a:r>
              <a:rPr lang="uk-UA" dirty="0"/>
              <a:t> (1927 – 2008)  у його впливовому есе під назвою «Зіткнення цивілізацій?» опубліковано в журналі </a:t>
            </a:r>
            <a:r>
              <a:rPr lang="de-DE" dirty="0" err="1"/>
              <a:t>Foreign</a:t>
            </a:r>
            <a:r>
              <a:rPr lang="de-DE" dirty="0"/>
              <a:t> Affairs </a:t>
            </a:r>
            <a:r>
              <a:rPr lang="uk-UA" dirty="0"/>
              <a:t>у 1993 році. </a:t>
            </a:r>
            <a:r>
              <a:rPr lang="uk-UA" dirty="0" err="1"/>
              <a:t>Хантінгтон</a:t>
            </a:r>
            <a:r>
              <a:rPr lang="uk-UA" dirty="0"/>
              <a:t> розширив цю ідею у своїй наступній книзі «Зіткнення цивілізацій і перетворення світового порядку», яка була опублікована в 1996 році.</a:t>
            </a:r>
          </a:p>
        </p:txBody>
      </p:sp>
      <p:pic>
        <p:nvPicPr>
          <p:cNvPr id="5" name="Місце для вмісту 4">
            <a:extLst>
              <a:ext uri="{FF2B5EF4-FFF2-40B4-BE49-F238E27FC236}">
                <a16:creationId xmlns:a16="http://schemas.microsoft.com/office/drawing/2014/main" id="{A156618E-1E0A-4E0E-981E-DFD212350FDF}"/>
              </a:ext>
            </a:extLst>
          </p:cNvPr>
          <p:cNvPicPr>
            <a:picLocks noGrp="1" noChangeAspect="1"/>
          </p:cNvPicPr>
          <p:nvPr>
            <p:ph sz="half" idx="2"/>
          </p:nvPr>
        </p:nvPicPr>
        <p:blipFill>
          <a:blip r:embed="rId2"/>
          <a:stretch>
            <a:fillRect/>
          </a:stretch>
        </p:blipFill>
        <p:spPr>
          <a:xfrm>
            <a:off x="6913001" y="849357"/>
            <a:ext cx="4933950" cy="3474418"/>
          </a:xfrm>
          <a:prstGeom prst="rect">
            <a:avLst/>
          </a:prstGeom>
          <a:ln>
            <a:noFill/>
          </a:ln>
          <a:effectLst>
            <a:softEdge rad="112500"/>
          </a:effectLst>
        </p:spPr>
      </p:pic>
    </p:spTree>
    <p:extLst>
      <p:ext uri="{BB962C8B-B14F-4D97-AF65-F5344CB8AC3E}">
        <p14:creationId xmlns:p14="http://schemas.microsoft.com/office/powerpoint/2010/main" val="40993243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0EDDB8-9514-4358-AB90-EABC82175A85}"/>
              </a:ext>
            </a:extLst>
          </p:cNvPr>
          <p:cNvSpPr>
            <a:spLocks noGrp="1"/>
          </p:cNvSpPr>
          <p:nvPr>
            <p:ph type="title"/>
          </p:nvPr>
        </p:nvSpPr>
        <p:spPr/>
        <p:txBody>
          <a:bodyPr/>
          <a:lstStyle/>
          <a:p>
            <a:pPr algn="ctr"/>
            <a:r>
              <a:rPr lang="uk-UA" dirty="0"/>
              <a:t>Теорія цивілізацій С. </a:t>
            </a:r>
            <a:r>
              <a:rPr lang="uk-UA" dirty="0" err="1"/>
              <a:t>Гантінгтона</a:t>
            </a:r>
            <a:endParaRPr lang="uk-UA" dirty="0"/>
          </a:p>
        </p:txBody>
      </p:sp>
      <p:sp>
        <p:nvSpPr>
          <p:cNvPr id="3" name="Місце для вмісту 2">
            <a:extLst>
              <a:ext uri="{FF2B5EF4-FFF2-40B4-BE49-F238E27FC236}">
                <a16:creationId xmlns:a16="http://schemas.microsoft.com/office/drawing/2014/main" id="{E6700D20-1E9B-4C39-AF0B-70563EDA993B}"/>
              </a:ext>
            </a:extLst>
          </p:cNvPr>
          <p:cNvSpPr>
            <a:spLocks noGrp="1"/>
          </p:cNvSpPr>
          <p:nvPr>
            <p:ph sz="half" idx="1"/>
          </p:nvPr>
        </p:nvSpPr>
        <p:spPr>
          <a:xfrm>
            <a:off x="98613" y="475130"/>
            <a:ext cx="5523254" cy="4141694"/>
          </a:xfrm>
        </p:spPr>
        <p:txBody>
          <a:bodyPr>
            <a:normAutofit fontScale="85000" lnSpcReduction="20000"/>
          </a:bodyPr>
          <a:lstStyle/>
          <a:p>
            <a:pPr algn="just"/>
            <a:r>
              <a:rPr lang="uk-UA" b="1" dirty="0">
                <a:solidFill>
                  <a:srgbClr val="0070C0"/>
                </a:solidFill>
              </a:rPr>
              <a:t>1. Цивілізації як ключові актори.</a:t>
            </a:r>
          </a:p>
          <a:p>
            <a:pPr algn="just"/>
            <a:r>
              <a:rPr lang="uk-UA" dirty="0" err="1"/>
              <a:t>Гантінгтон</a:t>
            </a:r>
            <a:r>
              <a:rPr lang="uk-UA" dirty="0"/>
              <a:t> стверджував, що в епоху після холодної війни основним джерелом конфліктів у світі будуть культурні та цивілізаційні, а не ідеологічні. Він визначив цивілізації, визначені як широкі культурні утворення, як ключових акторів на глобальній арені.</a:t>
            </a:r>
          </a:p>
          <a:p>
            <a:pPr algn="just"/>
            <a:r>
              <a:rPr lang="uk-UA" b="1" dirty="0">
                <a:solidFill>
                  <a:srgbClr val="0070C0"/>
                </a:solidFill>
              </a:rPr>
              <a:t>2. Культурна ідентичність і конфлікт.</a:t>
            </a:r>
          </a:p>
          <a:p>
            <a:pPr algn="just"/>
            <a:r>
              <a:rPr lang="uk-UA" dirty="0" err="1"/>
              <a:t>Гантінгтон</a:t>
            </a:r>
            <a:r>
              <a:rPr lang="uk-UA" dirty="0"/>
              <a:t> запропонував, що культурна ідентичність і культурні відмінності, особливо ті, що мають коріння в релігії, будуть рушійними силами глобальних конфліктів. Він стверджував, що в міру того, як люди все більше ототожнюють себе зі своїм культурним або цивілізаційним корінням, конфлікти виникатимуть уздовж цих культурних розломів.</a:t>
            </a:r>
          </a:p>
        </p:txBody>
      </p:sp>
      <p:sp>
        <p:nvSpPr>
          <p:cNvPr id="4" name="Місце для вмісту 3">
            <a:extLst>
              <a:ext uri="{FF2B5EF4-FFF2-40B4-BE49-F238E27FC236}">
                <a16:creationId xmlns:a16="http://schemas.microsoft.com/office/drawing/2014/main" id="{2F8844BB-F160-406E-B3C1-143C3FF679FF}"/>
              </a:ext>
            </a:extLst>
          </p:cNvPr>
          <p:cNvSpPr>
            <a:spLocks noGrp="1"/>
          </p:cNvSpPr>
          <p:nvPr>
            <p:ph sz="half" idx="2"/>
          </p:nvPr>
        </p:nvSpPr>
        <p:spPr>
          <a:xfrm>
            <a:off x="5808133" y="358588"/>
            <a:ext cx="6043208" cy="4468907"/>
          </a:xfrm>
        </p:spPr>
        <p:txBody>
          <a:bodyPr>
            <a:normAutofit fontScale="85000" lnSpcReduction="20000"/>
          </a:bodyPr>
          <a:lstStyle/>
          <a:p>
            <a:r>
              <a:rPr lang="uk-UA" b="1" dirty="0">
                <a:solidFill>
                  <a:srgbClr val="0070C0"/>
                </a:solidFill>
              </a:rPr>
              <a:t>3. Цивілізаційні угруповання.</a:t>
            </a:r>
          </a:p>
          <a:p>
            <a:r>
              <a:rPr lang="uk-UA" dirty="0" err="1"/>
              <a:t>Гантінгтон</a:t>
            </a:r>
            <a:r>
              <a:rPr lang="uk-UA" dirty="0"/>
              <a:t> виділив кілька основних цивілізацій, включаючи західну, </a:t>
            </a:r>
            <a:r>
              <a:rPr lang="uk-UA" dirty="0" err="1"/>
              <a:t>конфуціанську</a:t>
            </a:r>
            <a:r>
              <a:rPr lang="uk-UA" dirty="0"/>
              <a:t>, японську, ісламську, індуїстську, </a:t>
            </a:r>
            <a:r>
              <a:rPr lang="uk-UA" dirty="0" err="1"/>
              <a:t>слов'янсько</a:t>
            </a:r>
            <a:r>
              <a:rPr lang="uk-UA" dirty="0"/>
              <a:t>-православну, латиноамериканську та африканську цивілізації. Він стверджував, що конфлікти будуть найбільш інтенсивними на кордонах між цими цивілізаціями.</a:t>
            </a:r>
          </a:p>
          <a:p>
            <a:r>
              <a:rPr lang="uk-UA" b="1" dirty="0">
                <a:solidFill>
                  <a:srgbClr val="0070C0"/>
                </a:solidFill>
              </a:rPr>
              <a:t>4. Конфлікт Іслам-Захід.</a:t>
            </a:r>
          </a:p>
          <a:p>
            <a:r>
              <a:rPr lang="uk-UA" dirty="0" err="1"/>
              <a:t>Гантінгтон</a:t>
            </a:r>
            <a:r>
              <a:rPr lang="uk-UA" dirty="0"/>
              <a:t> передбачив, що найбільш значний і небезпечний конфлікт буде між ісламським світом і західним світом. Він назвав історичні та культурні відмінності, а також недавні конфлікти, як докази зростаючого розколу між ісламською та західною цивілізаціями.</a:t>
            </a:r>
          </a:p>
        </p:txBody>
      </p:sp>
    </p:spTree>
    <p:extLst>
      <p:ext uri="{BB962C8B-B14F-4D97-AF65-F5344CB8AC3E}">
        <p14:creationId xmlns:p14="http://schemas.microsoft.com/office/powerpoint/2010/main" val="37666966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781056F-26B0-47D4-90C2-2C079E657714}"/>
              </a:ext>
            </a:extLst>
          </p:cNvPr>
          <p:cNvSpPr>
            <a:spLocks noGrp="1"/>
          </p:cNvSpPr>
          <p:nvPr>
            <p:ph type="title"/>
          </p:nvPr>
        </p:nvSpPr>
        <p:spPr/>
        <p:txBody>
          <a:bodyPr/>
          <a:lstStyle/>
          <a:p>
            <a:endParaRPr lang="uk-UA"/>
          </a:p>
        </p:txBody>
      </p:sp>
      <p:sp>
        <p:nvSpPr>
          <p:cNvPr id="3" name="Місце для вмісту 2">
            <a:extLst>
              <a:ext uri="{FF2B5EF4-FFF2-40B4-BE49-F238E27FC236}">
                <a16:creationId xmlns:a16="http://schemas.microsoft.com/office/drawing/2014/main" id="{D998D8A3-5E25-49A7-9124-285B190C5C8A}"/>
              </a:ext>
            </a:extLst>
          </p:cNvPr>
          <p:cNvSpPr>
            <a:spLocks noGrp="1"/>
          </p:cNvSpPr>
          <p:nvPr>
            <p:ph sz="half" idx="1"/>
          </p:nvPr>
        </p:nvSpPr>
        <p:spPr>
          <a:xfrm>
            <a:off x="502025" y="685800"/>
            <a:ext cx="5119842" cy="3615267"/>
          </a:xfrm>
        </p:spPr>
        <p:txBody>
          <a:bodyPr>
            <a:normAutofit fontScale="77500" lnSpcReduction="20000"/>
          </a:bodyPr>
          <a:lstStyle/>
          <a:p>
            <a:pPr algn="just"/>
            <a:r>
              <a:rPr lang="uk-UA" b="1" dirty="0">
                <a:solidFill>
                  <a:srgbClr val="0070C0"/>
                </a:solidFill>
              </a:rPr>
              <a:t>5. Критика універсалізму.</a:t>
            </a:r>
          </a:p>
          <a:p>
            <a:pPr algn="just"/>
            <a:r>
              <a:rPr lang="uk-UA" dirty="0" err="1"/>
              <a:t>Гантінгтон</a:t>
            </a:r>
            <a:r>
              <a:rPr lang="uk-UA" dirty="0"/>
              <a:t> кинув виклик ідеї універсальної цивілізації та критикував припущення про те, що західні цінності, такі як демократія та права особистості, стануть загальновизнаними. Він стверджував, що різні цивілізації мають різні цінності та способи організації суспільства.</a:t>
            </a:r>
          </a:p>
          <a:p>
            <a:pPr algn="just"/>
            <a:r>
              <a:rPr lang="uk-UA" b="1" dirty="0">
                <a:solidFill>
                  <a:srgbClr val="0070C0"/>
                </a:solidFill>
              </a:rPr>
              <a:t>6. Кінець історичної критики.</a:t>
            </a:r>
          </a:p>
          <a:p>
            <a:pPr algn="just"/>
            <a:r>
              <a:rPr lang="uk-UA" dirty="0" err="1"/>
              <a:t>Гантінгтон</a:t>
            </a:r>
            <a:r>
              <a:rPr lang="uk-UA" dirty="0"/>
              <a:t> розкритикував тезу Френсіса </a:t>
            </a:r>
            <a:r>
              <a:rPr lang="uk-UA" dirty="0" err="1"/>
              <a:t>Фукуями</a:t>
            </a:r>
            <a:r>
              <a:rPr lang="uk-UA" dirty="0"/>
              <a:t> «Кінець історії», яка припускала, що ліберальна демократія перемогла та означала кінець ідеологічного конфлікту. Натомість </a:t>
            </a:r>
            <a:r>
              <a:rPr lang="uk-UA" dirty="0" err="1"/>
              <a:t>Хантінгтон</a:t>
            </a:r>
            <a:r>
              <a:rPr lang="uk-UA" dirty="0"/>
              <a:t> стверджував, що культурні та цивілізаційні конфлікти триватимуть.</a:t>
            </a:r>
          </a:p>
        </p:txBody>
      </p:sp>
      <p:sp>
        <p:nvSpPr>
          <p:cNvPr id="4" name="Місце для вмісту 3">
            <a:extLst>
              <a:ext uri="{FF2B5EF4-FFF2-40B4-BE49-F238E27FC236}">
                <a16:creationId xmlns:a16="http://schemas.microsoft.com/office/drawing/2014/main" id="{05B82883-DDD7-43C1-AAB0-FAD0D09AE952}"/>
              </a:ext>
            </a:extLst>
          </p:cNvPr>
          <p:cNvSpPr>
            <a:spLocks noGrp="1"/>
          </p:cNvSpPr>
          <p:nvPr>
            <p:ph sz="half" idx="2"/>
          </p:nvPr>
        </p:nvSpPr>
        <p:spPr/>
        <p:txBody>
          <a:bodyPr>
            <a:normAutofit fontScale="77500" lnSpcReduction="20000"/>
          </a:bodyPr>
          <a:lstStyle/>
          <a:p>
            <a:endParaRPr lang="uk-UA"/>
          </a:p>
        </p:txBody>
      </p:sp>
    </p:spTree>
    <p:extLst>
      <p:ext uri="{BB962C8B-B14F-4D97-AF65-F5344CB8AC3E}">
        <p14:creationId xmlns:p14="http://schemas.microsoft.com/office/powerpoint/2010/main" val="3947684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E75A5D3-44AF-4F1F-93F3-226A44F57EAD}"/>
              </a:ext>
            </a:extLst>
          </p:cNvPr>
          <p:cNvSpPr>
            <a:spLocks noGrp="1"/>
          </p:cNvSpPr>
          <p:nvPr>
            <p:ph type="title"/>
          </p:nvPr>
        </p:nvSpPr>
        <p:spPr/>
        <p:txBody>
          <a:bodyPr/>
          <a:lstStyle/>
          <a:p>
            <a:pPr algn="ctr"/>
            <a:r>
              <a:rPr lang="uk-UA" dirty="0"/>
              <a:t>Значення концепції </a:t>
            </a:r>
            <a:r>
              <a:rPr lang="uk-UA" dirty="0" err="1"/>
              <a:t>Гантінгтона</a:t>
            </a:r>
            <a:r>
              <a:rPr lang="uk-UA" dirty="0"/>
              <a:t> для аналізу тероризму</a:t>
            </a:r>
          </a:p>
        </p:txBody>
      </p:sp>
      <p:sp>
        <p:nvSpPr>
          <p:cNvPr id="3" name="Місце для вмісту 2">
            <a:extLst>
              <a:ext uri="{FF2B5EF4-FFF2-40B4-BE49-F238E27FC236}">
                <a16:creationId xmlns:a16="http://schemas.microsoft.com/office/drawing/2014/main" id="{32E653E7-6004-4B49-9BBE-BABEA1405AF9}"/>
              </a:ext>
            </a:extLst>
          </p:cNvPr>
          <p:cNvSpPr>
            <a:spLocks noGrp="1"/>
          </p:cNvSpPr>
          <p:nvPr>
            <p:ph sz="half" idx="1"/>
          </p:nvPr>
        </p:nvSpPr>
        <p:spPr>
          <a:xfrm>
            <a:off x="197225" y="251012"/>
            <a:ext cx="5424642" cy="4410635"/>
          </a:xfrm>
        </p:spPr>
        <p:txBody>
          <a:bodyPr>
            <a:normAutofit fontScale="70000" lnSpcReduction="20000"/>
          </a:bodyPr>
          <a:lstStyle/>
          <a:p>
            <a:pPr algn="just"/>
            <a:r>
              <a:rPr lang="uk-UA" b="1" dirty="0">
                <a:solidFill>
                  <a:srgbClr val="0070C0"/>
                </a:solidFill>
              </a:rPr>
              <a:t>Культурна ідентичність і тероризм</a:t>
            </a:r>
          </a:p>
          <a:p>
            <a:pPr algn="just"/>
            <a:r>
              <a:rPr lang="uk-UA" dirty="0" err="1"/>
              <a:t>Гантінгтон</a:t>
            </a:r>
            <a:r>
              <a:rPr lang="uk-UA" dirty="0"/>
              <a:t> стверджував, що збільшення культурної ідентичності може вести до конфліктів між цивілізаціями. Аналіз тероризму повинен враховувати, як ця культурна ідентичність може взаємодіяти з терористичними обранцями та рекрутами.</a:t>
            </a:r>
          </a:p>
          <a:p>
            <a:pPr algn="just"/>
            <a:r>
              <a:rPr lang="uk-UA" b="1" dirty="0">
                <a:solidFill>
                  <a:srgbClr val="0070C0"/>
                </a:solidFill>
              </a:rPr>
              <a:t>Релігійні мотивації</a:t>
            </a:r>
          </a:p>
          <a:p>
            <a:pPr algn="just"/>
            <a:r>
              <a:rPr lang="uk-UA" dirty="0"/>
              <a:t>Однією з головних конфліктних ліній, визначених </a:t>
            </a:r>
            <a:r>
              <a:rPr lang="uk-UA" dirty="0" err="1"/>
              <a:t>Гантінгтоном</a:t>
            </a:r>
            <a:r>
              <a:rPr lang="uk-UA" dirty="0"/>
              <a:t>, є релігійна. Аналіз тероризму повинен розглядати релігійні мотивації терористів і спробувати зрозуміти, як вони впливають на їх дії та стратегії.</a:t>
            </a:r>
          </a:p>
          <a:p>
            <a:pPr algn="just"/>
            <a:r>
              <a:rPr lang="uk-UA" b="1" dirty="0">
                <a:solidFill>
                  <a:srgbClr val="0070C0"/>
                </a:solidFill>
              </a:rPr>
              <a:t>Геополітичні зони конфлікту</a:t>
            </a:r>
          </a:p>
          <a:p>
            <a:pPr algn="just"/>
            <a:r>
              <a:rPr lang="uk-UA" dirty="0" err="1"/>
              <a:t>Гантінгтон</a:t>
            </a:r>
            <a:r>
              <a:rPr lang="uk-UA" dirty="0"/>
              <a:t> виділяє декілька геополітичних зон, де ймовірно виникнення конфліктів. Аналіз тероризму може фокусуватися на цих зонах, враховуючи, як геополітичні конфлікти можуть збільшувати ризики терористичної діяльності.</a:t>
            </a:r>
          </a:p>
        </p:txBody>
      </p:sp>
      <p:sp>
        <p:nvSpPr>
          <p:cNvPr id="4" name="Місце для вмісту 3">
            <a:extLst>
              <a:ext uri="{FF2B5EF4-FFF2-40B4-BE49-F238E27FC236}">
                <a16:creationId xmlns:a16="http://schemas.microsoft.com/office/drawing/2014/main" id="{3BF759C1-B125-45EB-AA07-4A558A7F4F19}"/>
              </a:ext>
            </a:extLst>
          </p:cNvPr>
          <p:cNvSpPr>
            <a:spLocks noGrp="1"/>
          </p:cNvSpPr>
          <p:nvPr>
            <p:ph sz="half" idx="2"/>
          </p:nvPr>
        </p:nvSpPr>
        <p:spPr>
          <a:xfrm>
            <a:off x="5718486" y="251012"/>
            <a:ext cx="5989420" cy="4536141"/>
          </a:xfrm>
        </p:spPr>
        <p:txBody>
          <a:bodyPr>
            <a:normAutofit fontScale="70000" lnSpcReduction="20000"/>
          </a:bodyPr>
          <a:lstStyle/>
          <a:p>
            <a:pPr algn="just"/>
            <a:r>
              <a:rPr lang="uk-UA" b="1" dirty="0">
                <a:solidFill>
                  <a:srgbClr val="0070C0"/>
                </a:solidFill>
              </a:rPr>
              <a:t>Комплексні причини тероризму</a:t>
            </a:r>
            <a:endParaRPr lang="uk-UA" dirty="0"/>
          </a:p>
          <a:p>
            <a:pPr algn="just"/>
            <a:r>
              <a:rPr lang="uk-UA" dirty="0" err="1"/>
              <a:t>Гантінгтон</a:t>
            </a:r>
            <a:r>
              <a:rPr lang="uk-UA" dirty="0"/>
              <a:t> підкреслює комплексні причини конфліктів. Аналіз тероризму в контексті "</a:t>
            </a:r>
            <a:r>
              <a:rPr lang="uk-UA" dirty="0" err="1"/>
              <a:t>столкновення</a:t>
            </a:r>
            <a:r>
              <a:rPr lang="uk-UA" dirty="0"/>
              <a:t> цивілізацій" вимагає розгляду різних аспектів, таких як економічні, соціальні, політичні та культурні, які можуть впливати на динаміку терористичної активності.</a:t>
            </a:r>
          </a:p>
          <a:p>
            <a:pPr algn="just"/>
            <a:r>
              <a:rPr lang="uk-UA" b="1" dirty="0">
                <a:solidFill>
                  <a:srgbClr val="0070C0"/>
                </a:solidFill>
              </a:rPr>
              <a:t>Реакція на заходи країн</a:t>
            </a:r>
          </a:p>
          <a:p>
            <a:pPr algn="just"/>
            <a:r>
              <a:rPr lang="uk-UA" dirty="0"/>
              <a:t>Аналіз тероризму повинен також розглядати, як заходи країн, здебільшого із </a:t>
            </a:r>
            <a:r>
              <a:rPr lang="uk-UA" dirty="0" err="1"/>
              <a:t>западних</a:t>
            </a:r>
            <a:r>
              <a:rPr lang="uk-UA" dirty="0"/>
              <a:t> цивілізацій, можуть впливати на перспективи імплементації терористичних груп.</a:t>
            </a:r>
          </a:p>
          <a:p>
            <a:pPr algn="just"/>
            <a:r>
              <a:rPr lang="uk-UA" b="1" dirty="0">
                <a:solidFill>
                  <a:srgbClr val="0070C0"/>
                </a:solidFill>
              </a:rPr>
              <a:t>Необхідність діалогу між цивілізаціями</a:t>
            </a:r>
          </a:p>
          <a:p>
            <a:pPr algn="just"/>
            <a:r>
              <a:rPr lang="uk-UA" dirty="0" err="1"/>
              <a:t>Гантінгтон</a:t>
            </a:r>
            <a:r>
              <a:rPr lang="uk-UA" dirty="0"/>
              <a:t> висловлює ідею необхідності діалогу між цивілізаціями для запобігання конфліктам. Аналіз тероризму може враховувати, які роль може відігравати такий діалог у зменшенні напруження і протидії екстремізму.</a:t>
            </a:r>
          </a:p>
        </p:txBody>
      </p:sp>
    </p:spTree>
    <p:extLst>
      <p:ext uri="{BB962C8B-B14F-4D97-AF65-F5344CB8AC3E}">
        <p14:creationId xmlns:p14="http://schemas.microsoft.com/office/powerpoint/2010/main" val="251120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6A5D985-043A-4376-8A08-A5A6A7C65FC9}"/>
              </a:ext>
            </a:extLst>
          </p:cNvPr>
          <p:cNvSpPr>
            <a:spLocks noGrp="1"/>
          </p:cNvSpPr>
          <p:nvPr>
            <p:ph type="title"/>
          </p:nvPr>
        </p:nvSpPr>
        <p:spPr>
          <a:xfrm>
            <a:off x="684211" y="4940983"/>
            <a:ext cx="8534400" cy="1507067"/>
          </a:xfrm>
        </p:spPr>
        <p:txBody>
          <a:bodyPr>
            <a:normAutofit/>
          </a:bodyPr>
          <a:lstStyle/>
          <a:p>
            <a:r>
              <a:rPr lang="ru-RU" dirty="0" err="1"/>
              <a:t>Ідеї</a:t>
            </a:r>
            <a:r>
              <a:rPr lang="ru-RU" dirty="0"/>
              <a:t> </a:t>
            </a:r>
            <a:r>
              <a:rPr lang="ru-RU" dirty="0" err="1"/>
              <a:t>антиколоніальних</a:t>
            </a:r>
            <a:r>
              <a:rPr lang="ru-RU" dirty="0"/>
              <a:t> </a:t>
            </a:r>
            <a:r>
              <a:rPr lang="ru-RU" dirty="0" err="1"/>
              <a:t>насилля</a:t>
            </a:r>
            <a:r>
              <a:rPr lang="ru-RU" dirty="0"/>
              <a:t> та </a:t>
            </a:r>
            <a:r>
              <a:rPr lang="ru-RU" dirty="0" err="1"/>
              <a:t>терору</a:t>
            </a:r>
            <a:r>
              <a:rPr lang="ru-RU" dirty="0"/>
              <a:t> в </a:t>
            </a:r>
            <a:r>
              <a:rPr lang="ru-RU" dirty="0" err="1"/>
              <a:t>поглядах</a:t>
            </a:r>
            <a:r>
              <a:rPr lang="ru-RU" dirty="0"/>
              <a:t> Ф. </a:t>
            </a:r>
            <a:r>
              <a:rPr lang="ru-RU" dirty="0" err="1"/>
              <a:t>Фанона</a:t>
            </a:r>
            <a:endParaRPr lang="uk-UA" dirty="0"/>
          </a:p>
        </p:txBody>
      </p:sp>
      <p:sp>
        <p:nvSpPr>
          <p:cNvPr id="3" name="Місце для вмісту 2">
            <a:extLst>
              <a:ext uri="{FF2B5EF4-FFF2-40B4-BE49-F238E27FC236}">
                <a16:creationId xmlns:a16="http://schemas.microsoft.com/office/drawing/2014/main" id="{CFBBB7C1-5719-4C2B-B106-4F55135ED2D4}"/>
              </a:ext>
            </a:extLst>
          </p:cNvPr>
          <p:cNvSpPr>
            <a:spLocks noGrp="1"/>
          </p:cNvSpPr>
          <p:nvPr>
            <p:ph sz="half" idx="1"/>
          </p:nvPr>
        </p:nvSpPr>
        <p:spPr>
          <a:xfrm>
            <a:off x="684211" y="685800"/>
            <a:ext cx="6747530" cy="4164106"/>
          </a:xfrm>
        </p:spPr>
        <p:txBody>
          <a:bodyPr>
            <a:normAutofit/>
          </a:bodyPr>
          <a:lstStyle/>
          <a:p>
            <a:pPr algn="just"/>
            <a:r>
              <a:rPr lang="uk-UA" dirty="0"/>
              <a:t>Франц </a:t>
            </a:r>
            <a:r>
              <a:rPr lang="uk-UA" dirty="0" err="1"/>
              <a:t>Фанон</a:t>
            </a:r>
            <a:r>
              <a:rPr lang="uk-UA" dirty="0"/>
              <a:t> (1925 – 1961) - алжирський філософ, письменник і психіатр, є одним із ключових представників антиколоніальної та антиімперіалістичної думки. У своїх роботах, зокрема, в книгах "Чорна шкіра, білі маски" (1952) і "Вибрані твори Франца </a:t>
            </a:r>
            <a:r>
              <a:rPr lang="uk-UA" dirty="0" err="1"/>
              <a:t>Фанона</a:t>
            </a:r>
            <a:r>
              <a:rPr lang="uk-UA" dirty="0"/>
              <a:t>" (включаючи "Земля чорних" та "</a:t>
            </a:r>
            <a:r>
              <a:rPr lang="uk-UA" dirty="0" err="1"/>
              <a:t>Дамоклов</a:t>
            </a:r>
            <a:r>
              <a:rPr lang="uk-UA" dirty="0"/>
              <a:t> меч") він розвиває ідеї антиколоніального насильства та терору</a:t>
            </a:r>
          </a:p>
        </p:txBody>
      </p:sp>
      <p:pic>
        <p:nvPicPr>
          <p:cNvPr id="5" name="Місце для вмісту 4">
            <a:extLst>
              <a:ext uri="{FF2B5EF4-FFF2-40B4-BE49-F238E27FC236}">
                <a16:creationId xmlns:a16="http://schemas.microsoft.com/office/drawing/2014/main" id="{2FF405EB-A4D1-47E2-9F55-E9BA9EE0E213}"/>
              </a:ext>
            </a:extLst>
          </p:cNvPr>
          <p:cNvPicPr>
            <a:picLocks noGrp="1" noChangeAspect="1"/>
          </p:cNvPicPr>
          <p:nvPr>
            <p:ph sz="half" idx="2"/>
          </p:nvPr>
        </p:nvPicPr>
        <p:blipFill>
          <a:blip r:embed="rId2"/>
          <a:stretch>
            <a:fillRect/>
          </a:stretch>
        </p:blipFill>
        <p:spPr>
          <a:xfrm>
            <a:off x="7909205" y="409950"/>
            <a:ext cx="3359430" cy="45657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24772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ADD93C-BFE6-414B-94E4-958AF8D4A8B8}"/>
              </a:ext>
            </a:extLst>
          </p:cNvPr>
          <p:cNvSpPr>
            <a:spLocks noGrp="1"/>
          </p:cNvSpPr>
          <p:nvPr>
            <p:ph type="title"/>
          </p:nvPr>
        </p:nvSpPr>
        <p:spPr/>
        <p:txBody>
          <a:bodyPr/>
          <a:lstStyle/>
          <a:p>
            <a:r>
              <a:rPr lang="ru-RU" dirty="0" err="1"/>
              <a:t>Ідеї</a:t>
            </a:r>
            <a:r>
              <a:rPr lang="ru-RU" dirty="0"/>
              <a:t> </a:t>
            </a:r>
            <a:r>
              <a:rPr lang="ru-RU" dirty="0" err="1"/>
              <a:t>антиколоніальних</a:t>
            </a:r>
            <a:r>
              <a:rPr lang="ru-RU" dirty="0"/>
              <a:t> </a:t>
            </a:r>
            <a:r>
              <a:rPr lang="ru-RU" dirty="0" err="1"/>
              <a:t>насилля</a:t>
            </a:r>
            <a:r>
              <a:rPr lang="ru-RU" dirty="0"/>
              <a:t> та </a:t>
            </a:r>
            <a:r>
              <a:rPr lang="ru-RU" dirty="0" err="1"/>
              <a:t>терору</a:t>
            </a:r>
            <a:r>
              <a:rPr lang="ru-RU" dirty="0"/>
              <a:t> в </a:t>
            </a:r>
            <a:r>
              <a:rPr lang="ru-RU" dirty="0" err="1"/>
              <a:t>поглядах</a:t>
            </a:r>
            <a:r>
              <a:rPr lang="ru-RU" dirty="0"/>
              <a:t> Ф. </a:t>
            </a:r>
            <a:r>
              <a:rPr lang="ru-RU" dirty="0" err="1"/>
              <a:t>Фанона</a:t>
            </a:r>
            <a:endParaRPr lang="uk-UA" dirty="0"/>
          </a:p>
        </p:txBody>
      </p:sp>
      <p:sp>
        <p:nvSpPr>
          <p:cNvPr id="3" name="Місце для вмісту 2">
            <a:extLst>
              <a:ext uri="{FF2B5EF4-FFF2-40B4-BE49-F238E27FC236}">
                <a16:creationId xmlns:a16="http://schemas.microsoft.com/office/drawing/2014/main" id="{9E5F3961-326B-434C-9E20-447A28E60806}"/>
              </a:ext>
            </a:extLst>
          </p:cNvPr>
          <p:cNvSpPr>
            <a:spLocks noGrp="1"/>
          </p:cNvSpPr>
          <p:nvPr>
            <p:ph sz="half" idx="1"/>
          </p:nvPr>
        </p:nvSpPr>
        <p:spPr>
          <a:xfrm>
            <a:off x="268941" y="295835"/>
            <a:ext cx="5468471" cy="4005232"/>
          </a:xfrm>
        </p:spPr>
        <p:txBody>
          <a:bodyPr>
            <a:normAutofit fontScale="62500" lnSpcReduction="20000"/>
          </a:bodyPr>
          <a:lstStyle/>
          <a:p>
            <a:pPr marL="0" indent="0" algn="just">
              <a:buNone/>
            </a:pPr>
            <a:r>
              <a:rPr lang="uk-UA" sz="2200" b="1" i="0" dirty="0">
                <a:solidFill>
                  <a:srgbClr val="374151"/>
                </a:solidFill>
                <a:effectLst/>
                <a:latin typeface="Söhne"/>
              </a:rPr>
              <a:t>1. Деколонізація і антиколоніальне насильство</a:t>
            </a:r>
            <a:endParaRPr lang="uk-UA" sz="2200" b="0" i="0" dirty="0">
              <a:solidFill>
                <a:srgbClr val="374151"/>
              </a:solidFill>
              <a:effectLst/>
              <a:latin typeface="Söhne"/>
            </a:endParaRPr>
          </a:p>
          <a:p>
            <a:pPr marL="457200" lvl="1" indent="0" algn="just">
              <a:buNone/>
            </a:pPr>
            <a:r>
              <a:rPr lang="uk-UA" sz="2200" b="0" i="0" dirty="0" err="1">
                <a:solidFill>
                  <a:schemeClr val="bg1"/>
                </a:solidFill>
                <a:effectLst/>
                <a:latin typeface="Söhne"/>
              </a:rPr>
              <a:t>Фанон</a:t>
            </a:r>
            <a:r>
              <a:rPr lang="uk-UA" sz="2200" b="0" i="0" dirty="0">
                <a:solidFill>
                  <a:schemeClr val="bg1"/>
                </a:solidFill>
                <a:effectLst/>
                <a:latin typeface="Söhne"/>
              </a:rPr>
              <a:t> аргументує за необхідність антиколоніального насильства для досягнення деколонізації. Він вважає, що колонізатор може бути подоланий лише шляхом збройного визволення та відновлення гідності підкорених народів.</a:t>
            </a:r>
          </a:p>
          <a:p>
            <a:pPr marL="0" indent="0" algn="just">
              <a:buNone/>
            </a:pPr>
            <a:r>
              <a:rPr lang="uk-UA" sz="2200" b="1" i="0" dirty="0">
                <a:solidFill>
                  <a:srgbClr val="374151"/>
                </a:solidFill>
                <a:effectLst/>
                <a:latin typeface="Söhne"/>
              </a:rPr>
              <a:t>2. Відновлення людської гідності</a:t>
            </a:r>
            <a:endParaRPr lang="uk-UA" sz="2200" b="0" i="0" dirty="0">
              <a:solidFill>
                <a:srgbClr val="374151"/>
              </a:solidFill>
              <a:effectLst/>
              <a:latin typeface="Söhne"/>
            </a:endParaRPr>
          </a:p>
          <a:p>
            <a:pPr marL="457200" lvl="1" indent="0" algn="just">
              <a:buNone/>
            </a:pPr>
            <a:r>
              <a:rPr lang="uk-UA" sz="2200" b="0" i="0" dirty="0" err="1">
                <a:solidFill>
                  <a:schemeClr val="bg1"/>
                </a:solidFill>
                <a:effectLst/>
                <a:latin typeface="Söhne"/>
              </a:rPr>
              <a:t>Фанон</a:t>
            </a:r>
            <a:r>
              <a:rPr lang="uk-UA" sz="2200" b="0" i="0" dirty="0">
                <a:solidFill>
                  <a:schemeClr val="bg1"/>
                </a:solidFill>
                <a:effectLst/>
                <a:latin typeface="Söhne"/>
              </a:rPr>
              <a:t> підкреслює важливість відновлення гідності людей, які стали об'єктом колоніального утискання. Його антиколоніальний </a:t>
            </a:r>
            <a:r>
              <a:rPr lang="uk-UA" sz="2200" b="0" i="0" dirty="0" err="1">
                <a:solidFill>
                  <a:schemeClr val="bg1"/>
                </a:solidFill>
                <a:effectLst/>
                <a:latin typeface="Söhne"/>
              </a:rPr>
              <a:t>нарратив</a:t>
            </a:r>
            <a:r>
              <a:rPr lang="uk-UA" sz="2200" b="0" i="0" dirty="0">
                <a:solidFill>
                  <a:schemeClr val="bg1"/>
                </a:solidFill>
                <a:effectLst/>
                <a:latin typeface="Söhne"/>
              </a:rPr>
              <a:t> спрямований на відмову від колоніального статусу і повернення гідності та самовизначення.</a:t>
            </a:r>
          </a:p>
          <a:p>
            <a:pPr marL="0" indent="0" algn="just">
              <a:buNone/>
            </a:pPr>
            <a:r>
              <a:rPr lang="uk-UA" sz="2200" b="1" i="0" dirty="0">
                <a:solidFill>
                  <a:srgbClr val="374151"/>
                </a:solidFill>
                <a:effectLst/>
                <a:latin typeface="Söhne"/>
              </a:rPr>
              <a:t>3. Ідентичність і самосвідомість</a:t>
            </a:r>
            <a:endParaRPr lang="uk-UA" sz="2200" b="0" i="0" dirty="0">
              <a:solidFill>
                <a:srgbClr val="374151"/>
              </a:solidFill>
              <a:effectLst/>
              <a:latin typeface="Söhne"/>
            </a:endParaRPr>
          </a:p>
          <a:p>
            <a:pPr marL="457200" lvl="1" indent="0" algn="just">
              <a:buNone/>
            </a:pPr>
            <a:r>
              <a:rPr lang="uk-UA" sz="2200" b="0" i="0" dirty="0">
                <a:solidFill>
                  <a:schemeClr val="bg1"/>
                </a:solidFill>
                <a:effectLst/>
                <a:latin typeface="Söhne"/>
              </a:rPr>
              <a:t>У своїх роботах </a:t>
            </a:r>
            <a:r>
              <a:rPr lang="uk-UA" sz="2200" b="0" i="0" dirty="0" err="1">
                <a:solidFill>
                  <a:schemeClr val="bg1"/>
                </a:solidFill>
                <a:effectLst/>
                <a:latin typeface="Söhne"/>
              </a:rPr>
              <a:t>Фанон</a:t>
            </a:r>
            <a:r>
              <a:rPr lang="uk-UA" sz="2200" b="0" i="0" dirty="0">
                <a:solidFill>
                  <a:schemeClr val="bg1"/>
                </a:solidFill>
                <a:effectLst/>
                <a:latin typeface="Söhne"/>
              </a:rPr>
              <a:t> вивчає вплив колоніального пригнічування на ідентичність та самосвідомість </a:t>
            </a:r>
            <a:r>
              <a:rPr lang="uk-UA" sz="2200" b="0" i="0" dirty="0" err="1">
                <a:solidFill>
                  <a:schemeClr val="bg1"/>
                </a:solidFill>
                <a:effectLst/>
                <a:latin typeface="Söhne"/>
              </a:rPr>
              <a:t>індигенних</a:t>
            </a:r>
            <a:r>
              <a:rPr lang="uk-UA" sz="2200" b="0" i="0" dirty="0">
                <a:solidFill>
                  <a:schemeClr val="bg1"/>
                </a:solidFill>
                <a:effectLst/>
                <a:latin typeface="Söhne"/>
              </a:rPr>
              <a:t> народів. Він підкреслює необхідність психологічного визволення та відновлення </a:t>
            </a:r>
            <a:r>
              <a:rPr lang="uk-UA" sz="2200" b="0" i="0" dirty="0" err="1">
                <a:solidFill>
                  <a:schemeClr val="bg1"/>
                </a:solidFill>
                <a:effectLst/>
                <a:latin typeface="Söhne"/>
              </a:rPr>
              <a:t>індигенною</a:t>
            </a:r>
            <a:r>
              <a:rPr lang="uk-UA" sz="2200" b="0" i="0" dirty="0">
                <a:solidFill>
                  <a:schemeClr val="bg1"/>
                </a:solidFill>
                <a:effectLst/>
                <a:latin typeface="Söhne"/>
              </a:rPr>
              <a:t> нацією своєї історії та культури.</a:t>
            </a:r>
          </a:p>
          <a:p>
            <a:endParaRPr lang="uk-UA" dirty="0"/>
          </a:p>
        </p:txBody>
      </p:sp>
      <p:sp>
        <p:nvSpPr>
          <p:cNvPr id="4" name="Місце для вмісту 3">
            <a:extLst>
              <a:ext uri="{FF2B5EF4-FFF2-40B4-BE49-F238E27FC236}">
                <a16:creationId xmlns:a16="http://schemas.microsoft.com/office/drawing/2014/main" id="{A27867FA-E6EB-4EEB-A705-76C2EE1D653C}"/>
              </a:ext>
            </a:extLst>
          </p:cNvPr>
          <p:cNvSpPr>
            <a:spLocks noGrp="1"/>
          </p:cNvSpPr>
          <p:nvPr>
            <p:ph sz="half" idx="2"/>
          </p:nvPr>
        </p:nvSpPr>
        <p:spPr>
          <a:xfrm>
            <a:off x="5737412" y="378759"/>
            <a:ext cx="6320117" cy="4229348"/>
          </a:xfrm>
        </p:spPr>
        <p:txBody>
          <a:bodyPr>
            <a:normAutofit fontScale="62500" lnSpcReduction="20000"/>
          </a:bodyPr>
          <a:lstStyle/>
          <a:p>
            <a:pPr marL="0" indent="0">
              <a:buNone/>
            </a:pPr>
            <a:r>
              <a:rPr lang="uk-UA" sz="2200" b="1" dirty="0">
                <a:solidFill>
                  <a:srgbClr val="374151"/>
                </a:solidFill>
                <a:latin typeface="Söhne"/>
              </a:rPr>
              <a:t>4. Критика культурного імперіалізму</a:t>
            </a:r>
            <a:endParaRPr lang="uk-UA" sz="2200" dirty="0">
              <a:solidFill>
                <a:srgbClr val="374151"/>
              </a:solidFill>
              <a:latin typeface="Söhne"/>
            </a:endParaRPr>
          </a:p>
          <a:p>
            <a:pPr marL="457200" lvl="1" indent="0">
              <a:buNone/>
            </a:pPr>
            <a:r>
              <a:rPr lang="uk-UA" sz="2200" dirty="0" err="1">
                <a:solidFill>
                  <a:schemeClr val="bg1"/>
                </a:solidFill>
                <a:latin typeface="Söhne"/>
              </a:rPr>
              <a:t>Фанон</a:t>
            </a:r>
            <a:r>
              <a:rPr lang="uk-UA" sz="2200" dirty="0">
                <a:solidFill>
                  <a:schemeClr val="bg1"/>
                </a:solidFill>
                <a:latin typeface="Söhne"/>
              </a:rPr>
              <a:t> критикує культурний імперіалізм та визначає його як інструмент колоніальної гегемонії. Він закликає до реального визнання та підтримки власної культури як способу боротьби з колоніальною пресою.</a:t>
            </a:r>
          </a:p>
          <a:p>
            <a:pPr marL="0" indent="0">
              <a:buNone/>
            </a:pPr>
            <a:r>
              <a:rPr lang="uk-UA" sz="2200" b="1" dirty="0">
                <a:solidFill>
                  <a:srgbClr val="374151"/>
                </a:solidFill>
                <a:latin typeface="Söhne"/>
              </a:rPr>
              <a:t>5. Терор і психологія визволення:</a:t>
            </a:r>
            <a:endParaRPr lang="uk-UA" sz="2200" dirty="0">
              <a:solidFill>
                <a:srgbClr val="374151"/>
              </a:solidFill>
              <a:latin typeface="Söhne"/>
            </a:endParaRPr>
          </a:p>
          <a:p>
            <a:pPr marL="457200" lvl="1" indent="0">
              <a:buNone/>
            </a:pPr>
            <a:r>
              <a:rPr lang="uk-UA" sz="2200" dirty="0" err="1">
                <a:solidFill>
                  <a:schemeClr val="bg1"/>
                </a:solidFill>
                <a:latin typeface="Söhne"/>
              </a:rPr>
              <a:t>Фанон</a:t>
            </a:r>
            <a:r>
              <a:rPr lang="uk-UA" sz="2200" dirty="0">
                <a:solidFill>
                  <a:schemeClr val="bg1"/>
                </a:solidFill>
                <a:latin typeface="Söhne"/>
              </a:rPr>
              <a:t> досліджує роль терору як інструменту психологічної визволення. Він розглядає терор як реакцію на колоніальне насильство та як спосіб відновлення контролю над власним життям.</a:t>
            </a:r>
          </a:p>
          <a:p>
            <a:pPr marL="0" indent="0">
              <a:buNone/>
            </a:pPr>
            <a:r>
              <a:rPr lang="uk-UA" sz="2200" b="1" dirty="0">
                <a:solidFill>
                  <a:srgbClr val="374151"/>
                </a:solidFill>
                <a:latin typeface="Söhne"/>
              </a:rPr>
              <a:t>6. Теорія «нової людини»:</a:t>
            </a:r>
            <a:endParaRPr lang="uk-UA" sz="2200" dirty="0">
              <a:solidFill>
                <a:srgbClr val="374151"/>
              </a:solidFill>
              <a:latin typeface="Söhne"/>
            </a:endParaRPr>
          </a:p>
          <a:p>
            <a:pPr marL="457200" lvl="1" indent="0">
              <a:buNone/>
            </a:pPr>
            <a:r>
              <a:rPr lang="uk-UA" sz="2200" dirty="0">
                <a:solidFill>
                  <a:schemeClr val="bg1"/>
                </a:solidFill>
                <a:latin typeface="Söhne"/>
              </a:rPr>
              <a:t>У своїх роботах, зокрема в «Землі чорних», </a:t>
            </a:r>
            <a:r>
              <a:rPr lang="uk-UA" sz="2200" dirty="0" err="1">
                <a:solidFill>
                  <a:schemeClr val="bg1"/>
                </a:solidFill>
                <a:latin typeface="Söhne"/>
              </a:rPr>
              <a:t>Фанон</a:t>
            </a:r>
            <a:r>
              <a:rPr lang="uk-UA" sz="2200" dirty="0">
                <a:solidFill>
                  <a:schemeClr val="bg1"/>
                </a:solidFill>
                <a:latin typeface="Söhne"/>
              </a:rPr>
              <a:t> розвиває концепцію "нової людини". Він вбачає її як індивіда, що змінюється через антиколоніальний бій, відкидаючи колоніальні стереотипи і знову підтверджуючи свою гідність.</a:t>
            </a:r>
          </a:p>
          <a:p>
            <a:pPr marL="0" indent="0">
              <a:buNone/>
            </a:pPr>
            <a:r>
              <a:rPr lang="uk-UA" sz="2200" b="1" dirty="0">
                <a:solidFill>
                  <a:srgbClr val="374151"/>
                </a:solidFill>
                <a:latin typeface="Söhne"/>
              </a:rPr>
              <a:t>7. Справедливість та деколонізація:</a:t>
            </a:r>
            <a:endParaRPr lang="uk-UA" sz="2200" dirty="0">
              <a:solidFill>
                <a:srgbClr val="374151"/>
              </a:solidFill>
              <a:latin typeface="Söhne"/>
            </a:endParaRPr>
          </a:p>
          <a:p>
            <a:pPr marL="457200" lvl="1" indent="0">
              <a:buNone/>
            </a:pPr>
            <a:r>
              <a:rPr lang="uk-UA" sz="2200" dirty="0" err="1">
                <a:solidFill>
                  <a:schemeClr val="bg1"/>
                </a:solidFill>
                <a:latin typeface="Söhne"/>
              </a:rPr>
              <a:t>Фанон</a:t>
            </a:r>
            <a:r>
              <a:rPr lang="uk-UA" sz="2200" dirty="0">
                <a:solidFill>
                  <a:schemeClr val="bg1"/>
                </a:solidFill>
                <a:latin typeface="Söhne"/>
              </a:rPr>
              <a:t> вбачає справедливість у відновленні забороненої гідності та відсудженні колоніального гніту через антиколоніальний бій.</a:t>
            </a:r>
          </a:p>
          <a:p>
            <a:endParaRPr lang="uk-UA" dirty="0"/>
          </a:p>
        </p:txBody>
      </p:sp>
    </p:spTree>
    <p:extLst>
      <p:ext uri="{BB962C8B-B14F-4D97-AF65-F5344CB8AC3E}">
        <p14:creationId xmlns:p14="http://schemas.microsoft.com/office/powerpoint/2010/main" val="28315934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3B393EA-444B-4401-A316-D4AA8324F13F}"/>
              </a:ext>
            </a:extLst>
          </p:cNvPr>
          <p:cNvSpPr>
            <a:spLocks noGrp="1"/>
          </p:cNvSpPr>
          <p:nvPr>
            <p:ph type="title"/>
          </p:nvPr>
        </p:nvSpPr>
        <p:spPr/>
        <p:txBody>
          <a:bodyPr/>
          <a:lstStyle/>
          <a:p>
            <a:pPr algn="ctr"/>
            <a:r>
              <a:rPr lang="uk-UA" dirty="0"/>
              <a:t>Світ-системний підхід </a:t>
            </a:r>
            <a:r>
              <a:rPr lang="uk-UA" dirty="0" err="1"/>
              <a:t>І.Валлерстайна</a:t>
            </a:r>
            <a:endParaRPr lang="uk-UA" dirty="0"/>
          </a:p>
        </p:txBody>
      </p:sp>
      <p:sp>
        <p:nvSpPr>
          <p:cNvPr id="3" name="Місце для вмісту 2">
            <a:extLst>
              <a:ext uri="{FF2B5EF4-FFF2-40B4-BE49-F238E27FC236}">
                <a16:creationId xmlns:a16="http://schemas.microsoft.com/office/drawing/2014/main" id="{3F048685-666E-4B35-BE2D-7A8AC41A228A}"/>
              </a:ext>
            </a:extLst>
          </p:cNvPr>
          <p:cNvSpPr>
            <a:spLocks noGrp="1"/>
          </p:cNvSpPr>
          <p:nvPr>
            <p:ph sz="half" idx="1"/>
          </p:nvPr>
        </p:nvSpPr>
        <p:spPr/>
        <p:txBody>
          <a:bodyPr/>
          <a:lstStyle/>
          <a:p>
            <a:pPr algn="just"/>
            <a:r>
              <a:rPr lang="uk-UA" dirty="0"/>
              <a:t>Світ-системний підхід </a:t>
            </a:r>
            <a:r>
              <a:rPr lang="uk-UA" dirty="0" err="1"/>
              <a:t>І.Валлерстайна</a:t>
            </a:r>
            <a:r>
              <a:rPr lang="uk-UA" dirty="0"/>
              <a:t> (1930 - 2019) є важливим та впливовим концептуальним </a:t>
            </a:r>
            <a:r>
              <a:rPr lang="uk-UA" dirty="0" err="1"/>
              <a:t>рамком</a:t>
            </a:r>
            <a:r>
              <a:rPr lang="uk-UA" dirty="0"/>
              <a:t> для аналізу розвитку світової історії. Його основна теорія була вперше представлена в роботі "Капіталістичне світове-господарське утворення" (</a:t>
            </a:r>
            <a:r>
              <a:rPr lang="de-DE" dirty="0"/>
              <a:t>The Modern World-System), </a:t>
            </a:r>
            <a:r>
              <a:rPr lang="uk-UA" dirty="0"/>
              <a:t>яка вийшла в світ у 1974 році. </a:t>
            </a:r>
          </a:p>
        </p:txBody>
      </p:sp>
      <p:pic>
        <p:nvPicPr>
          <p:cNvPr id="5" name="Місце для вмісту 4">
            <a:extLst>
              <a:ext uri="{FF2B5EF4-FFF2-40B4-BE49-F238E27FC236}">
                <a16:creationId xmlns:a16="http://schemas.microsoft.com/office/drawing/2014/main" id="{FF8C6E5E-A352-453E-8C80-EF19C5240FEC}"/>
              </a:ext>
            </a:extLst>
          </p:cNvPr>
          <p:cNvPicPr>
            <a:picLocks noGrp="1" noChangeAspect="1"/>
          </p:cNvPicPr>
          <p:nvPr>
            <p:ph sz="half" idx="2"/>
          </p:nvPr>
        </p:nvPicPr>
        <p:blipFill>
          <a:blip r:embed="rId2"/>
          <a:stretch>
            <a:fillRect/>
          </a:stretch>
        </p:blipFill>
        <p:spPr>
          <a:xfrm>
            <a:off x="8600048" y="511967"/>
            <a:ext cx="3054069" cy="43001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684142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17AE53-84A1-4790-8D07-2063CA335656}"/>
              </a:ext>
            </a:extLst>
          </p:cNvPr>
          <p:cNvSpPr>
            <a:spLocks noGrp="1"/>
          </p:cNvSpPr>
          <p:nvPr>
            <p:ph type="title"/>
          </p:nvPr>
        </p:nvSpPr>
        <p:spPr/>
        <p:txBody>
          <a:bodyPr/>
          <a:lstStyle/>
          <a:p>
            <a:r>
              <a:rPr lang="uk-UA" dirty="0"/>
              <a:t>Світ-системний підхід </a:t>
            </a:r>
            <a:r>
              <a:rPr lang="uk-UA" dirty="0" err="1"/>
              <a:t>І.Валлерстайна</a:t>
            </a:r>
            <a:endParaRPr lang="uk-UA" dirty="0"/>
          </a:p>
        </p:txBody>
      </p:sp>
      <p:sp>
        <p:nvSpPr>
          <p:cNvPr id="3" name="Місце для вмісту 2">
            <a:extLst>
              <a:ext uri="{FF2B5EF4-FFF2-40B4-BE49-F238E27FC236}">
                <a16:creationId xmlns:a16="http://schemas.microsoft.com/office/drawing/2014/main" id="{0D85DC4C-0E23-49E0-BCB8-8133571A5A83}"/>
              </a:ext>
            </a:extLst>
          </p:cNvPr>
          <p:cNvSpPr>
            <a:spLocks noGrp="1"/>
          </p:cNvSpPr>
          <p:nvPr>
            <p:ph sz="half" idx="1"/>
          </p:nvPr>
        </p:nvSpPr>
        <p:spPr/>
        <p:txBody>
          <a:bodyPr>
            <a:normAutofit fontScale="70000" lnSpcReduction="20000"/>
          </a:bodyPr>
          <a:lstStyle/>
          <a:p>
            <a:pPr marL="0" indent="0" algn="just">
              <a:buNone/>
            </a:pPr>
            <a:r>
              <a:rPr lang="uk-UA" b="1" i="0" dirty="0">
                <a:solidFill>
                  <a:srgbClr val="374151"/>
                </a:solidFill>
                <a:effectLst/>
                <a:latin typeface="Söhne"/>
              </a:rPr>
              <a:t>1. Світова-системна теорія</a:t>
            </a:r>
            <a:endParaRPr lang="uk-UA" b="0" i="0" dirty="0">
              <a:solidFill>
                <a:srgbClr val="374151"/>
              </a:solidFill>
              <a:effectLst/>
              <a:latin typeface="Söhne"/>
            </a:endParaRPr>
          </a:p>
          <a:p>
            <a:pPr marL="457200" lvl="1" indent="0" algn="just">
              <a:buNone/>
            </a:pPr>
            <a:r>
              <a:rPr lang="uk-UA" b="0" i="0" dirty="0" err="1">
                <a:solidFill>
                  <a:srgbClr val="374151"/>
                </a:solidFill>
                <a:effectLst/>
                <a:latin typeface="Söhne"/>
              </a:rPr>
              <a:t>Валлерстайн</a:t>
            </a:r>
            <a:r>
              <a:rPr lang="uk-UA" b="0" i="0" dirty="0">
                <a:solidFill>
                  <a:srgbClr val="374151"/>
                </a:solidFill>
                <a:effectLst/>
                <a:latin typeface="Söhne"/>
              </a:rPr>
              <a:t> вводить поняття "світової системи", розглядаючи світову історію як систему, де різні елементи (держави, регіони, класи) взаємодіють і формують єдину систему взаємодії та залежності.</a:t>
            </a:r>
          </a:p>
          <a:p>
            <a:pPr marL="0" indent="0" algn="just">
              <a:buNone/>
            </a:pPr>
            <a:r>
              <a:rPr lang="uk-UA" b="1" i="0" dirty="0">
                <a:solidFill>
                  <a:srgbClr val="374151"/>
                </a:solidFill>
                <a:effectLst/>
                <a:latin typeface="Söhne"/>
              </a:rPr>
              <a:t>2. Капіталістичне світове-господарське утворення</a:t>
            </a:r>
            <a:endParaRPr lang="uk-UA" b="0" i="0" dirty="0">
              <a:solidFill>
                <a:srgbClr val="374151"/>
              </a:solidFill>
              <a:effectLst/>
              <a:latin typeface="Söhne"/>
            </a:endParaRPr>
          </a:p>
          <a:p>
            <a:pPr marL="457200" lvl="1" indent="0" algn="just">
              <a:buNone/>
            </a:pPr>
            <a:r>
              <a:rPr lang="uk-UA" b="0" i="0" dirty="0" err="1">
                <a:solidFill>
                  <a:srgbClr val="374151"/>
                </a:solidFill>
                <a:effectLst/>
                <a:latin typeface="Söhne"/>
              </a:rPr>
              <a:t>Валлерстайн</a:t>
            </a:r>
            <a:r>
              <a:rPr lang="uk-UA" b="0" i="0" dirty="0">
                <a:solidFill>
                  <a:srgbClr val="374151"/>
                </a:solidFill>
                <a:effectLst/>
                <a:latin typeface="Söhne"/>
              </a:rPr>
              <a:t> класифікує світ на центр, </a:t>
            </a:r>
            <a:r>
              <a:rPr lang="uk-UA" b="0" i="0" dirty="0" err="1">
                <a:solidFill>
                  <a:srgbClr val="374151"/>
                </a:solidFill>
                <a:effectLst/>
                <a:latin typeface="Söhne"/>
              </a:rPr>
              <a:t>напівпериферію</a:t>
            </a:r>
            <a:r>
              <a:rPr lang="uk-UA" b="0" i="0" dirty="0">
                <a:solidFill>
                  <a:srgbClr val="374151"/>
                </a:solidFill>
                <a:effectLst/>
                <a:latin typeface="Söhne"/>
              </a:rPr>
              <a:t> та периферію, що відображає економічний рівень країн та їхній ступінь участі в світовій економіці. Цей поділ дозволяє розуміти геополітичний порядок та взаємовідносини між країнами.</a:t>
            </a:r>
          </a:p>
          <a:p>
            <a:pPr marL="0" indent="0" algn="just">
              <a:buNone/>
            </a:pPr>
            <a:r>
              <a:rPr lang="uk-UA" b="1" i="0" dirty="0">
                <a:solidFill>
                  <a:srgbClr val="374151"/>
                </a:solidFill>
                <a:effectLst/>
                <a:latin typeface="Söhne"/>
              </a:rPr>
              <a:t>3. Діалектика розвитку</a:t>
            </a:r>
            <a:endParaRPr lang="uk-UA" b="0" i="0" dirty="0">
              <a:solidFill>
                <a:srgbClr val="374151"/>
              </a:solidFill>
              <a:effectLst/>
              <a:latin typeface="Söhne"/>
            </a:endParaRPr>
          </a:p>
          <a:p>
            <a:pPr marL="457200" lvl="1" indent="0" algn="just">
              <a:buNone/>
            </a:pPr>
            <a:r>
              <a:rPr lang="uk-UA" b="0" i="0" dirty="0" err="1">
                <a:solidFill>
                  <a:srgbClr val="374151"/>
                </a:solidFill>
                <a:effectLst/>
                <a:latin typeface="Söhne"/>
              </a:rPr>
              <a:t>Валлерстайн</a:t>
            </a:r>
            <a:r>
              <a:rPr lang="uk-UA" b="0" i="0" dirty="0">
                <a:solidFill>
                  <a:srgbClr val="374151"/>
                </a:solidFill>
                <a:effectLst/>
                <a:latin typeface="Söhne"/>
              </a:rPr>
              <a:t> використовує діалектичний підхід до розуміння історії, розглядаючи суспільні формації в процесі зміни та розвитку. Він виділяє фази розвитку системи, такі як періоди консолідації та розпаду.</a:t>
            </a:r>
            <a:br>
              <a:rPr lang="uk-UA" dirty="0"/>
            </a:br>
            <a:endParaRPr lang="uk-UA" dirty="0"/>
          </a:p>
        </p:txBody>
      </p:sp>
      <p:sp>
        <p:nvSpPr>
          <p:cNvPr id="4" name="Місце для вмісту 3">
            <a:extLst>
              <a:ext uri="{FF2B5EF4-FFF2-40B4-BE49-F238E27FC236}">
                <a16:creationId xmlns:a16="http://schemas.microsoft.com/office/drawing/2014/main" id="{C417F0FD-235D-4E70-A2C7-80104CDDDBD2}"/>
              </a:ext>
            </a:extLst>
          </p:cNvPr>
          <p:cNvSpPr>
            <a:spLocks noGrp="1"/>
          </p:cNvSpPr>
          <p:nvPr>
            <p:ph sz="half" idx="2"/>
          </p:nvPr>
        </p:nvSpPr>
        <p:spPr/>
        <p:txBody>
          <a:bodyPr>
            <a:normAutofit fontScale="70000" lnSpcReduction="20000"/>
          </a:bodyPr>
          <a:lstStyle/>
          <a:p>
            <a:pPr marL="0" indent="0" algn="just">
              <a:buNone/>
            </a:pPr>
            <a:r>
              <a:rPr lang="uk-UA" b="1" dirty="0">
                <a:solidFill>
                  <a:srgbClr val="374151"/>
                </a:solidFill>
                <a:latin typeface="Söhne"/>
              </a:rPr>
              <a:t>4. Залежність і системна нерівність</a:t>
            </a:r>
            <a:endParaRPr lang="uk-UA" dirty="0">
              <a:solidFill>
                <a:srgbClr val="374151"/>
              </a:solidFill>
              <a:latin typeface="Söhne"/>
            </a:endParaRPr>
          </a:p>
          <a:p>
            <a:pPr marL="457200" lvl="1" indent="0" algn="just">
              <a:buNone/>
            </a:pPr>
            <a:r>
              <a:rPr lang="uk-UA" dirty="0">
                <a:solidFill>
                  <a:srgbClr val="374151"/>
                </a:solidFill>
                <a:latin typeface="Söhne"/>
              </a:rPr>
              <a:t>Згідно з теорією </a:t>
            </a:r>
            <a:r>
              <a:rPr lang="uk-UA" dirty="0" err="1">
                <a:solidFill>
                  <a:srgbClr val="374151"/>
                </a:solidFill>
                <a:latin typeface="Söhne"/>
              </a:rPr>
              <a:t>Валлерстайна</a:t>
            </a:r>
            <a:r>
              <a:rPr lang="uk-UA" dirty="0">
                <a:solidFill>
                  <a:srgbClr val="374151"/>
                </a:solidFill>
                <a:latin typeface="Söhne"/>
              </a:rPr>
              <a:t>, периферійні країни залежать від центральних для свого економічного і соціального розвитку. Це взаємозв'язане з концепцією системної нерівності, що існує в рамках світової системи.</a:t>
            </a:r>
          </a:p>
          <a:p>
            <a:pPr marL="0" indent="0" algn="just">
              <a:buNone/>
            </a:pPr>
            <a:r>
              <a:rPr lang="uk-UA" b="1" dirty="0">
                <a:solidFill>
                  <a:srgbClr val="374151"/>
                </a:solidFill>
                <a:latin typeface="Söhne"/>
              </a:rPr>
              <a:t>5. Криза світової системи</a:t>
            </a:r>
            <a:endParaRPr lang="uk-UA" dirty="0">
              <a:solidFill>
                <a:srgbClr val="374151"/>
              </a:solidFill>
              <a:latin typeface="Söhne"/>
            </a:endParaRPr>
          </a:p>
          <a:p>
            <a:pPr marL="457200" lvl="1" indent="0" algn="just">
              <a:buNone/>
            </a:pPr>
            <a:r>
              <a:rPr lang="uk-UA" dirty="0" err="1">
                <a:solidFill>
                  <a:srgbClr val="374151"/>
                </a:solidFill>
                <a:latin typeface="Söhne"/>
              </a:rPr>
              <a:t>Валлерстайн</a:t>
            </a:r>
            <a:r>
              <a:rPr lang="uk-UA" dirty="0">
                <a:solidFill>
                  <a:srgbClr val="374151"/>
                </a:solidFill>
                <a:latin typeface="Söhne"/>
              </a:rPr>
              <a:t> прогнозує, що капіталістична світова система має вбудовану нестабільність і зазнає кризових моментів. Його робота вбачає, що подальший розвиток системи може призвести до змін у глобальному порядку.</a:t>
            </a:r>
          </a:p>
          <a:p>
            <a:pPr marL="0" indent="0" algn="just">
              <a:buNone/>
            </a:pPr>
            <a:r>
              <a:rPr lang="uk-UA" b="1" dirty="0">
                <a:solidFill>
                  <a:srgbClr val="374151"/>
                </a:solidFill>
                <a:latin typeface="Söhne"/>
              </a:rPr>
              <a:t>6. Геополітика і імперія</a:t>
            </a:r>
            <a:endParaRPr lang="uk-UA" dirty="0">
              <a:solidFill>
                <a:srgbClr val="374151"/>
              </a:solidFill>
              <a:latin typeface="Söhne"/>
            </a:endParaRPr>
          </a:p>
          <a:p>
            <a:pPr marL="457200" lvl="1" indent="0" algn="just">
              <a:buNone/>
            </a:pPr>
            <a:r>
              <a:rPr lang="uk-UA" dirty="0">
                <a:solidFill>
                  <a:srgbClr val="374151"/>
                </a:solidFill>
                <a:latin typeface="Söhne"/>
              </a:rPr>
              <a:t>Геополітичні структури та імперські відносини визначаються </a:t>
            </a:r>
            <a:r>
              <a:rPr lang="uk-UA" dirty="0" err="1">
                <a:solidFill>
                  <a:srgbClr val="374151"/>
                </a:solidFill>
                <a:latin typeface="Söhne"/>
              </a:rPr>
              <a:t>Валлерстайном</a:t>
            </a:r>
            <a:r>
              <a:rPr lang="uk-UA" dirty="0">
                <a:solidFill>
                  <a:srgbClr val="374151"/>
                </a:solidFill>
                <a:latin typeface="Söhne"/>
              </a:rPr>
              <a:t> як ключові для розуміння світової системи. Він аналізує конфлікти і взаємодії між державами, а також роль імперій у формуванні світового порядку.</a:t>
            </a:r>
            <a:endParaRPr lang="uk-UA" dirty="0"/>
          </a:p>
        </p:txBody>
      </p:sp>
    </p:spTree>
    <p:extLst>
      <p:ext uri="{BB962C8B-B14F-4D97-AF65-F5344CB8AC3E}">
        <p14:creationId xmlns:p14="http://schemas.microsoft.com/office/powerpoint/2010/main" val="11333590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2F6674E-EE3A-475B-AD0A-22E712595CBE}"/>
              </a:ext>
            </a:extLst>
          </p:cNvPr>
          <p:cNvSpPr>
            <a:spLocks noGrp="1"/>
          </p:cNvSpPr>
          <p:nvPr>
            <p:ph type="title"/>
          </p:nvPr>
        </p:nvSpPr>
        <p:spPr>
          <a:xfrm>
            <a:off x="720071" y="4688040"/>
            <a:ext cx="8534400" cy="1507067"/>
          </a:xfrm>
        </p:spPr>
        <p:txBody>
          <a:bodyPr/>
          <a:lstStyle/>
          <a:p>
            <a:pPr algn="ctr"/>
            <a:r>
              <a:rPr lang="uk-UA" dirty="0"/>
              <a:t>Світ-системний підхід </a:t>
            </a:r>
            <a:r>
              <a:rPr lang="uk-UA" dirty="0" err="1"/>
              <a:t>І.Валлерстайна</a:t>
            </a:r>
            <a:endParaRPr lang="uk-UA" dirty="0"/>
          </a:p>
        </p:txBody>
      </p:sp>
      <p:sp>
        <p:nvSpPr>
          <p:cNvPr id="3" name="Місце для вмісту 2">
            <a:extLst>
              <a:ext uri="{FF2B5EF4-FFF2-40B4-BE49-F238E27FC236}">
                <a16:creationId xmlns:a16="http://schemas.microsoft.com/office/drawing/2014/main" id="{8E3E164E-79AC-478E-A5DE-EA03622D90FC}"/>
              </a:ext>
            </a:extLst>
          </p:cNvPr>
          <p:cNvSpPr>
            <a:spLocks noGrp="1"/>
          </p:cNvSpPr>
          <p:nvPr>
            <p:ph sz="half" idx="1"/>
          </p:nvPr>
        </p:nvSpPr>
        <p:spPr>
          <a:xfrm>
            <a:off x="294839" y="224119"/>
            <a:ext cx="5513294" cy="4643716"/>
          </a:xfrm>
        </p:spPr>
        <p:txBody>
          <a:bodyPr>
            <a:noAutofit/>
          </a:bodyPr>
          <a:lstStyle/>
          <a:p>
            <a:pPr algn="just"/>
            <a:r>
              <a:rPr lang="ru-RU" sz="1200" dirty="0" err="1"/>
              <a:t>Ідеї</a:t>
            </a:r>
            <a:r>
              <a:rPr lang="ru-RU" sz="1200" dirty="0"/>
              <a:t> </a:t>
            </a:r>
            <a:r>
              <a:rPr lang="ru-RU" sz="1200" dirty="0" err="1"/>
              <a:t>Валлерстайна</a:t>
            </a:r>
            <a:r>
              <a:rPr lang="ru-RU" sz="1200" dirty="0"/>
              <a:t> </a:t>
            </a:r>
            <a:r>
              <a:rPr lang="ru-RU" sz="1200" dirty="0" err="1"/>
              <a:t>можна</a:t>
            </a:r>
            <a:r>
              <a:rPr lang="ru-RU" sz="1200" dirty="0"/>
              <a:t> </a:t>
            </a:r>
            <a:r>
              <a:rPr lang="ru-RU" sz="1200" dirty="0" err="1"/>
              <a:t>застосовувати</a:t>
            </a:r>
            <a:r>
              <a:rPr lang="ru-RU" sz="1200" dirty="0"/>
              <a:t> для </a:t>
            </a:r>
            <a:r>
              <a:rPr lang="ru-RU" sz="1200" dirty="0" err="1"/>
              <a:t>аналізу</a:t>
            </a:r>
            <a:r>
              <a:rPr lang="ru-RU" sz="1200" dirty="0"/>
              <a:t> </a:t>
            </a:r>
            <a:r>
              <a:rPr lang="ru-RU" sz="1200" dirty="0" err="1"/>
              <a:t>проблеми</a:t>
            </a:r>
            <a:r>
              <a:rPr lang="ru-RU" sz="1200" dirty="0"/>
              <a:t> </a:t>
            </a:r>
            <a:r>
              <a:rPr lang="ru-RU" sz="1200" dirty="0" err="1"/>
              <a:t>тероризму</a:t>
            </a:r>
            <a:r>
              <a:rPr lang="ru-RU" sz="1200" dirty="0"/>
              <a:t>, </a:t>
            </a:r>
            <a:r>
              <a:rPr lang="ru-RU" sz="1200" dirty="0" err="1"/>
              <a:t>зокрема</a:t>
            </a:r>
            <a:r>
              <a:rPr lang="ru-RU" sz="1200" dirty="0"/>
              <a:t> в </a:t>
            </a:r>
            <a:r>
              <a:rPr lang="ru-RU" sz="1200" dirty="0" err="1"/>
              <a:t>контексті</a:t>
            </a:r>
            <a:r>
              <a:rPr lang="ru-RU" sz="1200" dirty="0"/>
              <a:t> </a:t>
            </a:r>
            <a:r>
              <a:rPr lang="ru-RU" sz="1200" dirty="0" err="1"/>
              <a:t>глобалізації</a:t>
            </a:r>
            <a:r>
              <a:rPr lang="ru-RU" sz="1200" dirty="0"/>
              <a:t>, </a:t>
            </a:r>
            <a:r>
              <a:rPr lang="ru-RU" sz="1200" dirty="0" err="1"/>
              <a:t>нерівності</a:t>
            </a:r>
            <a:r>
              <a:rPr lang="ru-RU" sz="1200" dirty="0"/>
              <a:t> та </a:t>
            </a:r>
            <a:r>
              <a:rPr lang="ru-RU" sz="1200" dirty="0" err="1"/>
              <a:t>конфліктів</a:t>
            </a:r>
            <a:r>
              <a:rPr lang="ru-RU" sz="1200" dirty="0"/>
              <a:t> </a:t>
            </a:r>
            <a:r>
              <a:rPr lang="ru-RU" sz="1200" dirty="0" err="1"/>
              <a:t>між</a:t>
            </a:r>
            <a:r>
              <a:rPr lang="ru-RU" sz="1200" dirty="0"/>
              <a:t> державами та </a:t>
            </a:r>
            <a:r>
              <a:rPr lang="ru-RU" sz="1200" dirty="0" err="1"/>
              <a:t>групами</a:t>
            </a:r>
            <a:r>
              <a:rPr lang="ru-RU" sz="1200" dirty="0"/>
              <a:t>.</a:t>
            </a:r>
          </a:p>
          <a:p>
            <a:pPr marL="0" indent="0" algn="just">
              <a:buNone/>
            </a:pPr>
            <a:r>
              <a:rPr lang="uk-UA" sz="1200" b="1" i="0" dirty="0">
                <a:solidFill>
                  <a:srgbClr val="374151"/>
                </a:solidFill>
                <a:effectLst/>
                <a:latin typeface="Söhne"/>
              </a:rPr>
              <a:t>Глобалізація та нерівність:</a:t>
            </a:r>
            <a:endParaRPr lang="uk-UA" sz="1200" b="0" i="0" dirty="0">
              <a:solidFill>
                <a:srgbClr val="374151"/>
              </a:solidFill>
              <a:effectLst/>
              <a:latin typeface="Söhne"/>
            </a:endParaRPr>
          </a:p>
          <a:p>
            <a:pPr marL="457200" lvl="1" indent="0" algn="just">
              <a:buNone/>
            </a:pPr>
            <a:r>
              <a:rPr lang="uk-UA" sz="1200" b="0" i="0" dirty="0" err="1">
                <a:solidFill>
                  <a:schemeClr val="bg1"/>
                </a:solidFill>
                <a:effectLst/>
                <a:latin typeface="Söhne"/>
              </a:rPr>
              <a:t>Валлерстайн</a:t>
            </a:r>
            <a:r>
              <a:rPr lang="uk-UA" sz="1200" b="0" i="0" dirty="0">
                <a:solidFill>
                  <a:schemeClr val="bg1"/>
                </a:solidFill>
                <a:effectLst/>
                <a:latin typeface="Söhne"/>
              </a:rPr>
              <a:t> визначає світову систему як різні країни та регіони, які взаємодіють у системі нерівності. Глобалізація може збільшувати нерівність, і це може бути однією з причин виникнення тероризму. Нерівномірний доступ до ресурсів та можливостей може сприяти соціальній напруженості та конфліктам.</a:t>
            </a:r>
          </a:p>
          <a:p>
            <a:pPr marL="0" indent="0" algn="just">
              <a:buNone/>
            </a:pPr>
            <a:r>
              <a:rPr lang="uk-UA" sz="1200" b="1" i="0" dirty="0">
                <a:solidFill>
                  <a:srgbClr val="374151"/>
                </a:solidFill>
                <a:effectLst/>
                <a:latin typeface="Söhne"/>
              </a:rPr>
              <a:t>Економічна залежність і відсталість:</a:t>
            </a:r>
            <a:endParaRPr lang="uk-UA" sz="1200" b="0" i="0" dirty="0">
              <a:solidFill>
                <a:srgbClr val="374151"/>
              </a:solidFill>
              <a:effectLst/>
              <a:latin typeface="Söhne"/>
            </a:endParaRPr>
          </a:p>
          <a:p>
            <a:pPr marL="457200" lvl="1" indent="0" algn="just">
              <a:buNone/>
            </a:pPr>
            <a:r>
              <a:rPr lang="uk-UA" sz="1200" b="0" i="0" dirty="0">
                <a:solidFill>
                  <a:schemeClr val="bg1"/>
                </a:solidFill>
                <a:effectLst/>
                <a:latin typeface="Söhne"/>
              </a:rPr>
              <a:t>Країни периферії та </a:t>
            </a:r>
            <a:r>
              <a:rPr lang="uk-UA" sz="1200" b="0" i="0" dirty="0" err="1">
                <a:solidFill>
                  <a:schemeClr val="bg1"/>
                </a:solidFill>
                <a:effectLst/>
                <a:latin typeface="Söhne"/>
              </a:rPr>
              <a:t>напівпериферії</a:t>
            </a:r>
            <a:r>
              <a:rPr lang="uk-UA" sz="1200" b="0" i="0" dirty="0">
                <a:solidFill>
                  <a:schemeClr val="bg1"/>
                </a:solidFill>
                <a:effectLst/>
                <a:latin typeface="Söhne"/>
              </a:rPr>
              <a:t> у системі </a:t>
            </a:r>
            <a:r>
              <a:rPr lang="uk-UA" sz="1200" b="0" i="0" dirty="0" err="1">
                <a:solidFill>
                  <a:schemeClr val="bg1"/>
                </a:solidFill>
                <a:effectLst/>
                <a:latin typeface="Söhne"/>
              </a:rPr>
              <a:t>Валлерстайна</a:t>
            </a:r>
            <a:r>
              <a:rPr lang="uk-UA" sz="1200" b="0" i="0" dirty="0">
                <a:solidFill>
                  <a:schemeClr val="bg1"/>
                </a:solidFill>
                <a:effectLst/>
                <a:latin typeface="Söhne"/>
              </a:rPr>
              <a:t> часто є економічно залежними від країн центру. Це може породжувати відчуття економічної відсталості та безпорадності, що становить підґрунтя для радикалізації і виникнення терористичних груп.</a:t>
            </a:r>
          </a:p>
          <a:p>
            <a:pPr marL="0" indent="0" algn="just">
              <a:buNone/>
            </a:pPr>
            <a:r>
              <a:rPr lang="uk-UA" sz="1200" b="1" i="0" dirty="0">
                <a:solidFill>
                  <a:srgbClr val="374151"/>
                </a:solidFill>
                <a:effectLst/>
                <a:latin typeface="Söhne"/>
              </a:rPr>
              <a:t>Конфлікти та геополітика:</a:t>
            </a:r>
            <a:endParaRPr lang="uk-UA" sz="1200" b="0" i="0" dirty="0">
              <a:solidFill>
                <a:srgbClr val="374151"/>
              </a:solidFill>
              <a:effectLst/>
              <a:latin typeface="Söhne"/>
            </a:endParaRPr>
          </a:p>
          <a:p>
            <a:pPr marL="457200" lvl="1" indent="0" algn="just">
              <a:buNone/>
            </a:pPr>
            <a:r>
              <a:rPr lang="uk-UA" sz="1200" b="0" i="0" dirty="0" err="1">
                <a:solidFill>
                  <a:schemeClr val="bg1"/>
                </a:solidFill>
                <a:effectLst/>
                <a:latin typeface="Söhne"/>
              </a:rPr>
              <a:t>Валлерстайн</a:t>
            </a:r>
            <a:r>
              <a:rPr lang="uk-UA" sz="1200" b="0" i="0" dirty="0">
                <a:solidFill>
                  <a:schemeClr val="bg1"/>
                </a:solidFill>
                <a:effectLst/>
                <a:latin typeface="Söhne"/>
              </a:rPr>
              <a:t> висвітлює роль геополітики та конфліктів у світовій системі. Змагання за контроль над ресурсами, владою та територією може вести до конфліктів, включаючи ті, де тероризм стає стратегією боротьби.</a:t>
            </a:r>
            <a:endParaRPr lang="uk-UA" sz="1200" dirty="0"/>
          </a:p>
        </p:txBody>
      </p:sp>
      <p:sp>
        <p:nvSpPr>
          <p:cNvPr id="4" name="Місце для вмісту 3">
            <a:extLst>
              <a:ext uri="{FF2B5EF4-FFF2-40B4-BE49-F238E27FC236}">
                <a16:creationId xmlns:a16="http://schemas.microsoft.com/office/drawing/2014/main" id="{4C5CE82D-1465-41ED-855C-FD3216F17AAC}"/>
              </a:ext>
            </a:extLst>
          </p:cNvPr>
          <p:cNvSpPr>
            <a:spLocks noGrp="1"/>
          </p:cNvSpPr>
          <p:nvPr>
            <p:ph sz="half" idx="2"/>
          </p:nvPr>
        </p:nvSpPr>
        <p:spPr>
          <a:xfrm>
            <a:off x="5808133" y="125506"/>
            <a:ext cx="6231467" cy="4742329"/>
          </a:xfrm>
        </p:spPr>
        <p:txBody>
          <a:bodyPr>
            <a:normAutofit fontScale="40000" lnSpcReduction="20000"/>
          </a:bodyPr>
          <a:lstStyle/>
          <a:p>
            <a:pPr marL="0" indent="0" algn="just">
              <a:buNone/>
            </a:pPr>
            <a:r>
              <a:rPr lang="uk-UA" sz="4300" b="1" dirty="0">
                <a:solidFill>
                  <a:srgbClr val="374151"/>
                </a:solidFill>
                <a:latin typeface="Söhne"/>
              </a:rPr>
              <a:t>Зміни у світовому порядку:</a:t>
            </a:r>
            <a:endParaRPr lang="uk-UA" sz="4300" dirty="0">
              <a:solidFill>
                <a:srgbClr val="374151"/>
              </a:solidFill>
              <a:latin typeface="Söhne"/>
            </a:endParaRPr>
          </a:p>
          <a:p>
            <a:pPr marL="457200" lvl="1" indent="0" algn="just">
              <a:buNone/>
            </a:pPr>
            <a:r>
              <a:rPr lang="uk-UA" sz="4300" dirty="0" err="1">
                <a:solidFill>
                  <a:schemeClr val="bg1"/>
                </a:solidFill>
                <a:latin typeface="Söhne"/>
              </a:rPr>
              <a:t>Валлерстайн</a:t>
            </a:r>
            <a:r>
              <a:rPr lang="uk-UA" sz="4300" dirty="0">
                <a:solidFill>
                  <a:schemeClr val="bg1"/>
                </a:solidFill>
                <a:latin typeface="Söhne"/>
              </a:rPr>
              <a:t> передбачав зміни у світовій системі, зокрема кризу. Періоди нестабільності можуть створювати умови для ескалації терористичної активності, особливо там, де відбуваються зміни в геополітичних альянсах чи владі.</a:t>
            </a:r>
          </a:p>
          <a:p>
            <a:pPr marL="0" indent="0" algn="just">
              <a:buNone/>
            </a:pPr>
            <a:r>
              <a:rPr lang="uk-UA" sz="4300" b="1" dirty="0">
                <a:solidFill>
                  <a:srgbClr val="374151"/>
                </a:solidFill>
                <a:latin typeface="Söhne"/>
              </a:rPr>
              <a:t>Культурна реакція на глобалізацію:</a:t>
            </a:r>
            <a:endParaRPr lang="uk-UA" sz="4300" dirty="0">
              <a:solidFill>
                <a:srgbClr val="374151"/>
              </a:solidFill>
              <a:latin typeface="Söhne"/>
            </a:endParaRPr>
          </a:p>
          <a:p>
            <a:pPr marL="457200" lvl="1" indent="0" algn="just">
              <a:buNone/>
            </a:pPr>
            <a:r>
              <a:rPr lang="uk-UA" sz="4300" dirty="0">
                <a:solidFill>
                  <a:schemeClr val="bg1"/>
                </a:solidFill>
                <a:latin typeface="Söhne"/>
              </a:rPr>
              <a:t>Глобалізація може викликати культурний </a:t>
            </a:r>
            <a:r>
              <a:rPr lang="uk-UA" sz="4300" dirty="0" err="1">
                <a:solidFill>
                  <a:schemeClr val="bg1"/>
                </a:solidFill>
                <a:latin typeface="Söhne"/>
              </a:rPr>
              <a:t>ідентитетний</a:t>
            </a:r>
            <a:r>
              <a:rPr lang="uk-UA" sz="4300" dirty="0">
                <a:solidFill>
                  <a:schemeClr val="bg1"/>
                </a:solidFill>
                <a:latin typeface="Söhne"/>
              </a:rPr>
              <a:t> резонанс та відторгнення, особливо у тих регіонах, які вважаються територією "іншого". Це може послужити основою для розвитку терористичних груп, які виступають в оборону свого культурного </a:t>
            </a:r>
            <a:r>
              <a:rPr lang="uk-UA" sz="4300" dirty="0" err="1">
                <a:solidFill>
                  <a:schemeClr val="bg1"/>
                </a:solidFill>
                <a:latin typeface="Söhne"/>
              </a:rPr>
              <a:t>ідентитету</a:t>
            </a:r>
            <a:r>
              <a:rPr lang="uk-UA" sz="4300" dirty="0">
                <a:solidFill>
                  <a:schemeClr val="bg1"/>
                </a:solidFill>
                <a:latin typeface="Söhne"/>
              </a:rPr>
              <a:t>.</a:t>
            </a:r>
          </a:p>
          <a:p>
            <a:pPr marL="0" indent="0" algn="just">
              <a:buNone/>
            </a:pPr>
            <a:r>
              <a:rPr lang="uk-UA" sz="4300" b="1" dirty="0">
                <a:solidFill>
                  <a:srgbClr val="374151"/>
                </a:solidFill>
                <a:latin typeface="Söhne"/>
              </a:rPr>
              <a:t>Біржа сил та глобальні конфлікти:</a:t>
            </a:r>
            <a:endParaRPr lang="uk-UA" sz="4300" dirty="0">
              <a:solidFill>
                <a:srgbClr val="374151"/>
              </a:solidFill>
              <a:latin typeface="Söhne"/>
            </a:endParaRPr>
          </a:p>
          <a:p>
            <a:pPr marL="457200" lvl="1" indent="0" algn="just">
              <a:buNone/>
            </a:pPr>
            <a:r>
              <a:rPr lang="uk-UA" sz="4300" dirty="0">
                <a:solidFill>
                  <a:schemeClr val="bg1"/>
                </a:solidFill>
                <a:latin typeface="Söhne"/>
              </a:rPr>
              <a:t>Зміни в глобальних відносинах можуть призводити до "біржі сил", де нові учасники стають важливими у глобальних відносинах. Це може породжувати конфлікти, включаючи ті, які використовують тероризм як засіб боротьби.</a:t>
            </a:r>
          </a:p>
          <a:p>
            <a:endParaRPr lang="uk-UA" dirty="0"/>
          </a:p>
        </p:txBody>
      </p:sp>
    </p:spTree>
    <p:extLst>
      <p:ext uri="{BB962C8B-B14F-4D97-AF65-F5344CB8AC3E}">
        <p14:creationId xmlns:p14="http://schemas.microsoft.com/office/powerpoint/2010/main" val="32649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3DF7E4-D610-4C35-B575-77427649824E}"/>
              </a:ext>
            </a:extLst>
          </p:cNvPr>
          <p:cNvSpPr>
            <a:spLocks noGrp="1"/>
          </p:cNvSpPr>
          <p:nvPr>
            <p:ph type="title"/>
          </p:nvPr>
        </p:nvSpPr>
        <p:spPr>
          <a:xfrm>
            <a:off x="755930" y="4792132"/>
            <a:ext cx="8534400" cy="1507067"/>
          </a:xfrm>
        </p:spPr>
        <p:txBody>
          <a:bodyPr>
            <a:normAutofit/>
          </a:bodyPr>
          <a:lstStyle/>
          <a:p>
            <a:pPr algn="ctr"/>
            <a:r>
              <a:rPr lang="uk-UA" b="1" dirty="0">
                <a:solidFill>
                  <a:srgbClr val="374151"/>
                </a:solidFill>
                <a:latin typeface="Söhne"/>
              </a:rPr>
              <a:t>Глобалізація</a:t>
            </a:r>
          </a:p>
        </p:txBody>
      </p:sp>
      <p:sp>
        <p:nvSpPr>
          <p:cNvPr id="3" name="Місце для вмісту 2">
            <a:extLst>
              <a:ext uri="{FF2B5EF4-FFF2-40B4-BE49-F238E27FC236}">
                <a16:creationId xmlns:a16="http://schemas.microsoft.com/office/drawing/2014/main" id="{681FC7CD-557E-45A0-A12A-F1860869AA48}"/>
              </a:ext>
            </a:extLst>
          </p:cNvPr>
          <p:cNvSpPr>
            <a:spLocks noGrp="1"/>
          </p:cNvSpPr>
          <p:nvPr>
            <p:ph sz="half" idx="1"/>
          </p:nvPr>
        </p:nvSpPr>
        <p:spPr>
          <a:xfrm>
            <a:off x="385482" y="385482"/>
            <a:ext cx="5236384" cy="4536142"/>
          </a:xfrm>
        </p:spPr>
        <p:txBody>
          <a:bodyPr>
            <a:normAutofit/>
          </a:bodyPr>
          <a:lstStyle/>
          <a:p>
            <a:endParaRPr lang="uk-UA" dirty="0"/>
          </a:p>
          <a:p>
            <a:pPr algn="just"/>
            <a:r>
              <a:rPr lang="uk-UA" sz="2400" dirty="0"/>
              <a:t>Глобалізація є комплексним процесом, що включає економічну, соціальну, політичну та культурну інтеграцію різних частин світу.</a:t>
            </a:r>
          </a:p>
          <a:p>
            <a:pPr algn="just"/>
            <a:r>
              <a:rPr lang="uk-UA" sz="2400" dirty="0"/>
              <a:t>Це явище, що виникає внаслідок зростання обсягів міжнародної торгівлі, інвестицій, культурних обмінів та технологічних взаємодій.</a:t>
            </a:r>
          </a:p>
        </p:txBody>
      </p:sp>
      <p:sp>
        <p:nvSpPr>
          <p:cNvPr id="4" name="Місце для вмісту 3">
            <a:extLst>
              <a:ext uri="{FF2B5EF4-FFF2-40B4-BE49-F238E27FC236}">
                <a16:creationId xmlns:a16="http://schemas.microsoft.com/office/drawing/2014/main" id="{0103C11A-952D-4635-81BC-578A81BDBFFE}"/>
              </a:ext>
            </a:extLst>
          </p:cNvPr>
          <p:cNvSpPr>
            <a:spLocks noGrp="1"/>
          </p:cNvSpPr>
          <p:nvPr>
            <p:ph sz="half" idx="2"/>
          </p:nvPr>
        </p:nvSpPr>
        <p:spPr/>
        <p:txBody>
          <a:bodyPr>
            <a:normAutofit/>
          </a:bodyPr>
          <a:lstStyle/>
          <a:p>
            <a:endParaRPr lang="uk-UA"/>
          </a:p>
        </p:txBody>
      </p:sp>
    </p:spTree>
    <p:extLst>
      <p:ext uri="{BB962C8B-B14F-4D97-AF65-F5344CB8AC3E}">
        <p14:creationId xmlns:p14="http://schemas.microsoft.com/office/powerpoint/2010/main" val="3276125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97C757-8BF9-4C85-A858-B9A8262E77DA}"/>
              </a:ext>
            </a:extLst>
          </p:cNvPr>
          <p:cNvSpPr>
            <a:spLocks noGrp="1"/>
          </p:cNvSpPr>
          <p:nvPr>
            <p:ph type="title"/>
          </p:nvPr>
        </p:nvSpPr>
        <p:spPr/>
        <p:txBody>
          <a:bodyPr/>
          <a:lstStyle/>
          <a:p>
            <a:pPr algn="ctr"/>
            <a:r>
              <a:rPr lang="uk-UA" b="1" dirty="0">
                <a:solidFill>
                  <a:srgbClr val="374151"/>
                </a:solidFill>
                <a:latin typeface="Söhne"/>
              </a:rPr>
              <a:t>Етапи становлення глобалізації</a:t>
            </a:r>
            <a:endParaRPr lang="uk-UA" dirty="0"/>
          </a:p>
        </p:txBody>
      </p:sp>
      <p:sp>
        <p:nvSpPr>
          <p:cNvPr id="3" name="Місце для вмісту 2">
            <a:extLst>
              <a:ext uri="{FF2B5EF4-FFF2-40B4-BE49-F238E27FC236}">
                <a16:creationId xmlns:a16="http://schemas.microsoft.com/office/drawing/2014/main" id="{9CEDFE25-77EE-4483-B76B-41002713B018}"/>
              </a:ext>
            </a:extLst>
          </p:cNvPr>
          <p:cNvSpPr>
            <a:spLocks noGrp="1"/>
          </p:cNvSpPr>
          <p:nvPr>
            <p:ph idx="1"/>
          </p:nvPr>
        </p:nvSpPr>
        <p:spPr/>
        <p:txBody>
          <a:bodyPr>
            <a:normAutofit fontScale="92500" lnSpcReduction="10000"/>
          </a:bodyPr>
          <a:lstStyle/>
          <a:p>
            <a:pPr marL="0" indent="0">
              <a:buNone/>
            </a:pPr>
            <a:r>
              <a:rPr lang="uk-UA" b="1" dirty="0">
                <a:solidFill>
                  <a:srgbClr val="0070C0"/>
                </a:solidFill>
              </a:rPr>
              <a:t>Період великих географічних </a:t>
            </a:r>
            <a:r>
              <a:rPr lang="uk-UA" b="1" dirty="0" err="1">
                <a:solidFill>
                  <a:srgbClr val="0070C0"/>
                </a:solidFill>
              </a:rPr>
              <a:t>відкриттів</a:t>
            </a:r>
            <a:r>
              <a:rPr lang="uk-UA" b="1" dirty="0">
                <a:solidFill>
                  <a:srgbClr val="0070C0"/>
                </a:solidFill>
              </a:rPr>
              <a:t> (15-17 ст.):</a:t>
            </a:r>
          </a:p>
          <a:p>
            <a:r>
              <a:rPr lang="uk-UA" dirty="0"/>
              <a:t>Започаткування глобальних контактів завдяки морським і </a:t>
            </a:r>
            <a:r>
              <a:rPr lang="uk-UA" dirty="0" err="1"/>
              <a:t>експлораторським</a:t>
            </a:r>
            <a:r>
              <a:rPr lang="uk-UA" dirty="0"/>
              <a:t> подорожам.</a:t>
            </a:r>
          </a:p>
          <a:p>
            <a:r>
              <a:rPr lang="uk-UA" dirty="0"/>
              <a:t>Обмін товарами, ідеями та культурою між Європою, Африкою, Азією та Америкою.</a:t>
            </a:r>
          </a:p>
          <a:p>
            <a:pPr marL="0" indent="0">
              <a:buNone/>
            </a:pPr>
            <a:r>
              <a:rPr lang="uk-UA" b="1" dirty="0">
                <a:solidFill>
                  <a:srgbClr val="0070C0"/>
                </a:solidFill>
              </a:rPr>
              <a:t>Індустріальна революція (18-19 ст.):</a:t>
            </a:r>
          </a:p>
          <a:p>
            <a:r>
              <a:rPr lang="uk-UA" dirty="0"/>
              <a:t>Зростання промислового виробництва та збільшення потреб у </a:t>
            </a:r>
            <a:r>
              <a:rPr lang="uk-UA" dirty="0" err="1"/>
              <a:t>сировинах</a:t>
            </a:r>
            <a:r>
              <a:rPr lang="uk-UA" dirty="0"/>
              <a:t>.</a:t>
            </a:r>
          </a:p>
          <a:p>
            <a:r>
              <a:rPr lang="uk-UA" dirty="0"/>
              <a:t>Започаткування транснаціональних економічних </a:t>
            </a:r>
            <a:r>
              <a:rPr lang="uk-UA" dirty="0" err="1"/>
              <a:t>зв'язків</a:t>
            </a:r>
            <a:r>
              <a:rPr lang="uk-UA" dirty="0"/>
              <a:t> та збільшення міжнародної торгівлі.</a:t>
            </a:r>
          </a:p>
          <a:p>
            <a:endParaRPr lang="uk-UA" dirty="0"/>
          </a:p>
        </p:txBody>
      </p:sp>
    </p:spTree>
    <p:extLst>
      <p:ext uri="{BB962C8B-B14F-4D97-AF65-F5344CB8AC3E}">
        <p14:creationId xmlns:p14="http://schemas.microsoft.com/office/powerpoint/2010/main" val="2253755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4B8E9A-A5D7-4C85-977D-668FD7727059}"/>
              </a:ext>
            </a:extLst>
          </p:cNvPr>
          <p:cNvSpPr>
            <a:spLocks noGrp="1"/>
          </p:cNvSpPr>
          <p:nvPr>
            <p:ph type="title"/>
          </p:nvPr>
        </p:nvSpPr>
        <p:spPr/>
        <p:txBody>
          <a:bodyPr/>
          <a:lstStyle/>
          <a:p>
            <a:pPr algn="ctr"/>
            <a:r>
              <a:rPr lang="uk-UA" b="1" dirty="0">
                <a:solidFill>
                  <a:srgbClr val="374151"/>
                </a:solidFill>
                <a:latin typeface="Söhne"/>
              </a:rPr>
              <a:t>Етапи становлення глобалізації</a:t>
            </a:r>
            <a:endParaRPr lang="uk-UA" dirty="0"/>
          </a:p>
        </p:txBody>
      </p:sp>
      <p:sp>
        <p:nvSpPr>
          <p:cNvPr id="3" name="Місце для вмісту 2">
            <a:extLst>
              <a:ext uri="{FF2B5EF4-FFF2-40B4-BE49-F238E27FC236}">
                <a16:creationId xmlns:a16="http://schemas.microsoft.com/office/drawing/2014/main" id="{C9E88A2D-2193-4265-82D6-BE23A9076DF6}"/>
              </a:ext>
            </a:extLst>
          </p:cNvPr>
          <p:cNvSpPr>
            <a:spLocks noGrp="1"/>
          </p:cNvSpPr>
          <p:nvPr>
            <p:ph idx="1"/>
          </p:nvPr>
        </p:nvSpPr>
        <p:spPr>
          <a:xfrm>
            <a:off x="800753" y="863601"/>
            <a:ext cx="8534400" cy="3615267"/>
          </a:xfrm>
        </p:spPr>
        <p:txBody>
          <a:bodyPr>
            <a:normAutofit lnSpcReduction="10000"/>
          </a:bodyPr>
          <a:lstStyle/>
          <a:p>
            <a:pPr marL="0" indent="0">
              <a:buNone/>
            </a:pPr>
            <a:r>
              <a:rPr lang="uk-UA" b="1" dirty="0">
                <a:solidFill>
                  <a:srgbClr val="0070C0"/>
                </a:solidFill>
              </a:rPr>
              <a:t>Міжнародні економічні відносини після Другої світової війни (20 ст.):</a:t>
            </a:r>
          </a:p>
          <a:p>
            <a:r>
              <a:rPr lang="uk-UA" dirty="0"/>
              <a:t>Створення Міжнародного Валютного Фонду (МВФ) та Світового банку для сприяння економічній стабільності та розвитку.</a:t>
            </a:r>
          </a:p>
          <a:p>
            <a:r>
              <a:rPr lang="uk-UA" dirty="0"/>
              <a:t>Збільшення міжнародної торгівлі та поширення мультинаціональних корпорацій.</a:t>
            </a:r>
          </a:p>
          <a:p>
            <a:pPr marL="0" indent="0">
              <a:buNone/>
            </a:pPr>
            <a:r>
              <a:rPr lang="uk-UA" b="1" dirty="0">
                <a:solidFill>
                  <a:srgbClr val="0070C0"/>
                </a:solidFill>
              </a:rPr>
              <a:t>Епоха інформаційних технологій (з кінця 20 ст.):</a:t>
            </a:r>
          </a:p>
          <a:p>
            <a:r>
              <a:rPr lang="uk-UA" dirty="0"/>
              <a:t>Зростання технологічної зв'язаності та інформаційної обміну.</a:t>
            </a:r>
          </a:p>
          <a:p>
            <a:r>
              <a:rPr lang="uk-UA" dirty="0"/>
              <a:t>Розвиток Інтернету як засобу спілкування та здійснення бізнесу на глобальному рівні.</a:t>
            </a:r>
          </a:p>
        </p:txBody>
      </p:sp>
    </p:spTree>
    <p:extLst>
      <p:ext uri="{BB962C8B-B14F-4D97-AF65-F5344CB8AC3E}">
        <p14:creationId xmlns:p14="http://schemas.microsoft.com/office/powerpoint/2010/main" val="1104397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272375-ED34-49CB-B10A-FF95BF79259A}"/>
              </a:ext>
            </a:extLst>
          </p:cNvPr>
          <p:cNvSpPr>
            <a:spLocks noGrp="1"/>
          </p:cNvSpPr>
          <p:nvPr>
            <p:ph type="title"/>
          </p:nvPr>
        </p:nvSpPr>
        <p:spPr/>
        <p:txBody>
          <a:bodyPr/>
          <a:lstStyle/>
          <a:p>
            <a:pPr algn="ctr"/>
            <a:r>
              <a:rPr lang="uk-UA" b="1" dirty="0">
                <a:solidFill>
                  <a:srgbClr val="374151"/>
                </a:solidFill>
                <a:latin typeface="Söhne"/>
              </a:rPr>
              <a:t>Етапи становлення глобалізації</a:t>
            </a:r>
            <a:endParaRPr lang="uk-UA" dirty="0"/>
          </a:p>
        </p:txBody>
      </p:sp>
      <p:sp>
        <p:nvSpPr>
          <p:cNvPr id="3" name="Місце для вмісту 2">
            <a:extLst>
              <a:ext uri="{FF2B5EF4-FFF2-40B4-BE49-F238E27FC236}">
                <a16:creationId xmlns:a16="http://schemas.microsoft.com/office/drawing/2014/main" id="{1D68C148-9E2D-4B0C-9622-718A096D3757}"/>
              </a:ext>
            </a:extLst>
          </p:cNvPr>
          <p:cNvSpPr>
            <a:spLocks noGrp="1"/>
          </p:cNvSpPr>
          <p:nvPr>
            <p:ph idx="1"/>
          </p:nvPr>
        </p:nvSpPr>
        <p:spPr/>
        <p:txBody>
          <a:bodyPr>
            <a:normAutofit fontScale="77500" lnSpcReduction="20000"/>
          </a:bodyPr>
          <a:lstStyle/>
          <a:p>
            <a:pPr marL="0" indent="0" algn="just">
              <a:buNone/>
            </a:pPr>
            <a:r>
              <a:rPr lang="uk-UA" b="1" dirty="0">
                <a:solidFill>
                  <a:srgbClr val="0070C0"/>
                </a:solidFill>
              </a:rPr>
              <a:t>Лібералізація та глобалізація фінансового ринку (з 1980-х років):</a:t>
            </a:r>
          </a:p>
          <a:p>
            <a:pPr algn="just"/>
            <a:r>
              <a:rPr lang="uk-UA" dirty="0"/>
              <a:t>Зняття обмежень на ринках капіталу та фінансових послуг.</a:t>
            </a:r>
          </a:p>
          <a:p>
            <a:pPr algn="just"/>
            <a:r>
              <a:rPr lang="uk-UA" dirty="0"/>
              <a:t>Зростання ролі глобальних фінансових інститутів та інвестиційних банків.</a:t>
            </a:r>
          </a:p>
          <a:p>
            <a:pPr marL="0" indent="0" algn="just">
              <a:buNone/>
            </a:pPr>
            <a:r>
              <a:rPr lang="uk-UA" b="1" dirty="0">
                <a:solidFill>
                  <a:srgbClr val="0070C0"/>
                </a:solidFill>
              </a:rPr>
              <a:t>Розширення міжнародних торгових угод та організацій (з 1990-х років):</a:t>
            </a:r>
          </a:p>
          <a:p>
            <a:pPr algn="just"/>
            <a:r>
              <a:rPr lang="uk-UA" dirty="0"/>
              <a:t>Укладання великої кількості багатосторонніх та двосторонніх торгових угод.</a:t>
            </a:r>
          </a:p>
          <a:p>
            <a:pPr algn="just"/>
            <a:r>
              <a:rPr lang="uk-UA" dirty="0"/>
              <a:t>Розвиток Всесвітньої організації торгівлі (ВОТ) та інших міжнародних організацій.</a:t>
            </a:r>
          </a:p>
          <a:p>
            <a:pPr marL="0" indent="0" algn="just">
              <a:buNone/>
            </a:pPr>
            <a:r>
              <a:rPr lang="uk-UA" b="1" dirty="0">
                <a:solidFill>
                  <a:srgbClr val="0070C0"/>
                </a:solidFill>
              </a:rPr>
              <a:t>Розвиток глобальних ціннісних систем та культурного обміну:</a:t>
            </a:r>
          </a:p>
          <a:p>
            <a:pPr algn="just"/>
            <a:r>
              <a:rPr lang="uk-UA" dirty="0"/>
              <a:t>Зростання впливу глобальних мас-медіа та соціальних мереж на формування глобальних цінностей та культурних трендів.</a:t>
            </a:r>
          </a:p>
          <a:p>
            <a:pPr algn="just"/>
            <a:r>
              <a:rPr lang="uk-UA" dirty="0"/>
              <a:t>Загальнопланетарна доступність культурних продуктів та ідей.</a:t>
            </a:r>
          </a:p>
          <a:p>
            <a:endParaRPr lang="uk-UA" dirty="0"/>
          </a:p>
        </p:txBody>
      </p:sp>
    </p:spTree>
    <p:extLst>
      <p:ext uri="{BB962C8B-B14F-4D97-AF65-F5344CB8AC3E}">
        <p14:creationId xmlns:p14="http://schemas.microsoft.com/office/powerpoint/2010/main" val="11483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964C07-060F-4042-B118-8F13E1B7B004}"/>
              </a:ext>
            </a:extLst>
          </p:cNvPr>
          <p:cNvSpPr>
            <a:spLocks noGrp="1"/>
          </p:cNvSpPr>
          <p:nvPr>
            <p:ph type="title"/>
          </p:nvPr>
        </p:nvSpPr>
        <p:spPr/>
        <p:txBody>
          <a:bodyPr/>
          <a:lstStyle/>
          <a:p>
            <a:pPr algn="ctr"/>
            <a:r>
              <a:rPr lang="ru-RU" b="1" dirty="0" err="1">
                <a:solidFill>
                  <a:srgbClr val="374151"/>
                </a:solidFill>
                <a:latin typeface="Söhne"/>
              </a:rPr>
              <a:t>Підходи</a:t>
            </a:r>
            <a:r>
              <a:rPr lang="ru-RU" b="1" dirty="0">
                <a:solidFill>
                  <a:srgbClr val="374151"/>
                </a:solidFill>
                <a:latin typeface="Söhne"/>
              </a:rPr>
              <a:t> до </a:t>
            </a:r>
            <a:r>
              <a:rPr lang="ru-RU" b="1" dirty="0" err="1">
                <a:solidFill>
                  <a:srgbClr val="374151"/>
                </a:solidFill>
                <a:latin typeface="Söhne"/>
              </a:rPr>
              <a:t>трактування</a:t>
            </a:r>
            <a:r>
              <a:rPr lang="ru-RU" b="1" dirty="0">
                <a:solidFill>
                  <a:srgbClr val="374151"/>
                </a:solidFill>
                <a:latin typeface="Söhne"/>
              </a:rPr>
              <a:t> </a:t>
            </a:r>
            <a:br>
              <a:rPr lang="ru-RU" b="1" dirty="0">
                <a:solidFill>
                  <a:srgbClr val="374151"/>
                </a:solidFill>
                <a:latin typeface="Söhne"/>
              </a:rPr>
            </a:br>
            <a:r>
              <a:rPr lang="ru-RU" b="1" dirty="0" err="1">
                <a:solidFill>
                  <a:srgbClr val="374151"/>
                </a:solidFill>
                <a:latin typeface="Söhne"/>
              </a:rPr>
              <a:t>змісту</a:t>
            </a:r>
            <a:r>
              <a:rPr lang="ru-RU" b="1" dirty="0">
                <a:solidFill>
                  <a:srgbClr val="374151"/>
                </a:solidFill>
                <a:latin typeface="Söhne"/>
              </a:rPr>
              <a:t> </a:t>
            </a:r>
            <a:r>
              <a:rPr lang="ru-RU" b="1" dirty="0" err="1">
                <a:solidFill>
                  <a:srgbClr val="374151"/>
                </a:solidFill>
                <a:latin typeface="Söhne"/>
              </a:rPr>
              <a:t>глобалізації</a:t>
            </a:r>
            <a:r>
              <a:rPr lang="ru-RU" b="1" dirty="0">
                <a:solidFill>
                  <a:srgbClr val="374151"/>
                </a:solidFill>
                <a:latin typeface="Söhne"/>
              </a:rPr>
              <a:t> </a:t>
            </a:r>
            <a:endParaRPr lang="uk-UA" b="1" dirty="0">
              <a:solidFill>
                <a:srgbClr val="374151"/>
              </a:solidFill>
              <a:latin typeface="Söhne"/>
            </a:endParaRPr>
          </a:p>
        </p:txBody>
      </p:sp>
      <p:sp>
        <p:nvSpPr>
          <p:cNvPr id="3" name="Місце для вмісту 2">
            <a:extLst>
              <a:ext uri="{FF2B5EF4-FFF2-40B4-BE49-F238E27FC236}">
                <a16:creationId xmlns:a16="http://schemas.microsoft.com/office/drawing/2014/main" id="{F8FBEC18-15FF-4EBF-9E53-A8C672A3941B}"/>
              </a:ext>
            </a:extLst>
          </p:cNvPr>
          <p:cNvSpPr>
            <a:spLocks noGrp="1"/>
          </p:cNvSpPr>
          <p:nvPr>
            <p:ph sz="half" idx="1"/>
          </p:nvPr>
        </p:nvSpPr>
        <p:spPr/>
        <p:txBody>
          <a:bodyPr>
            <a:normAutofit fontScale="92500" lnSpcReduction="10000"/>
          </a:bodyPr>
          <a:lstStyle/>
          <a:p>
            <a:pPr algn="l"/>
            <a:r>
              <a:rPr lang="uk-UA" b="1" i="0" dirty="0">
                <a:solidFill>
                  <a:srgbClr val="0070C0"/>
                </a:solidFill>
                <a:effectLst/>
                <a:latin typeface="Söhne"/>
              </a:rPr>
              <a:t>1. Гуманістичний (</a:t>
            </a:r>
            <a:r>
              <a:rPr lang="uk-UA" b="1" i="0" dirty="0" err="1">
                <a:solidFill>
                  <a:srgbClr val="0070C0"/>
                </a:solidFill>
                <a:effectLst/>
                <a:latin typeface="Söhne"/>
              </a:rPr>
              <a:t>глобооптімістичний</a:t>
            </a:r>
            <a:r>
              <a:rPr lang="uk-UA" b="1" i="0" dirty="0">
                <a:solidFill>
                  <a:srgbClr val="0070C0"/>
                </a:solidFill>
                <a:effectLst/>
                <a:latin typeface="Söhne"/>
              </a:rPr>
              <a:t>) підхід:</a:t>
            </a:r>
            <a:endParaRPr lang="uk-UA" b="0" i="0" dirty="0">
              <a:solidFill>
                <a:srgbClr val="0070C0"/>
              </a:solidFill>
              <a:effectLst/>
              <a:latin typeface="Söhne"/>
            </a:endParaRPr>
          </a:p>
          <a:p>
            <a:pPr algn="just">
              <a:buFont typeface="Arial" panose="020B0604020202020204" pitchFamily="34" charset="0"/>
              <a:buChar char="•"/>
            </a:pPr>
            <a:r>
              <a:rPr lang="uk-UA" b="0" i="1" dirty="0">
                <a:solidFill>
                  <a:srgbClr val="374151"/>
                </a:solidFill>
                <a:effectLst/>
                <a:latin typeface="Söhne"/>
              </a:rPr>
              <a:t>Основна ідея:</a:t>
            </a:r>
            <a:r>
              <a:rPr lang="uk-UA" b="0" i="0" dirty="0">
                <a:solidFill>
                  <a:srgbClr val="374151"/>
                </a:solidFill>
                <a:effectLst/>
                <a:latin typeface="Söhne"/>
              </a:rPr>
              <a:t> Розглядає глобалізацію як можливість для покращення життя людей через зростання світового економічного розвитку, доступ до нових технологій та глобальних культурних обмінів.</a:t>
            </a:r>
          </a:p>
          <a:p>
            <a:pPr algn="just">
              <a:buFont typeface="Arial" panose="020B0604020202020204" pitchFamily="34" charset="0"/>
              <a:buChar char="•"/>
            </a:pPr>
            <a:r>
              <a:rPr lang="uk-UA" b="0" i="1" dirty="0">
                <a:solidFill>
                  <a:srgbClr val="374151"/>
                </a:solidFill>
                <a:effectLst/>
                <a:latin typeface="Söhne"/>
              </a:rPr>
              <a:t>Переконання:</a:t>
            </a:r>
            <a:r>
              <a:rPr lang="uk-UA" b="0" i="0" dirty="0">
                <a:solidFill>
                  <a:srgbClr val="374151"/>
                </a:solidFill>
                <a:effectLst/>
                <a:latin typeface="Söhne"/>
              </a:rPr>
              <a:t> Глобалізація сприяє міжнародному співробітництву, зменшує конфлікти та бідність, сприяє розвитку глобальних стандартів людських прав.</a:t>
            </a:r>
          </a:p>
          <a:p>
            <a:endParaRPr lang="uk-UA" dirty="0"/>
          </a:p>
        </p:txBody>
      </p:sp>
      <p:sp>
        <p:nvSpPr>
          <p:cNvPr id="4" name="Місце для вмісту 3">
            <a:extLst>
              <a:ext uri="{FF2B5EF4-FFF2-40B4-BE49-F238E27FC236}">
                <a16:creationId xmlns:a16="http://schemas.microsoft.com/office/drawing/2014/main" id="{36E50005-E0C6-4019-BD97-0BA216BCA351}"/>
              </a:ext>
            </a:extLst>
          </p:cNvPr>
          <p:cNvSpPr>
            <a:spLocks noGrp="1"/>
          </p:cNvSpPr>
          <p:nvPr>
            <p:ph sz="half" idx="2"/>
          </p:nvPr>
        </p:nvSpPr>
        <p:spPr/>
        <p:txBody>
          <a:bodyPr>
            <a:normAutofit fontScale="92500" lnSpcReduction="10000"/>
          </a:bodyPr>
          <a:lstStyle/>
          <a:p>
            <a:endParaRPr lang="uk-UA"/>
          </a:p>
        </p:txBody>
      </p:sp>
    </p:spTree>
    <p:extLst>
      <p:ext uri="{BB962C8B-B14F-4D97-AF65-F5344CB8AC3E}">
        <p14:creationId xmlns:p14="http://schemas.microsoft.com/office/powerpoint/2010/main" val="2774997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696F56-993F-4352-9031-EFFE0EA0D598}"/>
              </a:ext>
            </a:extLst>
          </p:cNvPr>
          <p:cNvSpPr>
            <a:spLocks noGrp="1"/>
          </p:cNvSpPr>
          <p:nvPr>
            <p:ph type="title"/>
          </p:nvPr>
        </p:nvSpPr>
        <p:spPr/>
        <p:txBody>
          <a:bodyPr/>
          <a:lstStyle/>
          <a:p>
            <a:pPr algn="ctr"/>
            <a:r>
              <a:rPr lang="ru-RU" b="1" dirty="0" err="1">
                <a:solidFill>
                  <a:srgbClr val="374151"/>
                </a:solidFill>
                <a:latin typeface="Söhne"/>
              </a:rPr>
              <a:t>Підходи</a:t>
            </a:r>
            <a:r>
              <a:rPr lang="ru-RU" b="1" dirty="0">
                <a:solidFill>
                  <a:srgbClr val="374151"/>
                </a:solidFill>
                <a:latin typeface="Söhne"/>
              </a:rPr>
              <a:t> до </a:t>
            </a:r>
            <a:r>
              <a:rPr lang="ru-RU" b="1" dirty="0" err="1">
                <a:solidFill>
                  <a:srgbClr val="374151"/>
                </a:solidFill>
                <a:latin typeface="Söhne"/>
              </a:rPr>
              <a:t>трактування</a:t>
            </a:r>
            <a:r>
              <a:rPr lang="ru-RU" b="1" dirty="0">
                <a:solidFill>
                  <a:srgbClr val="374151"/>
                </a:solidFill>
                <a:latin typeface="Söhne"/>
              </a:rPr>
              <a:t> </a:t>
            </a:r>
            <a:br>
              <a:rPr lang="ru-RU" b="1" dirty="0">
                <a:solidFill>
                  <a:srgbClr val="374151"/>
                </a:solidFill>
                <a:latin typeface="Söhne"/>
              </a:rPr>
            </a:br>
            <a:r>
              <a:rPr lang="ru-RU" b="1" dirty="0" err="1">
                <a:solidFill>
                  <a:srgbClr val="374151"/>
                </a:solidFill>
                <a:latin typeface="Söhne"/>
              </a:rPr>
              <a:t>змісту</a:t>
            </a:r>
            <a:r>
              <a:rPr lang="ru-RU" b="1" dirty="0">
                <a:solidFill>
                  <a:srgbClr val="374151"/>
                </a:solidFill>
                <a:latin typeface="Söhne"/>
              </a:rPr>
              <a:t> </a:t>
            </a:r>
            <a:r>
              <a:rPr lang="ru-RU" b="1" dirty="0" err="1">
                <a:solidFill>
                  <a:srgbClr val="374151"/>
                </a:solidFill>
                <a:latin typeface="Söhne"/>
              </a:rPr>
              <a:t>глобалізації</a:t>
            </a:r>
            <a:r>
              <a:rPr lang="ru-RU" b="1" dirty="0">
                <a:solidFill>
                  <a:srgbClr val="374151"/>
                </a:solidFill>
                <a:latin typeface="Söhne"/>
              </a:rPr>
              <a:t> </a:t>
            </a:r>
            <a:endParaRPr lang="uk-UA" dirty="0"/>
          </a:p>
        </p:txBody>
      </p:sp>
      <p:sp>
        <p:nvSpPr>
          <p:cNvPr id="3" name="Місце для вмісту 2">
            <a:extLst>
              <a:ext uri="{FF2B5EF4-FFF2-40B4-BE49-F238E27FC236}">
                <a16:creationId xmlns:a16="http://schemas.microsoft.com/office/drawing/2014/main" id="{03DB9FA9-1E9C-46C8-B037-37D0D2183D42}"/>
              </a:ext>
            </a:extLst>
          </p:cNvPr>
          <p:cNvSpPr>
            <a:spLocks noGrp="1"/>
          </p:cNvSpPr>
          <p:nvPr>
            <p:ph sz="half" idx="1"/>
          </p:nvPr>
        </p:nvSpPr>
        <p:spPr/>
        <p:txBody>
          <a:bodyPr>
            <a:normAutofit lnSpcReduction="10000"/>
          </a:bodyPr>
          <a:lstStyle/>
          <a:p>
            <a:pPr algn="just"/>
            <a:r>
              <a:rPr lang="uk-UA" b="1" i="0" dirty="0">
                <a:solidFill>
                  <a:srgbClr val="0070C0"/>
                </a:solidFill>
                <a:effectLst/>
                <a:latin typeface="Söhne"/>
              </a:rPr>
              <a:t>2. Критичний підхід:</a:t>
            </a:r>
          </a:p>
          <a:p>
            <a:pPr algn="just">
              <a:buFont typeface="Arial" panose="020B0604020202020204" pitchFamily="34" charset="0"/>
              <a:buChar char="•"/>
            </a:pPr>
            <a:r>
              <a:rPr lang="uk-UA" b="0" i="1" dirty="0">
                <a:solidFill>
                  <a:srgbClr val="374151"/>
                </a:solidFill>
                <a:effectLst/>
                <a:latin typeface="Söhne"/>
              </a:rPr>
              <a:t>Основна ідея:</a:t>
            </a:r>
            <a:r>
              <a:rPr lang="uk-UA" b="0" i="0" dirty="0">
                <a:solidFill>
                  <a:srgbClr val="374151"/>
                </a:solidFill>
                <a:effectLst/>
                <a:latin typeface="Söhne"/>
              </a:rPr>
              <a:t> Бачить глобалізацію як процес, що може призводити до загострення соціальних </a:t>
            </a:r>
            <a:r>
              <a:rPr lang="uk-UA" b="0" i="0" dirty="0" err="1">
                <a:solidFill>
                  <a:srgbClr val="374151"/>
                </a:solidFill>
                <a:effectLst/>
                <a:latin typeface="Söhne"/>
              </a:rPr>
              <a:t>інігрів</a:t>
            </a:r>
            <a:r>
              <a:rPr lang="uk-UA" b="0" i="0" dirty="0">
                <a:solidFill>
                  <a:srgbClr val="374151"/>
                </a:solidFill>
                <a:effectLst/>
                <a:latin typeface="Söhne"/>
              </a:rPr>
              <a:t>, нерівності та втрати культурної ідентичності.</a:t>
            </a:r>
          </a:p>
          <a:p>
            <a:pPr algn="just">
              <a:buFont typeface="Arial" panose="020B0604020202020204" pitchFamily="34" charset="0"/>
              <a:buChar char="•"/>
            </a:pPr>
            <a:r>
              <a:rPr lang="uk-UA" b="0" i="1" dirty="0">
                <a:solidFill>
                  <a:srgbClr val="374151"/>
                </a:solidFill>
                <a:effectLst/>
                <a:latin typeface="Söhne"/>
              </a:rPr>
              <a:t>Переконання:</a:t>
            </a:r>
            <a:r>
              <a:rPr lang="uk-UA" b="0" i="0" dirty="0">
                <a:solidFill>
                  <a:srgbClr val="374151"/>
                </a:solidFill>
                <a:effectLst/>
                <a:latin typeface="Söhne"/>
              </a:rPr>
              <a:t> Глобалізація може призвести до економічного знецінення окремих груп, поглиблення </a:t>
            </a:r>
            <a:r>
              <a:rPr lang="uk-UA" b="0" i="0" dirty="0" err="1">
                <a:solidFill>
                  <a:srgbClr val="374151"/>
                </a:solidFill>
                <a:effectLst/>
                <a:latin typeface="Söhne"/>
              </a:rPr>
              <a:t>нерівностей</a:t>
            </a:r>
            <a:r>
              <a:rPr lang="uk-UA" b="0" i="0" dirty="0">
                <a:solidFill>
                  <a:srgbClr val="374151"/>
                </a:solidFill>
                <a:effectLst/>
                <a:latin typeface="Söhne"/>
              </a:rPr>
              <a:t> і погрози втрати культурної різноманітності.</a:t>
            </a:r>
          </a:p>
          <a:p>
            <a:endParaRPr lang="uk-UA" dirty="0"/>
          </a:p>
        </p:txBody>
      </p:sp>
      <p:sp>
        <p:nvSpPr>
          <p:cNvPr id="4" name="Місце для вмісту 3">
            <a:extLst>
              <a:ext uri="{FF2B5EF4-FFF2-40B4-BE49-F238E27FC236}">
                <a16:creationId xmlns:a16="http://schemas.microsoft.com/office/drawing/2014/main" id="{263361D7-3850-42F7-A044-9A40A52D31DC}"/>
              </a:ext>
            </a:extLst>
          </p:cNvPr>
          <p:cNvSpPr>
            <a:spLocks noGrp="1"/>
          </p:cNvSpPr>
          <p:nvPr>
            <p:ph sz="half" idx="2"/>
          </p:nvPr>
        </p:nvSpPr>
        <p:spPr/>
        <p:txBody>
          <a:bodyPr>
            <a:normAutofit lnSpcReduction="10000"/>
          </a:bodyPr>
          <a:lstStyle/>
          <a:p>
            <a:endParaRPr lang="uk-UA"/>
          </a:p>
        </p:txBody>
      </p:sp>
    </p:spTree>
    <p:extLst>
      <p:ext uri="{BB962C8B-B14F-4D97-AF65-F5344CB8AC3E}">
        <p14:creationId xmlns:p14="http://schemas.microsoft.com/office/powerpoint/2010/main" val="3091778508"/>
      </p:ext>
    </p:extLst>
  </p:cSld>
  <p:clrMapOvr>
    <a:masterClrMapping/>
  </p:clrMapOvr>
</p:sld>
</file>

<file path=ppt/theme/theme1.xml><?xml version="1.0" encoding="utf-8"?>
<a:theme xmlns:a="http://schemas.openxmlformats.org/drawingml/2006/main" name="Скибка">
  <a:themeElements>
    <a:clrScheme name="Slice">
      <a:dk1>
        <a:sysClr val="windowText" lastClr="000000"/>
      </a:dk1>
      <a:lt1>
        <a:sysClr val="window" lastClr="FFFFFF"/>
      </a:lt1>
      <a:dk2>
        <a:srgbClr val="D06F1E"/>
      </a:dk2>
      <a:lt2>
        <a:srgbClr val="F0BE21"/>
      </a:lt2>
      <a:accent1>
        <a:srgbClr val="760603"/>
      </a:accent1>
      <a:accent2>
        <a:srgbClr val="9F761A"/>
      </a:accent2>
      <a:accent3>
        <a:srgbClr val="92A200"/>
      </a:accent3>
      <a:accent4>
        <a:srgbClr val="4AA157"/>
      </a:accent4>
      <a:accent5>
        <a:srgbClr val="46788D"/>
      </a:accent5>
      <a:accent6>
        <a:srgbClr val="A848A8"/>
      </a:accent6>
      <a:hlink>
        <a:srgbClr val="460402"/>
      </a:hlink>
      <a:folHlink>
        <a:srgbClr val="991111"/>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62000"/>
                <a:satMod val="200000"/>
                <a:lumMod val="124000"/>
              </a:schemeClr>
            </a:gs>
            <a:gs pos="100000">
              <a:schemeClr val="phClr">
                <a:shade val="96000"/>
                <a:hueMod val="88000"/>
                <a:satMod val="220000"/>
                <a:lumMod val="8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82EB108-EDE6-4B8E-957B-D4A69BF580EA}"/>
    </a:ext>
  </a:extLst>
</a:theme>
</file>

<file path=docProps/app.xml><?xml version="1.0" encoding="utf-8"?>
<Properties xmlns="http://schemas.openxmlformats.org/officeDocument/2006/extended-properties" xmlns:vt="http://schemas.openxmlformats.org/officeDocument/2006/docPropsVTypes">
  <Template>Slice</Template>
  <TotalTime>200</TotalTime>
  <Words>4535</Words>
  <Application>Microsoft Office PowerPoint</Application>
  <PresentationFormat>Широкий екран</PresentationFormat>
  <Paragraphs>232</Paragraphs>
  <Slides>38</Slides>
  <Notes>0</Notes>
  <HiddenSlides>0</HiddenSlides>
  <MMClips>0</MMClips>
  <ScaleCrop>false</ScaleCrop>
  <HeadingPairs>
    <vt:vector size="6" baseType="variant">
      <vt:variant>
        <vt:lpstr>Використані шрифти</vt:lpstr>
      </vt:variant>
      <vt:variant>
        <vt:i4>4</vt:i4>
      </vt:variant>
      <vt:variant>
        <vt:lpstr>Тема</vt:lpstr>
      </vt:variant>
      <vt:variant>
        <vt:i4>1</vt:i4>
      </vt:variant>
      <vt:variant>
        <vt:lpstr>Заголовки слайдів</vt:lpstr>
      </vt:variant>
      <vt:variant>
        <vt:i4>38</vt:i4>
      </vt:variant>
    </vt:vector>
  </HeadingPairs>
  <TitlesOfParts>
    <vt:vector size="43" baseType="lpstr">
      <vt:lpstr>Arial</vt:lpstr>
      <vt:lpstr>Century Gothic</vt:lpstr>
      <vt:lpstr>Söhne</vt:lpstr>
      <vt:lpstr>Wingdings 3</vt:lpstr>
      <vt:lpstr>Скибка</vt:lpstr>
      <vt:lpstr>Глобалізаційний вимір тероризму</vt:lpstr>
      <vt:lpstr>Глобальність: </vt:lpstr>
      <vt:lpstr>Глобалізм: </vt:lpstr>
      <vt:lpstr>Глобалізація</vt:lpstr>
      <vt:lpstr>Етапи становлення глобалізації</vt:lpstr>
      <vt:lpstr>Етапи становлення глобалізації</vt:lpstr>
      <vt:lpstr>Етапи становлення глобалізації</vt:lpstr>
      <vt:lpstr>Підходи до трактування  змісту глобалізації </vt:lpstr>
      <vt:lpstr>Підходи до трактування  змісту глобалізації </vt:lpstr>
      <vt:lpstr>Підходи до трактування  змісту глобалізації </vt:lpstr>
      <vt:lpstr>Підходи до трактування  змісту глобалізації </vt:lpstr>
      <vt:lpstr>Презентація PowerPoint</vt:lpstr>
      <vt:lpstr>ТеоріЯ цивілізацій Ф. Гізо</vt:lpstr>
      <vt:lpstr>ТеоріЯ цивілізацій Ф. Гізо</vt:lpstr>
      <vt:lpstr>ТеоріЯ цивілізацій А. Гобіно</vt:lpstr>
      <vt:lpstr>ТеоріЯ цивілізацій А. Гобіно</vt:lpstr>
      <vt:lpstr>ТеоріЯ цивілізацій А. Гобіно</vt:lpstr>
      <vt:lpstr>Теорія цивілізацій О. Шпенглера </vt:lpstr>
      <vt:lpstr>Теорія цивілізацій О. Шпенглера </vt:lpstr>
      <vt:lpstr>Теорія цивілізацій О. Шпенглера </vt:lpstr>
      <vt:lpstr>Теорія цивілізацій А. Тойнбі</vt:lpstr>
      <vt:lpstr>Теорія цивілізацій А. Тойнбі</vt:lpstr>
      <vt:lpstr>Теорія цивілізацій А. Тойнбі</vt:lpstr>
      <vt:lpstr>Теорія цивілізацій Ф.Фукуями</vt:lpstr>
      <vt:lpstr>Теорія цивілізацій Ф.Фукуями</vt:lpstr>
      <vt:lpstr>Теорія цивілізацій Ф.Фукуями</vt:lpstr>
      <vt:lpstr>Теорія Фукуями в контексті терорології</vt:lpstr>
      <vt:lpstr>Теорія цивілізацій Ж. Атталі</vt:lpstr>
      <vt:lpstr>Теорія цивілізацій Ж. Атталі</vt:lpstr>
      <vt:lpstr>Теорія цивілізацій С. Гантінгтона</vt:lpstr>
      <vt:lpstr>Теорія цивілізацій С. Гантінгтона</vt:lpstr>
      <vt:lpstr>Презентація PowerPoint</vt:lpstr>
      <vt:lpstr>Значення концепції Гантінгтона для аналізу тероризму</vt:lpstr>
      <vt:lpstr>Ідеї антиколоніальних насилля та терору в поглядах Ф. Фанона</vt:lpstr>
      <vt:lpstr>Ідеї антиколоніальних насилля та терору в поглядах Ф. Фанона</vt:lpstr>
      <vt:lpstr>Світ-системний підхід І.Валлерстайна</vt:lpstr>
      <vt:lpstr>Світ-системний підхід І.Валлерстайна</vt:lpstr>
      <vt:lpstr>Світ-системний підхід І.Валлерстайна</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Глобалізаційний вимір тероризму</dc:title>
  <dc:creator>Вадим</dc:creator>
  <cp:lastModifiedBy>Вадим</cp:lastModifiedBy>
  <cp:revision>17</cp:revision>
  <dcterms:created xsi:type="dcterms:W3CDTF">2023-12-11T18:11:06Z</dcterms:created>
  <dcterms:modified xsi:type="dcterms:W3CDTF">2023-12-11T21:31:30Z</dcterms:modified>
</cp:coreProperties>
</file>