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5"/>
  </p:notesMasterIdLst>
  <p:handoutMasterIdLst>
    <p:handoutMasterId r:id="rId76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17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35" r:id="rId35"/>
    <p:sldId id="336" r:id="rId36"/>
    <p:sldId id="337" r:id="rId37"/>
    <p:sldId id="295" r:id="rId38"/>
    <p:sldId id="296" r:id="rId39"/>
    <p:sldId id="297" r:id="rId40"/>
    <p:sldId id="298" r:id="rId41"/>
    <p:sldId id="318" r:id="rId42"/>
    <p:sldId id="299" r:id="rId43"/>
    <p:sldId id="300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6" r:id="rId57"/>
    <p:sldId id="272" r:id="rId58"/>
    <p:sldId id="319" r:id="rId59"/>
    <p:sldId id="327" r:id="rId60"/>
    <p:sldId id="326" r:id="rId61"/>
    <p:sldId id="325" r:id="rId62"/>
    <p:sldId id="324" r:id="rId63"/>
    <p:sldId id="323" r:id="rId64"/>
    <p:sldId id="320" r:id="rId65"/>
    <p:sldId id="321" r:id="rId66"/>
    <p:sldId id="322" r:id="rId67"/>
    <p:sldId id="331" r:id="rId68"/>
    <p:sldId id="332" r:id="rId69"/>
    <p:sldId id="339" r:id="rId70"/>
    <p:sldId id="338" r:id="rId71"/>
    <p:sldId id="340" r:id="rId72"/>
    <p:sldId id="341" r:id="rId73"/>
    <p:sldId id="342" r:id="rId7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FFDCF-9C61-403E-A397-591F47558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6106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78919-2993-42EA-989C-3ABE5CD9D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4236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8919-2993-42EA-989C-3ABE5CD9D1D9}" type="slidenum">
              <a:rPr lang="uk-UA" smtClean="0"/>
              <a:t>72</a:t>
            </a:fld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72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D79116-1380-49A5-AABB-52FE93D1805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2E6EE2F-C4EE-49F7-BF1D-945B4D0962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073037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uk-UA" sz="3200" b="1" i="1" u="sng" dirty="0" smtClean="0">
                <a:solidFill>
                  <a:schemeClr val="accent6">
                    <a:lumMod val="50000"/>
                  </a:schemeClr>
                </a:solidFill>
              </a:rPr>
              <a:t>У лекції розглядаються наступні питання:</a:t>
            </a:r>
          </a:p>
          <a:p>
            <a:pPr algn="just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    1. Правові аспекти формування статутного та неоплаченого капіталу;</a:t>
            </a:r>
          </a:p>
          <a:p>
            <a:pPr algn="just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    2. Документальне оформлення формування статутного капіталу;</a:t>
            </a:r>
          </a:p>
          <a:p>
            <a:pPr algn="just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    3. Облік формування статутного капіталу;</a:t>
            </a:r>
          </a:p>
          <a:p>
            <a:pPr algn="just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    4. Порядок збільшення та зменшення статутного капіталу;</a:t>
            </a:r>
          </a:p>
          <a:p>
            <a:pPr algn="just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    5. Облік пайового капіталу.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45812"/>
            <a:ext cx="7848600" cy="1927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45813"/>
            <a:ext cx="7848600" cy="1482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1.Облік зареєстрованого капіталу</a:t>
            </a:r>
          </a:p>
          <a:p>
            <a:r>
              <a:rPr lang="uk-UA" dirty="0" smtClean="0"/>
              <a:t>2.Облік неоплаченого </a:t>
            </a:r>
            <a:r>
              <a:rPr lang="uk-UA" dirty="0"/>
              <a:t>капіталу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0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dirty="0">
                <a:solidFill>
                  <a:srgbClr val="002060"/>
                </a:solidFill>
                <a:latin typeface="Bookman Old Style" pitchFamily="18" charset="0"/>
              </a:rPr>
              <a:t>До оплати </a:t>
            </a:r>
            <a:r>
              <a:rPr lang="uk-UA" sz="4000" b="1" dirty="0">
                <a:solidFill>
                  <a:srgbClr val="002060"/>
                </a:solidFill>
                <a:latin typeface="Bookman Old Style" pitchFamily="18" charset="0"/>
              </a:rPr>
              <a:t>50%</a:t>
            </a:r>
            <a:r>
              <a:rPr lang="uk-UA" sz="4000" dirty="0">
                <a:solidFill>
                  <a:srgbClr val="002060"/>
                </a:solidFill>
                <a:latin typeface="Bookman Old Style" pitchFamily="18" charset="0"/>
              </a:rPr>
              <a:t> статутного капіталу АТ </a:t>
            </a:r>
            <a:r>
              <a:rPr lang="uk-UA" sz="4000" b="1" dirty="0">
                <a:solidFill>
                  <a:srgbClr val="002060"/>
                </a:solidFill>
                <a:latin typeface="Bookman Old Style" pitchFamily="18" charset="0"/>
              </a:rPr>
              <a:t>не має права</a:t>
            </a:r>
            <a:r>
              <a:rPr lang="uk-UA" sz="4000" dirty="0">
                <a:solidFill>
                  <a:srgbClr val="002060"/>
                </a:solidFill>
                <a:latin typeface="Bookman Old Style" pitchFamily="18" charset="0"/>
              </a:rPr>
              <a:t> здійснювати операції, не </a:t>
            </a:r>
            <a:r>
              <a:rPr lang="uk-UA" sz="4000" dirty="0" err="1">
                <a:solidFill>
                  <a:srgbClr val="002060"/>
                </a:solidFill>
                <a:latin typeface="Bookman Old Style" pitchFamily="18" charset="0"/>
              </a:rPr>
              <a:t>пов</a:t>
            </a:r>
            <a:r>
              <a:rPr lang="en-US" sz="4000" dirty="0">
                <a:solidFill>
                  <a:srgbClr val="002060"/>
                </a:solidFill>
                <a:latin typeface="Bookman Old Style" pitchFamily="18" charset="0"/>
              </a:rPr>
              <a:t>’</a:t>
            </a:r>
            <a:r>
              <a:rPr lang="uk-UA" sz="4000" dirty="0" err="1">
                <a:solidFill>
                  <a:srgbClr val="002060"/>
                </a:solidFill>
                <a:latin typeface="Bookman Old Style" pitchFamily="18" charset="0"/>
              </a:rPr>
              <a:t>язані</a:t>
            </a:r>
            <a:r>
              <a:rPr lang="uk-UA" sz="4000" dirty="0">
                <a:solidFill>
                  <a:srgbClr val="002060"/>
                </a:solidFill>
                <a:latin typeface="Bookman Old Style" pitchFamily="18" charset="0"/>
              </a:rPr>
              <a:t> з його заснуванням</a:t>
            </a:r>
          </a:p>
          <a:p>
            <a:pPr algn="ctr">
              <a:defRPr/>
            </a:pPr>
            <a:r>
              <a:rPr lang="uk-UA" sz="4000" dirty="0">
                <a:solidFill>
                  <a:srgbClr val="002060"/>
                </a:solidFill>
                <a:latin typeface="Bookman Old Style" pitchFamily="18" charset="0"/>
              </a:rPr>
              <a:t>(ч. 3 ст. 11 Закону про АТ)</a:t>
            </a:r>
            <a:endParaRPr lang="ru-RU" sz="4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4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1864" y="1484784"/>
            <a:ext cx="78705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b="1" i="1" dirty="0" smtClean="0">
                <a:solidFill>
                  <a:srgbClr val="0070C0"/>
                </a:solidFill>
              </a:rPr>
              <a:t>Статутний капітал формується за рахунок внесків засновників. Вкладами засновників та учасників до статутного капіталу </a:t>
            </a:r>
            <a:r>
              <a:rPr lang="uk-UA" b="1" i="1" dirty="0" err="1" smtClean="0">
                <a:solidFill>
                  <a:srgbClr val="0070C0"/>
                </a:solidFill>
              </a:rPr>
              <a:t>госптовариства</a:t>
            </a:r>
            <a:r>
              <a:rPr lang="uk-UA" b="1" i="1" dirty="0" smtClean="0">
                <a:solidFill>
                  <a:srgbClr val="0070C0"/>
                </a:solidFill>
              </a:rPr>
              <a:t> можуть бути (п. 1 ст. 86 ГК; ч. 2 ст. 115 ЦК; ст. 13 ЗУ «Про </a:t>
            </a:r>
            <a:r>
              <a:rPr lang="uk-UA" b="1" i="1" dirty="0" err="1" smtClean="0">
                <a:solidFill>
                  <a:srgbClr val="0070C0"/>
                </a:solidFill>
              </a:rPr>
              <a:t>госптовариства</a:t>
            </a:r>
            <a:r>
              <a:rPr lang="uk-UA" b="1" i="1" dirty="0" smtClean="0">
                <a:solidFill>
                  <a:srgbClr val="0070C0"/>
                </a:solidFill>
              </a:rPr>
              <a:t>»):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indent="358775" algn="just">
              <a:spcBef>
                <a:spcPct val="0"/>
              </a:spcBef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гроші</a:t>
            </a:r>
            <a:r>
              <a:rPr lang="uk-UA" dirty="0" smtClean="0"/>
              <a:t> – як національна валюта – гривня, так і валютні цінності;</a:t>
            </a:r>
            <a:endParaRPr lang="ru-RU" dirty="0" smtClean="0"/>
          </a:p>
          <a:p>
            <a:pPr indent="358775" algn="just">
              <a:spcBef>
                <a:spcPct val="0"/>
              </a:spcBef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цінні папери</a:t>
            </a:r>
            <a:r>
              <a:rPr lang="uk-UA" b="1" dirty="0" smtClean="0"/>
              <a:t>,</a:t>
            </a:r>
            <a:r>
              <a:rPr lang="uk-UA" dirty="0" smtClean="0"/>
              <a:t> до яких належать: акції, облігації, ощадні та інвестиційні сертифікати, приватизаційні папери, заставні, інвестиційні сертифікати. При передачі до статутного капіталу цінних паперів господарське товариство стає їх власником і носієм майнових прав, які цими паперами засвідчуються;</a:t>
            </a:r>
          </a:p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речі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>– статутний капітал може бути сформований як за рахунок рухомого майна (обладнання, техніки та інших матеріальних цінностей), так і нерухомого (земельних ділянок, а також розташованих на них об'єктів, переміщення яких є неможливим без їх знецінення або зміни їх призначення, – будинків, споруд тощо (ст. 181 ЦК));</a:t>
            </a:r>
            <a:endParaRPr lang="ru-RU" dirty="0"/>
          </a:p>
          <a:p>
            <a:pPr>
              <a:defRPr/>
            </a:pPr>
            <a:r>
              <a:rPr lang="uk-UA" b="1" dirty="0" smtClean="0"/>
              <a:t> 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об’єкти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інтелектуальної власності</a:t>
            </a:r>
            <a:r>
              <a:rPr lang="uk-UA" b="1" dirty="0"/>
              <a:t>:</a:t>
            </a:r>
            <a:r>
              <a:rPr lang="uk-UA" dirty="0"/>
              <a:t> винаходи, корисні моделі, промислові зразки, знаки для товарів і послуг, топографії інтегральних мікросхем тощо.</a:t>
            </a:r>
            <a:endParaRPr lang="ru-RU" dirty="0"/>
          </a:p>
          <a:p>
            <a:pPr indent="358775" algn="just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077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rgbClr val="0033CC"/>
                </a:solidFill>
                <a:latin typeface="Bookman Old Style" pitchFamily="18" charset="0"/>
              </a:rPr>
              <a:t>До майна, яке не може бути вкладом до СК, належать:</a:t>
            </a:r>
            <a:endParaRPr lang="ru-RU" sz="28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89994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uk-UA" sz="2000" dirty="0" smtClean="0">
                <a:latin typeface="Bookman Old Style" pitchFamily="18" charset="0"/>
              </a:rPr>
              <a:t> Бюджетні кошти, </a:t>
            </a:r>
            <a:r>
              <a:rPr lang="uk-UA" sz="2000" dirty="0" err="1" smtClean="0">
                <a:latin typeface="Bookman Old Style" pitchFamily="18" charset="0"/>
              </a:rPr>
              <a:t>кошти</a:t>
            </a:r>
            <a:r>
              <a:rPr lang="uk-UA" sz="2000" dirty="0" smtClean="0">
                <a:latin typeface="Bookman Old Style" pitchFamily="18" charset="0"/>
              </a:rPr>
              <a:t>, одержані в кредит та під заставу (ч.3 ст.13 Закону про </a:t>
            </a:r>
            <a:r>
              <a:rPr lang="uk-UA" sz="2000" dirty="0" err="1" smtClean="0">
                <a:latin typeface="Bookman Old Style" pitchFamily="18" charset="0"/>
              </a:rPr>
              <a:t>госптовариства</a:t>
            </a:r>
            <a:r>
              <a:rPr lang="uk-UA" sz="2000" dirty="0" smtClean="0">
                <a:latin typeface="Bookman Old Style" pitchFamily="18" charset="0"/>
              </a:rPr>
              <a:t>);</a:t>
            </a:r>
          </a:p>
          <a:p>
            <a:pPr algn="just">
              <a:buFontTx/>
              <a:buChar char="•"/>
            </a:pPr>
            <a:r>
              <a:rPr lang="uk-UA" sz="2000" dirty="0" smtClean="0">
                <a:latin typeface="Bookman Old Style" pitchFamily="18" charset="0"/>
              </a:rPr>
              <a:t> Векселі до СК усіх видів </a:t>
            </a:r>
            <a:r>
              <a:rPr lang="uk-UA" sz="2000" dirty="0" err="1" smtClean="0">
                <a:latin typeface="Bookman Old Style" pitchFamily="18" charset="0"/>
              </a:rPr>
              <a:t>госптовариств</a:t>
            </a:r>
            <a:r>
              <a:rPr lang="uk-UA" sz="2000" dirty="0" smtClean="0">
                <a:latin typeface="Bookman Old Style" pitchFamily="18" charset="0"/>
              </a:rPr>
              <a:t> (ст.12 Закону про обіг векселів);</a:t>
            </a:r>
          </a:p>
          <a:p>
            <a:pPr algn="just">
              <a:buFontTx/>
              <a:buChar char="•"/>
            </a:pPr>
            <a:r>
              <a:rPr lang="uk-UA" sz="2000" dirty="0" smtClean="0">
                <a:latin typeface="Bookman Old Style" pitchFamily="18" charset="0"/>
              </a:rPr>
              <a:t> Боргові емісійні цінні папери (для оплати акцій АТ), емітентом яких є засновник цього АТ, беручи на себе </a:t>
            </a:r>
            <a:r>
              <a:rPr lang="uk-UA" sz="2000" dirty="0" err="1" smtClean="0">
                <a:latin typeface="Bookman Old Style" pitchFamily="18" charset="0"/>
              </a:rPr>
              <a:t>зобов</a:t>
            </a:r>
            <a:r>
              <a:rPr lang="en-US" sz="2000" dirty="0" smtClean="0">
                <a:latin typeface="Bookman Old Style" pitchFamily="18" charset="0"/>
              </a:rPr>
              <a:t>’</a:t>
            </a:r>
            <a:r>
              <a:rPr lang="uk-UA" sz="2000" dirty="0" err="1" smtClean="0">
                <a:latin typeface="Bookman Old Style" pitchFamily="18" charset="0"/>
              </a:rPr>
              <a:t>язання</a:t>
            </a:r>
            <a:r>
              <a:rPr lang="uk-UA" sz="2000" dirty="0" smtClean="0">
                <a:latin typeface="Bookman Old Style" pitchFamily="18" charset="0"/>
              </a:rPr>
              <a:t> виконати для товариства роботи або надати послуги (ч.1 ст.11 Закону про АТ);</a:t>
            </a:r>
          </a:p>
          <a:p>
            <a:pPr algn="just">
              <a:buFontTx/>
              <a:buChar char="•"/>
            </a:pPr>
            <a:r>
              <a:rPr lang="uk-UA" sz="2000" dirty="0" smtClean="0">
                <a:latin typeface="Bookman Old Style" pitchFamily="18" charset="0"/>
              </a:rPr>
              <a:t> Право участі в товаристві. Тобто, таке право немайнове, тому не може окремо передаватись іншій особі (ч.1 ст.100 ЦКУ);</a:t>
            </a:r>
          </a:p>
          <a:p>
            <a:pPr algn="just">
              <a:buFontTx/>
              <a:buChar char="•"/>
            </a:pPr>
            <a:r>
              <a:rPr lang="uk-UA" sz="2000" dirty="0" smtClean="0">
                <a:latin typeface="Bookman Old Style" pitchFamily="18" charset="0"/>
              </a:rPr>
              <a:t> Особисті немайнові права інтелектуальної власності (ч.4 ст.423 ЦКУ)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ПОРЯДОК ФОРМУВАННЯ СТАТУТНОГО КАПІТАЛУ:</a:t>
            </a:r>
            <a:r>
              <a:rPr lang="ru-RU" sz="2000" b="1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7128792" cy="26369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9572" y="2059107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     1) прийняття рішення про формування статутного капіталу;</a:t>
            </a:r>
            <a:endParaRPr lang="ru-RU" sz="2000" dirty="0" smtClean="0"/>
          </a:p>
          <a:p>
            <a:r>
              <a:rPr lang="uk-UA" sz="2000" dirty="0" smtClean="0"/>
              <a:t>     2) оцінка майна, призначеного для формування статутного капіталу;</a:t>
            </a:r>
            <a:endParaRPr lang="ru-RU" sz="2000" dirty="0" smtClean="0"/>
          </a:p>
          <a:p>
            <a:r>
              <a:rPr lang="uk-UA" sz="2000" dirty="0" smtClean="0"/>
              <a:t>     3) передача майна в рахунок оплати статутного капіталу;</a:t>
            </a:r>
            <a:endParaRPr lang="ru-RU" sz="2000" dirty="0" smtClean="0"/>
          </a:p>
          <a:p>
            <a:r>
              <a:rPr lang="uk-UA" sz="2000" dirty="0" smtClean="0"/>
              <a:t>     4) реєстрація господарського товариства;</a:t>
            </a:r>
            <a:endParaRPr lang="ru-RU" sz="2000" dirty="0" smtClean="0"/>
          </a:p>
          <a:p>
            <a:r>
              <a:rPr lang="ru-RU" sz="2000" dirty="0" smtClean="0"/>
              <a:t>     5) </a:t>
            </a:r>
            <a:r>
              <a:rPr lang="uk-UA" sz="2000" dirty="0" smtClean="0"/>
              <a:t>оформлення прав господарського товариства на майно, внесене до статутного капіталу.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61798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3617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29150"/>
            <a:ext cx="7920880" cy="2228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536174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uk-UA" sz="2000" u="sng" dirty="0" smtClean="0"/>
              <a:t>Підставою для формування статутного капіталу служить рішення</a:t>
            </a:r>
            <a:r>
              <a:rPr lang="uk-UA" sz="2000" dirty="0" smtClean="0"/>
              <a:t> вищого органу господарського товариства, </a:t>
            </a:r>
            <a:r>
              <a:rPr lang="uk-UA" sz="2000" u="sng" dirty="0" smtClean="0"/>
              <a:t>оформлене протоколом загальних зборів</a:t>
            </a:r>
            <a:r>
              <a:rPr lang="uk-UA" sz="2000" dirty="0" smtClean="0"/>
              <a:t>. </a:t>
            </a:r>
          </a:p>
          <a:p>
            <a:pPr indent="179388" algn="ctr"/>
            <a:endParaRPr lang="uk-UA" sz="2000" dirty="0" smtClean="0"/>
          </a:p>
          <a:p>
            <a:pPr indent="179388" algn="ctr"/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 приймається з таких питань: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/>
            <a:r>
              <a:rPr lang="uk-UA" sz="2000" dirty="0" smtClean="0"/>
              <a:t>– про формування статутного капіталу;</a:t>
            </a:r>
            <a:endParaRPr lang="ru-RU" sz="2000" dirty="0" smtClean="0"/>
          </a:p>
          <a:p>
            <a:pPr indent="179388"/>
            <a:r>
              <a:rPr lang="uk-UA" sz="2000" dirty="0" smtClean="0"/>
              <a:t>– його розподіл між засновниками;</a:t>
            </a:r>
            <a:endParaRPr lang="ru-RU" sz="2000" dirty="0" smtClean="0"/>
          </a:p>
          <a:p>
            <a:pPr indent="179388"/>
            <a:r>
              <a:rPr lang="uk-UA" sz="2000" dirty="0" smtClean="0"/>
              <a:t>– склад цінностей, якими статутний капітал буде наповнюватися;</a:t>
            </a:r>
            <a:endParaRPr lang="ru-RU" sz="2000" dirty="0" smtClean="0"/>
          </a:p>
          <a:p>
            <a:pPr indent="179388"/>
            <a:r>
              <a:rPr lang="uk-UA" sz="2000" dirty="0" smtClean="0"/>
              <a:t>– про затвердження статуту, що містить розділ, який закріпляє основні положення про статутний капітал </a:t>
            </a:r>
            <a:r>
              <a:rPr lang="uk-UA" sz="2000" dirty="0" err="1" smtClean="0"/>
              <a:t>госптовариства</a:t>
            </a:r>
            <a:r>
              <a:rPr lang="uk-UA" sz="2000" dirty="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84021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7488832" cy="2571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55679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sz="2800" dirty="0" smtClean="0">
                <a:solidFill>
                  <a:srgbClr val="002060"/>
                </a:solidFill>
              </a:rPr>
              <a:t>Загальне правило, якого дотримуються при оцінці внесків до статутного (капіталу, – </a:t>
            </a:r>
            <a:r>
              <a:rPr lang="uk-UA" sz="2800" b="1" dirty="0" smtClean="0">
                <a:solidFill>
                  <a:srgbClr val="002060"/>
                </a:solidFill>
              </a:rPr>
              <a:t>оцінка</a:t>
            </a:r>
            <a:r>
              <a:rPr lang="uk-UA" sz="2800" dirty="0" smtClean="0">
                <a:solidFill>
                  <a:srgbClr val="002060"/>
                </a:solidFill>
              </a:rPr>
              <a:t> їх </a:t>
            </a:r>
            <a:r>
              <a:rPr lang="uk-UA" sz="2800" b="1" dirty="0" smtClean="0">
                <a:solidFill>
                  <a:srgbClr val="002060"/>
                </a:solidFill>
              </a:rPr>
              <a:t>за взаємною згодою засновників</a:t>
            </a:r>
            <a:r>
              <a:rPr lang="uk-UA" sz="2800" dirty="0" smtClean="0">
                <a:solidFill>
                  <a:srgbClr val="002060"/>
                </a:solidFill>
              </a:rPr>
              <a:t> господарського товариства. </a:t>
            </a:r>
          </a:p>
          <a:p>
            <a:pPr indent="358775" algn="just">
              <a:spcBef>
                <a:spcPct val="0"/>
              </a:spcBef>
            </a:pPr>
            <a:r>
              <a:rPr lang="uk-UA" sz="2800" dirty="0" smtClean="0">
                <a:solidFill>
                  <a:srgbClr val="002060"/>
                </a:solidFill>
              </a:rPr>
              <a:t>Лише у випадках, установлених законом, вклад до статутного капіталу обов’язково підлягає </a:t>
            </a:r>
            <a:r>
              <a:rPr lang="uk-UA" sz="2800" b="1" dirty="0" smtClean="0">
                <a:solidFill>
                  <a:srgbClr val="002060"/>
                </a:solidFill>
              </a:rPr>
              <a:t>незалежній експертній оцінці</a:t>
            </a:r>
            <a:r>
              <a:rPr lang="uk-UA" sz="2800" dirty="0" smtClean="0">
                <a:solidFill>
                  <a:srgbClr val="002060"/>
                </a:solidFill>
              </a:rPr>
              <a:t> (абзац другий ч. 2 ст. 115 ЦК).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1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7272808" cy="28529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582341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sz="2000" dirty="0" smtClean="0">
                <a:latin typeface="+mj-lt"/>
              </a:rPr>
              <a:t>Законом № 2658 – спеціальним законом, що регулює порядок оцінки майна, визначені (ст.</a:t>
            </a:r>
            <a:r>
              <a:rPr lang="en-US" sz="2000" dirty="0" smtClean="0">
                <a:latin typeface="+mj-lt"/>
              </a:rPr>
              <a:t> </a:t>
            </a:r>
            <a:r>
              <a:rPr lang="uk-UA" sz="2000" dirty="0" smtClean="0">
                <a:latin typeface="+mj-lt"/>
              </a:rPr>
              <a:t>7 Закону) випадки, коли </a:t>
            </a:r>
            <a:r>
              <a:rPr lang="uk-UA" sz="2000" b="1" u="sng" dirty="0" smtClean="0">
                <a:latin typeface="+mj-lt"/>
              </a:rPr>
              <a:t>проведення оцінки майна, що вноситься до статутного капіталу, є обов’язковим:</a:t>
            </a:r>
            <a:endParaRPr lang="ru-RU" sz="2000" u="sng" dirty="0" smtClean="0">
              <a:latin typeface="+mj-lt"/>
            </a:endParaRPr>
          </a:p>
          <a:p>
            <a:pPr indent="358775" algn="just">
              <a:spcBef>
                <a:spcPct val="0"/>
              </a:spcBef>
            </a:pPr>
            <a:endParaRPr lang="uk-UA" sz="2000" dirty="0" smtClean="0">
              <a:latin typeface="+mj-lt"/>
            </a:endParaRPr>
          </a:p>
          <a:p>
            <a:pPr indent="358775" algn="just">
              <a:spcBef>
                <a:spcPct val="0"/>
              </a:spcBef>
            </a:pPr>
            <a:r>
              <a:rPr lang="uk-UA" sz="2000" dirty="0" smtClean="0">
                <a:latin typeface="+mj-lt"/>
              </a:rPr>
              <a:t>– якщо статутний капітал формується за рахунок майна господарських товариств з державною часткою (</a:t>
            </a:r>
            <a:r>
              <a:rPr lang="uk-UA" sz="2000" dirty="0" err="1" smtClean="0">
                <a:latin typeface="+mj-lt"/>
              </a:rPr>
              <a:t>часткою</a:t>
            </a:r>
            <a:r>
              <a:rPr lang="uk-UA" sz="2000" dirty="0" smtClean="0">
                <a:latin typeface="+mj-lt"/>
              </a:rPr>
              <a:t> комунального майна);</a:t>
            </a:r>
            <a:endParaRPr lang="ru-RU" sz="2000" dirty="0" smtClean="0">
              <a:latin typeface="+mj-lt"/>
            </a:endParaRPr>
          </a:p>
          <a:p>
            <a:pPr indent="358775" algn="just">
              <a:spcBef>
                <a:spcPct val="0"/>
              </a:spcBef>
            </a:pPr>
            <a:endParaRPr lang="uk-UA" sz="2000" dirty="0" smtClean="0">
              <a:latin typeface="+mj-lt"/>
            </a:endParaRPr>
          </a:p>
          <a:p>
            <a:pPr indent="358775" algn="just">
              <a:spcBef>
                <a:spcPct val="0"/>
              </a:spcBef>
            </a:pPr>
            <a:r>
              <a:rPr lang="uk-UA" sz="2000" dirty="0" smtClean="0">
                <a:latin typeface="+mj-lt"/>
              </a:rPr>
              <a:t>–</a:t>
            </a:r>
            <a:r>
              <a:rPr lang="en-US" sz="2000" dirty="0" smtClean="0">
                <a:latin typeface="+mj-lt"/>
              </a:rPr>
              <a:t> </a:t>
            </a:r>
            <a:r>
              <a:rPr lang="uk-UA" sz="2000" dirty="0" smtClean="0">
                <a:latin typeface="+mj-lt"/>
              </a:rPr>
              <a:t>якщо господарське товариство створюється на базі державного або комунального майна.</a:t>
            </a:r>
            <a:endParaRPr lang="ru-RU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03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2. Документальне оформлення формування </a:t>
            </a:r>
            <a:r>
              <a:rPr lang="uk-UA" sz="2800" dirty="0" err="1" smtClean="0">
                <a:solidFill>
                  <a:srgbClr val="C00000"/>
                </a:solidFill>
              </a:rPr>
              <a:t>статут-ного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dirty="0">
                <a:solidFill>
                  <a:srgbClr val="C00000"/>
                </a:solidFill>
              </a:rPr>
              <a:t>капіталу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5" y="1717405"/>
            <a:ext cx="7704856" cy="5085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2274838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sz="2800" dirty="0" smtClean="0">
                <a:solidFill>
                  <a:srgbClr val="002060"/>
                </a:solidFill>
              </a:rPr>
              <a:t>Документальним підтвердженням оплати статутного капіталу грошовими коштами є </a:t>
            </a:r>
            <a:r>
              <a:rPr lang="uk-UA" sz="2800" b="1" u="sng" dirty="0" smtClean="0">
                <a:solidFill>
                  <a:srgbClr val="002060"/>
                </a:solidFill>
              </a:rPr>
              <a:t>довідка банку про оплату</a:t>
            </a:r>
            <a:r>
              <a:rPr lang="uk-UA" sz="2800" u="sng" dirty="0" smtClean="0">
                <a:solidFill>
                  <a:srgbClr val="002060"/>
                </a:solidFill>
              </a:rPr>
              <a:t> статутного капіталу</a:t>
            </a:r>
            <a:r>
              <a:rPr lang="uk-UA" sz="2800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pPr indent="358775" algn="just">
              <a:spcBef>
                <a:spcPct val="0"/>
              </a:spcBef>
            </a:pPr>
            <a:r>
              <a:rPr lang="uk-UA" sz="2800" u="sng" dirty="0" smtClean="0">
                <a:solidFill>
                  <a:srgbClr val="002060"/>
                </a:solidFill>
              </a:rPr>
              <a:t>Передача майна</a:t>
            </a:r>
            <a:r>
              <a:rPr lang="uk-UA" sz="2800" dirty="0" smtClean="0">
                <a:solidFill>
                  <a:srgbClr val="002060"/>
                </a:solidFill>
              </a:rPr>
              <a:t> до статутного капіталу оформляється </a:t>
            </a:r>
            <a:r>
              <a:rPr lang="uk-UA" sz="2800" b="1" u="sng" dirty="0" smtClean="0">
                <a:solidFill>
                  <a:srgbClr val="002060"/>
                </a:solidFill>
              </a:rPr>
              <a:t>актом приймання-передачі</a:t>
            </a:r>
            <a:r>
              <a:rPr lang="uk-UA" sz="2800" b="1" dirty="0" smtClean="0">
                <a:solidFill>
                  <a:srgbClr val="002060"/>
                </a:solidFill>
              </a:rPr>
              <a:t>:</a:t>
            </a:r>
            <a:r>
              <a:rPr lang="uk-UA" sz="2800" dirty="0" smtClean="0">
                <a:solidFill>
                  <a:srgbClr val="002060"/>
                </a:solidFill>
              </a:rPr>
              <a:t> у ньому слід зазначити склад майна та його кількість.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0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2. Документальне оформлення формування </a:t>
            </a:r>
            <a:r>
              <a:rPr lang="uk-UA" sz="2800" dirty="0" err="1">
                <a:solidFill>
                  <a:srgbClr val="C00000"/>
                </a:solidFill>
              </a:rPr>
              <a:t>статут-ного</a:t>
            </a:r>
            <a:r>
              <a:rPr lang="uk-UA" sz="2800" dirty="0">
                <a:solidFill>
                  <a:srgbClr val="C00000"/>
                </a:solidFill>
              </a:rPr>
              <a:t>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7848872" cy="2942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72084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b="1" dirty="0" smtClean="0"/>
              <a:t>ЮРИДИЧНОЮ ОСОБОЮ:</a:t>
            </a:r>
            <a:endParaRPr lang="ru-RU" dirty="0" smtClean="0"/>
          </a:p>
          <a:p>
            <a:pPr indent="358775" algn="just">
              <a:spcBef>
                <a:spcPct val="0"/>
              </a:spcBef>
            </a:pPr>
            <a:endParaRPr lang="ru-RU" dirty="0" smtClean="0"/>
          </a:p>
          <a:p>
            <a:pPr indent="358775" algn="just">
              <a:spcBef>
                <a:spcPct val="0"/>
              </a:spcBef>
            </a:pPr>
            <a:r>
              <a:rPr lang="uk-UA" dirty="0" smtClean="0"/>
              <a:t>1) При здійсненні внеску </a:t>
            </a:r>
            <a:r>
              <a:rPr lang="uk-UA" b="1" dirty="0" smtClean="0"/>
              <a:t>грошовими коштами</a:t>
            </a:r>
            <a:r>
              <a:rPr lang="uk-UA" dirty="0" smtClean="0"/>
              <a:t> шляхом безготівкового їх перерахування оформляється </a:t>
            </a:r>
            <a:r>
              <a:rPr lang="uk-UA" b="1" dirty="0" smtClean="0"/>
              <a:t>платіжне доручення банку</a:t>
            </a:r>
            <a:r>
              <a:rPr lang="uk-UA" dirty="0" smtClean="0"/>
              <a:t> з зазначенням</a:t>
            </a:r>
            <a:r>
              <a:rPr lang="ru-RU" dirty="0" smtClean="0"/>
              <a:t> </a:t>
            </a:r>
            <a:r>
              <a:rPr lang="uk-UA" u="sng" dirty="0" smtClean="0"/>
              <a:t>призначення платежу</a:t>
            </a:r>
            <a:r>
              <a:rPr lang="uk-UA" dirty="0" smtClean="0"/>
              <a:t>. </a:t>
            </a:r>
          </a:p>
          <a:p>
            <a:pPr indent="358775" algn="just">
              <a:spcBef>
                <a:spcPct val="0"/>
              </a:spcBef>
            </a:pPr>
            <a:endParaRPr lang="uk-UA" dirty="0" smtClean="0"/>
          </a:p>
          <a:p>
            <a:pPr indent="358775" algn="just">
              <a:spcBef>
                <a:spcPct val="0"/>
              </a:spcBef>
            </a:pPr>
            <a:r>
              <a:rPr lang="uk-UA" u="sng" dirty="0" smtClean="0"/>
              <a:t>Наприклад</a:t>
            </a:r>
            <a:r>
              <a:rPr lang="uk-UA" dirty="0" smtClean="0"/>
              <a:t>: “Внесок 100 % до статутного капіталу ТОВ “Омега” згідно з рішенням від 28 вересня 2015 року. Без ПДВ”.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0189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2. Документальне оформлення формування </a:t>
            </a:r>
            <a:r>
              <a:rPr lang="uk-UA" sz="2800" dirty="0" err="1">
                <a:solidFill>
                  <a:srgbClr val="C00000"/>
                </a:solidFill>
              </a:rPr>
              <a:t>статут-ного</a:t>
            </a:r>
            <a:r>
              <a:rPr lang="uk-UA" sz="2800" dirty="0">
                <a:solidFill>
                  <a:srgbClr val="C00000"/>
                </a:solidFill>
              </a:rPr>
              <a:t>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8760"/>
            <a:ext cx="2411744" cy="4680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772816"/>
            <a:ext cx="56166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sz="2800" b="1" u="sng" dirty="0" smtClean="0"/>
              <a:t>При внесенні готівкових грошових коштів через касу банку</a:t>
            </a:r>
            <a:r>
              <a:rPr lang="uk-UA" sz="2800" dirty="0" smtClean="0"/>
              <a:t> спочатку з каси інвестора грошові кошти видаються підзвітній особі (при цьому повинні бути дотримані терміни та норми витрачання готівки), а після цього установою банку заповнюється </a:t>
            </a:r>
            <a:r>
              <a:rPr lang="uk-UA" sz="2800" b="1" dirty="0" smtClean="0"/>
              <a:t>квитанція</a:t>
            </a:r>
            <a:r>
              <a:rPr lang="uk-UA" sz="2800" dirty="0" smtClean="0"/>
              <a:t> із </a:t>
            </a:r>
            <a:r>
              <a:rPr lang="uk-UA" sz="2800" dirty="0" err="1" smtClean="0"/>
              <a:t>указанням</a:t>
            </a:r>
            <a:r>
              <a:rPr lang="uk-UA" sz="2800" dirty="0" smtClean="0"/>
              <a:t> такого ж призначення платежу;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4405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Нормативні документи: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31" y="404664"/>
            <a:ext cx="2051703" cy="1944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7" y="1628800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Цивільний кодекс України</a:t>
            </a:r>
          </a:p>
          <a:p>
            <a:pPr algn="just"/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Господарський кодекс України</a:t>
            </a:r>
          </a:p>
          <a:p>
            <a:pPr algn="just"/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Закон України “Про господарські товариства” від 19.09.91р. №1576-ХІІ (ред. від 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01.01.2016 р.</a:t>
            </a:r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  <a:p>
            <a:pPr algn="just"/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Закон України “Про акціонерні товариства” від 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17.09.2008р. № 514-VI (ред.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01.05.2016) </a:t>
            </a:r>
            <a:endParaRPr lang="uk-UA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Закон України “Про оцінку майна, майнових прав і професійну оціночну діяльність в Україні”  від 12.07.01 р. №2658-ІІ (ред. 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16.01.2016 р.</a:t>
            </a:r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  <a:p>
            <a:pPr algn="just"/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Закон України “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внесення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змін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деяких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законодавчих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актів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України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щодо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спрощення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процедури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започаткування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підприємництва</a:t>
            </a:r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”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21.04.2011 № 3263-VI 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Наказ Мінфіну “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затвердження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Змін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деяких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нормативно-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правових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актів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Міністерства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фінансів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України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з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бухгалтерського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обліку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”</a:t>
            </a:r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від 27.06.2013 р. № 627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(ред. 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23.07.2015) </a:t>
            </a:r>
            <a:endParaRPr lang="uk-UA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Інструкція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про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застосування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Плану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рахунків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бухгалтерського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обліку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активів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капіталу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зобов'язань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господарських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операцій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підприємств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організацій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30.11.1999 р. № 291 (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зі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змінами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24.07.2015 р.) </a:t>
            </a:r>
          </a:p>
        </p:txBody>
      </p:sp>
    </p:spTree>
    <p:extLst>
      <p:ext uri="{BB962C8B-B14F-4D97-AF65-F5344CB8AC3E}">
        <p14:creationId xmlns:p14="http://schemas.microsoft.com/office/powerpoint/2010/main" val="8426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2. Документальне оформлення формування </a:t>
            </a:r>
            <a:r>
              <a:rPr lang="uk-UA" sz="2800" dirty="0" err="1">
                <a:solidFill>
                  <a:srgbClr val="C00000"/>
                </a:solidFill>
              </a:rPr>
              <a:t>статут-ного</a:t>
            </a:r>
            <a:r>
              <a:rPr lang="uk-UA" sz="2800" dirty="0">
                <a:solidFill>
                  <a:srgbClr val="C00000"/>
                </a:solidFill>
              </a:rPr>
              <a:t>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7992888" cy="27809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70080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2)</a:t>
            </a:r>
            <a:r>
              <a:rPr lang="uk-UA" dirty="0" smtClean="0"/>
              <a:t> при внесенні до статутного капіталу </a:t>
            </a:r>
            <a:r>
              <a:rPr lang="uk-UA" b="1" dirty="0" smtClean="0"/>
              <a:t>ТМЦ</a:t>
            </a:r>
            <a:r>
              <a:rPr lang="uk-UA" dirty="0" smtClean="0"/>
              <a:t> інвестором виписується </a:t>
            </a:r>
            <a:r>
              <a:rPr lang="uk-UA" b="1" dirty="0" smtClean="0"/>
              <a:t>видаткова накладна на відпуск ТМЦ</a:t>
            </a:r>
            <a:r>
              <a:rPr lang="uk-UA" dirty="0" smtClean="0"/>
              <a:t> з поміткою, яка свідчить про те, що ці ТМЦ вносяться до статутного капіталу. При цьому вартість ТМЦ, проставлена в накладній, повинна відповідати тій, що зазначена в статутних документах. Одночасно потрібно </a:t>
            </a:r>
            <a:r>
              <a:rPr lang="uk-UA" b="1" dirty="0" smtClean="0"/>
              <a:t>оформити акт приймання-передачі ТМЦ</a:t>
            </a:r>
            <a:r>
              <a:rPr lang="uk-UA" dirty="0" smtClean="0"/>
              <a:t> (у двох примірниках) і скріпити його печатками та підписами відповідальних осіб інвестора та емітента. У момент передачі об'єкта  інвестором виписується податкова накладна, оскільки ця операція для нього - це операція поставки;</a:t>
            </a:r>
          </a:p>
        </p:txBody>
      </p:sp>
    </p:spTree>
    <p:extLst>
      <p:ext uri="{BB962C8B-B14F-4D97-AF65-F5344CB8AC3E}">
        <p14:creationId xmlns:p14="http://schemas.microsoft.com/office/powerpoint/2010/main" val="286545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1490"/>
            <a:ext cx="8229600" cy="9906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2. Документальне оформлення формування </a:t>
            </a:r>
            <a:r>
              <a:rPr lang="uk-UA" sz="2800" dirty="0" err="1">
                <a:solidFill>
                  <a:srgbClr val="C00000"/>
                </a:solidFill>
              </a:rPr>
              <a:t>статут-ного</a:t>
            </a:r>
            <a:r>
              <a:rPr lang="uk-UA" sz="2800" dirty="0">
                <a:solidFill>
                  <a:srgbClr val="C00000"/>
                </a:solidFill>
              </a:rPr>
              <a:t>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8352928" cy="26427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556791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3)</a:t>
            </a:r>
            <a:r>
              <a:rPr lang="uk-UA" dirty="0" smtClean="0"/>
              <a:t> при внесенні до статутного капіталу </a:t>
            </a:r>
            <a:r>
              <a:rPr lang="uk-UA" b="1" dirty="0" smtClean="0"/>
              <a:t>основних засобів</a:t>
            </a:r>
            <a:r>
              <a:rPr lang="uk-UA" dirty="0" smtClean="0"/>
              <a:t> інвестором виписується також </a:t>
            </a:r>
            <a:r>
              <a:rPr lang="uk-UA" b="1" dirty="0" smtClean="0"/>
              <a:t>видаткова накладна</a:t>
            </a:r>
            <a:r>
              <a:rPr lang="uk-UA" dirty="0" smtClean="0"/>
              <a:t> на відпуск ТМЦ і </a:t>
            </a:r>
            <a:r>
              <a:rPr lang="uk-UA" b="1" dirty="0" smtClean="0"/>
              <a:t>податкова накладна.</a:t>
            </a:r>
            <a:r>
              <a:rPr lang="uk-UA" dirty="0" smtClean="0"/>
              <a:t> Оформляється </a:t>
            </a:r>
            <a:r>
              <a:rPr lang="uk-UA" b="1" dirty="0" smtClean="0"/>
              <a:t>акт приймання-передачі</a:t>
            </a:r>
            <a:r>
              <a:rPr lang="uk-UA" dirty="0" smtClean="0"/>
              <a:t> (внутрішнього переміщення) основних засобів форми № ОЗ-1;</a:t>
            </a:r>
            <a:endParaRPr lang="ru-RU" dirty="0" smtClean="0"/>
          </a:p>
          <a:p>
            <a:pPr algn="just"/>
            <a:r>
              <a:rPr lang="uk-UA" b="1" dirty="0" smtClean="0"/>
              <a:t>4)</a:t>
            </a:r>
            <a:r>
              <a:rPr lang="uk-UA" dirty="0" smtClean="0"/>
              <a:t> при внесенні до статутного капіталу </a:t>
            </a:r>
            <a:r>
              <a:rPr lang="uk-UA" b="1" dirty="0" smtClean="0"/>
              <a:t>нематеріальних активів (НА)</a:t>
            </a:r>
            <a:r>
              <a:rPr lang="uk-UA" dirty="0" smtClean="0"/>
              <a:t> складається </a:t>
            </a:r>
            <a:r>
              <a:rPr lang="uk-UA" b="1" dirty="0" smtClean="0"/>
              <a:t>акт приймання-передачі,</a:t>
            </a:r>
            <a:r>
              <a:rPr lang="uk-UA" dirty="0" smtClean="0"/>
              <a:t> у якому обов’язково вказується вартість таких активів, визначена статутними документами. Акт скріпляється печатками та підписами відповідальних осіб інвестора й емітента. Крім того, при введенні НА в експлуатацію емітентом складається </a:t>
            </a:r>
            <a:r>
              <a:rPr lang="uk-UA" b="1" dirty="0" smtClean="0"/>
              <a:t>акт уведення в господарський оборот об</a:t>
            </a:r>
            <a:r>
              <a:rPr lang="uk-UA" dirty="0" smtClean="0"/>
              <a:t>’</a:t>
            </a:r>
            <a:r>
              <a:rPr lang="uk-UA" b="1" dirty="0" smtClean="0"/>
              <a:t>єкта права Інтелектуальної власності у складі нематеріальних активів (форма № НА-1).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525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2. Документальне оформлення формування </a:t>
            </a:r>
            <a:r>
              <a:rPr lang="uk-UA" sz="2800" dirty="0" err="1">
                <a:solidFill>
                  <a:srgbClr val="C00000"/>
                </a:solidFill>
              </a:rPr>
              <a:t>статут-ного</a:t>
            </a:r>
            <a:r>
              <a:rPr lang="uk-UA" sz="2800" dirty="0">
                <a:solidFill>
                  <a:srgbClr val="C00000"/>
                </a:solidFill>
              </a:rPr>
              <a:t>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7"/>
            <a:ext cx="7416824" cy="29732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936284"/>
            <a:ext cx="77768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b="1" dirty="0" smtClean="0"/>
              <a:t>ФІЗИЧНОЮ ОСОБОЮ:</a:t>
            </a:r>
            <a:endParaRPr lang="ru-RU" dirty="0" smtClean="0"/>
          </a:p>
          <a:p>
            <a:pPr indent="358775" algn="just">
              <a:spcBef>
                <a:spcPct val="0"/>
              </a:spcBef>
            </a:pPr>
            <a:endParaRPr lang="uk-UA" sz="800" b="1" dirty="0" smtClean="0"/>
          </a:p>
          <a:p>
            <a:pPr indent="358775" algn="just">
              <a:spcBef>
                <a:spcPct val="0"/>
              </a:spcBef>
            </a:pPr>
            <a:r>
              <a:rPr lang="uk-UA" b="1" dirty="0" smtClean="0"/>
              <a:t>1)</a:t>
            </a:r>
            <a:r>
              <a:rPr lang="uk-UA" dirty="0" smtClean="0"/>
              <a:t>при здійсненні внеску </a:t>
            </a:r>
            <a:r>
              <a:rPr lang="uk-UA" b="1" dirty="0" smtClean="0"/>
              <a:t>грошовими коштами</a:t>
            </a:r>
            <a:r>
              <a:rPr lang="uk-UA" dirty="0" smtClean="0"/>
              <a:t> через касу банку також оформляється </a:t>
            </a:r>
            <a:r>
              <a:rPr lang="uk-UA" b="1" dirty="0" smtClean="0"/>
              <a:t>квитанція на внесення готівкових грошових коштів</a:t>
            </a:r>
            <a:r>
              <a:rPr lang="uk-UA" dirty="0" smtClean="0"/>
              <a:t> з </a:t>
            </a:r>
            <a:r>
              <a:rPr lang="uk-UA" dirty="0" err="1" smtClean="0"/>
              <a:t>указанням</a:t>
            </a:r>
            <a:r>
              <a:rPr lang="uk-UA" dirty="0" smtClean="0"/>
              <a:t> призначення платежу. </a:t>
            </a:r>
          </a:p>
          <a:p>
            <a:pPr indent="358775" algn="just">
              <a:spcBef>
                <a:spcPct val="0"/>
              </a:spcBef>
            </a:pPr>
            <a:r>
              <a:rPr lang="uk-UA" dirty="0" smtClean="0"/>
              <a:t>Наприклад: “Внесок 100 % до статутного фонду ТОВ “Лілея” згідно з рішенням від 12 травня 20</a:t>
            </a:r>
            <a:r>
              <a:rPr lang="en-US" dirty="0" smtClean="0"/>
              <a:t>1</a:t>
            </a:r>
            <a:r>
              <a:rPr lang="uk-UA" dirty="0"/>
              <a:t>6</a:t>
            </a:r>
            <a:r>
              <a:rPr lang="uk-UA" dirty="0" smtClean="0"/>
              <a:t> року. Без ПДВ”.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706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2. Документальне оформлення формування </a:t>
            </a:r>
            <a:r>
              <a:rPr lang="uk-UA" sz="2800" dirty="0" err="1">
                <a:solidFill>
                  <a:srgbClr val="C00000"/>
                </a:solidFill>
              </a:rPr>
              <a:t>статут-ного</a:t>
            </a:r>
            <a:r>
              <a:rPr lang="uk-UA" sz="2800" dirty="0">
                <a:solidFill>
                  <a:srgbClr val="C00000"/>
                </a:solidFill>
              </a:rPr>
              <a:t>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7"/>
            <a:ext cx="7416824" cy="29732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70080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b="1" dirty="0"/>
              <a:t>2)</a:t>
            </a:r>
            <a:r>
              <a:rPr lang="uk-UA" dirty="0"/>
              <a:t> при внесенні до статутного капіталу </a:t>
            </a:r>
            <a:r>
              <a:rPr lang="uk-UA" b="1" dirty="0"/>
              <a:t>ТМЦ, основних засобів, НА </a:t>
            </a:r>
            <a:r>
              <a:rPr lang="uk-UA" dirty="0"/>
              <a:t>оформляється </a:t>
            </a:r>
            <a:r>
              <a:rPr lang="uk-UA" b="1" dirty="0"/>
              <a:t>акт приймання-передачі</a:t>
            </a:r>
            <a:r>
              <a:rPr lang="uk-UA" dirty="0"/>
              <a:t> (у двох примірниках) – він скріпляється підписом інвестора, а також печаткою та підписом відповідальних осіб емітента. Крім того, емітент оформляє </a:t>
            </a:r>
            <a:r>
              <a:rPr lang="uk-UA" b="1" dirty="0"/>
              <a:t>Акт приймання-передачі (внутрішнього переміщення) основних засобів (форма № О3-1) </a:t>
            </a:r>
            <a:r>
              <a:rPr lang="uk-UA" dirty="0"/>
              <a:t>та/або </a:t>
            </a:r>
            <a:r>
              <a:rPr lang="uk-UA" b="1" dirty="0"/>
              <a:t>Акт уведення в господарський оборот об’єкта права інтелектуальної власності у складі нематеріальних активів (форма № НА-1).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31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</a:t>
            </a:r>
            <a:r>
              <a:rPr lang="uk-UA" sz="2800" dirty="0" smtClean="0">
                <a:solidFill>
                  <a:srgbClr val="C00000"/>
                </a:solidFill>
              </a:rPr>
              <a:t>. Облік формування статутного капіталу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806489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uk-UA" dirty="0" smtClean="0">
                <a:solidFill>
                  <a:srgbClr val="002060"/>
                </a:solidFill>
              </a:rPr>
              <a:t>Згідно Наказу Мінфіну “</a:t>
            </a:r>
            <a:r>
              <a:rPr lang="ru-RU" dirty="0" smtClean="0">
                <a:solidFill>
                  <a:srgbClr val="002060"/>
                </a:solidFill>
              </a:rPr>
              <a:t>Про </a:t>
            </a:r>
            <a:r>
              <a:rPr lang="ru-RU" dirty="0" err="1" smtClean="0">
                <a:solidFill>
                  <a:srgbClr val="002060"/>
                </a:solidFill>
              </a:rPr>
              <a:t>затвердження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деяких</a:t>
            </a:r>
            <a:r>
              <a:rPr lang="ru-RU" dirty="0" smtClean="0">
                <a:solidFill>
                  <a:srgbClr val="002060"/>
                </a:solidFill>
              </a:rPr>
              <a:t> нормативно-</a:t>
            </a:r>
            <a:r>
              <a:rPr lang="ru-RU" dirty="0" err="1" smtClean="0">
                <a:solidFill>
                  <a:srgbClr val="002060"/>
                </a:solidFill>
              </a:rPr>
              <a:t>правових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Міністерства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фінансів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r>
              <a:rPr lang="uk-UA" dirty="0" smtClean="0">
                <a:solidFill>
                  <a:srgbClr val="002060"/>
                </a:solidFill>
              </a:rPr>
              <a:t> від 27.06.2013 р. № 627 </a:t>
            </a:r>
            <a:r>
              <a:rPr lang="uk-UA" u="sng" dirty="0" smtClean="0">
                <a:solidFill>
                  <a:srgbClr val="002060"/>
                </a:solidFill>
              </a:rPr>
              <a:t>були внесені зміни до </a:t>
            </a:r>
            <a:r>
              <a:rPr lang="ru-RU" u="sng" dirty="0" err="1" smtClean="0">
                <a:solidFill>
                  <a:srgbClr val="002060"/>
                </a:solidFill>
              </a:rPr>
              <a:t>Інструкції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п</a:t>
            </a:r>
            <a:r>
              <a:rPr lang="ru-RU" dirty="0" smtClean="0">
                <a:solidFill>
                  <a:srgbClr val="002060"/>
                </a:solidFill>
              </a:rPr>
              <a:t>ро </a:t>
            </a:r>
            <a:r>
              <a:rPr lang="ru-RU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</a:rPr>
              <a:t> Плану </a:t>
            </a:r>
            <a:r>
              <a:rPr lang="ru-RU" dirty="0" err="1" smtClean="0">
                <a:solidFill>
                  <a:srgbClr val="002060"/>
                </a:solidFill>
              </a:rPr>
              <a:t>рахунків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капіталу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зобов'язань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господарських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операцій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відповідно</a:t>
            </a:r>
            <a:r>
              <a:rPr lang="ru-RU" u="sng" dirty="0" smtClean="0">
                <a:solidFill>
                  <a:srgbClr val="002060"/>
                </a:solidFill>
              </a:rPr>
              <a:t> до </a:t>
            </a:r>
            <a:r>
              <a:rPr lang="ru-RU" u="sng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indent="358775" algn="ctr"/>
            <a:endParaRPr lang="uk-UA" sz="900" dirty="0" smtClean="0"/>
          </a:p>
          <a:p>
            <a:pPr indent="358775" algn="ctr"/>
            <a:r>
              <a:rPr lang="uk-UA" b="1" dirty="0" smtClean="0"/>
              <a:t>ВЛАСНИЙ КАПІТАЛ ПІДПРИЄМСТВА </a:t>
            </a:r>
            <a:r>
              <a:rPr lang="uk-UA" dirty="0" smtClean="0"/>
              <a:t>включає:</a:t>
            </a:r>
          </a:p>
          <a:p>
            <a:pPr indent="358775" algn="ctr"/>
            <a:r>
              <a:rPr lang="ru-RU" sz="2800" dirty="0" err="1" smtClean="0"/>
              <a:t>зареєстрований</a:t>
            </a:r>
            <a:r>
              <a:rPr lang="ru-RU" sz="2800" dirty="0" smtClean="0"/>
              <a:t>(</a:t>
            </a:r>
            <a:r>
              <a:rPr lang="ru-RU" sz="2800" dirty="0" err="1" smtClean="0"/>
              <a:t>пайовий</a:t>
            </a:r>
            <a:r>
              <a:rPr lang="ru-RU" sz="2800" dirty="0" smtClean="0"/>
              <a:t>) </a:t>
            </a:r>
            <a:r>
              <a:rPr lang="ru-RU" sz="2800" dirty="0" err="1" smtClean="0"/>
              <a:t>капітал</a:t>
            </a:r>
            <a:r>
              <a:rPr lang="ru-RU" sz="2800" dirty="0"/>
              <a:t>, </a:t>
            </a:r>
            <a:endParaRPr lang="ru-RU" sz="2800" dirty="0" smtClean="0"/>
          </a:p>
          <a:p>
            <a:pPr indent="358775" algn="ctr"/>
            <a:r>
              <a:rPr lang="ru-RU" sz="2800" dirty="0" err="1" smtClean="0"/>
              <a:t>капітал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 smtClean="0"/>
              <a:t>дооцінках</a:t>
            </a:r>
            <a:r>
              <a:rPr lang="ru-RU" sz="2800" dirty="0" smtClean="0"/>
              <a:t>, </a:t>
            </a:r>
          </a:p>
          <a:p>
            <a:pPr indent="358775" algn="ctr"/>
            <a:r>
              <a:rPr lang="ru-RU" sz="2800" dirty="0" err="1" smtClean="0"/>
              <a:t>додатковий</a:t>
            </a:r>
            <a:r>
              <a:rPr lang="ru-RU" sz="2800" dirty="0" smtClean="0"/>
              <a:t> </a:t>
            </a:r>
            <a:r>
              <a:rPr lang="ru-RU" sz="2800" dirty="0" smtClean="0">
                <a:effectLst/>
              </a:rPr>
              <a:t>та </a:t>
            </a:r>
            <a:r>
              <a:rPr lang="ru-RU" sz="2800" dirty="0" err="1" smtClean="0">
                <a:effectLst/>
              </a:rPr>
              <a:t>резервний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капітали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вилучений</a:t>
            </a:r>
            <a:r>
              <a:rPr lang="ru-RU" sz="2800" dirty="0" smtClean="0">
                <a:effectLst/>
              </a:rPr>
              <a:t> та </a:t>
            </a:r>
            <a:r>
              <a:rPr lang="ru-RU" sz="2800" dirty="0" err="1" smtClean="0">
                <a:effectLst/>
              </a:rPr>
              <a:t>неоплачений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капітал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нерозподілені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прибутки</a:t>
            </a:r>
            <a:r>
              <a:rPr lang="ru-RU" sz="2800" dirty="0" smtClean="0">
                <a:effectLst/>
              </a:rPr>
              <a:t> (</a:t>
            </a:r>
            <a:r>
              <a:rPr lang="ru-RU" sz="2800" dirty="0" err="1" smtClean="0">
                <a:effectLst/>
              </a:rPr>
              <a:t>непокриті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збитки</a:t>
            </a:r>
            <a:r>
              <a:rPr lang="ru-RU" sz="2800" dirty="0" smtClean="0">
                <a:effectLst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806489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uk-UA" dirty="0" smtClean="0">
                <a:solidFill>
                  <a:srgbClr val="002060"/>
                </a:solidFill>
              </a:rPr>
              <a:t>Згідно Наказу Мінфіну “</a:t>
            </a:r>
            <a:r>
              <a:rPr lang="ru-RU" dirty="0" smtClean="0">
                <a:solidFill>
                  <a:srgbClr val="002060"/>
                </a:solidFill>
              </a:rPr>
              <a:t>Про </a:t>
            </a:r>
            <a:r>
              <a:rPr lang="ru-RU" dirty="0" err="1" smtClean="0">
                <a:solidFill>
                  <a:srgbClr val="002060"/>
                </a:solidFill>
              </a:rPr>
              <a:t>затвердження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деяких</a:t>
            </a:r>
            <a:r>
              <a:rPr lang="ru-RU" dirty="0" smtClean="0">
                <a:solidFill>
                  <a:srgbClr val="002060"/>
                </a:solidFill>
              </a:rPr>
              <a:t> нормативно-</a:t>
            </a:r>
            <a:r>
              <a:rPr lang="ru-RU" dirty="0" err="1" smtClean="0">
                <a:solidFill>
                  <a:srgbClr val="002060"/>
                </a:solidFill>
              </a:rPr>
              <a:t>правових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Міністерства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фінансів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r>
              <a:rPr lang="uk-UA" dirty="0" smtClean="0">
                <a:solidFill>
                  <a:srgbClr val="002060"/>
                </a:solidFill>
              </a:rPr>
              <a:t> від 27.06.2013 р. № 627 </a:t>
            </a:r>
            <a:r>
              <a:rPr lang="uk-UA" u="sng" dirty="0" smtClean="0">
                <a:solidFill>
                  <a:srgbClr val="002060"/>
                </a:solidFill>
              </a:rPr>
              <a:t>були внесені зміни до </a:t>
            </a:r>
            <a:r>
              <a:rPr lang="ru-RU" u="sng" dirty="0" err="1" smtClean="0">
                <a:solidFill>
                  <a:srgbClr val="002060"/>
                </a:solidFill>
              </a:rPr>
              <a:t>Інструкції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п</a:t>
            </a:r>
            <a:r>
              <a:rPr lang="ru-RU" dirty="0" smtClean="0">
                <a:solidFill>
                  <a:srgbClr val="002060"/>
                </a:solidFill>
              </a:rPr>
              <a:t>ро </a:t>
            </a:r>
            <a:r>
              <a:rPr lang="ru-RU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</a:rPr>
              <a:t> Плану </a:t>
            </a:r>
            <a:r>
              <a:rPr lang="ru-RU" dirty="0" err="1" smtClean="0">
                <a:solidFill>
                  <a:srgbClr val="002060"/>
                </a:solidFill>
              </a:rPr>
              <a:t>рахунків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капіталу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зобов'язань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господарських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операцій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відповідно</a:t>
            </a:r>
            <a:r>
              <a:rPr lang="ru-RU" u="sng" dirty="0" smtClean="0">
                <a:solidFill>
                  <a:srgbClr val="002060"/>
                </a:solidFill>
              </a:rPr>
              <a:t> до </a:t>
            </a:r>
            <a:r>
              <a:rPr lang="ru-RU" u="sng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indent="358775" algn="ctr"/>
            <a:endParaRPr lang="uk-UA" sz="900" dirty="0" smtClean="0"/>
          </a:p>
          <a:p>
            <a:pPr indent="358775" algn="ctr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Перейменовано рахунок 40 </a:t>
            </a:r>
          </a:p>
          <a:p>
            <a:pPr indent="358775" algn="ctr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"Зареєстрованій (пайовий) капітал“, </a:t>
            </a:r>
          </a:p>
          <a:p>
            <a:pPr indent="358775" algn="ctr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призначено для обліку та узагальнення інформації </a:t>
            </a:r>
            <a:r>
              <a:rPr lang="uk-UA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стан и рух статутного та іншого зареєстрованого капіталу, пайового капіталу</a:t>
            </a:r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підприємства відповідно до законодавства та установчих документів, </a:t>
            </a:r>
          </a:p>
          <a:p>
            <a:pPr indent="358775" algn="ctr"/>
            <a:r>
              <a:rPr lang="uk-UA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також внесків до оголошеного, але не зареєстрованого статутного капіталу</a:t>
            </a:r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80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7"/>
            <a:ext cx="7416824" cy="29732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b="1" dirty="0" err="1" smtClean="0"/>
              <a:t>Зареєстрований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капітал</a:t>
            </a:r>
            <a:r>
              <a:rPr lang="ru-RU" sz="2000" b="1" dirty="0" smtClean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умовно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</a:t>
            </a:r>
            <a:r>
              <a:rPr lang="ru-RU" sz="2000" dirty="0" smtClean="0"/>
              <a:t>, сума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установчих</a:t>
            </a:r>
            <a:r>
              <a:rPr lang="ru-RU" sz="2000" dirty="0" smtClean="0"/>
              <a:t> документах (</a:t>
            </a:r>
            <a:r>
              <a:rPr lang="ru-RU" sz="2000" dirty="0" err="1" smtClean="0"/>
              <a:t>статутний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</a:t>
            </a:r>
            <a:r>
              <a:rPr lang="ru-RU" sz="2000" dirty="0" smtClean="0"/>
              <a:t>, </a:t>
            </a:r>
            <a:r>
              <a:rPr lang="ru-RU" sz="2000" dirty="0" err="1" smtClean="0"/>
              <a:t>пайовий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</a:t>
            </a:r>
            <a:r>
              <a:rPr lang="ru-RU" sz="2000" dirty="0" smtClean="0"/>
              <a:t>).</a:t>
            </a:r>
            <a:r>
              <a:rPr lang="ru-RU" sz="2000" dirty="0" smtClean="0">
                <a:effectLst/>
              </a:rPr>
              <a:t> </a:t>
            </a:r>
          </a:p>
          <a:p>
            <a:pPr indent="358775" algn="just"/>
            <a:endParaRPr lang="ru-RU" sz="2000" b="1" i="1" dirty="0" smtClean="0">
              <a:effectLst/>
            </a:endParaRPr>
          </a:p>
          <a:p>
            <a:pPr indent="358775" algn="just"/>
            <a:r>
              <a:rPr lang="ru-RU" sz="2000" b="1" i="1" dirty="0" err="1" smtClean="0">
                <a:effectLst/>
              </a:rPr>
              <a:t>Зареєстрований</a:t>
            </a:r>
            <a:r>
              <a:rPr lang="ru-RU" sz="2000" b="1" i="1" dirty="0" smtClean="0">
                <a:effectLst/>
              </a:rPr>
              <a:t> </a:t>
            </a:r>
            <a:r>
              <a:rPr lang="ru-RU" sz="2000" b="1" i="1" dirty="0" err="1" smtClean="0">
                <a:effectLst/>
              </a:rPr>
              <a:t>капітал</a:t>
            </a:r>
            <a:r>
              <a:rPr lang="ru-RU" sz="2000" dirty="0" smtClean="0">
                <a:effectLst/>
              </a:rPr>
              <a:t> – </a:t>
            </a:r>
            <a:r>
              <a:rPr lang="ru-RU" sz="2000" dirty="0" err="1" smtClean="0">
                <a:effectLst/>
              </a:rPr>
              <a:t>юридично</a:t>
            </a:r>
            <a:r>
              <a:rPr lang="ru-RU" sz="2000" dirty="0" smtClean="0">
                <a:effectLst/>
              </a:rPr>
              <a:t> оформлена, </a:t>
            </a:r>
            <a:r>
              <a:rPr lang="ru-RU" sz="2000" dirty="0" err="1" smtClean="0">
                <a:effectLst/>
              </a:rPr>
              <a:t>офіційно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об’явлена</a:t>
            </a:r>
            <a:r>
              <a:rPr lang="ru-RU" sz="2000" dirty="0" smtClean="0">
                <a:effectLst/>
              </a:rPr>
              <a:t> і </a:t>
            </a:r>
            <a:r>
              <a:rPr lang="ru-RU" sz="2000" dirty="0" err="1" smtClean="0">
                <a:effectLst/>
              </a:rPr>
              <a:t>належним</a:t>
            </a:r>
            <a:r>
              <a:rPr lang="ru-RU" sz="2000" dirty="0" smtClean="0">
                <a:effectLst/>
              </a:rPr>
              <a:t> чином </a:t>
            </a:r>
            <a:r>
              <a:rPr lang="ru-RU" sz="2000" dirty="0" err="1" smtClean="0">
                <a:effectLst/>
              </a:rPr>
              <a:t>зареєстрована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частина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внесків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власників</a:t>
            </a:r>
            <a:r>
              <a:rPr lang="ru-RU" sz="2000" dirty="0" smtClean="0">
                <a:effectLst/>
              </a:rPr>
              <a:t> до </a:t>
            </a:r>
            <a:r>
              <a:rPr lang="ru-RU" sz="2000" dirty="0" err="1" smtClean="0">
                <a:effectLst/>
              </a:rPr>
              <a:t>капіталу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підприємства</a:t>
            </a:r>
            <a:r>
              <a:rPr lang="ru-RU" sz="2000" dirty="0" smtClean="0">
                <a:effectLst/>
              </a:rPr>
              <a:t>. </a:t>
            </a:r>
          </a:p>
          <a:p>
            <a:pPr indent="358775" algn="just"/>
            <a:endParaRPr lang="ru-RU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5784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7"/>
            <a:ext cx="7416824" cy="29732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789" y="1412776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i="1" dirty="0" smtClean="0">
                <a:effectLst/>
              </a:rPr>
              <a:t>У тому </a:t>
            </a:r>
            <a:r>
              <a:rPr lang="ru-RU" sz="2000" i="1" dirty="0" err="1" smtClean="0">
                <a:effectLst/>
              </a:rPr>
              <a:t>числі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 smtClean="0">
                <a:effectLst/>
              </a:rPr>
              <a:t>виділяють</a:t>
            </a:r>
            <a:r>
              <a:rPr lang="ru-RU" sz="2000" i="1" dirty="0" smtClean="0">
                <a:effectLst/>
              </a:rPr>
              <a:t>:</a:t>
            </a:r>
            <a:endParaRPr lang="ru-RU" sz="2000" b="1" i="1" dirty="0" smtClean="0">
              <a:effectLst/>
            </a:endParaRPr>
          </a:p>
          <a:p>
            <a:pPr indent="358775" algn="just"/>
            <a:r>
              <a:rPr lang="ru-RU" sz="2000" b="1" i="1" dirty="0" smtClean="0">
                <a:effectLst/>
              </a:rPr>
              <a:t>- </a:t>
            </a:r>
            <a:r>
              <a:rPr lang="ru-RU" sz="2000" b="1" i="1" dirty="0" err="1" smtClean="0">
                <a:effectLst/>
              </a:rPr>
              <a:t>статутний</a:t>
            </a:r>
            <a:r>
              <a:rPr lang="ru-RU" sz="2000" b="1" i="1" dirty="0" smtClean="0">
                <a:effectLst/>
              </a:rPr>
              <a:t> </a:t>
            </a:r>
            <a:r>
              <a:rPr lang="ru-RU" sz="2000" b="1" i="1" dirty="0" err="1" smtClean="0">
                <a:effectLst/>
              </a:rPr>
              <a:t>капітал</a:t>
            </a:r>
            <a:r>
              <a:rPr lang="ru-RU" sz="2000" dirty="0" smtClean="0">
                <a:effectLst/>
              </a:rPr>
              <a:t> – </a:t>
            </a:r>
            <a:r>
              <a:rPr lang="ru-RU" sz="2000" dirty="0" err="1" smtClean="0">
                <a:effectLst/>
              </a:rPr>
              <a:t>зафіксована</a:t>
            </a:r>
            <a:r>
              <a:rPr lang="ru-RU" sz="2000" dirty="0" smtClean="0">
                <a:effectLst/>
              </a:rPr>
              <a:t> в </a:t>
            </a:r>
            <a:r>
              <a:rPr lang="ru-RU" sz="2000" dirty="0" err="1" smtClean="0">
                <a:effectLst/>
              </a:rPr>
              <a:t>установчих</a:t>
            </a:r>
            <a:r>
              <a:rPr lang="ru-RU" sz="2000" dirty="0" smtClean="0">
                <a:effectLst/>
              </a:rPr>
              <a:t> документах </a:t>
            </a:r>
            <a:r>
              <a:rPr lang="ru-RU" sz="2000" dirty="0" err="1" smtClean="0">
                <a:effectLst/>
              </a:rPr>
              <a:t>загальна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вартість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активів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які</a:t>
            </a:r>
            <a:r>
              <a:rPr lang="ru-RU" sz="2000" dirty="0" smtClean="0">
                <a:effectLst/>
              </a:rPr>
              <a:t> є </a:t>
            </a:r>
            <a:r>
              <a:rPr lang="ru-RU" sz="2000" dirty="0" err="1" smtClean="0">
                <a:effectLst/>
              </a:rPr>
              <a:t>внеском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власників</a:t>
            </a:r>
            <a:r>
              <a:rPr lang="ru-RU" sz="2000" dirty="0" smtClean="0">
                <a:effectLst/>
              </a:rPr>
              <a:t> (</a:t>
            </a:r>
            <a:r>
              <a:rPr lang="ru-RU" sz="2000" dirty="0" err="1" smtClean="0">
                <a:effectLst/>
              </a:rPr>
              <a:t>учасників</a:t>
            </a:r>
            <a:r>
              <a:rPr lang="ru-RU" sz="2000" dirty="0" smtClean="0">
                <a:effectLst/>
              </a:rPr>
              <a:t>) до </a:t>
            </a:r>
            <a:r>
              <a:rPr lang="ru-RU" sz="2000" dirty="0" err="1" smtClean="0">
                <a:effectLst/>
              </a:rPr>
              <a:t>капіталу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підприємства</a:t>
            </a:r>
            <a:r>
              <a:rPr lang="ru-RU" sz="2000" dirty="0" smtClean="0">
                <a:effectLst/>
              </a:rPr>
              <a:t>;</a:t>
            </a:r>
          </a:p>
          <a:p>
            <a:pPr indent="358775" algn="just"/>
            <a:r>
              <a:rPr lang="ru-RU" sz="2000" b="1" i="1" dirty="0" smtClean="0">
                <a:effectLst/>
              </a:rPr>
              <a:t>- </a:t>
            </a:r>
            <a:r>
              <a:rPr lang="ru-RU" sz="2000" b="1" i="1" dirty="0" err="1" smtClean="0">
                <a:effectLst/>
              </a:rPr>
              <a:t>пайовий</a:t>
            </a:r>
            <a:r>
              <a:rPr lang="ru-RU" sz="2000" b="1" i="1" dirty="0" smtClean="0">
                <a:effectLst/>
              </a:rPr>
              <a:t> </a:t>
            </a:r>
            <a:r>
              <a:rPr lang="ru-RU" sz="2000" b="1" i="1" dirty="0" err="1" smtClean="0">
                <a:effectLst/>
              </a:rPr>
              <a:t>капітал</a:t>
            </a:r>
            <a:r>
              <a:rPr lang="ru-RU" sz="2000" dirty="0" smtClean="0">
                <a:effectLst/>
              </a:rPr>
              <a:t> – </a:t>
            </a:r>
            <a:r>
              <a:rPr lang="ru-RU" sz="2000" dirty="0" err="1" smtClean="0">
                <a:effectLst/>
              </a:rPr>
              <a:t>сукупність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коштів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фізичних</a:t>
            </a:r>
            <a:r>
              <a:rPr lang="ru-RU" sz="2000" dirty="0" smtClean="0">
                <a:effectLst/>
              </a:rPr>
              <a:t> і </a:t>
            </a:r>
            <a:r>
              <a:rPr lang="ru-RU" sz="2000" dirty="0" err="1" smtClean="0">
                <a:effectLst/>
              </a:rPr>
              <a:t>юридичних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осіб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добровільно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розміщених</a:t>
            </a:r>
            <a:r>
              <a:rPr lang="ru-RU" sz="2000" dirty="0" smtClean="0">
                <a:effectLst/>
              </a:rPr>
              <a:t> у </a:t>
            </a:r>
            <a:r>
              <a:rPr lang="ru-RU" sz="2000" dirty="0" err="1" smtClean="0">
                <a:effectLst/>
              </a:rPr>
              <a:t>товаристві</a:t>
            </a:r>
            <a:r>
              <a:rPr lang="ru-RU" sz="2000" dirty="0" smtClean="0">
                <a:effectLst/>
              </a:rPr>
              <a:t> для </a:t>
            </a:r>
            <a:r>
              <a:rPr lang="ru-RU" sz="2000" dirty="0" err="1" smtClean="0">
                <a:effectLst/>
              </a:rPr>
              <a:t>здійснення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його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господарської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діяльності</a:t>
            </a:r>
            <a:r>
              <a:rPr lang="ru-RU" sz="2000" dirty="0" smtClean="0">
                <a:effectLst/>
              </a:rPr>
              <a:t> (</a:t>
            </a:r>
            <a:r>
              <a:rPr lang="ru-RU" sz="2000" dirty="0" err="1" smtClean="0">
                <a:effectLst/>
              </a:rPr>
              <a:t>суми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пайових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внесків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членів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споживчого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товариства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колективного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сільськогосподарського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підприємства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житлово-будівельного</a:t>
            </a:r>
            <a:r>
              <a:rPr lang="ru-RU" sz="2000" dirty="0" smtClean="0">
                <a:effectLst/>
              </a:rPr>
              <a:t> кооперативу, </a:t>
            </a:r>
            <a:r>
              <a:rPr lang="ru-RU" sz="2000" dirty="0" err="1" smtClean="0">
                <a:effectLst/>
              </a:rPr>
              <a:t>кредитної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спілки</a:t>
            </a:r>
            <a:r>
              <a:rPr lang="ru-RU" sz="2000" dirty="0" smtClean="0">
                <a:effectLst/>
              </a:rPr>
              <a:t> та </a:t>
            </a:r>
            <a:r>
              <a:rPr lang="ru-RU" sz="2000" dirty="0" err="1" smtClean="0">
                <a:effectLst/>
              </a:rPr>
              <a:t>інших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підприємств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що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передбачені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установчими</a:t>
            </a:r>
            <a:r>
              <a:rPr lang="ru-RU" sz="2000" dirty="0" smtClean="0">
                <a:effectLst/>
              </a:rPr>
              <a:t> документами).</a:t>
            </a:r>
            <a:endParaRPr lang="uk-UA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6131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5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uk-UA" sz="2000" dirty="0" smtClean="0">
                <a:solidFill>
                  <a:srgbClr val="002060"/>
                </a:solidFill>
              </a:rPr>
              <a:t>Згідно Наказу Мінфіну “</a:t>
            </a:r>
            <a:r>
              <a:rPr lang="ru-RU" sz="2000" dirty="0" smtClean="0">
                <a:solidFill>
                  <a:srgbClr val="002060"/>
                </a:solidFill>
              </a:rPr>
              <a:t>Про </a:t>
            </a:r>
            <a:r>
              <a:rPr lang="ru-RU" sz="2000" dirty="0" err="1" smtClean="0">
                <a:solidFill>
                  <a:srgbClr val="002060"/>
                </a:solidFill>
              </a:rPr>
              <a:t>затвердження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Змін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dirty="0" err="1" smtClean="0">
                <a:solidFill>
                  <a:srgbClr val="002060"/>
                </a:solidFill>
              </a:rPr>
              <a:t>деяких</a:t>
            </a:r>
            <a:r>
              <a:rPr lang="ru-RU" sz="2000" dirty="0" smtClean="0">
                <a:solidFill>
                  <a:srgbClr val="002060"/>
                </a:solidFill>
              </a:rPr>
              <a:t> нормативно-</a:t>
            </a:r>
            <a:r>
              <a:rPr lang="ru-RU" sz="2000" dirty="0" err="1" smtClean="0">
                <a:solidFill>
                  <a:srgbClr val="002060"/>
                </a:solidFill>
              </a:rPr>
              <a:t>правових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актів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Міністерства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фінансів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України</a:t>
            </a:r>
            <a:r>
              <a:rPr lang="ru-RU" sz="2000" dirty="0" smtClean="0">
                <a:solidFill>
                  <a:srgbClr val="002060"/>
                </a:solidFill>
              </a:rPr>
              <a:t> з </a:t>
            </a:r>
            <a:r>
              <a:rPr lang="ru-RU" sz="2000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обліку</a:t>
            </a:r>
            <a:r>
              <a:rPr lang="en-US" sz="2000" dirty="0" smtClean="0">
                <a:solidFill>
                  <a:srgbClr val="002060"/>
                </a:solidFill>
              </a:rPr>
              <a:t>”</a:t>
            </a:r>
            <a:r>
              <a:rPr lang="uk-UA" sz="2000" dirty="0" smtClean="0">
                <a:solidFill>
                  <a:srgbClr val="002060"/>
                </a:solidFill>
              </a:rPr>
              <a:t> від 27.06.2013 р. № 627 </a:t>
            </a:r>
            <a:r>
              <a:rPr lang="uk-UA" sz="2000" u="sng" dirty="0" smtClean="0">
                <a:solidFill>
                  <a:srgbClr val="002060"/>
                </a:solidFill>
              </a:rPr>
              <a:t>були внесені зміни до </a:t>
            </a:r>
            <a:r>
              <a:rPr lang="ru-RU" sz="2000" u="sng" dirty="0" err="1" smtClean="0">
                <a:solidFill>
                  <a:srgbClr val="002060"/>
                </a:solidFill>
              </a:rPr>
              <a:t>Інструкції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 п</a:t>
            </a:r>
            <a:r>
              <a:rPr lang="ru-RU" sz="2000" dirty="0" smtClean="0">
                <a:solidFill>
                  <a:srgbClr val="002060"/>
                </a:solidFill>
              </a:rPr>
              <a:t>ро </a:t>
            </a:r>
            <a:r>
              <a:rPr lang="ru-RU" sz="2000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sz="2000" dirty="0" smtClean="0">
                <a:solidFill>
                  <a:srgbClr val="002060"/>
                </a:solidFill>
              </a:rPr>
              <a:t> Плану </a:t>
            </a:r>
            <a:r>
              <a:rPr lang="ru-RU" sz="2000" dirty="0" err="1" smtClean="0">
                <a:solidFill>
                  <a:srgbClr val="002060"/>
                </a:solidFill>
              </a:rPr>
              <a:t>рахунків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обліку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активів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капіталу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зобов'язань</a:t>
            </a:r>
            <a:r>
              <a:rPr lang="ru-RU" sz="2000" dirty="0" smtClean="0">
                <a:solidFill>
                  <a:srgbClr val="002060"/>
                </a:solidFill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</a:rPr>
              <a:t>господарських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операцій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sz="2000" dirty="0" smtClean="0">
                <a:solidFill>
                  <a:srgbClr val="002060"/>
                </a:solidFill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u="sng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000" u="sng" dirty="0" smtClean="0">
                <a:solidFill>
                  <a:srgbClr val="002060"/>
                </a:solidFill>
              </a:rPr>
              <a:t> до </a:t>
            </a:r>
            <a:r>
              <a:rPr lang="ru-RU" sz="2000" u="sng" dirty="0" err="1" smtClean="0">
                <a:solidFill>
                  <a:srgbClr val="002060"/>
                </a:solidFill>
              </a:rPr>
              <a:t>яких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indent="358775" algn="ctr"/>
            <a:endParaRPr lang="uk-UA" sz="2000" dirty="0" smtClean="0"/>
          </a:p>
          <a:p>
            <a:pPr indent="358775" algn="ctr">
              <a:spcBef>
                <a:spcPct val="0"/>
              </a:spcBef>
            </a:pPr>
            <a:r>
              <a:rPr lang="uk-UA" sz="2000" dirty="0" smtClean="0">
                <a:effectLst/>
              </a:rPr>
              <a:t>Рахунок </a:t>
            </a:r>
            <a:r>
              <a:rPr lang="uk-UA" sz="2000" b="1" dirty="0" smtClean="0">
                <a:effectLst/>
              </a:rPr>
              <a:t>40 </a:t>
            </a:r>
          </a:p>
          <a:p>
            <a:pPr indent="358775" algn="ctr">
              <a:spcBef>
                <a:spcPct val="0"/>
              </a:spcBef>
            </a:pPr>
            <a:r>
              <a:rPr lang="uk-UA" sz="2000" b="1" dirty="0" smtClean="0">
                <a:effectLst/>
              </a:rPr>
              <a:t>"Зареєстрований (пайовий) капітал"</a:t>
            </a:r>
            <a:r>
              <a:rPr lang="uk-UA" sz="2000" dirty="0" smtClean="0">
                <a:effectLst/>
              </a:rPr>
              <a:t> </a:t>
            </a:r>
          </a:p>
          <a:p>
            <a:pPr indent="358775" algn="ctr">
              <a:spcBef>
                <a:spcPct val="0"/>
              </a:spcBef>
            </a:pPr>
            <a:r>
              <a:rPr lang="uk-UA" sz="2000" dirty="0" smtClean="0">
                <a:effectLst/>
              </a:rPr>
              <a:t>має такі субрахунками:</a:t>
            </a:r>
            <a:endParaRPr lang="uk-UA" sz="2000" dirty="0"/>
          </a:p>
          <a:p>
            <a:pPr indent="358775">
              <a:spcBef>
                <a:spcPct val="0"/>
              </a:spcBef>
            </a:pPr>
            <a:r>
              <a:rPr lang="uk-UA" sz="2000" dirty="0" smtClean="0">
                <a:effectLst/>
              </a:rPr>
              <a:t> 401 "Статутний капітал"</a:t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>      402 "Пайовий капітал"</a:t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>      403 "Інший зареєстрованій капітал"</a:t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>      404 "Внески до незареєстрованого СК"</a:t>
            </a:r>
            <a:r>
              <a:rPr lang="ru-RU" sz="2000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081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uk-UA" dirty="0" smtClean="0">
                <a:solidFill>
                  <a:srgbClr val="002060"/>
                </a:solidFill>
              </a:rPr>
              <a:t>Згідно Наказу Мінфіну “</a:t>
            </a:r>
            <a:r>
              <a:rPr lang="ru-RU" dirty="0" smtClean="0">
                <a:solidFill>
                  <a:srgbClr val="002060"/>
                </a:solidFill>
              </a:rPr>
              <a:t>Про </a:t>
            </a:r>
            <a:r>
              <a:rPr lang="ru-RU" dirty="0" err="1" smtClean="0">
                <a:solidFill>
                  <a:srgbClr val="002060"/>
                </a:solidFill>
              </a:rPr>
              <a:t>затвердження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деяких</a:t>
            </a:r>
            <a:r>
              <a:rPr lang="ru-RU" dirty="0" smtClean="0">
                <a:solidFill>
                  <a:srgbClr val="002060"/>
                </a:solidFill>
              </a:rPr>
              <a:t> нормативно-</a:t>
            </a:r>
            <a:r>
              <a:rPr lang="ru-RU" dirty="0" err="1" smtClean="0">
                <a:solidFill>
                  <a:srgbClr val="002060"/>
                </a:solidFill>
              </a:rPr>
              <a:t>правових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Міністерства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фінансів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r>
              <a:rPr lang="uk-UA" dirty="0" smtClean="0">
                <a:solidFill>
                  <a:srgbClr val="002060"/>
                </a:solidFill>
              </a:rPr>
              <a:t> від 27.06.2013 р. № 627 </a:t>
            </a:r>
            <a:r>
              <a:rPr lang="uk-UA" u="sng" dirty="0" smtClean="0">
                <a:solidFill>
                  <a:srgbClr val="002060"/>
                </a:solidFill>
              </a:rPr>
              <a:t>були внесені зміни до </a:t>
            </a:r>
            <a:r>
              <a:rPr lang="ru-RU" u="sng" dirty="0" err="1" smtClean="0">
                <a:solidFill>
                  <a:srgbClr val="002060"/>
                </a:solidFill>
              </a:rPr>
              <a:t>Інструкції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п</a:t>
            </a:r>
            <a:r>
              <a:rPr lang="ru-RU" dirty="0" smtClean="0">
                <a:solidFill>
                  <a:srgbClr val="002060"/>
                </a:solidFill>
              </a:rPr>
              <a:t>ро </a:t>
            </a:r>
            <a:r>
              <a:rPr lang="ru-RU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</a:rPr>
              <a:t> Плану </a:t>
            </a:r>
            <a:r>
              <a:rPr lang="ru-RU" dirty="0" err="1" smtClean="0">
                <a:solidFill>
                  <a:srgbClr val="002060"/>
                </a:solidFill>
              </a:rPr>
              <a:t>рахунків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капіталу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зобов'язань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господарських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операцій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відповідно</a:t>
            </a:r>
            <a:r>
              <a:rPr lang="ru-RU" u="sng" dirty="0" smtClean="0">
                <a:solidFill>
                  <a:srgbClr val="002060"/>
                </a:solidFill>
              </a:rPr>
              <a:t> до </a:t>
            </a:r>
            <a:r>
              <a:rPr lang="ru-RU" u="sng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indent="358775" algn="ctr">
              <a:spcBef>
                <a:spcPct val="0"/>
              </a:spcBef>
            </a:pPr>
            <a:endParaRPr lang="uk-UA" dirty="0" smtClean="0">
              <a:effectLst/>
            </a:endParaRPr>
          </a:p>
          <a:p>
            <a:pPr indent="358775" algn="ctr">
              <a:spcBef>
                <a:spcPct val="0"/>
              </a:spcBef>
            </a:pPr>
            <a:r>
              <a:rPr lang="uk-UA" sz="2000" dirty="0" smtClean="0">
                <a:effectLst/>
              </a:rPr>
              <a:t>На субрахунку </a:t>
            </a:r>
            <a:r>
              <a:rPr lang="uk-UA" sz="2000" b="1" dirty="0" smtClean="0">
                <a:effectLst/>
              </a:rPr>
              <a:t>401</a:t>
            </a:r>
            <a:r>
              <a:rPr lang="uk-UA" sz="2000" dirty="0" smtClean="0">
                <a:effectLst/>
              </a:rPr>
              <a:t> "Статутний капітал" </a:t>
            </a:r>
          </a:p>
          <a:p>
            <a:pPr indent="358775" algn="ctr">
              <a:spcBef>
                <a:spcPct val="0"/>
              </a:spcBef>
            </a:pPr>
            <a:r>
              <a:rPr lang="uk-UA" sz="2000" dirty="0" smtClean="0">
                <a:effectLst/>
              </a:rPr>
              <a:t>відображається </a:t>
            </a:r>
            <a:r>
              <a:rPr lang="uk-UA" sz="2000" b="1" i="1" u="sng" dirty="0" smtClean="0">
                <a:effectLst/>
              </a:rPr>
              <a:t>статутний капітал господарських товариств, державних и комунальних підприємств</a:t>
            </a:r>
            <a:r>
              <a:rPr lang="uk-UA" sz="2000" dirty="0" smtClean="0">
                <a:effectLst/>
              </a:rPr>
              <a:t>. </a:t>
            </a:r>
          </a:p>
          <a:p>
            <a:pPr indent="358775" algn="ctr">
              <a:spcBef>
                <a:spcPct val="0"/>
              </a:spcBef>
            </a:pPr>
            <a:endParaRPr lang="uk-UA" sz="2000" dirty="0" smtClean="0">
              <a:effectLst/>
            </a:endParaRPr>
          </a:p>
          <a:p>
            <a:pPr indent="358775" algn="ctr">
              <a:spcBef>
                <a:spcPct val="0"/>
              </a:spcBef>
            </a:pPr>
            <a:r>
              <a:rPr lang="uk-UA" sz="2000" b="1" i="1" dirty="0" smtClean="0">
                <a:effectLst/>
              </a:rPr>
              <a:t>Сальдо</a:t>
            </a:r>
            <a:r>
              <a:rPr lang="uk-UA" sz="2000" dirty="0" smtClean="0">
                <a:effectLst/>
              </a:rPr>
              <a:t> на цьому субрахунками </a:t>
            </a:r>
            <a:r>
              <a:rPr lang="uk-UA" sz="2000" i="1" dirty="0" smtClean="0">
                <a:effectLst/>
              </a:rPr>
              <a:t>повинне відповідати розміру статутного капіталу, який зафіксовано в </a:t>
            </a:r>
            <a:r>
              <a:rPr lang="uk-UA" sz="2000" i="1" dirty="0" smtClean="0">
                <a:effectLst/>
              </a:rPr>
              <a:t>установчих </a:t>
            </a:r>
            <a:r>
              <a:rPr lang="uk-UA" sz="2000" i="1" dirty="0" smtClean="0">
                <a:effectLst/>
              </a:rPr>
              <a:t>документах підприємства</a:t>
            </a:r>
            <a:r>
              <a:rPr lang="uk-UA" sz="2000" dirty="0" smtClean="0">
                <a:effectLst/>
              </a:rPr>
              <a:t>.</a:t>
            </a:r>
            <a:r>
              <a:rPr lang="ru-RU" sz="2000" dirty="0" smtClean="0">
                <a:effectLst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9303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1" y="3068960"/>
            <a:ext cx="8575109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70080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Статутний капітал </a:t>
            </a:r>
            <a:r>
              <a:rPr lang="uk-UA" sz="2800" dirty="0" smtClean="0">
                <a:solidFill>
                  <a:srgbClr val="002060"/>
                </a:solidFill>
              </a:rPr>
              <a:t>- визначений як сума вкладів засновників господарського </a:t>
            </a:r>
            <a:r>
              <a:rPr lang="uk-UA" sz="2800" dirty="0" err="1" smtClean="0">
                <a:solidFill>
                  <a:srgbClr val="002060"/>
                </a:solidFill>
              </a:rPr>
              <a:t>това-риства</a:t>
            </a:r>
            <a:r>
              <a:rPr lang="uk-UA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яка визначає мінімальний розмір майна господарського товариства та </a:t>
            </a:r>
            <a:r>
              <a:rPr lang="uk-UA" sz="2800" dirty="0" err="1" smtClean="0">
                <a:solidFill>
                  <a:srgbClr val="002060"/>
                </a:solidFill>
              </a:rPr>
              <a:t>гаран-тує</a:t>
            </a:r>
            <a:r>
              <a:rPr lang="uk-UA" sz="2800" dirty="0" smtClean="0">
                <a:solidFill>
                  <a:srgbClr val="002060"/>
                </a:solidFill>
              </a:rPr>
              <a:t> інтереси його кредиторів (ст. 144 ЦКУ).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56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42493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uk-UA" dirty="0" smtClean="0">
                <a:solidFill>
                  <a:srgbClr val="002060"/>
                </a:solidFill>
              </a:rPr>
              <a:t>Згідно Наказу Мінфіну “</a:t>
            </a:r>
            <a:r>
              <a:rPr lang="ru-RU" dirty="0" smtClean="0">
                <a:solidFill>
                  <a:srgbClr val="002060"/>
                </a:solidFill>
              </a:rPr>
              <a:t>Про </a:t>
            </a:r>
            <a:r>
              <a:rPr lang="ru-RU" dirty="0" err="1" smtClean="0">
                <a:solidFill>
                  <a:srgbClr val="002060"/>
                </a:solidFill>
              </a:rPr>
              <a:t>затвердження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деяких</a:t>
            </a:r>
            <a:r>
              <a:rPr lang="ru-RU" dirty="0" smtClean="0">
                <a:solidFill>
                  <a:srgbClr val="002060"/>
                </a:solidFill>
              </a:rPr>
              <a:t> нормативно-</a:t>
            </a:r>
            <a:r>
              <a:rPr lang="ru-RU" dirty="0" err="1" smtClean="0">
                <a:solidFill>
                  <a:srgbClr val="002060"/>
                </a:solidFill>
              </a:rPr>
              <a:t>правових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Міністерства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фінансів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r>
              <a:rPr lang="uk-UA" dirty="0" smtClean="0">
                <a:solidFill>
                  <a:srgbClr val="002060"/>
                </a:solidFill>
              </a:rPr>
              <a:t> від 27.06.2013 р. № 627 </a:t>
            </a:r>
            <a:r>
              <a:rPr lang="uk-UA" u="sng" dirty="0" smtClean="0">
                <a:solidFill>
                  <a:srgbClr val="002060"/>
                </a:solidFill>
              </a:rPr>
              <a:t>були внесені зміни до </a:t>
            </a:r>
            <a:r>
              <a:rPr lang="ru-RU" u="sng" dirty="0" err="1" smtClean="0">
                <a:solidFill>
                  <a:srgbClr val="002060"/>
                </a:solidFill>
              </a:rPr>
              <a:t>Інструкції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п</a:t>
            </a:r>
            <a:r>
              <a:rPr lang="ru-RU" dirty="0" smtClean="0">
                <a:solidFill>
                  <a:srgbClr val="002060"/>
                </a:solidFill>
              </a:rPr>
              <a:t>ро </a:t>
            </a:r>
            <a:r>
              <a:rPr lang="ru-RU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</a:rPr>
              <a:t> Плану </a:t>
            </a:r>
            <a:r>
              <a:rPr lang="ru-RU" dirty="0" err="1" smtClean="0">
                <a:solidFill>
                  <a:srgbClr val="002060"/>
                </a:solidFill>
              </a:rPr>
              <a:t>рахунків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капіталу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зобов'язань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господарських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операцій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відповідно</a:t>
            </a:r>
            <a:r>
              <a:rPr lang="ru-RU" u="sng" dirty="0" smtClean="0">
                <a:solidFill>
                  <a:srgbClr val="002060"/>
                </a:solidFill>
              </a:rPr>
              <a:t> до </a:t>
            </a:r>
            <a:r>
              <a:rPr lang="ru-RU" u="sng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indent="358775" algn="ctr"/>
            <a:endParaRPr lang="uk-UA" sz="900" dirty="0" smtClean="0"/>
          </a:p>
          <a:p>
            <a:pPr indent="358775" algn="ctr">
              <a:spcBef>
                <a:spcPct val="0"/>
              </a:spcBef>
            </a:pPr>
            <a:endParaRPr lang="uk-UA" dirty="0" smtClean="0">
              <a:effectLst/>
            </a:endParaRPr>
          </a:p>
          <a:p>
            <a:pPr indent="358775" algn="ctr">
              <a:spcBef>
                <a:spcPct val="0"/>
              </a:spcBef>
            </a:pPr>
            <a:r>
              <a:rPr lang="uk-UA" sz="2000" dirty="0" smtClean="0">
                <a:effectLst/>
              </a:rPr>
              <a:t>На субрахунку </a:t>
            </a:r>
            <a:r>
              <a:rPr lang="uk-UA" sz="2000" b="1" dirty="0" smtClean="0">
                <a:effectLst/>
              </a:rPr>
              <a:t>402</a:t>
            </a:r>
            <a:r>
              <a:rPr lang="uk-UA" sz="2000" dirty="0" smtClean="0">
                <a:effectLst/>
              </a:rPr>
              <a:t> " Пайовий капітал" </a:t>
            </a:r>
          </a:p>
          <a:p>
            <a:pPr indent="358775" algn="ctr">
              <a:spcBef>
                <a:spcPct val="0"/>
              </a:spcBef>
            </a:pPr>
            <a:r>
              <a:rPr lang="uk-UA" sz="2000" dirty="0" smtClean="0">
                <a:effectLst/>
              </a:rPr>
              <a:t>відображається і узагальнюється інформація </a:t>
            </a:r>
          </a:p>
          <a:p>
            <a:pPr indent="358775" algn="ctr">
              <a:spcBef>
                <a:spcPct val="0"/>
              </a:spcBef>
            </a:pPr>
            <a:r>
              <a:rPr lang="uk-UA" sz="2000" b="1" i="1" u="sng" dirty="0" smtClean="0">
                <a:effectLst/>
              </a:rPr>
              <a:t>про суми пайовий внесків членів споживчого товариства, колективного сільськогосподарського підприємства, житлово-будівельного кооперативу, кредитної спілки</a:t>
            </a:r>
            <a:r>
              <a:rPr lang="uk-UA" sz="2000" dirty="0" smtClean="0">
                <a:effectLst/>
              </a:rPr>
              <a:t> та інших підприємств, що передбачені  установчими документами.</a:t>
            </a:r>
            <a:br>
              <a:rPr lang="uk-UA" sz="2000" dirty="0" smtClean="0">
                <a:effectLst/>
              </a:rPr>
            </a:br>
            <a:r>
              <a:rPr lang="uk-UA" sz="2000" u="sng" dirty="0" smtClean="0">
                <a:effectLst/>
              </a:rPr>
              <a:t>Колективні сільськогосподарські підприємства</a:t>
            </a:r>
            <a:r>
              <a:rPr lang="uk-UA" sz="2000" dirty="0" smtClean="0">
                <a:effectLst/>
              </a:rPr>
              <a:t> </a:t>
            </a:r>
            <a:r>
              <a:rPr lang="uk-UA" sz="2000" u="sng" dirty="0" smtClean="0">
                <a:effectLst/>
              </a:rPr>
              <a:t>на </a:t>
            </a:r>
            <a:r>
              <a:rPr lang="uk-UA" sz="2000" u="sng" dirty="0" err="1" smtClean="0">
                <a:effectLst/>
              </a:rPr>
              <a:t>субрах</a:t>
            </a:r>
            <a:r>
              <a:rPr lang="uk-UA" sz="2000" u="sng" dirty="0" smtClean="0">
                <a:effectLst/>
              </a:rPr>
              <a:t>. 402 обліковують</a:t>
            </a:r>
            <a:r>
              <a:rPr lang="uk-UA" sz="2000" dirty="0" smtClean="0">
                <a:effectLst/>
              </a:rPr>
              <a:t> частину вартості майна, яка була розпайована між його членами, частину вартості майна, яка не була розпайована між його членами, а також зростання (зменшення) вартості майна протягом діяльності підприємства.</a:t>
            </a:r>
            <a:r>
              <a:rPr lang="ru-RU" sz="2000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416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43841"/>
            <a:ext cx="784887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uk-UA" dirty="0" smtClean="0">
                <a:solidFill>
                  <a:srgbClr val="002060"/>
                </a:solidFill>
              </a:rPr>
              <a:t>Згідно Наказу Мінфіну “</a:t>
            </a:r>
            <a:r>
              <a:rPr lang="ru-RU" dirty="0" smtClean="0">
                <a:solidFill>
                  <a:srgbClr val="002060"/>
                </a:solidFill>
              </a:rPr>
              <a:t>Про </a:t>
            </a:r>
            <a:r>
              <a:rPr lang="ru-RU" dirty="0" err="1" smtClean="0">
                <a:solidFill>
                  <a:srgbClr val="002060"/>
                </a:solidFill>
              </a:rPr>
              <a:t>затвердження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деяких</a:t>
            </a:r>
            <a:r>
              <a:rPr lang="ru-RU" dirty="0" smtClean="0">
                <a:solidFill>
                  <a:srgbClr val="002060"/>
                </a:solidFill>
              </a:rPr>
              <a:t> нормативно-</a:t>
            </a:r>
            <a:r>
              <a:rPr lang="ru-RU" dirty="0" err="1" smtClean="0">
                <a:solidFill>
                  <a:srgbClr val="002060"/>
                </a:solidFill>
              </a:rPr>
              <a:t>правових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Міністерства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фінансів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r>
              <a:rPr lang="uk-UA" dirty="0" smtClean="0">
                <a:solidFill>
                  <a:srgbClr val="002060"/>
                </a:solidFill>
              </a:rPr>
              <a:t> від 27.06.2013 р. № 627 </a:t>
            </a:r>
            <a:r>
              <a:rPr lang="uk-UA" u="sng" dirty="0" smtClean="0">
                <a:solidFill>
                  <a:srgbClr val="002060"/>
                </a:solidFill>
              </a:rPr>
              <a:t>були внесені зміни до </a:t>
            </a:r>
            <a:r>
              <a:rPr lang="ru-RU" u="sng" dirty="0" err="1" smtClean="0">
                <a:solidFill>
                  <a:srgbClr val="002060"/>
                </a:solidFill>
              </a:rPr>
              <a:t>Інструкції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п</a:t>
            </a:r>
            <a:r>
              <a:rPr lang="ru-RU" dirty="0" smtClean="0">
                <a:solidFill>
                  <a:srgbClr val="002060"/>
                </a:solidFill>
              </a:rPr>
              <a:t>ро </a:t>
            </a:r>
            <a:r>
              <a:rPr lang="ru-RU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</a:rPr>
              <a:t> Плану </a:t>
            </a:r>
            <a:r>
              <a:rPr lang="ru-RU" dirty="0" err="1" smtClean="0">
                <a:solidFill>
                  <a:srgbClr val="002060"/>
                </a:solidFill>
              </a:rPr>
              <a:t>рахунків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капіталу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зобов'язань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господарських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операцій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відповідно</a:t>
            </a:r>
            <a:r>
              <a:rPr lang="ru-RU" u="sng" dirty="0" smtClean="0">
                <a:solidFill>
                  <a:srgbClr val="002060"/>
                </a:solidFill>
              </a:rPr>
              <a:t> до </a:t>
            </a:r>
            <a:r>
              <a:rPr lang="ru-RU" u="sng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indent="358775" algn="ctr"/>
            <a:endParaRPr lang="uk-UA" sz="900" dirty="0" smtClean="0"/>
          </a:p>
          <a:p>
            <a:pPr indent="358775" algn="ctr">
              <a:spcBef>
                <a:spcPct val="0"/>
              </a:spcBef>
            </a:pPr>
            <a:endParaRPr lang="uk-UA" dirty="0" smtClean="0">
              <a:effectLst/>
            </a:endParaRPr>
          </a:p>
          <a:p>
            <a:pPr indent="358775" algn="ctr">
              <a:spcBef>
                <a:spcPct val="0"/>
              </a:spcBef>
            </a:pPr>
            <a:endParaRPr lang="uk-UA" sz="2000" dirty="0" smtClean="0">
              <a:effectLst/>
            </a:endParaRPr>
          </a:p>
          <a:p>
            <a:pPr indent="358775" algn="ctr">
              <a:spcBef>
                <a:spcPct val="0"/>
              </a:spcBef>
            </a:pPr>
            <a:r>
              <a:rPr lang="uk-UA" sz="2800" dirty="0" smtClean="0">
                <a:effectLst/>
              </a:rPr>
              <a:t>На субрахунку </a:t>
            </a:r>
          </a:p>
          <a:p>
            <a:pPr indent="358775" algn="ctr">
              <a:spcBef>
                <a:spcPct val="0"/>
              </a:spcBef>
            </a:pPr>
            <a:r>
              <a:rPr lang="uk-UA" sz="2800" b="1" dirty="0" smtClean="0">
                <a:effectLst/>
              </a:rPr>
              <a:t>403</a:t>
            </a:r>
            <a:r>
              <a:rPr lang="uk-UA" sz="2800" dirty="0" smtClean="0">
                <a:effectLst/>
              </a:rPr>
              <a:t> "Інший зареєстрований капітал" відображається </a:t>
            </a:r>
            <a:r>
              <a:rPr lang="uk-UA" sz="2800" b="1" i="1" u="sng" dirty="0" smtClean="0">
                <a:effectLst/>
              </a:rPr>
              <a:t>зареєстрований капітал інших підприємств, зокрема приватних підприємств</a:t>
            </a:r>
            <a:r>
              <a:rPr lang="uk-UA" sz="2800" dirty="0" smtClean="0">
                <a:effectLst/>
              </a:rPr>
              <a:t>, формування якого передбачено в установчих документах.</a:t>
            </a:r>
            <a:r>
              <a:rPr lang="ru-RU" sz="2800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646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8488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uk-UA" dirty="0" smtClean="0">
                <a:solidFill>
                  <a:srgbClr val="002060"/>
                </a:solidFill>
              </a:rPr>
              <a:t>Згідно Наказу Мінфіну “</a:t>
            </a:r>
            <a:r>
              <a:rPr lang="ru-RU" dirty="0" smtClean="0">
                <a:solidFill>
                  <a:srgbClr val="002060"/>
                </a:solidFill>
              </a:rPr>
              <a:t>Про </a:t>
            </a:r>
            <a:r>
              <a:rPr lang="ru-RU" dirty="0" err="1" smtClean="0">
                <a:solidFill>
                  <a:srgbClr val="002060"/>
                </a:solidFill>
              </a:rPr>
              <a:t>затвердження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деяких</a:t>
            </a:r>
            <a:r>
              <a:rPr lang="ru-RU" dirty="0" smtClean="0">
                <a:solidFill>
                  <a:srgbClr val="002060"/>
                </a:solidFill>
              </a:rPr>
              <a:t> нормативно-</a:t>
            </a:r>
            <a:r>
              <a:rPr lang="ru-RU" dirty="0" err="1" smtClean="0">
                <a:solidFill>
                  <a:srgbClr val="002060"/>
                </a:solidFill>
              </a:rPr>
              <a:t>правових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Міністерства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фінансів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r>
              <a:rPr lang="uk-UA" dirty="0" smtClean="0">
                <a:solidFill>
                  <a:srgbClr val="002060"/>
                </a:solidFill>
              </a:rPr>
              <a:t> від 27.06.2013 р. № 627 </a:t>
            </a:r>
            <a:r>
              <a:rPr lang="uk-UA" u="sng" dirty="0" smtClean="0">
                <a:solidFill>
                  <a:srgbClr val="002060"/>
                </a:solidFill>
              </a:rPr>
              <a:t>були внесені зміни до </a:t>
            </a:r>
            <a:r>
              <a:rPr lang="ru-RU" u="sng" dirty="0" err="1" smtClean="0">
                <a:solidFill>
                  <a:srgbClr val="002060"/>
                </a:solidFill>
              </a:rPr>
              <a:t>Інструкції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п</a:t>
            </a:r>
            <a:r>
              <a:rPr lang="ru-RU" dirty="0" smtClean="0">
                <a:solidFill>
                  <a:srgbClr val="002060"/>
                </a:solidFill>
              </a:rPr>
              <a:t>ро </a:t>
            </a:r>
            <a:r>
              <a:rPr lang="ru-RU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</a:rPr>
              <a:t> Плану </a:t>
            </a:r>
            <a:r>
              <a:rPr lang="ru-RU" dirty="0" err="1" smtClean="0">
                <a:solidFill>
                  <a:srgbClr val="002060"/>
                </a:solidFill>
              </a:rPr>
              <a:t>рахунків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бухгалтерського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обліку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капіталу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зобов'язань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господарських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операцій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відповідно</a:t>
            </a:r>
            <a:r>
              <a:rPr lang="ru-RU" u="sng" dirty="0" smtClean="0">
                <a:solidFill>
                  <a:srgbClr val="002060"/>
                </a:solidFill>
              </a:rPr>
              <a:t> до </a:t>
            </a:r>
            <a:r>
              <a:rPr lang="ru-RU" u="sng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indent="358775" algn="ctr"/>
            <a:endParaRPr lang="uk-UA" sz="900" dirty="0" smtClean="0"/>
          </a:p>
          <a:p>
            <a:pPr indent="358775" algn="ctr">
              <a:spcBef>
                <a:spcPct val="0"/>
              </a:spcBef>
            </a:pPr>
            <a:endParaRPr lang="uk-UA" dirty="0" smtClean="0">
              <a:effectLst/>
            </a:endParaRPr>
          </a:p>
          <a:p>
            <a:pPr indent="358775" algn="ctr">
              <a:spcBef>
                <a:spcPct val="0"/>
              </a:spcBef>
            </a:pPr>
            <a:r>
              <a:rPr lang="uk-UA" dirty="0" smtClean="0">
                <a:effectLst/>
              </a:rPr>
              <a:t>На субрахунку </a:t>
            </a:r>
            <a:r>
              <a:rPr lang="uk-UA" b="1" dirty="0" smtClean="0">
                <a:effectLst/>
              </a:rPr>
              <a:t>404</a:t>
            </a:r>
            <a:r>
              <a:rPr lang="uk-UA" dirty="0" smtClean="0">
                <a:effectLst/>
              </a:rPr>
              <a:t> "Внески до незареєстрованого статутного капіталу" відображаються </a:t>
            </a:r>
            <a:r>
              <a:rPr lang="uk-UA" u="sng" dirty="0" smtClean="0">
                <a:effectLst/>
              </a:rPr>
              <a:t>внески, які надходять для формування статутного капіталу,</a:t>
            </a:r>
            <a:r>
              <a:rPr lang="uk-UA" dirty="0" smtClean="0">
                <a:effectLst/>
              </a:rPr>
              <a:t> зокрема АТ, </a:t>
            </a:r>
            <a:r>
              <a:rPr lang="uk-UA" u="sng" dirty="0" smtClean="0">
                <a:effectLst/>
              </a:rPr>
              <a:t>після його оголошення і до реєстрації </a:t>
            </a:r>
            <a:r>
              <a:rPr lang="uk-UA" b="1" i="1" u="sng" dirty="0" smtClean="0">
                <a:effectLst/>
              </a:rPr>
              <a:t>відповідних змін до установчих документів</a:t>
            </a:r>
            <a:r>
              <a:rPr lang="uk-UA" dirty="0" smtClean="0">
                <a:effectLst/>
              </a:rPr>
              <a:t>.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Після реєстрації таких змін сальдо </a:t>
            </a:r>
            <a:r>
              <a:rPr lang="uk-UA" dirty="0" err="1" smtClean="0">
                <a:effectLst/>
              </a:rPr>
              <a:t>субрах</a:t>
            </a:r>
            <a:r>
              <a:rPr lang="uk-UA" dirty="0" smtClean="0">
                <a:effectLst/>
              </a:rPr>
              <a:t>. 404 списується як: </a:t>
            </a:r>
          </a:p>
          <a:p>
            <a:pPr indent="358775" algn="ctr">
              <a:spcBef>
                <a:spcPct val="0"/>
              </a:spcBef>
            </a:pPr>
            <a:r>
              <a:rPr lang="uk-UA" dirty="0" err="1" smtClean="0">
                <a:effectLst/>
              </a:rPr>
              <a:t>Дт</a:t>
            </a:r>
            <a:r>
              <a:rPr lang="uk-UA" dirty="0" smtClean="0">
                <a:effectLst/>
              </a:rPr>
              <a:t> 404 </a:t>
            </a:r>
            <a:r>
              <a:rPr lang="uk-UA" dirty="0" err="1" smtClean="0">
                <a:effectLst/>
              </a:rPr>
              <a:t>Кт</a:t>
            </a:r>
            <a:r>
              <a:rPr lang="uk-UA" dirty="0" smtClean="0">
                <a:effectLst/>
              </a:rPr>
              <a:t> 401</a:t>
            </a:r>
            <a:br>
              <a:rPr lang="uk-UA" dirty="0" smtClean="0">
                <a:effectLst/>
              </a:rPr>
            </a:br>
            <a:r>
              <a:rPr lang="uk-UA" b="1" i="1" u="sng" dirty="0" smtClean="0">
                <a:effectLst/>
              </a:rPr>
              <a:t>У разі якщо підприємству відмовлено у реєстрації СК</a:t>
            </a:r>
            <a:r>
              <a:rPr lang="uk-UA" dirty="0" smtClean="0">
                <a:effectLst/>
              </a:rPr>
              <a:t>, </a:t>
            </a:r>
          </a:p>
          <a:p>
            <a:pPr indent="358775" algn="ctr">
              <a:spcBef>
                <a:spcPct val="0"/>
              </a:spcBef>
            </a:pPr>
            <a:r>
              <a:rPr lang="uk-UA" dirty="0" smtClean="0">
                <a:effectLst/>
              </a:rPr>
              <a:t>у кореспонденції з дебетом субрахунками </a:t>
            </a:r>
          </a:p>
          <a:p>
            <a:pPr indent="358775" algn="ctr">
              <a:spcBef>
                <a:spcPct val="0"/>
              </a:spcBef>
            </a:pPr>
            <a:r>
              <a:rPr lang="uk-UA" dirty="0" smtClean="0">
                <a:effectLst/>
              </a:rPr>
              <a:t>404 відображаються операції з повернення активів, які надходили як внески.</a:t>
            </a:r>
            <a:r>
              <a:rPr lang="ru-RU" dirty="0" smtClean="0">
                <a:effectLst/>
              </a:rPr>
              <a:t> </a:t>
            </a:r>
            <a:endParaRPr lang="uk-UA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810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2809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uk-UA" b="1" dirty="0" smtClean="0">
                <a:latin typeface="Bookman Old Style" pitchFamily="18" charset="0"/>
              </a:rPr>
              <a:t>В емітента</a:t>
            </a:r>
            <a:r>
              <a:rPr lang="uk-UA" dirty="0" smtClean="0">
                <a:latin typeface="Bookman Old Style" pitchFamily="18" charset="0"/>
              </a:rPr>
              <a:t> для відображення в бухгалтерському обліку операцій зі статутним капіталом призначений рахунок </a:t>
            </a:r>
            <a:r>
              <a:rPr lang="uk-UA" b="1" dirty="0" smtClean="0">
                <a:latin typeface="Bookman Old Style" pitchFamily="18" charset="0"/>
              </a:rPr>
              <a:t>401</a:t>
            </a:r>
            <a:r>
              <a:rPr lang="uk-UA" dirty="0" smtClean="0">
                <a:latin typeface="Bookman Old Style" pitchFamily="18" charset="0"/>
              </a:rPr>
              <a:t> “Статутний капітал”: по кредиту відображається його збільшення, а по дебету – зменшення. Аналітичний облік на рахунку </a:t>
            </a:r>
            <a:r>
              <a:rPr lang="uk-UA" b="1" dirty="0" smtClean="0">
                <a:latin typeface="Bookman Old Style" pitchFamily="18" charset="0"/>
              </a:rPr>
              <a:t>401</a:t>
            </a:r>
            <a:r>
              <a:rPr lang="uk-UA" dirty="0" smtClean="0">
                <a:latin typeface="Bookman Old Style" pitchFamily="18" charset="0"/>
              </a:rPr>
              <a:t> ведеться за видами капіталу кожного із засновників.</a:t>
            </a:r>
          </a:p>
          <a:p>
            <a:pPr algn="just">
              <a:spcBef>
                <a:spcPct val="50000"/>
              </a:spcBef>
            </a:pPr>
            <a:r>
              <a:rPr lang="uk-UA" dirty="0" smtClean="0">
                <a:latin typeface="Bookman Old Style" pitchFamily="18" charset="0"/>
              </a:rPr>
              <a:t>Неоплачений капітал формується одночасно зі статутним капіталом і відображається проведенням: </a:t>
            </a:r>
          </a:p>
          <a:p>
            <a:pPr algn="ctr">
              <a:spcBef>
                <a:spcPct val="50000"/>
              </a:spcBef>
            </a:pPr>
            <a:r>
              <a:rPr lang="uk-UA" b="1" dirty="0" err="1" smtClean="0">
                <a:latin typeface="Bookman Old Style" pitchFamily="18" charset="0"/>
              </a:rPr>
              <a:t>Дт</a:t>
            </a:r>
            <a:r>
              <a:rPr lang="uk-UA" b="1" dirty="0" smtClean="0">
                <a:latin typeface="Bookman Old Style" pitchFamily="18" charset="0"/>
              </a:rPr>
              <a:t> 46  </a:t>
            </a:r>
            <a:r>
              <a:rPr lang="uk-UA" b="1" dirty="0" err="1" smtClean="0">
                <a:latin typeface="Bookman Old Style" pitchFamily="18" charset="0"/>
              </a:rPr>
              <a:t>Кт</a:t>
            </a:r>
            <a:r>
              <a:rPr lang="uk-UA" b="1" dirty="0" smtClean="0">
                <a:latin typeface="Bookman Old Style" pitchFamily="18" charset="0"/>
              </a:rPr>
              <a:t> 401</a:t>
            </a:r>
          </a:p>
          <a:p>
            <a:pPr algn="just">
              <a:spcBef>
                <a:spcPct val="50000"/>
              </a:spcBef>
            </a:pPr>
            <a:r>
              <a:rPr lang="uk-UA" dirty="0" smtClean="0">
                <a:latin typeface="Bookman Old Style" pitchFamily="18" charset="0"/>
              </a:rPr>
              <a:t>Розмір неоплаченого капіталу відображається в бухгалтерському обліку на рахунку </a:t>
            </a:r>
            <a:r>
              <a:rPr lang="uk-UA" b="1" dirty="0" smtClean="0">
                <a:latin typeface="Bookman Old Style" pitchFamily="18" charset="0"/>
              </a:rPr>
              <a:t>46 “Неоплачений капітал”.</a:t>
            </a:r>
          </a:p>
          <a:p>
            <a:pPr algn="just">
              <a:spcBef>
                <a:spcPct val="50000"/>
              </a:spcBef>
            </a:pPr>
            <a:r>
              <a:rPr lang="uk-UA" dirty="0" smtClean="0">
                <a:latin typeface="Bookman Old Style" pitchFamily="18" charset="0"/>
              </a:rPr>
              <a:t>По </a:t>
            </a:r>
            <a:r>
              <a:rPr lang="uk-UA" b="1" dirty="0" err="1" smtClean="0">
                <a:latin typeface="Bookman Old Style" pitchFamily="18" charset="0"/>
              </a:rPr>
              <a:t>Дт</a:t>
            </a:r>
            <a:r>
              <a:rPr lang="uk-UA" b="1" dirty="0" smtClean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рахунка</a:t>
            </a:r>
            <a:r>
              <a:rPr lang="uk-UA" b="1" dirty="0" smtClean="0">
                <a:latin typeface="Bookman Old Style" pitchFamily="18" charset="0"/>
              </a:rPr>
              <a:t> 46 </a:t>
            </a:r>
            <a:r>
              <a:rPr lang="uk-UA" dirty="0" smtClean="0">
                <a:latin typeface="Bookman Old Style" pitchFamily="18" charset="0"/>
              </a:rPr>
              <a:t>відображається заборгованість засновників (учасників) господарського товариства за внесками до статутного капіталу підприємства, по </a:t>
            </a:r>
            <a:r>
              <a:rPr lang="uk-UA" b="1" dirty="0" err="1" smtClean="0">
                <a:latin typeface="Bookman Old Style" pitchFamily="18" charset="0"/>
              </a:rPr>
              <a:t>Кт</a:t>
            </a:r>
            <a:r>
              <a:rPr lang="uk-UA" b="1" dirty="0" smtClean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– погашення заборгованості за внесками до статутного капіталу (Інструкція № 291).</a:t>
            </a:r>
          </a:p>
          <a:p>
            <a:pPr algn="just">
              <a:spcBef>
                <a:spcPct val="50000"/>
              </a:spcBef>
            </a:pPr>
            <a:r>
              <a:rPr lang="uk-UA" dirty="0" smtClean="0">
                <a:latin typeface="Bookman Old Style" pitchFamily="18" charset="0"/>
              </a:rPr>
              <a:t>При внесенні будь-ким з учасників внесків до статутного капіталу розмір неоплаченого капіталу зменшується. </a:t>
            </a:r>
            <a:endParaRPr lang="ru-RU" dirty="0" smtClean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</a:pPr>
            <a:endParaRPr lang="ru-RU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63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568952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374592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 u="sng" dirty="0">
                <a:solidFill>
                  <a:schemeClr val="accent6">
                    <a:lumMod val="50000"/>
                  </a:schemeClr>
                </a:solidFill>
              </a:rPr>
              <a:t>НЕОПЛАЧЕНИЙ КАПІТАЛ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– це сума заборгованості власника (учасника) до статутного капіталу підприємства. Така заборгованість може виражатися в неоплачених акціях, які передплатив учасник, або в сумі неоплаченого внеску до статутного капіталу, розмір якого визначений засновницькими документами.</a:t>
            </a:r>
          </a:p>
          <a:p>
            <a:pPr algn="just">
              <a:spcBef>
                <a:spcPct val="50000"/>
              </a:spcBef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Аналітичний облік неоплаченого капіталу, як і статутного , ведеться за кожним учасником (засновником) і на кожний вид розміщених акцій (для акціонерних товариств).</a:t>
            </a:r>
          </a:p>
        </p:txBody>
      </p:sp>
    </p:spTree>
    <p:extLst>
      <p:ext uri="{BB962C8B-B14F-4D97-AF65-F5344CB8AC3E}">
        <p14:creationId xmlns:p14="http://schemas.microsoft.com/office/powerpoint/2010/main" val="592911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309"/>
            <a:ext cx="7992888" cy="5256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2136339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dirty="0">
                <a:solidFill>
                  <a:srgbClr val="002060"/>
                </a:solidFill>
              </a:rPr>
              <a:t>Неоплачений капітал формується одночасно зі статутним капіталом і відображається проведенням: </a:t>
            </a:r>
          </a:p>
          <a:p>
            <a:pPr algn="ctr">
              <a:spcBef>
                <a:spcPct val="50000"/>
              </a:spcBef>
            </a:pPr>
            <a:r>
              <a:rPr lang="uk-UA" sz="2800" b="1" dirty="0" err="1">
                <a:solidFill>
                  <a:srgbClr val="002060"/>
                </a:solidFill>
              </a:rPr>
              <a:t>Дт</a:t>
            </a:r>
            <a:r>
              <a:rPr lang="uk-UA" sz="2800" b="1" dirty="0">
                <a:solidFill>
                  <a:srgbClr val="002060"/>
                </a:solidFill>
              </a:rPr>
              <a:t> 46  </a:t>
            </a:r>
            <a:r>
              <a:rPr lang="uk-UA" sz="2800" b="1" dirty="0" err="1">
                <a:solidFill>
                  <a:srgbClr val="002060"/>
                </a:solidFill>
              </a:rPr>
              <a:t>Кт</a:t>
            </a:r>
            <a:r>
              <a:rPr lang="uk-UA" sz="2800" b="1" dirty="0">
                <a:solidFill>
                  <a:srgbClr val="002060"/>
                </a:solidFill>
              </a:rPr>
              <a:t> 40</a:t>
            </a:r>
          </a:p>
          <a:p>
            <a:pPr algn="just">
              <a:spcBef>
                <a:spcPct val="50000"/>
              </a:spcBef>
            </a:pPr>
            <a:r>
              <a:rPr lang="uk-UA" sz="2800" dirty="0">
                <a:solidFill>
                  <a:srgbClr val="002060"/>
                </a:solidFill>
              </a:rPr>
              <a:t>Розмір неоплаченого капіталу відображається в бухгалтерському обліку на рахунку </a:t>
            </a:r>
            <a:r>
              <a:rPr lang="uk-UA" sz="2800" b="1" dirty="0">
                <a:solidFill>
                  <a:srgbClr val="002060"/>
                </a:solidFill>
              </a:rPr>
              <a:t>46 “Неоплачений капітал”.</a:t>
            </a:r>
          </a:p>
        </p:txBody>
      </p:sp>
    </p:spTree>
    <p:extLst>
      <p:ext uri="{BB962C8B-B14F-4D97-AF65-F5344CB8AC3E}">
        <p14:creationId xmlns:p14="http://schemas.microsoft.com/office/powerpoint/2010/main" val="3696668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80920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928590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dirty="0">
                <a:solidFill>
                  <a:srgbClr val="002060"/>
                </a:solidFill>
              </a:rPr>
              <a:t>По </a:t>
            </a:r>
            <a:r>
              <a:rPr lang="uk-UA" sz="2800" b="1" dirty="0" err="1">
                <a:solidFill>
                  <a:srgbClr val="002060"/>
                </a:solidFill>
              </a:rPr>
              <a:t>Дт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dirty="0">
                <a:solidFill>
                  <a:srgbClr val="002060"/>
                </a:solidFill>
              </a:rPr>
              <a:t>рахунка</a:t>
            </a:r>
            <a:r>
              <a:rPr lang="uk-UA" sz="2800" b="1" dirty="0">
                <a:solidFill>
                  <a:srgbClr val="002060"/>
                </a:solidFill>
              </a:rPr>
              <a:t> 46 </a:t>
            </a:r>
            <a:r>
              <a:rPr lang="uk-UA" sz="2800" dirty="0">
                <a:solidFill>
                  <a:srgbClr val="002060"/>
                </a:solidFill>
              </a:rPr>
              <a:t>відображається заборгованість засновників (учасників) господарського товариства за внесками до статутного капіталу підприємства, по </a:t>
            </a:r>
            <a:r>
              <a:rPr lang="uk-UA" sz="2800" b="1" dirty="0" err="1">
                <a:solidFill>
                  <a:srgbClr val="002060"/>
                </a:solidFill>
              </a:rPr>
              <a:t>Кт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dirty="0">
                <a:solidFill>
                  <a:srgbClr val="002060"/>
                </a:solidFill>
              </a:rPr>
              <a:t>– погашення заборгованості за внесками до статутного капіталу (Інструкція № 291).</a:t>
            </a:r>
          </a:p>
          <a:p>
            <a:pPr algn="just">
              <a:spcBef>
                <a:spcPct val="50000"/>
              </a:spcBef>
            </a:pPr>
            <a:r>
              <a:rPr lang="uk-UA" sz="2800" dirty="0">
                <a:solidFill>
                  <a:srgbClr val="002060"/>
                </a:solidFill>
              </a:rPr>
              <a:t>При внесенні будь-ким з учасників внесків до статутного капіталу розмір неоплаченого капіталу зменшується.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46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9422"/>
            <a:ext cx="4346345" cy="42219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790090"/>
            <a:ext cx="41764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b="1" dirty="0" smtClean="0">
                <a:solidFill>
                  <a:srgbClr val="0033CC"/>
                </a:solidFill>
                <a:latin typeface="Bookman Old Style" pitchFamily="18" charset="0"/>
              </a:rPr>
              <a:t>ПРИКЛАД </a:t>
            </a:r>
            <a:r>
              <a:rPr lang="en-US" b="1" dirty="0" smtClean="0">
                <a:solidFill>
                  <a:srgbClr val="0033CC"/>
                </a:solidFill>
                <a:latin typeface="Bookman Old Style" pitchFamily="18" charset="0"/>
              </a:rPr>
              <a:t>1</a:t>
            </a:r>
            <a:endParaRPr lang="uk-UA" b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uk-UA" dirty="0" smtClean="0">
                <a:latin typeface="Bookman Old Style" pitchFamily="18" charset="0"/>
              </a:rPr>
              <a:t>ТОВ «Оріон» зареєструвало статутний капітал у розмірі 6000000 грн. Частка кожного учасника (усього учасників троє) становить 2000000 грн. При реєстрації два учасники зробили внески до статутного капіталу в розмірі 1000000 грн. кожний і один учасник вніс 1500000 грн. Розмір неоплаченого капіталу становить 2500000 грн. (див. табл.1)</a:t>
            </a:r>
            <a:endParaRPr lang="uk-UA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62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77810"/>
              </p:ext>
            </p:extLst>
          </p:nvPr>
        </p:nvGraphicFramePr>
        <p:xfrm>
          <a:off x="539549" y="1844824"/>
          <a:ext cx="8208914" cy="4695040"/>
        </p:xfrm>
        <a:graphic>
          <a:graphicData uri="http://schemas.openxmlformats.org/drawingml/2006/table">
            <a:tbl>
              <a:tblPr/>
              <a:tblGrid>
                <a:gridCol w="451867"/>
                <a:gridCol w="4876728"/>
                <a:gridCol w="1080120"/>
                <a:gridCol w="936104"/>
                <a:gridCol w="864095"/>
              </a:tblGrid>
              <a:tr h="5196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№п/п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Зміст операції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Сума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Кореспонденція рахунків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Дт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Кт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3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Відображений розмір статутного капіталу відповідно до засновницьких документів: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внесок учасника 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2000 000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внесок учасника 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2000 000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внесок учасника 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2000 000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Внесена частина внеску учасником А через банк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1000 000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Внесена частина внеску учасником В через банк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1000 000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Внесена частина внеску учасником С через банк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1500 000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32240" y="134076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i="1" dirty="0" smtClean="0">
                <a:latin typeface="Bookman Old Style" pitchFamily="18" charset="0"/>
              </a:rPr>
              <a:t>Таблиця 1</a:t>
            </a:r>
            <a:r>
              <a:rPr lang="uk-UA" i="1" dirty="0" smtClean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62147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443841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2000" b="1" dirty="0">
                <a:latin typeface="Bookman Old Style" pitchFamily="18" charset="0"/>
              </a:rPr>
              <a:t>В інвестора</a:t>
            </a:r>
            <a:r>
              <a:rPr lang="uk-UA" sz="2000" dirty="0">
                <a:latin typeface="Bookman Old Style" pitchFamily="18" charset="0"/>
              </a:rPr>
              <a:t> внесок до статутного капіталу емітента відображається на рахунку </a:t>
            </a:r>
            <a:r>
              <a:rPr lang="uk-UA" sz="2000" b="1" dirty="0">
                <a:latin typeface="Bookman Old Style" pitchFamily="18" charset="0"/>
              </a:rPr>
              <a:t>14</a:t>
            </a:r>
            <a:r>
              <a:rPr lang="uk-UA" sz="2000" dirty="0">
                <a:latin typeface="Bookman Old Style" pitchFamily="18" charset="0"/>
              </a:rPr>
              <a:t> “Довгострокові інвестиції”.</a:t>
            </a:r>
            <a:endParaRPr lang="ru-RU" sz="2000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sz="2000" b="1" dirty="0">
                <a:latin typeface="Bookman Old Style" pitchFamily="18" charset="0"/>
              </a:rPr>
              <a:t>Первісна вартість (собівартість) фінансової інвестиції складається </a:t>
            </a:r>
            <a:r>
              <a:rPr lang="uk-UA" sz="2000" dirty="0">
                <a:latin typeface="Bookman Old Style" pitchFamily="18" charset="0"/>
              </a:rPr>
              <a:t>із ціни придбання, комісійної винагороди, мита, податків, зборів, обов’язкових платежів та інших витрат, пов’язаних з її придбанням, а в разі обміну на інші активи собівартість інвестиції прирівнюється до справедливої вартості таких активів.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1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9"/>
            <a:ext cx="8352928" cy="3312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70080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/>
              <a:t>Постанова Кабінету Міністрів України від 11.05.11 р. №483</a:t>
            </a:r>
          </a:p>
          <a:p>
            <a:pPr algn="ctr"/>
            <a:r>
              <a:rPr lang="uk-UA" i="1" dirty="0" smtClean="0"/>
              <a:t>“Про внесення змін до деяких актів Кабінету Міністрів України”</a:t>
            </a:r>
          </a:p>
          <a:p>
            <a:pPr algn="ctr"/>
            <a:endParaRPr lang="uk-UA" i="1" dirty="0" smtClean="0"/>
          </a:p>
          <a:p>
            <a:pPr algn="just"/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Кабінет Міністрів України вніс коригувальні зміни до деяких зі своїх нормативно-правових актів, замінивши словосполучення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“статутний фонд”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на словосполучення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“статутний капітал”.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just"/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Таким чином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урядові нормативно-правові акти були приведені у відповідність з чинним законодавством.</a:t>
            </a:r>
          </a:p>
        </p:txBody>
      </p:sp>
    </p:spTree>
    <p:extLst>
      <p:ext uri="{BB962C8B-B14F-4D97-AF65-F5344CB8AC3E}">
        <p14:creationId xmlns:p14="http://schemas.microsoft.com/office/powerpoint/2010/main" val="3385333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160144" cy="476250"/>
          </a:xfrm>
        </p:spPr>
        <p:txBody>
          <a:bodyPr/>
          <a:lstStyle/>
          <a:p>
            <a:pPr>
              <a:defRPr/>
            </a:pPr>
            <a:fld id="{B5BE668B-4573-49A4-AD21-D75B798A35A8}" type="slidenum">
              <a:rPr lang="ru-RU" altLang="en-US"/>
              <a:pPr>
                <a:defRPr/>
              </a:pPr>
              <a:t>40</a:t>
            </a:fld>
            <a:endParaRPr lang="ru-RU" altLang="en-US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3789040"/>
            <a:ext cx="5737269" cy="2952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 algn="just">
              <a:spcBef>
                <a:spcPct val="0"/>
              </a:spcBef>
              <a:buNone/>
              <a:defRPr/>
            </a:pPr>
            <a:r>
              <a:rPr lang="uk-UA" sz="1800" dirty="0" smtClean="0">
                <a:latin typeface="Bookman Old Style" pitchFamily="18" charset="0"/>
              </a:rPr>
              <a:t>• </a:t>
            </a:r>
            <a:r>
              <a:rPr lang="uk-UA" sz="1800" dirty="0">
                <a:latin typeface="Bookman Old Style" pitchFamily="18" charset="0"/>
              </a:rPr>
              <a:t>право на товарний знак </a:t>
            </a:r>
            <a:r>
              <a:rPr lang="uk-UA" sz="1800" dirty="0" smtClean="0">
                <a:latin typeface="Bookman Old Style" pitchFamily="18" charset="0"/>
              </a:rPr>
              <a:t>«</a:t>
            </a:r>
            <a:r>
              <a:rPr lang="uk-UA" sz="1800" dirty="0" err="1" smtClean="0">
                <a:latin typeface="Bookman Old Style" pitchFamily="18" charset="0"/>
              </a:rPr>
              <a:t>Ескада</a:t>
            </a:r>
            <a:r>
              <a:rPr lang="uk-UA" sz="1800" dirty="0" smtClean="0">
                <a:latin typeface="Bookman Old Style" pitchFamily="18" charset="0"/>
              </a:rPr>
              <a:t>» </a:t>
            </a:r>
            <a:r>
              <a:rPr lang="uk-UA" sz="1800" dirty="0">
                <a:latin typeface="Bookman Old Style" pitchFamily="18" charset="0"/>
              </a:rPr>
              <a:t>вартістю </a:t>
            </a:r>
            <a:r>
              <a:rPr lang="uk-UA" sz="1800" dirty="0" smtClean="0">
                <a:latin typeface="Bookman Old Style" pitchFamily="18" charset="0"/>
              </a:rPr>
              <a:t>75</a:t>
            </a:r>
            <a:r>
              <a:rPr lang="uk-UA" sz="1800" dirty="0">
                <a:latin typeface="Bookman Old Style" pitchFamily="18" charset="0"/>
              </a:rPr>
              <a:t> 000 грн. з урахуванням ПДВ – ПП </a:t>
            </a:r>
            <a:r>
              <a:rPr lang="uk-UA" sz="1800" dirty="0" smtClean="0">
                <a:latin typeface="Bookman Old Style" pitchFamily="18" charset="0"/>
              </a:rPr>
              <a:t>“Смак” </a:t>
            </a:r>
            <a:r>
              <a:rPr lang="uk-UA" sz="1800" dirty="0">
                <a:latin typeface="Bookman Old Style" pitchFamily="18" charset="0"/>
              </a:rPr>
              <a:t>(акт приймання-передачі об’єкта права і інтелектуальної власності №1);</a:t>
            </a:r>
            <a:endParaRPr lang="ru-RU" sz="1800" dirty="0">
              <a:latin typeface="Bookman Old Style" pitchFamily="18" charset="0"/>
            </a:endParaRPr>
          </a:p>
          <a:p>
            <a:pPr marL="0" indent="358775" algn="just">
              <a:spcBef>
                <a:spcPct val="0"/>
              </a:spcBef>
              <a:buNone/>
              <a:defRPr/>
            </a:pPr>
            <a:r>
              <a:rPr lang="uk-UA" sz="1800" dirty="0">
                <a:latin typeface="Bookman Old Style" pitchFamily="18" charset="0"/>
              </a:rPr>
              <a:t>• пакувальні матеріали в кількості </a:t>
            </a:r>
            <a:r>
              <a:rPr lang="uk-UA" sz="1800" dirty="0" smtClean="0">
                <a:latin typeface="Bookman Old Style" pitchFamily="18" charset="0"/>
              </a:rPr>
              <a:t>     20 000 </a:t>
            </a:r>
            <a:r>
              <a:rPr lang="uk-UA" sz="1800" dirty="0">
                <a:latin typeface="Bookman Old Style" pitchFamily="18" charset="0"/>
              </a:rPr>
              <a:t>шт. загальною вартістю </a:t>
            </a:r>
            <a:r>
              <a:rPr lang="uk-UA" sz="1800" dirty="0" smtClean="0">
                <a:latin typeface="Bookman Old Style" pitchFamily="18" charset="0"/>
              </a:rPr>
              <a:t>50</a:t>
            </a:r>
            <a:r>
              <a:rPr lang="uk-UA" sz="1800" dirty="0">
                <a:latin typeface="Bookman Old Style" pitchFamily="18" charset="0"/>
              </a:rPr>
              <a:t> 000 грн., без ПДВ, і грошові кошти в сумі </a:t>
            </a:r>
            <a:r>
              <a:rPr lang="uk-UA" sz="1800" dirty="0" smtClean="0">
                <a:latin typeface="Bookman Old Style" pitchFamily="18" charset="0"/>
              </a:rPr>
              <a:t>25</a:t>
            </a:r>
            <a:r>
              <a:rPr lang="uk-UA" sz="1800" dirty="0">
                <a:latin typeface="Bookman Old Style" pitchFamily="18" charset="0"/>
              </a:rPr>
              <a:t> 000 грн. – </a:t>
            </a:r>
            <a:r>
              <a:rPr lang="uk-UA" sz="1800" dirty="0" smtClean="0">
                <a:latin typeface="Bookman Old Style" pitchFamily="18" charset="0"/>
              </a:rPr>
              <a:t>Савчук Т.П.</a:t>
            </a:r>
            <a:endParaRPr lang="ru-RU" sz="1800" dirty="0">
              <a:latin typeface="Bookman Old Style" pitchFamily="18" charset="0"/>
            </a:endParaRPr>
          </a:p>
          <a:p>
            <a:pPr marL="0" indent="358775" algn="just">
              <a:spcBef>
                <a:spcPct val="0"/>
              </a:spcBef>
              <a:buNone/>
              <a:defRPr/>
            </a:pPr>
            <a:r>
              <a:rPr lang="uk-UA" sz="1800" dirty="0">
                <a:latin typeface="Bookman Old Style" pitchFamily="18" charset="0"/>
              </a:rPr>
              <a:t>У бухгалтерському обліку ці господарські операції відображаються таким чином </a:t>
            </a:r>
            <a:r>
              <a:rPr lang="uk-UA" sz="1800" dirty="0" smtClean="0">
                <a:latin typeface="Bookman Old Style" pitchFamily="18" charset="0"/>
              </a:rPr>
              <a:t>(</a:t>
            </a:r>
            <a:r>
              <a:rPr lang="uk-UA" sz="1800" dirty="0">
                <a:latin typeface="Bookman Old Style" pitchFamily="18" charset="0"/>
              </a:rPr>
              <a:t>табл. 2).</a:t>
            </a:r>
            <a:endParaRPr lang="ru-RU" sz="1800" dirty="0">
              <a:latin typeface="Bookman Old Style" pitchFamily="18" charset="0"/>
            </a:endParaRPr>
          </a:p>
          <a:p>
            <a:pPr marL="0" indent="358775" algn="just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800" dirty="0" smtClean="0">
              <a:latin typeface="Bookman Old Styl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1556792"/>
            <a:ext cx="2865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ПРИКЛАД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2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99" y="3926796"/>
            <a:ext cx="3050201" cy="29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4249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1700" dirty="0">
                <a:latin typeface="Bookman Old Style" pitchFamily="18" charset="0"/>
              </a:rPr>
              <a:t>Засновниками ТОВ «</a:t>
            </a:r>
            <a:r>
              <a:rPr lang="uk-UA" sz="1700" dirty="0" err="1">
                <a:latin typeface="Bookman Old Style" pitchFamily="18" charset="0"/>
              </a:rPr>
              <a:t>Ескада</a:t>
            </a:r>
            <a:r>
              <a:rPr lang="uk-UA" sz="1700" dirty="0">
                <a:latin typeface="Bookman Old Style" pitchFamily="18" charset="0"/>
              </a:rPr>
              <a:t>» є приватне підприємство «Смак» і фізична особа Савчук Т.П. Їх частки в статутному капіталі, згідно із засновницьким договором від 28.09.</a:t>
            </a:r>
            <a:r>
              <a:rPr lang="en-US" sz="1700" dirty="0" smtClean="0">
                <a:latin typeface="Bookman Old Style" pitchFamily="18" charset="0"/>
              </a:rPr>
              <a:t>1</a:t>
            </a:r>
            <a:r>
              <a:rPr lang="uk-UA" sz="1700" dirty="0">
                <a:latin typeface="Bookman Old Style" pitchFamily="18" charset="0"/>
              </a:rPr>
              <a:t>9</a:t>
            </a:r>
            <a:r>
              <a:rPr lang="uk-UA" sz="1700" dirty="0" smtClean="0">
                <a:latin typeface="Bookman Old Style" pitchFamily="18" charset="0"/>
              </a:rPr>
              <a:t> </a:t>
            </a:r>
            <a:r>
              <a:rPr lang="uk-UA" sz="1700" dirty="0">
                <a:latin typeface="Bookman Old Style" pitchFamily="18" charset="0"/>
              </a:rPr>
              <a:t>р. (п. 2.1), становлять по 50%, або в грошовому вираженні – по 75 000 грн. Цим же договором (п. 5.1) визначено, що до статутного капіталу вносяться:</a:t>
            </a:r>
          </a:p>
        </p:txBody>
      </p:sp>
    </p:spTree>
    <p:extLst>
      <p:ext uri="{BB962C8B-B14F-4D97-AF65-F5344CB8AC3E}">
        <p14:creationId xmlns:p14="http://schemas.microsoft.com/office/powerpoint/2010/main" val="3033153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08303" y="1227722"/>
            <a:ext cx="1225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>
                <a:latin typeface="Arial" pitchFamily="34" charset="0"/>
                <a:cs typeface="Arial" pitchFamily="34" charset="0"/>
              </a:rPr>
              <a:t>Таблиця 2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32850"/>
              </p:ext>
            </p:extLst>
          </p:nvPr>
        </p:nvGraphicFramePr>
        <p:xfrm>
          <a:off x="517708" y="1412388"/>
          <a:ext cx="8147248" cy="3015045"/>
        </p:xfrm>
        <a:graphic>
          <a:graphicData uri="http://schemas.openxmlformats.org/drawingml/2006/table">
            <a:tbl>
              <a:tblPr/>
              <a:tblGrid>
                <a:gridCol w="432194"/>
                <a:gridCol w="5256438"/>
                <a:gridCol w="720080"/>
                <a:gridCol w="792088"/>
                <a:gridCol w="946448"/>
              </a:tblGrid>
              <a:tr h="4227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 операції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Кореспонденція рахунків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Облік операцій в емітента ТОВ “Оріон”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5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Сформований статутний капітал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Оприбутковані НА, що надійшли від ПП “Смак” згідно з актом форми № НА-1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Відображений податковий кредит з ПДВ (за наявності ПН)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Надійшли грошові кошти від Савчук Т.П.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Оприбутковані ТМЦ, що надійшли від      Савчук Т.П.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423" marR="24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85153"/>
              </p:ext>
            </p:extLst>
          </p:nvPr>
        </p:nvGraphicFramePr>
        <p:xfrm>
          <a:off x="539552" y="4437112"/>
          <a:ext cx="8153400" cy="2160240"/>
        </p:xfrm>
        <a:graphic>
          <a:graphicData uri="http://schemas.openxmlformats.org/drawingml/2006/table">
            <a:tbl>
              <a:tblPr/>
              <a:tblGrid>
                <a:gridCol w="458788"/>
                <a:gridCol w="5257840"/>
                <a:gridCol w="720080"/>
                <a:gridCol w="792088"/>
                <a:gridCol w="924604"/>
              </a:tblGrid>
              <a:tr h="28803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Облік операцій в інвестора ПП “Смак”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Передані на ТОВ “Оріон”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Нараховані податкові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зобов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язання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ПДВ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Списана на витрати собівартість 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Списані на фінансовий результат доходи і витрати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16666,67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20" marR="244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931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7909"/>
            <a:ext cx="8229600" cy="9906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Приклад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99" y="3926796"/>
            <a:ext cx="3050201" cy="29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782107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defRPr/>
            </a:pPr>
            <a:r>
              <a:rPr lang="uk-UA" sz="1600" dirty="0">
                <a:latin typeface="Bookman Old Style" pitchFamily="18" charset="0"/>
              </a:rPr>
              <a:t>Юридична особа – нерезидент </a:t>
            </a:r>
            <a:r>
              <a:rPr lang="en-US" sz="1600" dirty="0" err="1">
                <a:latin typeface="Bookman Old Style" pitchFamily="18" charset="0"/>
              </a:rPr>
              <a:t>Imex</a:t>
            </a:r>
            <a:r>
              <a:rPr lang="en-US" sz="1600" dirty="0">
                <a:latin typeface="Bookman Old Style" pitchFamily="18" charset="0"/>
              </a:rPr>
              <a:t> S.A. </a:t>
            </a:r>
            <a:r>
              <a:rPr lang="uk-UA" sz="1600" dirty="0">
                <a:latin typeface="Bookman Old Style" pitchFamily="18" charset="0"/>
              </a:rPr>
              <a:t>Є засновником ТОВ “</a:t>
            </a:r>
            <a:r>
              <a:rPr lang="uk-UA" sz="1600" dirty="0" err="1">
                <a:latin typeface="Bookman Old Style" pitchFamily="18" charset="0"/>
              </a:rPr>
              <a:t>Імекс</a:t>
            </a:r>
            <a:r>
              <a:rPr lang="uk-UA" sz="1600" dirty="0">
                <a:latin typeface="Bookman Old Style" pitchFamily="18" charset="0"/>
              </a:rPr>
              <a:t>”, володіє </a:t>
            </a:r>
            <a:r>
              <a:rPr lang="uk-UA" sz="1600" b="1" dirty="0">
                <a:latin typeface="Bookman Old Style" pitchFamily="18" charset="0"/>
              </a:rPr>
              <a:t>100%</a:t>
            </a:r>
            <a:r>
              <a:rPr lang="uk-UA" sz="1600" dirty="0">
                <a:latin typeface="Bookman Old Style" pitchFamily="18" charset="0"/>
              </a:rPr>
              <a:t> статутного капіталу товариства, розмір якого становить </a:t>
            </a:r>
            <a:r>
              <a:rPr lang="uk-UA" sz="1600" dirty="0" smtClean="0">
                <a:latin typeface="Bookman Old Style" pitchFamily="18" charset="0"/>
              </a:rPr>
              <a:t>      </a:t>
            </a:r>
            <a:r>
              <a:rPr lang="uk-UA" sz="1600" b="1" dirty="0" smtClean="0">
                <a:latin typeface="Bookman Old Style" pitchFamily="18" charset="0"/>
              </a:rPr>
              <a:t>500 </a:t>
            </a:r>
            <a:r>
              <a:rPr lang="uk-UA" sz="1600" b="1" dirty="0">
                <a:latin typeface="Bookman Old Style" pitchFamily="18" charset="0"/>
              </a:rPr>
              <a:t>000 дол. США</a:t>
            </a:r>
            <a:r>
              <a:rPr lang="uk-UA" sz="1600" dirty="0">
                <a:latin typeface="Bookman Old Style" pitchFamily="18" charset="0"/>
              </a:rPr>
              <a:t>. Відповідно до установчих документів внеском до статутного капіталу є </a:t>
            </a:r>
            <a:r>
              <a:rPr lang="uk-UA" sz="1600" b="1" dirty="0">
                <a:latin typeface="Bookman Old Style" pitchFamily="18" charset="0"/>
              </a:rPr>
              <a:t>промислове обладнання</a:t>
            </a:r>
            <a:r>
              <a:rPr lang="uk-UA" sz="1600" dirty="0">
                <a:latin typeface="Bookman Old Style" pitchFamily="18" charset="0"/>
              </a:rPr>
              <a:t>. Після державної реєстрації ТОВ “</a:t>
            </a:r>
            <a:r>
              <a:rPr lang="uk-UA" sz="1600" dirty="0" err="1">
                <a:latin typeface="Bookman Old Style" pitchFamily="18" charset="0"/>
              </a:rPr>
              <a:t>Імекс</a:t>
            </a:r>
            <a:r>
              <a:rPr lang="uk-UA" sz="1600" dirty="0">
                <a:latin typeface="Bookman Old Style" pitchFamily="18" charset="0"/>
              </a:rPr>
              <a:t>” було зареєстроване платником ПДВ на підставі п. 182.1 ПК.</a:t>
            </a:r>
          </a:p>
          <a:p>
            <a:pPr indent="444500" algn="just">
              <a:defRPr/>
            </a:pPr>
            <a:r>
              <a:rPr lang="uk-UA" sz="1600" dirty="0">
                <a:latin typeface="Bookman Old Style" pitchFamily="18" charset="0"/>
              </a:rPr>
              <a:t>Курс НБУ на дату підписання установчих документів (</a:t>
            </a:r>
            <a:r>
              <a:rPr lang="uk-UA" sz="1600" dirty="0" smtClean="0">
                <a:latin typeface="Bookman Old Style" pitchFamily="18" charset="0"/>
              </a:rPr>
              <a:t>01.02.2019 </a:t>
            </a:r>
            <a:r>
              <a:rPr lang="uk-UA" sz="1600" dirty="0">
                <a:latin typeface="Bookman Old Style" pitchFamily="18" charset="0"/>
              </a:rPr>
              <a:t>р.) – </a:t>
            </a:r>
            <a:r>
              <a:rPr lang="uk-UA" sz="1600" b="1" dirty="0">
                <a:latin typeface="Bookman Old Style" pitchFamily="18" charset="0"/>
              </a:rPr>
              <a:t>25,55</a:t>
            </a:r>
            <a:r>
              <a:rPr lang="uk-UA" sz="1600" b="1" dirty="0" smtClean="0">
                <a:latin typeface="Bookman Old Style" pitchFamily="18" charset="0"/>
              </a:rPr>
              <a:t> </a:t>
            </a:r>
            <a:r>
              <a:rPr lang="uk-UA" sz="1600" b="1" dirty="0">
                <a:latin typeface="Bookman Old Style" pitchFamily="18" charset="0"/>
              </a:rPr>
              <a:t>грн.</a:t>
            </a:r>
            <a:r>
              <a:rPr lang="uk-UA" sz="1600" dirty="0">
                <a:latin typeface="Bookman Old Style" pitchFamily="18" charset="0"/>
              </a:rPr>
              <a:t> за 1 дол. США (курси валют умовні). 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105" y="3496940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defRPr/>
            </a:pPr>
            <a:r>
              <a:rPr lang="uk-UA" sz="1600" dirty="0">
                <a:latin typeface="Bookman Old Style" pitchFamily="18" charset="0"/>
              </a:rPr>
              <a:t>На момент митного оформлення (</a:t>
            </a:r>
            <a:r>
              <a:rPr lang="uk-UA" sz="1600" dirty="0" smtClean="0">
                <a:latin typeface="Bookman Old Style" pitchFamily="18" charset="0"/>
              </a:rPr>
              <a:t>06.03.19 </a:t>
            </a:r>
            <a:r>
              <a:rPr lang="uk-UA" sz="1600" dirty="0">
                <a:latin typeface="Bookman Old Style" pitchFamily="18" charset="0"/>
              </a:rPr>
              <a:t>р.) курс НБУ становив </a:t>
            </a:r>
            <a:r>
              <a:rPr lang="uk-UA" sz="1600" b="1" dirty="0" smtClean="0">
                <a:latin typeface="Bookman Old Style" pitchFamily="18" charset="0"/>
              </a:rPr>
              <a:t>26,21 </a:t>
            </a:r>
            <a:r>
              <a:rPr lang="uk-UA" sz="1600" b="1" dirty="0">
                <a:latin typeface="Bookman Old Style" pitchFamily="18" charset="0"/>
              </a:rPr>
              <a:t>грн</a:t>
            </a:r>
            <a:r>
              <a:rPr lang="uk-UA" sz="1600" dirty="0">
                <a:latin typeface="Bookman Old Style" pitchFamily="18" charset="0"/>
              </a:rPr>
              <a:t>. за дол. США. Обладнання підлягає обкладенню ввізним митом заставкою </a:t>
            </a:r>
            <a:r>
              <a:rPr lang="uk-UA" sz="1600" b="1" dirty="0">
                <a:latin typeface="Bookman Old Style" pitchFamily="18" charset="0"/>
              </a:rPr>
              <a:t>15%.</a:t>
            </a:r>
            <a:r>
              <a:rPr lang="uk-UA" sz="1600" dirty="0">
                <a:latin typeface="Bookman Old Style" pitchFamily="18" charset="0"/>
              </a:rPr>
              <a:t> На суму мита підприємство емітувало простий вексель зі строком погашення 30 календарних днів. Проведено державну реєстрацію іноземної інвестиції, за яку сплачено </a:t>
            </a:r>
            <a:r>
              <a:rPr lang="uk-UA" sz="1600" b="1" dirty="0" smtClean="0">
                <a:latin typeface="Bookman Old Style" pitchFamily="18" charset="0"/>
              </a:rPr>
              <a:t>1200 </a:t>
            </a:r>
            <a:r>
              <a:rPr lang="uk-UA" sz="1600" b="1" dirty="0">
                <a:latin typeface="Bookman Old Style" pitchFamily="18" charset="0"/>
              </a:rPr>
              <a:t>грн</a:t>
            </a:r>
            <a:r>
              <a:rPr lang="uk-UA" sz="1600" dirty="0">
                <a:latin typeface="Bookman Old Style" pitchFamily="18" charset="0"/>
              </a:rPr>
              <a:t>. Після державної реєстрації вексель погашено.</a:t>
            </a:r>
            <a:endParaRPr lang="ru-RU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9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3. Облік формування статутного капіталу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30526"/>
              </p:ext>
            </p:extLst>
          </p:nvPr>
        </p:nvGraphicFramePr>
        <p:xfrm>
          <a:off x="467544" y="1374741"/>
          <a:ext cx="8280919" cy="4682929"/>
        </p:xfrm>
        <a:graphic>
          <a:graphicData uri="http://schemas.openxmlformats.org/drawingml/2006/table">
            <a:tbl>
              <a:tblPr/>
              <a:tblGrid>
                <a:gridCol w="523055"/>
                <a:gridCol w="5381600"/>
                <a:gridCol w="648072"/>
                <a:gridCol w="648072"/>
                <a:gridCol w="1080120"/>
              </a:tblGrid>
              <a:tr h="3809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uk-UA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 операції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Кореспонденція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рахунків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Сума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41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Відображено на дату державної реєстрації оголошений статутний капітал та заборгованість засновника. Курс НБУ – 25,55 грн.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(500000*25,55)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500 000/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12775000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Перераховано митному органу кошти для сплати ПДВ. Курс НБУ – 126,21 грн. (500000*26,21)*20%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2621000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Видано простий вексель на суму умовно нарахованого мита. Курс НБУ – 26,21 (500000*26,21)*15%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1965750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Здійснено митне оформлення , обладнання зараховане на баланс підприємства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500 000/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12775000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Відображено податковий кредит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2621000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Сплачено за держреєстрацію іноземної інвестиції, вартість послуг віднесено на збільшення балансової вартості обладнання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6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Введено в експлуатацію обладнання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12776200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Погашено вексель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1965750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7668344" y="14127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8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8529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spcBef>
                <a:spcPct val="0"/>
              </a:spcBef>
              <a:defRPr/>
            </a:pPr>
            <a:r>
              <a:rPr lang="uk-UA" b="1" dirty="0">
                <a:latin typeface="Bookman Old Style" pitchFamily="18" charset="0"/>
              </a:rPr>
              <a:t>Порядок збільшення статутного капіталу</a:t>
            </a:r>
          </a:p>
          <a:p>
            <a:pPr indent="358775">
              <a:spcBef>
                <a:spcPct val="0"/>
              </a:spcBef>
              <a:defRPr/>
            </a:pPr>
            <a:r>
              <a:rPr lang="uk-UA" b="1" u="sng" dirty="0">
                <a:latin typeface="Bookman Old Style" pitchFamily="18" charset="0"/>
              </a:rPr>
              <a:t>ДЛЯ АТ</a:t>
            </a:r>
            <a:endParaRPr lang="en-US" b="1" u="sng" dirty="0">
              <a:latin typeface="Bookman Old Style" pitchFamily="18" charset="0"/>
            </a:endParaRPr>
          </a:p>
          <a:p>
            <a:pPr indent="358775">
              <a:spcBef>
                <a:spcPct val="0"/>
              </a:spcBef>
              <a:defRPr/>
            </a:pPr>
            <a:r>
              <a:rPr lang="uk-UA" sz="2000" dirty="0">
                <a:latin typeface="Bookman Old Style" pitchFamily="18" charset="0"/>
              </a:rPr>
              <a:t>АТ має право збільшити розмір статутного капіталу при дотриманні таких </a:t>
            </a:r>
            <a:r>
              <a:rPr lang="uk-UA" sz="2000" dirty="0" smtClean="0">
                <a:latin typeface="Bookman Old Style" pitchFamily="18" charset="0"/>
              </a:rPr>
              <a:t>умов (ч</a:t>
            </a:r>
            <a:r>
              <a:rPr lang="uk-UA" sz="2000" dirty="0">
                <a:latin typeface="Bookman Old Style" pitchFamily="18" charset="0"/>
              </a:rPr>
              <a:t>. 2 ст. 156 ЦК; ч. 3 ст. 86 ГК; ст. 13, 38 Закону № 1576):</a:t>
            </a:r>
            <a:endParaRPr lang="ru-RU" sz="2000" dirty="0">
              <a:latin typeface="Bookman Old Style" pitchFamily="18" charset="0"/>
            </a:endParaRPr>
          </a:p>
          <a:p>
            <a:pPr indent="358775">
              <a:spcBef>
                <a:spcPct val="0"/>
              </a:spcBef>
              <a:defRPr/>
            </a:pPr>
            <a:r>
              <a:rPr lang="uk-UA" sz="2000" dirty="0">
                <a:latin typeface="Bookman Old Style" pitchFamily="18" charset="0"/>
              </a:rPr>
              <a:t>– на момент прийняття рішення про збільшення статутного капіталу всі раніше випущені акції АТ повинні бути зареєстровані в установленому порядку та оплачені його учасниками (акціонерами) за ціною, не нижчою від номінальної вартості таких акцій;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02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8529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77281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dirty="0">
                <a:latin typeface="Bookman Old Style" pitchFamily="18" charset="0"/>
              </a:rPr>
              <a:t>– метою збільшення статутного капіталу не повинне бути покриття збитків АТ;</a:t>
            </a:r>
            <a:endParaRPr lang="ru-RU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dirty="0">
                <a:latin typeface="Bookman Old Style" pitchFamily="18" charset="0"/>
              </a:rPr>
              <a:t>– оплата акцій повинна здійснюватися не за рахунок коштів, отриманих з бюджету, у кредит або під заставу.</a:t>
            </a:r>
            <a:endParaRPr lang="ru-RU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endParaRPr lang="uk-UA" b="1" u="sng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b="1" u="sng" dirty="0">
                <a:latin typeface="Bookman Old Style" pitchFamily="18" charset="0"/>
              </a:rPr>
              <a:t>ДЛЯ ТОВ</a:t>
            </a:r>
            <a:endParaRPr lang="ru-RU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dirty="0">
                <a:latin typeface="Bookman Old Style" pitchFamily="18" charset="0"/>
              </a:rPr>
              <a:t>Для збільшення розміру статутного капіталу ТОВ усі його засновники повинні повністю внести свої вклади до статутного капіталу ТОВ (ч. 6 ст. 144 ЦК).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83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85293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16183"/>
              </p:ext>
            </p:extLst>
          </p:nvPr>
        </p:nvGraphicFramePr>
        <p:xfrm>
          <a:off x="457200" y="1600200"/>
          <a:ext cx="8219256" cy="2376489"/>
        </p:xfrm>
        <a:graphic>
          <a:graphicData uri="http://schemas.openxmlformats.org/drawingml/2006/table">
            <a:tbl>
              <a:tblPr/>
              <a:tblGrid>
                <a:gridCol w="8219256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Вид джерела</a:t>
                      </a:r>
                      <a:endParaRPr kumimoji="0" lang="ru-RU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Додаткові внески (вклади) учасників</a:t>
                      </a: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Реінвестиція дивідендів, нарахованих учасникам</a:t>
                      </a: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581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48478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b="1" u="sng" dirty="0">
                <a:latin typeface="Bookman Old Style" pitchFamily="18" charset="0"/>
              </a:rPr>
              <a:t>ДЛЯ ПП</a:t>
            </a:r>
            <a:endParaRPr lang="ru-RU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dirty="0">
                <a:latin typeface="Bookman Old Style" pitchFamily="18" charset="0"/>
              </a:rPr>
              <a:t>Для збільшення розміру статутного капіталу ПП достатньо рішення засновника (засновників), оскільки чинним законодавством не передбачено будь-яких інших умов або обмежень.</a:t>
            </a:r>
            <a:endParaRPr lang="ru-RU" dirty="0">
              <a:latin typeface="Bookman Old Style" pitchFamily="18" charset="0"/>
            </a:endParaRPr>
          </a:p>
          <a:p>
            <a:pPr indent="358775" algn="ctr">
              <a:spcBef>
                <a:spcPct val="0"/>
              </a:spcBef>
              <a:defRPr/>
            </a:pPr>
            <a:endParaRPr lang="uk-UA" b="1" dirty="0">
              <a:latin typeface="Bookman Old Style" pitchFamily="18" charset="0"/>
            </a:endParaRPr>
          </a:p>
          <a:p>
            <a:pPr indent="358775" algn="ctr">
              <a:spcBef>
                <a:spcPct val="0"/>
              </a:spcBef>
              <a:defRPr/>
            </a:pPr>
            <a:r>
              <a:rPr lang="uk-UA" b="1" dirty="0">
                <a:latin typeface="Bookman Old Style" pitchFamily="18" charset="0"/>
              </a:rPr>
              <a:t>Як можна збільшити розмір статутного капіталу?</a:t>
            </a:r>
            <a:endParaRPr lang="ru-RU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b="1" u="sng" dirty="0">
                <a:latin typeface="Bookman Old Style" pitchFamily="18" charset="0"/>
              </a:rPr>
              <a:t>ДЛЯ АТ</a:t>
            </a:r>
            <a:endParaRPr lang="ru-RU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dirty="0">
                <a:latin typeface="Bookman Old Style" pitchFamily="18" charset="0"/>
              </a:rPr>
              <a:t>АТ може збільшити розмір статутного капіталу шляхом (п. 3 Положення № 158):</a:t>
            </a:r>
            <a:endParaRPr lang="ru-RU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dirty="0">
                <a:latin typeface="Bookman Old Style" pitchFamily="18" charset="0"/>
              </a:rPr>
              <a:t>– додаткового випуску акцій існуючої номінальної вартості;</a:t>
            </a:r>
            <a:endParaRPr lang="ru-RU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dirty="0">
                <a:latin typeface="Bookman Old Style" pitchFamily="18" charset="0"/>
              </a:rPr>
              <a:t>– збільшення номінальної вартості раніше випущених акцій.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43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spcBef>
                <a:spcPct val="0"/>
              </a:spcBef>
              <a:defRPr/>
            </a:pPr>
            <a:r>
              <a:rPr lang="uk-UA" sz="1600" dirty="0">
                <a:latin typeface="Bookman Old Style" pitchFamily="18" charset="0"/>
              </a:rPr>
              <a:t>НКЦПФР затвердила </a:t>
            </a:r>
            <a:r>
              <a:rPr lang="uk-UA" sz="1600" b="1" dirty="0">
                <a:latin typeface="Bookman Old Style" pitchFamily="18" charset="0"/>
              </a:rPr>
              <a:t>Порядок реєстрації випуску акцій при </a:t>
            </a:r>
            <a:r>
              <a:rPr lang="uk-UA" sz="1600" dirty="0">
                <a:latin typeface="Bookman Old Style" pitchFamily="18" charset="0"/>
              </a:rPr>
              <a:t>зміні </a:t>
            </a:r>
            <a:r>
              <a:rPr lang="uk-UA" sz="1600" b="1" dirty="0">
                <a:latin typeface="Bookman Old Style" pitchFamily="18" charset="0"/>
              </a:rPr>
              <a:t>розміру статутного капіталу акціонерного товариства </a:t>
            </a:r>
            <a:r>
              <a:rPr lang="uk-UA" sz="1600" dirty="0">
                <a:latin typeface="Bookman Old Style" pitchFamily="18" charset="0"/>
              </a:rPr>
              <a:t>(рішення від 31.07.2012 р. № 1073, зареєстроване в Мін'юсті 23.08.2012 р. за № 1431/ 21743). Дія цього Порядку не поширюється на випадки реєстрації випуску акцій при зміні розміру статутного капіталу АТ у зв'язку з реорганізацією.</a:t>
            </a:r>
            <a:endParaRPr lang="ru-RU" sz="1600" dirty="0">
              <a:latin typeface="Bookman Old Style" pitchFamily="18" charset="0"/>
            </a:endParaRPr>
          </a:p>
          <a:p>
            <a:pPr indent="355600">
              <a:spcBef>
                <a:spcPct val="0"/>
              </a:spcBef>
              <a:defRPr/>
            </a:pPr>
            <a:r>
              <a:rPr lang="uk-UA" sz="1600" dirty="0">
                <a:latin typeface="Bookman Old Style" pitchFamily="18" charset="0"/>
              </a:rPr>
              <a:t>При </a:t>
            </a:r>
            <a:r>
              <a:rPr lang="uk-UA" sz="1600" b="1" i="1" dirty="0">
                <a:latin typeface="Bookman Old Style" pitchFamily="18" charset="0"/>
              </a:rPr>
              <a:t>публічному </a:t>
            </a:r>
            <a:r>
              <a:rPr lang="uk-UA" sz="1600" b="1" dirty="0">
                <a:latin typeface="Bookman Old Style" pitchFamily="18" charset="0"/>
              </a:rPr>
              <a:t>або </a:t>
            </a:r>
            <a:r>
              <a:rPr lang="uk-UA" sz="1600" b="1" i="1" dirty="0">
                <a:latin typeface="Bookman Old Style" pitchFamily="18" charset="0"/>
              </a:rPr>
              <a:t>приватному розміщенні </a:t>
            </a:r>
            <a:r>
              <a:rPr lang="uk-UA" sz="1600" dirty="0">
                <a:latin typeface="Bookman Old Style" pitchFamily="18" charset="0"/>
              </a:rPr>
              <a:t>додаткових акцій у разі </a:t>
            </a:r>
            <a:r>
              <a:rPr lang="uk-UA" sz="1600" b="1" i="1" dirty="0">
                <a:latin typeface="Bookman Old Style" pitchFamily="18" charset="0"/>
              </a:rPr>
              <a:t>збільшення статутного капіталу </a:t>
            </a:r>
            <a:r>
              <a:rPr lang="uk-UA" sz="1600" dirty="0">
                <a:latin typeface="Bookman Old Style" pitchFamily="18" charset="0"/>
              </a:rPr>
              <a:t>товариства із залученням </a:t>
            </a:r>
            <a:r>
              <a:rPr lang="uk-UA" sz="1600" b="1" i="1" dirty="0">
                <a:latin typeface="Bookman Old Style" pitchFamily="18" charset="0"/>
              </a:rPr>
              <a:t>додаткових внесків </a:t>
            </a:r>
            <a:r>
              <a:rPr lang="uk-UA" sz="1600" dirty="0">
                <a:latin typeface="Bookman Old Style" pitchFamily="18" charset="0"/>
              </a:rPr>
              <a:t>здійснюється реєстрація випуску акцій, проспекту емісії акцій та реєстрація звіту про результати публічного або приватного розміщення акцій. Реєстрація випуску акцій та проспекту емісії акцій здійснюється одночасно.</a:t>
            </a:r>
            <a:endParaRPr lang="ru-RU" sz="1600" dirty="0">
              <a:latin typeface="Bookman Old Style" pitchFamily="18" charset="0"/>
            </a:endParaRPr>
          </a:p>
          <a:p>
            <a:pPr indent="355600">
              <a:spcBef>
                <a:spcPct val="0"/>
              </a:spcBef>
              <a:defRPr/>
            </a:pPr>
            <a:r>
              <a:rPr lang="uk-UA" sz="1600" dirty="0">
                <a:latin typeface="Bookman Old Style" pitchFamily="18" charset="0"/>
              </a:rPr>
              <a:t>При </a:t>
            </a:r>
            <a:r>
              <a:rPr lang="uk-UA" sz="1600" b="1" i="1" dirty="0">
                <a:latin typeface="Bookman Old Style" pitchFamily="18" charset="0"/>
              </a:rPr>
              <a:t>збільшенні статутного капіталу </a:t>
            </a:r>
            <a:r>
              <a:rPr lang="uk-UA" sz="1600" dirty="0">
                <a:latin typeface="Bookman Old Style" pitchFamily="18" charset="0"/>
              </a:rPr>
              <a:t>товариства за рахунок спрямування до статутного капіталу </a:t>
            </a:r>
            <a:r>
              <a:rPr lang="uk-UA" sz="1600" b="1" i="1" dirty="0">
                <a:latin typeface="Bookman Old Style" pitchFamily="18" charset="0"/>
              </a:rPr>
              <a:t>додаткового капіталу </a:t>
            </a:r>
            <a:r>
              <a:rPr lang="uk-UA" sz="1600" dirty="0">
                <a:latin typeface="Bookman Old Style" pitchFamily="18" charset="0"/>
              </a:rPr>
              <a:t>(його частини) або спрямування до статутного капіталу </a:t>
            </a:r>
            <a:r>
              <a:rPr lang="uk-UA" sz="1600" b="1" i="1" dirty="0">
                <a:latin typeface="Bookman Old Style" pitchFamily="18" charset="0"/>
              </a:rPr>
              <a:t>прибутку </a:t>
            </a:r>
            <a:r>
              <a:rPr lang="uk-UA" sz="1600" dirty="0">
                <a:latin typeface="Bookman Old Style" pitchFamily="18" charset="0"/>
              </a:rPr>
              <a:t>(його частини) здійснюється реєстрація випуску акцій. Звіт про результати розміщення акцій до </a:t>
            </a:r>
            <a:r>
              <a:rPr lang="uk-UA" sz="1600" dirty="0" err="1">
                <a:latin typeface="Bookman Old Style" pitchFamily="18" charset="0"/>
              </a:rPr>
              <a:t>реєструвального</a:t>
            </a:r>
            <a:r>
              <a:rPr lang="uk-UA" sz="1600" dirty="0">
                <a:latin typeface="Bookman Old Style" pitchFamily="18" charset="0"/>
              </a:rPr>
              <a:t> органу для реєстрації не подається.</a:t>
            </a:r>
            <a:endParaRPr lang="ru-RU" sz="1600" dirty="0">
              <a:latin typeface="Bookman Old Style" pitchFamily="18" charset="0"/>
            </a:endParaRPr>
          </a:p>
          <a:p>
            <a:pPr indent="355600">
              <a:spcBef>
                <a:spcPct val="0"/>
              </a:spcBef>
              <a:defRPr/>
            </a:pPr>
            <a:r>
              <a:rPr lang="uk-UA" sz="1600" dirty="0">
                <a:latin typeface="Bookman Old Style" pitchFamily="18" charset="0"/>
              </a:rPr>
              <a:t>При </a:t>
            </a:r>
            <a:r>
              <a:rPr lang="uk-UA" sz="1600" b="1" i="1" dirty="0">
                <a:latin typeface="Bookman Old Style" pitchFamily="18" charset="0"/>
              </a:rPr>
              <a:t>зменшенні статутного капіталу </a:t>
            </a:r>
            <a:r>
              <a:rPr lang="uk-UA" sz="1600" dirty="0">
                <a:latin typeface="Bookman Old Style" pitchFamily="18" charset="0"/>
              </a:rPr>
              <a:t>товариства шляхом зменшення номінальної вартості акцій або шляхом анулювання раніше викуплених товариством акцій та зменшення їх загальної кількості здійснюється лише реєстрація випуску акцій</a:t>
            </a:r>
            <a:r>
              <a:rPr lang="uk-UA" dirty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02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2120950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2400" b="1" u="sng" dirty="0">
                <a:latin typeface="Bookman Old Style" pitchFamily="18" charset="0"/>
              </a:rPr>
              <a:t>ДЛЯ АТ, ТОВ І ПП</a:t>
            </a:r>
            <a:endParaRPr lang="ru-RU" sz="2400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sz="2000" dirty="0">
                <a:latin typeface="Bookman Old Style" pitchFamily="18" charset="0"/>
              </a:rPr>
              <a:t>Рішення про збільшення розміру статутного капіталу, закріплене у статуті, набуває чинності з дня внесення змін до Державного реєстру, тобто з дня державної реєстрації змін, унесених до статуту (ч. </a:t>
            </a:r>
            <a:r>
              <a:rPr lang="en-US" sz="2000" dirty="0">
                <a:latin typeface="Bookman Old Style" pitchFamily="18" charset="0"/>
              </a:rPr>
              <a:t>3</a:t>
            </a:r>
            <a:r>
              <a:rPr lang="uk-UA" sz="2000" dirty="0">
                <a:latin typeface="Bookman Old Style" pitchFamily="18" charset="0"/>
              </a:rPr>
              <a:t> ст. 87 ГК; ч. 5 ст. 89 ЦК; ч. 4 ст. 25 Закону № 755).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1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73248"/>
              </p:ext>
            </p:extLst>
          </p:nvPr>
        </p:nvGraphicFramePr>
        <p:xfrm>
          <a:off x="827584" y="1284936"/>
          <a:ext cx="7333455" cy="5294959"/>
        </p:xfrm>
        <a:graphic>
          <a:graphicData uri="http://schemas.openxmlformats.org/drawingml/2006/table">
            <a:tbl>
              <a:tblPr/>
              <a:tblGrid>
                <a:gridCol w="2236959"/>
                <a:gridCol w="2686387"/>
                <a:gridCol w="2410109"/>
              </a:tblGrid>
              <a:tr h="2930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госптовариства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Статутний капітал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Мінімальний розмір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Особливості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46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Акціонерне товариство (АТ)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 менше від суми, еквівалентної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МЗП* (ч. 4 ст. 24 Закону про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госптовариства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Розділений на певну кількість акцій однакової номінальної вартості (ч. 2 ст. 80 ГК)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46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Товариство з обмеженою відповідальністю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ТзОВ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 передбачено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Поділений на частки, розмір яких установлюється статутом (ч. 1 ст. 140 ЦК)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46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Товариство з додатковою відповідальністю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ТзДВ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 передбачено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Поділений на частки, розмір яких установлюється статутом (ч. 1 ст. 151 ЦК)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304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* Мінімальна заробітна плата (станом на 01.01.2021 р.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– 6 000 грн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348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3893" y="198884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2400" b="1" dirty="0">
                <a:latin typeface="Bookman Old Style" pitchFamily="18" charset="0"/>
              </a:rPr>
              <a:t>Підставою для відображення в обліку</a:t>
            </a:r>
            <a:r>
              <a:rPr lang="uk-UA" sz="2400" dirty="0">
                <a:latin typeface="Bookman Old Style" pitchFamily="18" charset="0"/>
              </a:rPr>
              <a:t> емітента корпоративних прав (далі – емітент) збільшення розміру статутного капіталу є оригінал статуту в новій редакції (після </a:t>
            </a:r>
            <a:r>
              <a:rPr lang="uk-UA" sz="2400" dirty="0" err="1">
                <a:latin typeface="Bookman Old Style" pitchFamily="18" charset="0"/>
              </a:rPr>
              <a:t>держреєстрації</a:t>
            </a:r>
            <a:r>
              <a:rPr lang="uk-UA" sz="2400" dirty="0">
                <a:latin typeface="Bookman Old Style" pitchFamily="18" charset="0"/>
              </a:rPr>
              <a:t>), у якому вказаний розмір статутного капіталу з урахуванням збільшення.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27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70080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b="1" u="sng" dirty="0" smtClean="0">
                <a:latin typeface="Bookman Old Style" pitchFamily="18" charset="0"/>
              </a:rPr>
              <a:t>ВИЛУЧЕНИЙ КАПІТАЛ</a:t>
            </a:r>
            <a:r>
              <a:rPr lang="uk-UA" dirty="0" smtClean="0">
                <a:latin typeface="Bookman Old Style" pitchFamily="18" charset="0"/>
              </a:rPr>
              <a:t> – сума коштів, тимчасово вилучених з господарського та фінансового обороту.</a:t>
            </a:r>
          </a:p>
          <a:p>
            <a:pPr algn="just">
              <a:spcBef>
                <a:spcPct val="50000"/>
              </a:spcBef>
            </a:pPr>
            <a:r>
              <a:rPr lang="uk-UA" dirty="0" smtClean="0">
                <a:latin typeface="Bookman Old Style" pitchFamily="18" charset="0"/>
              </a:rPr>
              <a:t>Підприємство може викупити в акціонерів власні акції або частки в статутному капіталі в учасників з метою їх подальшого продажу або анулювання.</a:t>
            </a:r>
          </a:p>
          <a:p>
            <a:pPr algn="just">
              <a:spcBef>
                <a:spcPct val="50000"/>
              </a:spcBef>
            </a:pPr>
            <a:r>
              <a:rPr lang="uk-UA" dirty="0" smtClean="0">
                <a:latin typeface="Bookman Old Style" pitchFamily="18" charset="0"/>
              </a:rPr>
              <a:t>Акціонерне товариство має право викупити в акціонерів оплачені ними акції після прийняття такого рішення зборами акціонерів згідно зі статутом  тільки за рахунок коштів, що перевищують статутний капітал, і реалізувати або анулювати викуплені акції протягом одного року (ст. 32 Закону №1576).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01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556791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dirty="0" smtClean="0">
                <a:latin typeface="Bookman Old Style" pitchFamily="18" charset="0"/>
              </a:rPr>
              <a:t>У разі викупу частки (частини) учасника товариство з обмеженою відповідальність відповідно до його статуту товариство зобов'язане або реалізувати ці частки в порядку та в терміни, установлені статутом і законом, або зменшити розмір статутного капіталу (п. 4 ст. 147 ЦК). Товариство може викупити в учасника тільки повністю оплачену ним частину (частку). </a:t>
            </a:r>
          </a:p>
          <a:p>
            <a:pPr algn="just">
              <a:spcBef>
                <a:spcPct val="50000"/>
              </a:spcBef>
            </a:pPr>
            <a:r>
              <a:rPr lang="uk-UA" sz="2000" dirty="0" smtClean="0">
                <a:latin typeface="Bookman Old Style" pitchFamily="18" charset="0"/>
              </a:rPr>
              <a:t>Суми викуплених акцій (часток) формують (збільшують) вилучений капітал підприємства. При продажу (розміщені) акцій (часток) або їх анулюванні розмір вилученого капіталу зменшується.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72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72084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dirty="0" smtClean="0">
                <a:latin typeface="Bookman Old Style" pitchFamily="18" charset="0"/>
              </a:rPr>
              <a:t>Облік вилученого капіталу ведеться на рахунку </a:t>
            </a:r>
            <a:r>
              <a:rPr lang="uk-UA" sz="2400" b="1" dirty="0" smtClean="0">
                <a:latin typeface="Bookman Old Style" pitchFamily="18" charset="0"/>
              </a:rPr>
              <a:t>45 “Вилучений капітал”.</a:t>
            </a:r>
          </a:p>
          <a:p>
            <a:pPr algn="just">
              <a:spcBef>
                <a:spcPct val="50000"/>
              </a:spcBef>
            </a:pPr>
            <a:endParaRPr lang="uk-UA" sz="2400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uk-UA" sz="2400" dirty="0" smtClean="0">
                <a:latin typeface="Bookman Old Style" pitchFamily="18" charset="0"/>
              </a:rPr>
              <a:t>По </a:t>
            </a:r>
            <a:r>
              <a:rPr lang="uk-UA" sz="2400" b="1" dirty="0" err="1" smtClean="0">
                <a:latin typeface="Bookman Old Style" pitchFamily="18" charset="0"/>
              </a:rPr>
              <a:t>Дт</a:t>
            </a:r>
            <a:r>
              <a:rPr lang="uk-UA" sz="2400" b="1" dirty="0" smtClean="0">
                <a:latin typeface="Bookman Old Style" pitchFamily="18" charset="0"/>
              </a:rPr>
              <a:t> </a:t>
            </a:r>
            <a:r>
              <a:rPr lang="uk-UA" sz="2400" dirty="0" smtClean="0">
                <a:latin typeface="Bookman Old Style" pitchFamily="18" charset="0"/>
              </a:rPr>
              <a:t>рахунка </a:t>
            </a:r>
            <a:r>
              <a:rPr lang="uk-UA" sz="2400" b="1" dirty="0" smtClean="0">
                <a:latin typeface="Bookman Old Style" pitchFamily="18" charset="0"/>
              </a:rPr>
              <a:t>45</a:t>
            </a:r>
            <a:r>
              <a:rPr lang="uk-UA" sz="2400" dirty="0" smtClean="0">
                <a:latin typeface="Bookman Old Style" pitchFamily="18" charset="0"/>
              </a:rPr>
              <a:t> відображається фактична собівартість акцій власної емісії або часток, викуплених господарським товариством у його учасників, по </a:t>
            </a:r>
            <a:r>
              <a:rPr lang="uk-UA" sz="2400" b="1" dirty="0" err="1" smtClean="0">
                <a:latin typeface="Bookman Old Style" pitchFamily="18" charset="0"/>
              </a:rPr>
              <a:t>Кт</a:t>
            </a:r>
            <a:r>
              <a:rPr lang="uk-UA" sz="2400" dirty="0" smtClean="0">
                <a:latin typeface="Bookman Old Style" pitchFamily="18" charset="0"/>
              </a:rPr>
              <a:t> – вартість анульованих або перепроданих акцій (часток).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88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61520"/>
            <a:ext cx="9144000" cy="2348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5934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dirty="0" smtClean="0">
                <a:latin typeface="Bookman Old Style" pitchFamily="18" charset="0"/>
              </a:rPr>
              <a:t>Як правило, для відображення вилученого капіталу в бухгалтерському обліку застосовуються субрахунки:</a:t>
            </a:r>
          </a:p>
          <a:p>
            <a:pPr algn="just">
              <a:spcBef>
                <a:spcPct val="50000"/>
              </a:spcBef>
            </a:pPr>
            <a:r>
              <a:rPr lang="uk-UA" sz="2400" b="1" dirty="0" smtClean="0">
                <a:latin typeface="Bookman Old Style" pitchFamily="18" charset="0"/>
              </a:rPr>
              <a:t>451 “Вилучені акції”</a:t>
            </a:r>
            <a:r>
              <a:rPr lang="uk-UA" sz="2400" dirty="0" smtClean="0">
                <a:latin typeface="Bookman Old Style" pitchFamily="18" charset="0"/>
              </a:rPr>
              <a:t> – відображається викуп товариством власних акцій в учасників;</a:t>
            </a:r>
          </a:p>
          <a:p>
            <a:pPr algn="just">
              <a:spcBef>
                <a:spcPct val="50000"/>
              </a:spcBef>
            </a:pPr>
            <a:r>
              <a:rPr lang="uk-UA" sz="2400" b="1" dirty="0" smtClean="0">
                <a:latin typeface="Bookman Old Style" pitchFamily="18" charset="0"/>
              </a:rPr>
              <a:t>452 “Вилучені вклади та паї”</a:t>
            </a:r>
            <a:r>
              <a:rPr lang="uk-UA" sz="2400" dirty="0" smtClean="0">
                <a:latin typeface="Bookman Old Style" pitchFamily="18" charset="0"/>
              </a:rPr>
              <a:t> – викуп товариством часток (внесків, паїв) в учасників.</a:t>
            </a:r>
            <a:endParaRPr lang="uk-UA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19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90600"/>
          </a:xfrm>
        </p:spPr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90145"/>
            <a:ext cx="417646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spcBef>
                <a:spcPct val="50000"/>
              </a:spcBef>
              <a:defRPr/>
            </a:pPr>
            <a:r>
              <a:rPr lang="uk-UA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ПРИКЛАД 5</a:t>
            </a:r>
          </a:p>
          <a:p>
            <a:pPr indent="182563" algn="just">
              <a:spcBef>
                <a:spcPct val="50000"/>
              </a:spcBef>
              <a:defRPr/>
            </a:pPr>
            <a:r>
              <a:rPr lang="uk-UA" dirty="0">
                <a:latin typeface="Bookman Old Style" pitchFamily="18" charset="0"/>
              </a:rPr>
              <a:t>Загальними зборами акціонерів прийняте рішення про зменшення статутного капіталу на 100 000 грн. шляхом викупу та анулювання </a:t>
            </a:r>
            <a:br>
              <a:rPr lang="uk-UA" dirty="0">
                <a:latin typeface="Bookman Old Style" pitchFamily="18" charset="0"/>
              </a:rPr>
            </a:br>
            <a:r>
              <a:rPr lang="uk-UA" dirty="0">
                <a:latin typeface="Bookman Old Style" pitchFamily="18" charset="0"/>
              </a:rPr>
              <a:t>25 000 шт. власних акцій. При цьому акції викуповуються за ціною 3 грн., а їх номінальна вартість – 4 грн. </a:t>
            </a:r>
            <a:br>
              <a:rPr lang="uk-UA" dirty="0">
                <a:latin typeface="Bookman Old Style" pitchFamily="18" charset="0"/>
              </a:rPr>
            </a:br>
            <a:r>
              <a:rPr lang="uk-UA" dirty="0">
                <a:latin typeface="Bookman Old Style" pitchFamily="18" charset="0"/>
              </a:rPr>
              <a:t>(див. табл.2).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420888"/>
            <a:ext cx="341987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30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33782"/>
              </p:ext>
            </p:extLst>
          </p:nvPr>
        </p:nvGraphicFramePr>
        <p:xfrm>
          <a:off x="457200" y="1600200"/>
          <a:ext cx="8229600" cy="4937222"/>
        </p:xfrm>
        <a:graphic>
          <a:graphicData uri="http://schemas.openxmlformats.org/drawingml/2006/table">
            <a:tbl>
              <a:tblPr/>
              <a:tblGrid>
                <a:gridCol w="631825"/>
                <a:gridCol w="3482975"/>
                <a:gridCol w="1447800"/>
                <a:gridCol w="1430338"/>
                <a:gridCol w="1236662"/>
              </a:tblGrid>
              <a:tr h="9238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№з/п</a:t>
                      </a:r>
                      <a:endParaRPr kumimoji="0" lang="ru-RU" sz="2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 операції</a:t>
                      </a:r>
                      <a:endParaRPr kumimoji="0" lang="ru-RU" sz="2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Сума, </a:t>
                      </a:r>
                      <a:r>
                        <a:rPr kumimoji="0" lang="uk-UA" sz="2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kumimoji="0" lang="ru-RU" sz="2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Кореспонденція рахунків</a:t>
                      </a:r>
                      <a:endParaRPr kumimoji="0" lang="ru-RU" sz="2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kumimoji="0" lang="ru-RU" sz="25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kumimoji="0" lang="ru-RU" sz="2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Викуплені акції власної емісії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75 000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Виплачена компенсація вартості акцій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75 000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301,311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Перевищення номінальної вартості акцій над купівельною віднесене на збільшення додаткового капіталу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Погашені викуплені акції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1985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29150"/>
            <a:ext cx="7344816" cy="2228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935514"/>
            <a:ext cx="7632848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95000"/>
              </a:lnSpc>
              <a:spcBef>
                <a:spcPct val="0"/>
              </a:spcBef>
              <a:defRPr/>
            </a:pPr>
            <a:r>
              <a:rPr lang="uk-UA" sz="2400" dirty="0">
                <a:latin typeface="Bookman Old Style" pitchFamily="18" charset="0"/>
              </a:rPr>
              <a:t>АТ і ТОВ </a:t>
            </a:r>
            <a:r>
              <a:rPr lang="uk-UA" sz="2400" b="1" dirty="0">
                <a:latin typeface="Bookman Old Style" pitchFamily="18" charset="0"/>
              </a:rPr>
              <a:t>зобов’язані зменшити розмір статутного капіталу</a:t>
            </a:r>
            <a:r>
              <a:rPr lang="uk-UA" sz="2400" dirty="0">
                <a:latin typeface="Bookman Old Style" pitchFamily="18" charset="0"/>
              </a:rPr>
              <a:t> в тому випадку, якщо за результатами другого і кожного наступного фінансового року вартість їх чистих активів виявиться меншою, ніж вартість статутного капіталу.</a:t>
            </a:r>
            <a:endParaRPr lang="en-US" sz="2400" dirty="0">
              <a:latin typeface="Bookman Old Style" pitchFamily="18" charset="0"/>
            </a:endParaRPr>
          </a:p>
          <a:p>
            <a:pPr indent="358775" algn="just">
              <a:lnSpc>
                <a:spcPct val="95000"/>
              </a:lnSpc>
              <a:spcBef>
                <a:spcPct val="0"/>
              </a:spcBef>
              <a:defRPr/>
            </a:pPr>
            <a:r>
              <a:rPr lang="uk-UA" sz="2400" dirty="0">
                <a:solidFill>
                  <a:schemeClr val="accent4"/>
                </a:solidFill>
                <a:latin typeface="Bookman Old Style" pitchFamily="18" charset="0"/>
              </a:rPr>
              <a:t>Вартість чистих активів – це вартість активів мінус вартість зобов’язань, тобто це вартість власного капіталу підприємства.</a:t>
            </a:r>
            <a:endParaRPr lang="ru-RU" sz="2400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71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Приклад 6</a:t>
            </a:r>
          </a:p>
          <a:p>
            <a:pPr indent="355600" algn="just">
              <a:defRPr/>
            </a:pPr>
            <a:r>
              <a:rPr lang="uk-UA" sz="2400" dirty="0">
                <a:latin typeface="Bookman Old Style" pitchFamily="18" charset="0"/>
              </a:rPr>
              <a:t>ТОВ “Вересень” із метою приведення розміру СК у відповідність із розміром чистих активів зменшило розмір СК з </a:t>
            </a:r>
            <a:r>
              <a:rPr lang="uk-UA" sz="2400" b="1" dirty="0">
                <a:latin typeface="Bookman Old Style" pitchFamily="18" charset="0"/>
              </a:rPr>
              <a:t>500000 грн</a:t>
            </a:r>
            <a:r>
              <a:rPr lang="uk-UA" sz="2400" dirty="0">
                <a:latin typeface="Bookman Old Style" pitchFamily="18" charset="0"/>
              </a:rPr>
              <a:t>. до </a:t>
            </a:r>
            <a:r>
              <a:rPr lang="uk-UA" sz="2400" b="1" dirty="0">
                <a:latin typeface="Bookman Old Style" pitchFamily="18" charset="0"/>
              </a:rPr>
              <a:t>300000 грн</a:t>
            </a:r>
            <a:r>
              <a:rPr lang="uk-UA" sz="2400" dirty="0">
                <a:latin typeface="Bookman Old Style" pitchFamily="18" charset="0"/>
              </a:rPr>
              <a:t>. Виплати учасникові ТОВ “Травень” не проводилися.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916832"/>
            <a:ext cx="341987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48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37139"/>
              </p:ext>
            </p:extLst>
          </p:nvPr>
        </p:nvGraphicFramePr>
        <p:xfrm>
          <a:off x="611561" y="1484784"/>
          <a:ext cx="8352928" cy="5239007"/>
        </p:xfrm>
        <a:graphic>
          <a:graphicData uri="http://schemas.openxmlformats.org/drawingml/2006/table">
            <a:tbl>
              <a:tblPr/>
              <a:tblGrid>
                <a:gridCol w="432047"/>
                <a:gridCol w="3327649"/>
                <a:gridCol w="1676400"/>
                <a:gridCol w="609600"/>
                <a:gridCol w="685800"/>
                <a:gridCol w="914400"/>
                <a:gridCol w="609600"/>
                <a:gridCol w="97432"/>
              </a:tblGrid>
              <a:tr h="536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 з/п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Зміст операції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Первинні документи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Бухгалтерський облік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Дт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Кт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Сума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3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Облік в емітента ТОВ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“Вересень”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Зменшено розмір СК до рівня чистих активів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Протокол загальних зборів учасників, нова редакція статуту, бухгалтерська довідка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Віднесено суму зменшення СК на розрахунки з учасниками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Бухгалтерська довідка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Списано збитки за рахунок зменшення СК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44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Облік в інвестора ТОВ “Травень” (частка в статуті – 15%)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Зменшено розмір СК об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єкта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інвестування до рівня чистих активів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Протокол загальних зборів учасників, нова редакція статуту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Зменшено до справедливої вартості балансову вартість інвестиції на дату балансу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Фінансовий звіт ТОВ “Вересень”, бухгалтерська довідка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09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8136904" cy="3212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7208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     </a:t>
            </a:r>
            <a:r>
              <a:rPr lang="ru-RU" sz="2000" dirty="0" err="1" smtClean="0">
                <a:latin typeface="Century Gothic" pitchFamily="34" charset="0"/>
              </a:rPr>
              <a:t>Розмір</a:t>
            </a:r>
            <a:r>
              <a:rPr lang="ru-RU" sz="2000" dirty="0" smtClean="0">
                <a:latin typeface="Century Gothic" pitchFamily="34" charset="0"/>
              </a:rPr>
              <a:t> статутного </a:t>
            </a:r>
            <a:r>
              <a:rPr lang="ru-RU" sz="2000" dirty="0" err="1" smtClean="0">
                <a:latin typeface="Century Gothic" pitchFamily="34" charset="0"/>
              </a:rPr>
              <a:t>капіталу</a:t>
            </a:r>
            <a:r>
              <a:rPr lang="ru-RU" sz="2000" dirty="0" smtClean="0">
                <a:latin typeface="Century Gothic" pitchFamily="34" charset="0"/>
              </a:rPr>
              <a:t> на момент </a:t>
            </a:r>
            <a:r>
              <a:rPr lang="ru-RU" sz="2000" dirty="0" err="1" smtClean="0">
                <a:latin typeface="Century Gothic" pitchFamily="34" charset="0"/>
              </a:rPr>
              <a:t>створення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госптовариств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визначено</a:t>
            </a:r>
            <a:r>
              <a:rPr lang="ru-RU" sz="2000" dirty="0" smtClean="0">
                <a:latin typeface="Century Gothic" pitchFamily="34" charset="0"/>
              </a:rPr>
              <a:t> у ст. 52 та ст. 65 ЗУ "Про </a:t>
            </a:r>
            <a:r>
              <a:rPr lang="ru-RU" sz="2000" dirty="0" err="1" smtClean="0">
                <a:latin typeface="Century Gothic" pitchFamily="34" charset="0"/>
              </a:rPr>
              <a:t>господарські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товариства</a:t>
            </a:r>
            <a:r>
              <a:rPr lang="ru-RU" sz="2000" dirty="0" smtClean="0">
                <a:latin typeface="Century Gothic" pitchFamily="34" charset="0"/>
              </a:rPr>
              <a:t>" </a:t>
            </a:r>
            <a:r>
              <a:rPr lang="ru-RU" sz="2000" dirty="0" err="1" smtClean="0">
                <a:latin typeface="Century Gothic" pitchFamily="34" charset="0"/>
              </a:rPr>
              <a:t>від</a:t>
            </a:r>
            <a:r>
              <a:rPr lang="ru-RU" sz="2000" dirty="0" smtClean="0">
                <a:latin typeface="Century Gothic" pitchFamily="34" charset="0"/>
              </a:rPr>
              <a:t> 19.02.91 р. N 1576-XII, а </a:t>
            </a:r>
            <a:r>
              <a:rPr lang="ru-RU" sz="2000" dirty="0" err="1" smtClean="0">
                <a:latin typeface="Century Gothic" pitchFamily="34" charset="0"/>
              </a:rPr>
              <a:t>також</a:t>
            </a:r>
            <a:r>
              <a:rPr lang="ru-RU" sz="2000" dirty="0" smtClean="0">
                <a:latin typeface="Century Gothic" pitchFamily="34" charset="0"/>
              </a:rPr>
              <a:t> у ст. 14 ЗУ "Про </a:t>
            </a:r>
            <a:r>
              <a:rPr lang="ru-RU" sz="2000" dirty="0" err="1" smtClean="0">
                <a:latin typeface="Century Gothic" pitchFamily="34" charset="0"/>
              </a:rPr>
              <a:t>акціонерні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товариства</a:t>
            </a:r>
            <a:r>
              <a:rPr lang="ru-RU" sz="2000" dirty="0" smtClean="0">
                <a:latin typeface="Century Gothic" pitchFamily="34" charset="0"/>
              </a:rPr>
              <a:t>" </a:t>
            </a:r>
            <a:r>
              <a:rPr lang="ru-RU" sz="2000" dirty="0" err="1" smtClean="0">
                <a:latin typeface="Century Gothic" pitchFamily="34" charset="0"/>
              </a:rPr>
              <a:t>від</a:t>
            </a:r>
            <a:r>
              <a:rPr lang="ru-RU" sz="2000" dirty="0" smtClean="0">
                <a:latin typeface="Century Gothic" pitchFamily="34" charset="0"/>
              </a:rPr>
              <a:t> 17.09.2008 р. N 514-VI для АТ, </a:t>
            </a:r>
            <a:r>
              <a:rPr lang="ru-RU" sz="2000" dirty="0" err="1" smtClean="0">
                <a:latin typeface="Century Gothic" pitchFamily="34" charset="0"/>
              </a:rPr>
              <a:t>створених</a:t>
            </a:r>
            <a:r>
              <a:rPr lang="ru-RU" sz="2000" dirty="0" smtClean="0">
                <a:latin typeface="Century Gothic" pitchFamily="34" charset="0"/>
              </a:rPr>
              <a:t> з 30.04.2009 р., та АТ, </a:t>
            </a:r>
            <a:r>
              <a:rPr lang="ru-RU" sz="2000" dirty="0" err="1" smtClean="0">
                <a:latin typeface="Century Gothic" pitchFamily="34" charset="0"/>
              </a:rPr>
              <a:t>внутрішні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положення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яких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приведені</a:t>
            </a:r>
            <a:r>
              <a:rPr lang="ru-RU" sz="2000" dirty="0" smtClean="0">
                <a:latin typeface="Century Gothic" pitchFamily="34" charset="0"/>
              </a:rPr>
              <a:t> у </a:t>
            </a:r>
            <a:r>
              <a:rPr lang="ru-RU" sz="2000" dirty="0" err="1" smtClean="0">
                <a:latin typeface="Century Gothic" pitchFamily="34" charset="0"/>
              </a:rPr>
              <a:t>відповідність</a:t>
            </a:r>
            <a:r>
              <a:rPr lang="ru-RU" sz="2000" dirty="0" smtClean="0">
                <a:latin typeface="Century Gothic" pitchFamily="34" charset="0"/>
              </a:rPr>
              <a:t> з нормами </a:t>
            </a:r>
            <a:r>
              <a:rPr lang="ru-RU" sz="2000" dirty="0" err="1" smtClean="0">
                <a:latin typeface="Century Gothic" pitchFamily="34" charset="0"/>
              </a:rPr>
              <a:t>цього</a:t>
            </a:r>
            <a:r>
              <a:rPr lang="ru-RU" sz="2000" dirty="0" smtClean="0">
                <a:latin typeface="Century Gothic" pitchFamily="34" charset="0"/>
              </a:rPr>
              <a:t> Закону.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8904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</a:t>
            </a:r>
            <a:r>
              <a:rPr lang="ru-RU" sz="2000" dirty="0" smtClean="0">
                <a:latin typeface="Century Gothic" pitchFamily="34" charset="0"/>
              </a:rPr>
              <a:t>Для </a:t>
            </a:r>
            <a:r>
              <a:rPr lang="ru-RU" sz="2000" dirty="0" err="1">
                <a:latin typeface="Century Gothic" pitchFamily="34" charset="0"/>
              </a:rPr>
              <a:t>приватних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підприємств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розмір</a:t>
            </a:r>
            <a:r>
              <a:rPr lang="ru-RU" sz="2000" dirty="0">
                <a:latin typeface="Century Gothic" pitchFamily="34" charset="0"/>
              </a:rPr>
              <a:t> статутного фонду </a:t>
            </a:r>
            <a:r>
              <a:rPr lang="ru-RU" sz="2000" b="1" u="sng" dirty="0">
                <a:latin typeface="Century Gothic" pitchFamily="34" charset="0"/>
              </a:rPr>
              <a:t>не </a:t>
            </a:r>
            <a:r>
              <a:rPr lang="ru-RU" sz="2000" b="1" u="sng" dirty="0" err="1">
                <a:latin typeface="Century Gothic" pitchFamily="34" charset="0"/>
              </a:rPr>
              <a:t>встановлений</a:t>
            </a:r>
            <a:r>
              <a:rPr lang="ru-RU" sz="2000" b="1" u="sng" dirty="0">
                <a:latin typeface="Century Gothic" pitchFamily="34" charset="0"/>
              </a:rPr>
              <a:t> </a:t>
            </a:r>
            <a:r>
              <a:rPr lang="ru-RU" sz="2000" dirty="0">
                <a:latin typeface="Century Gothic" pitchFamily="34" charset="0"/>
              </a:rPr>
              <a:t>(лист </a:t>
            </a:r>
            <a:r>
              <a:rPr lang="ru-RU" sz="2000" dirty="0" err="1">
                <a:latin typeface="Century Gothic" pitchFamily="34" charset="0"/>
              </a:rPr>
              <a:t>Держкомпідприємництва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від</a:t>
            </a:r>
            <a:r>
              <a:rPr lang="ru-RU" sz="2000" dirty="0">
                <a:latin typeface="Century Gothic" pitchFamily="34" charset="0"/>
              </a:rPr>
              <a:t> 26.03.2004 р. N 1858). </a:t>
            </a:r>
          </a:p>
        </p:txBody>
      </p:sp>
    </p:spTree>
    <p:extLst>
      <p:ext uri="{BB962C8B-B14F-4D97-AF65-F5344CB8AC3E}">
        <p14:creationId xmlns:p14="http://schemas.microsoft.com/office/powerpoint/2010/main" val="80592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4. Порядок збільшення та зменшення статутного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29150"/>
            <a:ext cx="7344816" cy="2228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62880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2400" b="1" u="sng" dirty="0">
                <a:latin typeface="Bookman Old Style" pitchFamily="18" charset="0"/>
              </a:rPr>
              <a:t>ДЛЯ АТ</a:t>
            </a:r>
            <a:endParaRPr lang="ru-RU" sz="2400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sz="2000" dirty="0">
                <a:latin typeface="Bookman Old Style" pitchFamily="18" charset="0"/>
              </a:rPr>
              <a:t>АТ має право зменшити розмір статутного капіталу в такі способи (ч. 2 ст. 157 ЦК; ст. 32, 39 Закону № 1576; п. 17, 18 ч. </a:t>
            </a:r>
            <a:r>
              <a:rPr lang="en-US" sz="2000" dirty="0">
                <a:latin typeface="Bookman Old Style" pitchFamily="18" charset="0"/>
              </a:rPr>
              <a:t>IV </a:t>
            </a:r>
            <a:r>
              <a:rPr lang="uk-UA" sz="2000" dirty="0">
                <a:latin typeface="Bookman Old Style" pitchFamily="18" charset="0"/>
              </a:rPr>
              <a:t>Положення № 158):</a:t>
            </a:r>
            <a:endParaRPr lang="ru-RU" sz="2000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sz="2000" dirty="0">
                <a:latin typeface="Bookman Old Style" pitchFamily="18" charset="0"/>
              </a:rPr>
              <a:t>– зменшити номінальну вартість раніше випущених акцій, при цьому компенсувати акціонерам збитки від такого зменшення;</a:t>
            </a:r>
            <a:endParaRPr lang="ru-RU" sz="2000" dirty="0">
              <a:latin typeface="Bookman Old Style" pitchFamily="18" charset="0"/>
            </a:endParaRPr>
          </a:p>
          <a:p>
            <a:pPr indent="358775" algn="just">
              <a:spcBef>
                <a:spcPct val="0"/>
              </a:spcBef>
              <a:defRPr/>
            </a:pPr>
            <a:r>
              <a:rPr lang="uk-UA" sz="2000" dirty="0">
                <a:latin typeface="Bookman Old Style" pitchFamily="18" charset="0"/>
              </a:rPr>
              <a:t>– зменшити кількість раніше випущених акцій шляхом їх викупу та анулювання (якщо це передбачено статутом АТ) і тільки за рахунок сум, які перевищують статутний капітал.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9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5. Облік пайового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29150"/>
            <a:ext cx="7344816" cy="2228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720840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400" b="1" u="sng" dirty="0"/>
              <a:t>ПАЙОВИЙ КАПІТАЛ </a:t>
            </a:r>
            <a:r>
              <a:rPr lang="uk-UA" sz="4400" dirty="0"/>
              <a:t>– </a:t>
            </a:r>
            <a:r>
              <a:rPr lang="uk-UA" sz="2400" dirty="0" smtClean="0"/>
              <a:t>різновид </a:t>
            </a:r>
            <a:r>
              <a:rPr lang="uk-UA" sz="2400" dirty="0"/>
              <a:t>власного капіталу. Як і статутний капітал, пайовий капітал є початковим капіталом та основним джерелом формування власного капіталу товариства (підприємства</a:t>
            </a:r>
            <a:r>
              <a:rPr lang="uk-UA" sz="2400" dirty="0" smtClean="0"/>
              <a:t>).</a:t>
            </a:r>
            <a:endParaRPr lang="ru-RU" sz="2400" dirty="0" smtClean="0"/>
          </a:p>
          <a:p>
            <a:pPr algn="just">
              <a:defRPr/>
            </a:pPr>
            <a:endParaRPr lang="ru-RU" sz="2400" b="1" u="sng" dirty="0"/>
          </a:p>
          <a:p>
            <a:pPr algn="just">
              <a:defRPr/>
            </a:pPr>
            <a:r>
              <a:rPr lang="uk-UA" sz="2400" b="1" u="sng" dirty="0" smtClean="0"/>
              <a:t>ПАЙОВИЙ </a:t>
            </a:r>
            <a:r>
              <a:rPr lang="uk-UA" sz="2400" b="1" u="sng" dirty="0"/>
              <a:t>КАПІТАЛ </a:t>
            </a:r>
            <a:r>
              <a:rPr lang="uk-UA" sz="2400" dirty="0"/>
              <a:t>– це сукупність коштів фізичних і юридичних осіб, добровільно розміщених у товаристві для здійснення його господарської діяльності.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40995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5. Облік пайового капіталу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29150"/>
            <a:ext cx="7344816" cy="2228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62880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2800" dirty="0"/>
              <a:t>Пайовий капітал створюється на підставі обов’язкових (субрах.402.1) і додаткових (субрах.402.2) пайових внесків пайовиків.</a:t>
            </a:r>
            <a:endParaRPr lang="ru-RU" sz="2800" dirty="0"/>
          </a:p>
          <a:p>
            <a:pPr indent="358775" algn="just">
              <a:spcBef>
                <a:spcPct val="0"/>
              </a:spcBef>
              <a:defRPr/>
            </a:pPr>
            <a:r>
              <a:rPr lang="uk-UA" sz="2800" dirty="0"/>
              <a:t>Спільно пайовики формують ЮРИДИЧНУ ОСОБУ – виробничий кооператив, кредитну спілку, житлово-будівельний кооператив, споживче товариство,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uk-UA" sz="2800" dirty="0"/>
              <a:t>колективне сільськогосподарське підприємство.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4099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5. Облік пайового капіталу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Приклад 2</a:t>
            </a:r>
          </a:p>
          <a:p>
            <a:pPr indent="358775" algn="just">
              <a:spcBef>
                <a:spcPct val="0"/>
              </a:spcBef>
              <a:defRPr/>
            </a:pPr>
            <a:r>
              <a:rPr lang="uk-UA" sz="2000" dirty="0"/>
              <a:t>Загальні збори членів кредитної спілки “Світанок” у кількості 500 членів прийняли рішення про внесення обов’язкових пайових внесків у розмірі 200 грн. на кожного члена спілки.</a:t>
            </a:r>
          </a:p>
          <a:p>
            <a:pPr indent="358775" algn="just">
              <a:spcBef>
                <a:spcPct val="0"/>
              </a:spcBef>
              <a:defRPr/>
            </a:pPr>
            <a:r>
              <a:rPr lang="uk-UA" sz="2000" dirty="0"/>
              <a:t>Операція з унесення цих внесків у касу спілки буде відображена в бухгалтерському обліку проведенням: </a:t>
            </a:r>
          </a:p>
          <a:p>
            <a:pPr indent="358775" algn="just">
              <a:spcBef>
                <a:spcPct val="0"/>
              </a:spcBef>
              <a:defRPr/>
            </a:pPr>
            <a:r>
              <a:rPr lang="uk-UA" sz="2000" dirty="0" err="1"/>
              <a:t>Дт</a:t>
            </a:r>
            <a:r>
              <a:rPr lang="uk-UA" sz="2000" dirty="0"/>
              <a:t> 301 – </a:t>
            </a:r>
            <a:r>
              <a:rPr lang="uk-UA" sz="2000" dirty="0" err="1"/>
              <a:t>Кт</a:t>
            </a:r>
            <a:r>
              <a:rPr lang="uk-UA" sz="2000" dirty="0"/>
              <a:t> 402.1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1772816"/>
            <a:ext cx="410445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995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5. Облік пайового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8208912" cy="2612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72084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2000" dirty="0"/>
              <a:t>Після закінчення звітного року отриманий чистий прибуток у розмірі 50 000 грн. Рішенням загальних зборів 40 % прибутку направляється на розподіл членам спілки пропорційно розмірам обов’язкових пайових внесків з подальшим включенням їх до пайового капіталу.</a:t>
            </a:r>
            <a:endParaRPr lang="ru-RU" sz="2000" dirty="0"/>
          </a:p>
          <a:p>
            <a:pPr indent="358775" algn="just">
              <a:spcBef>
                <a:spcPct val="0"/>
              </a:spcBef>
              <a:defRPr/>
            </a:pPr>
            <a:r>
              <a:rPr lang="uk-UA" sz="2000" dirty="0"/>
              <a:t>У бухгалтерському обліку вказані операції відображаються такими проведеннями (в аналітичному обліку за членами спілки)</a:t>
            </a:r>
            <a:r>
              <a:rPr lang="pl-PL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54767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5. Облік пайового капіталу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73625"/>
              </p:ext>
            </p:extLst>
          </p:nvPr>
        </p:nvGraphicFramePr>
        <p:xfrm>
          <a:off x="457200" y="1600200"/>
          <a:ext cx="8429625" cy="4902836"/>
        </p:xfrm>
        <a:graphic>
          <a:graphicData uri="http://schemas.openxmlformats.org/drawingml/2006/table">
            <a:tbl>
              <a:tblPr/>
              <a:tblGrid>
                <a:gridCol w="788987"/>
                <a:gridCol w="3598863"/>
                <a:gridCol w="1530350"/>
                <a:gridCol w="1250950"/>
                <a:gridCol w="1260475"/>
              </a:tblGrid>
              <a:tr h="714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п/</a:t>
                      </a: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п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Зміст операції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Сума,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грн.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Кореспонден-ція рахунків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Дт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Кт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1.</a:t>
                      </a:r>
                      <a:endParaRPr kumimoji="0" lang="uk-UA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Розподілений дохід на обов</a:t>
                      </a:r>
                      <a:r>
                        <a:rPr kumimoji="0" lang="uk-UA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язкові пайові внески кожному пайовику</a:t>
                      </a:r>
                      <a:endParaRPr kumimoji="0" lang="uk-UA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40,00</a:t>
                      </a:r>
                      <a:endParaRPr kumimoji="0" lang="uk-UA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441</a:t>
                      </a:r>
                      <a:endParaRPr kumimoji="0" lang="uk-UA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673</a:t>
                      </a:r>
                      <a:endParaRPr kumimoji="0" lang="uk-UA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2.</a:t>
                      </a:r>
                      <a:endParaRPr kumimoji="0" lang="uk-UA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Збільшені пайові внески кожного пайовика</a:t>
                      </a:r>
                      <a:endParaRPr kumimoji="0" lang="uk-UA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40,00</a:t>
                      </a:r>
                      <a:endParaRPr kumimoji="0" lang="uk-UA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673</a:t>
                      </a:r>
                      <a:endParaRPr kumimoji="0" lang="uk-UA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402.2</a:t>
                      </a:r>
                      <a:endParaRPr kumimoji="0" lang="uk-UA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5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5. Облік пайового капіталу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38" y="3617640"/>
            <a:ext cx="4104457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sz="1600" b="1" dirty="0">
                <a:solidFill>
                  <a:srgbClr val="0070C0"/>
                </a:solidFill>
              </a:rPr>
              <a:t>Приклад 3</a:t>
            </a:r>
          </a:p>
          <a:p>
            <a:pPr indent="358775" algn="just">
              <a:spcBef>
                <a:spcPct val="0"/>
              </a:spcBef>
              <a:defRPr/>
            </a:pPr>
            <a:r>
              <a:rPr lang="uk-UA" dirty="0"/>
              <a:t>Після закінчення звітного року споживчим товариством (у кількості 200 чоловік) отримані збитки в розмірі 42 000 грн. Загальними зборами споживчого товариства прийняте рішення про покриття збитків обов’язковими пайовими внесками пайовиків.</a:t>
            </a:r>
            <a:r>
              <a:rPr lang="ru-RU" dirty="0"/>
              <a:t> </a:t>
            </a:r>
          </a:p>
          <a:p>
            <a:pPr indent="358775" algn="just">
              <a:spcBef>
                <a:spcPct val="0"/>
              </a:spcBef>
              <a:defRPr/>
            </a:pPr>
            <a:r>
              <a:rPr lang="uk-UA" dirty="0"/>
              <a:t>Ці операції відображаються в бухгалтерському обліку за кожним пайовиком таким проведенням: </a:t>
            </a:r>
            <a:r>
              <a:rPr lang="uk-UA" sz="1600" dirty="0" err="1"/>
              <a:t>Дт</a:t>
            </a:r>
            <a:r>
              <a:rPr lang="uk-UA" sz="1600" dirty="0"/>
              <a:t> </a:t>
            </a:r>
            <a:r>
              <a:rPr lang="uk-UA" sz="1600" b="1" dirty="0"/>
              <a:t>402.1</a:t>
            </a:r>
            <a:r>
              <a:rPr lang="uk-UA" sz="1600" dirty="0"/>
              <a:t> – </a:t>
            </a:r>
            <a:r>
              <a:rPr lang="uk-UA" sz="1600" dirty="0" err="1"/>
              <a:t>Кт</a:t>
            </a:r>
            <a:r>
              <a:rPr lang="uk-UA" sz="1600" dirty="0"/>
              <a:t> </a:t>
            </a:r>
            <a:r>
              <a:rPr lang="uk-UA" sz="1600" b="1" dirty="0"/>
              <a:t>442</a:t>
            </a:r>
            <a:r>
              <a:rPr lang="uk-UA" sz="1600" dirty="0"/>
              <a:t> 42 000 </a:t>
            </a:r>
            <a:r>
              <a:rPr lang="uk-UA" sz="1600" dirty="0" err="1"/>
              <a:t>грн</a:t>
            </a:r>
            <a:r>
              <a:rPr lang="uk-UA" sz="1600" dirty="0"/>
              <a:t> (210 </a:t>
            </a:r>
            <a:r>
              <a:rPr lang="uk-UA" sz="1600" dirty="0" err="1"/>
              <a:t>грн</a:t>
            </a:r>
            <a:r>
              <a:rPr lang="uk-UA" sz="1600" dirty="0"/>
              <a:t> * 200 чол</a:t>
            </a:r>
            <a:r>
              <a:rPr lang="uk-UA" sz="1600" dirty="0" smtClean="0"/>
              <a:t>.)</a:t>
            </a: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238" y="3643714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>
              <a:spcBef>
                <a:spcPct val="0"/>
              </a:spcBef>
              <a:defRPr/>
            </a:pPr>
            <a:r>
              <a:rPr lang="uk-UA" dirty="0"/>
              <a:t>Після покриття збитків загальними зборами споживчого товариства прийняте рішення про поповнення обов’язкових внесків у розмірі 210 грн. на кожного члена товариства.</a:t>
            </a:r>
            <a:r>
              <a:rPr lang="ru-RU" dirty="0"/>
              <a:t> </a:t>
            </a:r>
          </a:p>
          <a:p>
            <a:pPr indent="358775" algn="just">
              <a:spcBef>
                <a:spcPct val="0"/>
              </a:spcBef>
              <a:defRPr/>
            </a:pPr>
            <a:r>
              <a:rPr lang="uk-UA" sz="1600" dirty="0" err="1"/>
              <a:t>Дт</a:t>
            </a:r>
            <a:r>
              <a:rPr lang="uk-UA" sz="1600" dirty="0"/>
              <a:t> </a:t>
            </a:r>
            <a:r>
              <a:rPr lang="uk-UA" sz="1600" b="1" dirty="0"/>
              <a:t>301</a:t>
            </a:r>
            <a:r>
              <a:rPr lang="uk-UA" sz="1600" dirty="0"/>
              <a:t> – </a:t>
            </a:r>
            <a:r>
              <a:rPr lang="uk-UA" sz="1600" dirty="0" err="1"/>
              <a:t>Кт</a:t>
            </a:r>
            <a:r>
              <a:rPr lang="uk-UA" sz="1600" dirty="0"/>
              <a:t> </a:t>
            </a:r>
            <a:r>
              <a:rPr lang="uk-UA" sz="1600" b="1" dirty="0"/>
              <a:t>402.1</a:t>
            </a:r>
            <a:r>
              <a:rPr lang="uk-UA" sz="1600" dirty="0"/>
              <a:t> 42 000 </a:t>
            </a:r>
            <a:r>
              <a:rPr lang="uk-UA" sz="1600" dirty="0" err="1"/>
              <a:t>грн</a:t>
            </a:r>
            <a:r>
              <a:rPr lang="uk-UA" sz="1600" dirty="0"/>
              <a:t> (210 </a:t>
            </a:r>
            <a:r>
              <a:rPr lang="uk-UA" sz="1600" dirty="0" err="1"/>
              <a:t>грн</a:t>
            </a:r>
            <a:r>
              <a:rPr lang="uk-UA" sz="1600" dirty="0"/>
              <a:t> * 200 чол.)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6819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1"/>
          <p:cNvGraphicFramePr>
            <a:graphicFrameLocks/>
          </p:cNvGraphicFramePr>
          <p:nvPr/>
        </p:nvGraphicFramePr>
        <p:xfrm>
          <a:off x="457200" y="1066800"/>
          <a:ext cx="8229600" cy="5110198"/>
        </p:xfrm>
        <a:graphic>
          <a:graphicData uri="http://schemas.openxmlformats.org/drawingml/2006/table">
            <a:tbl>
              <a:tblPr/>
              <a:tblGrid>
                <a:gridCol w="5522913"/>
                <a:gridCol w="587375"/>
                <a:gridCol w="1060450"/>
                <a:gridCol w="1058862"/>
              </a:tblGrid>
              <a:tr h="6400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Пасив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рядка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початок звітного періоду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кінець звітного періоду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4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Власний капітал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Зареєстрований капітал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8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Капітал у дооцінках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1405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Додатковий капітал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8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Резервний капітал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Нерозподілений прибуток (непокритий збиток)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Неоплачений капітал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            )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            )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Вилучений капітал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            )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            )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 за розділом I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1495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47"/>
          <p:cNvSpPr txBox="1">
            <a:spLocks noChangeArrowheads="1"/>
          </p:cNvSpPr>
          <p:nvPr/>
        </p:nvSpPr>
        <p:spPr bwMode="auto">
          <a:xfrm>
            <a:off x="609600" y="0"/>
            <a:ext cx="8077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u="sng" dirty="0">
                <a:latin typeface="Bookman Old Style" pitchFamily="18" charset="0"/>
              </a:rPr>
              <a:t>ВЛАСНИЙ КАПІТАЛ У ФІНАНСОВІЙ  ЗВІТНОСТІ ПІДПРИЄМСТВА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latin typeface="Bookman Old Style" pitchFamily="18" charset="0"/>
              </a:rPr>
              <a:t>Витяг з Балансу (Звіту про фінансовий стан</a:t>
            </a:r>
            <a:r>
              <a:rPr lang="ru-RU" dirty="0">
                <a:latin typeface="Bookman Old Style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54990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800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1300"/>
              <a:t>Звіт про власний капітал </a:t>
            </a:r>
          </a:p>
          <a:p>
            <a:pPr algn="ctr" eaLnBrk="1" hangingPunct="1"/>
            <a:r>
              <a:rPr lang="uk-UA" sz="1300"/>
              <a:t>за _________________ 20___ р.</a:t>
            </a:r>
            <a:endParaRPr lang="ru-RU" sz="1300"/>
          </a:p>
        </p:txBody>
      </p:sp>
      <p:graphicFrame>
        <p:nvGraphicFramePr>
          <p:cNvPr id="3" name="Group 1849"/>
          <p:cNvGraphicFramePr>
            <a:graphicFrameLocks/>
          </p:cNvGraphicFramePr>
          <p:nvPr/>
        </p:nvGraphicFramePr>
        <p:xfrm>
          <a:off x="457200" y="914400"/>
          <a:ext cx="8229600" cy="5262565"/>
        </p:xfrm>
        <a:graphic>
          <a:graphicData uri="http://schemas.openxmlformats.org/drawingml/2006/table">
            <a:tbl>
              <a:tblPr/>
              <a:tblGrid>
                <a:gridCol w="1447800"/>
                <a:gridCol w="533400"/>
                <a:gridCol w="990600"/>
                <a:gridCol w="609600"/>
                <a:gridCol w="762000"/>
                <a:gridCol w="609600"/>
                <a:gridCol w="1219200"/>
                <a:gridCol w="838200"/>
                <a:gridCol w="685800"/>
                <a:gridCol w="5334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Стаття</a:t>
                      </a:r>
                      <a:endParaRPr kumimoji="0" 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рядка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Зареєстрований капітал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Капітал у дооцінках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Додатковий капітал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Резервний капітал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Нерозподілений прибуток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(непокритий збиток)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Неоплачений капітал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Вилучений капітал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Залишок на початок року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Коригування: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Зміна облікової політики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Виправлення помилок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Інші зміни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Скоригований залишок на початок року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Чистий прибуток (збиток) за звітний період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Інший сукупний дохід за звітний період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Розподіл прибутку: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Виплати власникам (дивіденти)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Спрямування прибутку до зареєстрованого капіталу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Відрахування до резервного капіталу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Внески учасників: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Внески до капіталу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Погашення заборгованості з капіталу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Вилучення капіталу: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Викуп акцій (часток)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8971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106310"/>
              </p:ext>
            </p:extLst>
          </p:nvPr>
        </p:nvGraphicFramePr>
        <p:xfrm>
          <a:off x="395536" y="608012"/>
          <a:ext cx="8305800" cy="2592388"/>
        </p:xfrm>
        <a:graphic>
          <a:graphicData uri="http://schemas.openxmlformats.org/drawingml/2006/table">
            <a:tbl>
              <a:tblPr/>
              <a:tblGrid>
                <a:gridCol w="1524000"/>
                <a:gridCol w="533400"/>
                <a:gridCol w="990600"/>
                <a:gridCol w="609600"/>
                <a:gridCol w="762000"/>
                <a:gridCol w="609600"/>
                <a:gridCol w="1219200"/>
                <a:gridCol w="838200"/>
                <a:gridCol w="685800"/>
                <a:gridCol w="5334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Стаття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рядка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Зареєстрований капітал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Капітал у дооцінках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Додатковий капітал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Резервний капітал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Нерозподілений прибуток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(непокритий збиток)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Неоплачений капітал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Вилучений капітал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Анулювання викуплених акцій (часток)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Вилучення частки в капіталі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Інші зміни в капіталі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Разом змін в капіталі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Залишок на кінець року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195"/>
          <p:cNvSpPr txBox="1">
            <a:spLocks noChangeArrowheads="1"/>
          </p:cNvSpPr>
          <p:nvPr/>
        </p:nvSpPr>
        <p:spPr bwMode="auto">
          <a:xfrm>
            <a:off x="928936" y="3579812"/>
            <a:ext cx="4495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1100"/>
              <a:t>Керівник </a:t>
            </a:r>
          </a:p>
          <a:p>
            <a:pPr eaLnBrk="1" hangingPunct="1"/>
            <a:endParaRPr lang="uk-UA" sz="1100"/>
          </a:p>
          <a:p>
            <a:pPr eaLnBrk="1" hangingPunct="1"/>
            <a:endParaRPr lang="uk-UA" sz="1100"/>
          </a:p>
          <a:p>
            <a:pPr eaLnBrk="1" hangingPunct="1"/>
            <a:r>
              <a:rPr lang="uk-UA" sz="1100"/>
              <a:t>Головний бухгалтер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111767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027" y="148478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 А К О Н </a:t>
            </a:r>
            <a:r>
              <a:rPr lang="en-US" dirty="0">
                <a:latin typeface="Arial" charset="0"/>
              </a:rPr>
              <a:t>  </a:t>
            </a:r>
            <a:r>
              <a:rPr lang="ru-RU" dirty="0"/>
              <a:t>У К Р А Ї Н И </a:t>
            </a:r>
            <a:br>
              <a:rPr lang="ru-RU" dirty="0"/>
            </a:br>
            <a:r>
              <a:rPr lang="ru-RU" i="1" dirty="0"/>
              <a:t>Про </a:t>
            </a:r>
            <a:r>
              <a:rPr lang="ru-RU" i="1" dirty="0" err="1"/>
              <a:t>внесення</a:t>
            </a:r>
            <a:r>
              <a:rPr lang="ru-RU" i="1" dirty="0"/>
              <a:t> </a:t>
            </a:r>
            <a:r>
              <a:rPr lang="ru-RU" i="1" dirty="0" err="1"/>
              <a:t>змін</a:t>
            </a:r>
            <a:r>
              <a:rPr lang="ru-RU" i="1" dirty="0"/>
              <a:t> до </a:t>
            </a:r>
            <a:r>
              <a:rPr lang="ru-RU" i="1" dirty="0" err="1"/>
              <a:t>деяких</a:t>
            </a:r>
            <a:r>
              <a:rPr lang="ru-RU" i="1" dirty="0"/>
              <a:t> </a:t>
            </a:r>
            <a:r>
              <a:rPr lang="ru-RU" i="1" dirty="0" err="1"/>
              <a:t>законодавчих</a:t>
            </a:r>
            <a:r>
              <a:rPr lang="ru-RU" i="1" dirty="0"/>
              <a:t> </a:t>
            </a:r>
            <a:r>
              <a:rPr lang="ru-RU" i="1" dirty="0" err="1"/>
              <a:t>актів</a:t>
            </a:r>
            <a:r>
              <a:rPr lang="ru-RU" i="1" dirty="0"/>
              <a:t> </a:t>
            </a:r>
            <a:r>
              <a:rPr lang="ru-RU" i="1" dirty="0" err="1"/>
              <a:t>України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спрощення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 </a:t>
            </a:r>
            <a:r>
              <a:rPr lang="ru-RU" i="1" dirty="0" err="1"/>
              <a:t>започаткування</a:t>
            </a:r>
            <a:r>
              <a:rPr lang="ru-RU" i="1" dirty="0"/>
              <a:t> </a:t>
            </a:r>
            <a:r>
              <a:rPr lang="ru-RU" i="1" dirty="0" err="1"/>
              <a:t>підприємництва</a:t>
            </a:r>
            <a:r>
              <a:rPr lang="ru-RU" i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2636912"/>
            <a:ext cx="77768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На сьогодні відсутні вимоги щодо розміру внесків до статутного капіталу </a:t>
            </a:r>
            <a:r>
              <a:rPr lang="uk-UA" sz="2800" b="1" i="1" u="sng" dirty="0" smtClean="0"/>
              <a:t>до</a:t>
            </a:r>
            <a:r>
              <a:rPr lang="ru-RU" sz="2800" b="1" i="1" u="sng" dirty="0" smtClean="0"/>
              <a:t> моменту </a:t>
            </a:r>
            <a:r>
              <a:rPr lang="ru-RU" sz="2800" b="1" i="1" u="sng" dirty="0" err="1" smtClean="0"/>
              <a:t>реєстрації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товариства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   </a:t>
            </a:r>
            <a:r>
              <a:rPr lang="ru-RU" sz="2800" b="1" i="1" u="sng" dirty="0" err="1" smtClean="0"/>
              <a:t>Внесення</a:t>
            </a:r>
            <a:r>
              <a:rPr lang="ru-RU" sz="2800" dirty="0" smtClean="0"/>
              <a:t>  до  статутного  (</a:t>
            </a:r>
            <a:r>
              <a:rPr lang="ru-RU" sz="2800" dirty="0" err="1" smtClean="0"/>
              <a:t>складеного</a:t>
            </a:r>
            <a:r>
              <a:rPr lang="ru-RU" sz="2800" dirty="0" smtClean="0"/>
              <a:t>)  </a:t>
            </a:r>
            <a:r>
              <a:rPr lang="ru-RU" sz="2800" dirty="0" err="1" smtClean="0"/>
              <a:t>капіталу</a:t>
            </a:r>
            <a:r>
              <a:rPr lang="ru-RU" sz="2800" dirty="0" smtClean="0"/>
              <a:t>  грошей </a:t>
            </a:r>
            <a:r>
              <a:rPr lang="ru-RU" sz="2800" dirty="0" err="1" smtClean="0"/>
              <a:t>підтверджується</a:t>
            </a:r>
            <a:r>
              <a:rPr lang="ru-RU" sz="2800" dirty="0" smtClean="0"/>
              <a:t>   </a:t>
            </a:r>
            <a:r>
              <a:rPr lang="ru-RU" sz="2800" b="1" i="1" u="sng" dirty="0" smtClean="0"/>
              <a:t>документами,   </a:t>
            </a:r>
            <a:r>
              <a:rPr lang="ru-RU" sz="2800" b="1" i="1" u="sng" dirty="0" err="1" smtClean="0"/>
              <a:t>виданими</a:t>
            </a:r>
            <a:r>
              <a:rPr lang="ru-RU" sz="2800" b="1" i="1" u="sng" dirty="0" smtClean="0"/>
              <a:t>  </a:t>
            </a:r>
            <a:r>
              <a:rPr lang="ru-RU" sz="2800" b="1" i="1" u="sng" dirty="0" err="1" smtClean="0"/>
              <a:t>банківською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установою</a:t>
            </a:r>
            <a:r>
              <a:rPr lang="ru-RU" sz="2800" b="1" i="1" u="sng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05773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0000"/>
                </a:solidFill>
              </a:rPr>
              <a:t>      </a:t>
            </a: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 </a:t>
            </a: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зміни у складі власного капіталу підприємства відображаються у Журналі 7, який складається за кредитом рахунків 40, 41, 42, 43, 44, 45, 46, 47, 48, 49.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Аналітичний </a:t>
            </a: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 додаткового капіталу та використання прибутку за період з початку поточного року ведеться відповідно у Відомостях 7.1, 7.2. Аналогічні відомості можуть бути використані для аналітичного обліку пайового, статутного, вилученого, неоплаченого капіталу.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1213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/>
              <a:t>ЖУРНАЛ 7</a:t>
            </a:r>
            <a:br>
              <a:rPr lang="uk-UA" sz="1400" b="1" dirty="0"/>
            </a:br>
            <a:r>
              <a:rPr lang="uk-UA" sz="1400" b="1" dirty="0"/>
              <a:t>за кредитом рахунків 40 "Статутний капітал", 41 "Пайовий капітал", 42 "Додатковий капітал", 43 "Резервний капітал", 44 "Нерозподілені прибутки (непокриті збитки)", 45 "Вилучений капітал", 46 "Неоплачений капітал", 47 "Забезпечення майбутніх витрат і платежів", 48 "Цільове фінансування і цільові надходження", 49 "Страхові резерви"</a:t>
            </a:r>
            <a:endParaRPr lang="ru-RU" sz="1400" dirty="0"/>
          </a:p>
          <a:p>
            <a:pPr algn="ctr"/>
            <a:r>
              <a:rPr lang="uk-UA" sz="1400" b="1" dirty="0"/>
              <a:t>за _______________ 20__ р.</a:t>
            </a:r>
            <a:endParaRPr lang="ru-RU" sz="1400" dirty="0"/>
          </a:p>
          <a:p>
            <a:pPr algn="ctr"/>
            <a:r>
              <a:rPr lang="uk-UA" sz="1400" b="1" dirty="0"/>
              <a:t> </a:t>
            </a:r>
            <a:endParaRPr lang="ru-RU" sz="1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34234"/>
              </p:ext>
            </p:extLst>
          </p:nvPr>
        </p:nvGraphicFramePr>
        <p:xfrm>
          <a:off x="107507" y="1419335"/>
          <a:ext cx="8856981" cy="5754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962"/>
                <a:gridCol w="1603893"/>
                <a:gridCol w="391962"/>
                <a:gridCol w="391962"/>
                <a:gridCol w="391962"/>
                <a:gridCol w="391962"/>
                <a:gridCol w="391962"/>
                <a:gridCol w="391962"/>
                <a:gridCol w="391962"/>
                <a:gridCol w="391962"/>
                <a:gridCol w="391962"/>
                <a:gridCol w="470805"/>
                <a:gridCol w="2862663"/>
              </a:tblGrid>
              <a:tr h="92015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</a:t>
                      </a:r>
                      <a:br>
                        <a:rPr lang="uk-UA" sz="600">
                          <a:effectLst/>
                        </a:rPr>
                      </a:br>
                      <a:r>
                        <a:rPr lang="uk-UA" sz="600">
                          <a:effectLst/>
                        </a:rPr>
                        <a:t>пор.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Дебет рахунків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 gridSpan="10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Кредит рахунків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Усього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</a:tr>
              <a:tr h="18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N 49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 anchor="ctr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14 "Довгострокові фінансові інвестиції"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15 "Капітальні інвестиції"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20 "Виробничі запаси"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35 "Поточні фінансові інвестиції"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40 "Статутний капітал"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41 "Пайовий капітал"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42 "Додатковий капітал"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43 "Резервний капітал"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27604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44 "Нерозподілені прибутки (непокриті збитки)"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46 "Неоплачений капітал"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27604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48 "Цільове фінансування і цільові надходження"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49 "Страхові резерви"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50 "Довгострокові позики"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51 "Довгострокові векселі видані"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52 "Довгострокові зобов'язання за облігаціями"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67 "Розрахунки з учасниками"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rowSpan="1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 rowSpan="11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10, 11, 12, 13, 22, 23, 25, 26, 28, 30, 31, 34, 39, 60, 62, 63, 64, 66, 68, 70, 79, 81, 82, 84, 91, 92, 93, 94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9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840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Усього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  <a:tr h="106131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Відмітки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456" marR="104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7118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ВІДОМІСТЬ 7.1 аналітичних даних рахунку 42 "Додатковий капітал"</a:t>
            </a:r>
            <a:endParaRPr lang="ru-RU" dirty="0"/>
          </a:p>
          <a:p>
            <a:pPr algn="ctr"/>
            <a:r>
              <a:rPr lang="uk-UA" b="1" dirty="0"/>
              <a:t>за __________________ 20__ р</a:t>
            </a:r>
            <a:r>
              <a:rPr lang="uk-UA" b="1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79900"/>
              </p:ext>
            </p:extLst>
          </p:nvPr>
        </p:nvGraphicFramePr>
        <p:xfrm>
          <a:off x="457200" y="764704"/>
          <a:ext cx="8507285" cy="5904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05"/>
                <a:gridCol w="1039464"/>
                <a:gridCol w="346488"/>
                <a:gridCol w="313257"/>
                <a:gridCol w="419305"/>
                <a:gridCol w="484790"/>
                <a:gridCol w="484790"/>
                <a:gridCol w="415395"/>
                <a:gridCol w="199878"/>
                <a:gridCol w="199878"/>
                <a:gridCol w="199878"/>
                <a:gridCol w="199878"/>
                <a:gridCol w="346000"/>
                <a:gridCol w="415395"/>
                <a:gridCol w="408065"/>
                <a:gridCol w="408065"/>
                <a:gridCol w="157850"/>
                <a:gridCol w="157850"/>
                <a:gridCol w="157850"/>
                <a:gridCol w="157850"/>
                <a:gridCol w="353330"/>
                <a:gridCol w="332804"/>
                <a:gridCol w="332804"/>
                <a:gridCol w="278558"/>
                <a:gridCol w="278558"/>
              </a:tblGrid>
              <a:tr h="268393">
                <a:tc rowSpan="6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N пор.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6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Субрахунки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3"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Сальдо на початок місяця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 дебет рахунку 42 з кредиту рахунків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 за дебе-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том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gridSpan="7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З кредиту рахунку 42 у дебет рахунків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 за креди-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том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Сальдо на кінець місяця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 з початку року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 "Основні засоби"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 </a:t>
                      </a:r>
                      <a:endParaRPr lang="ru-RU" sz="90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"Знос необо-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ротних активів"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44 </a:t>
                      </a:r>
                      <a:endParaRPr lang="ru-RU" sz="90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"Нероз-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поділені прибутки (непо-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криті збитки)"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3" grid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11, 12, 14, 15, 20, 22, 28, 35, 40, 41, 43, 45, 46, 74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 "Основні засоби"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30 "Каса"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31 "Раху-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нки в банках"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3" grid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11, 12, 13, 14, 15, 20, 22, 25, 26, 28, 35, 46, 48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Дебет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Кре-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дит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Дебет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Кре-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дит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Дебет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Кре-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дит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26839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26839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421 "Емісійний дохід"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26839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422 "Інший вкладений капітал"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26839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423 "Дооцінка активів"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26839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Дооцінка основних засобів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26839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Уцінка основних засобів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40259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Дооцінка незавершеного будівництва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40259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Уцінка незавершеного будівництва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40259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Дооцінка нематеріальних активів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40259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Уцінка нематеріальних активів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26839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 за субрахунком 423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40259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424 "Безоплатно одержані необоротні активи"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26839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425 "Інший додатковий капітал"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134197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  <a:tr h="134197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182" marR="141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514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ВІДОМІСТЬ 7.2 аналітичних даних рахунку 44 "Нерозподілені прибутки (непокриті збитки)"</a:t>
            </a:r>
            <a:endParaRPr lang="ru-RU" sz="1600" dirty="0"/>
          </a:p>
          <a:p>
            <a:pPr algn="ctr"/>
            <a:r>
              <a:rPr lang="uk-UA" sz="1600" b="1" dirty="0"/>
              <a:t>за ________________ 20__ р.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38355"/>
              </p:ext>
            </p:extLst>
          </p:nvPr>
        </p:nvGraphicFramePr>
        <p:xfrm>
          <a:off x="251520" y="851933"/>
          <a:ext cx="8712968" cy="5440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791"/>
                <a:gridCol w="936929"/>
                <a:gridCol w="283155"/>
                <a:gridCol w="252233"/>
                <a:gridCol w="539805"/>
                <a:gridCol w="438647"/>
                <a:gridCol w="438647"/>
                <a:gridCol w="236330"/>
                <a:gridCol w="188181"/>
                <a:gridCol w="188181"/>
                <a:gridCol w="313193"/>
                <a:gridCol w="459409"/>
                <a:gridCol w="438205"/>
                <a:gridCol w="503583"/>
                <a:gridCol w="503583"/>
                <a:gridCol w="375478"/>
                <a:gridCol w="313193"/>
                <a:gridCol w="283155"/>
                <a:gridCol w="252233"/>
                <a:gridCol w="283155"/>
                <a:gridCol w="1233882"/>
              </a:tblGrid>
              <a:tr h="106017"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N пор.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Субрахунки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4"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Сальдо на початок місяця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В дебет рахунку 44 з кредиту рахунків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 за дебе-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том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grid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 кредиту рахунку 44 в дебет рахунків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 за кре-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дитом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2"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Сальдо на кінець місяця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 з початку року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40 "Статут-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ний капітал"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43 "Резерв-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ний капітал"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79 "Фінан-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сові резуль-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тати"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2"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41, 44, 67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41 "Пайо-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вий капі-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тал"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42 "Додат-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ковий капі-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тал"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43 "Резерв-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ний капітал"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44 "Нерозпо-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ділені прибутки (непо-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криті збитки)"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79 "Фінан-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сові резуль-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тати"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бет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Кре-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дит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бет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Кре-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дит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Дебет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Кре-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дит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318052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441 "Прибуток нерозподілений"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442 "Непокриті збитки"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42407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443 "Прибуток, використаний у звітному періоді"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318052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Виплати власникам нараховані (дивіденди)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318052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Спрямування прибутку до статутного капіталу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Відрахування до резервного капіталу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Інше використання прибутку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3.11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21203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3.12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 за субрахунком 443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  <a:tr h="106017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Усього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52" marR="132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2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 А К О Н </a:t>
            </a:r>
            <a:r>
              <a:rPr lang="en-US" dirty="0" smtClean="0">
                <a:latin typeface="Arial" charset="0"/>
              </a:rPr>
              <a:t>  </a:t>
            </a:r>
            <a:r>
              <a:rPr lang="ru-RU" dirty="0" smtClean="0"/>
              <a:t>У К Р А Ї Н И</a:t>
            </a:r>
          </a:p>
          <a:p>
            <a:pPr algn="ctr"/>
            <a:r>
              <a:rPr lang="uk-UA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“</a:t>
            </a:r>
            <a:r>
              <a:rPr lang="uk-UA" i="1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Про</a:t>
            </a:r>
            <a:r>
              <a:rPr lang="uk-UA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uk-UA" i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господарські</a:t>
            </a:r>
            <a:r>
              <a:rPr lang="uk-UA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uk-UA" i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товариства</a:t>
            </a:r>
            <a:r>
              <a:rPr lang="uk-UA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1333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\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81128"/>
            <a:ext cx="6120680" cy="2033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2531055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err="1" smtClean="0"/>
              <a:t>Статутний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капітал</a:t>
            </a:r>
            <a:r>
              <a:rPr lang="ru-RU" sz="2400" b="1" i="1" u="sng" dirty="0" smtClean="0"/>
              <a:t> </a:t>
            </a:r>
          </a:p>
          <a:p>
            <a:pPr algn="ctr"/>
            <a:r>
              <a:rPr lang="ru-RU" sz="2400" dirty="0" err="1" smtClean="0"/>
              <a:t>товариства</a:t>
            </a:r>
            <a:r>
              <a:rPr lang="ru-RU" sz="2400" dirty="0" smtClean="0"/>
              <a:t> з </a:t>
            </a:r>
            <a:r>
              <a:rPr lang="ru-RU" sz="2400" dirty="0" err="1" smtClean="0"/>
              <a:t>обмеженою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відповідальністю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i="1" u="sng" dirty="0" err="1" smtClean="0"/>
              <a:t>підлягає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сплаті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товариства</a:t>
            </a:r>
            <a:r>
              <a:rPr lang="ru-RU" sz="2400" dirty="0" smtClean="0"/>
              <a:t> </a:t>
            </a:r>
            <a:r>
              <a:rPr lang="ru-RU" sz="2400" b="1" i="1" u="sng" dirty="0" smtClean="0"/>
              <a:t>до </a:t>
            </a:r>
            <a:r>
              <a:rPr lang="ru-RU" sz="2400" b="1" i="1" u="sng" dirty="0" err="1" smtClean="0"/>
              <a:t>закінчення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першого</a:t>
            </a:r>
            <a:r>
              <a:rPr lang="ru-RU" sz="2400" b="1" i="1" u="sng" dirty="0" smtClean="0"/>
              <a:t> року з дня </a:t>
            </a:r>
            <a:r>
              <a:rPr lang="ru-RU" sz="2400" b="1" i="1" u="sng" dirty="0" err="1" smtClean="0"/>
              <a:t>державної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реєстрації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товариства</a:t>
            </a:r>
            <a:r>
              <a:rPr lang="ru-RU" sz="2400" b="1" i="1" u="sng" dirty="0" smtClean="0"/>
              <a:t> (ТОВ)</a:t>
            </a:r>
            <a:r>
              <a:rPr lang="ru-RU" sz="2400" dirty="0" smtClean="0"/>
              <a:t>. 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941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1. Правові аспекти формування статутного капіталу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7344816" cy="27089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1412776"/>
            <a:ext cx="78488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року з дня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державної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товариства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внесли (не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внесли)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таких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uk-UA" dirty="0" smtClean="0">
              <a:latin typeface="Arial" charset="0"/>
            </a:endParaRPr>
          </a:p>
          <a:p>
            <a:r>
              <a:rPr lang="uk-UA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uk-UA" dirty="0" smtClean="0">
                <a:solidFill>
                  <a:srgbClr val="0070C0"/>
                </a:solidFill>
                <a:latin typeface="Arial" charset="0"/>
              </a:rPr>
              <a:t>    </a:t>
            </a:r>
            <a:r>
              <a:rPr lang="uk-UA" sz="2200" dirty="0" smtClean="0">
                <a:solidFill>
                  <a:srgbClr val="0070C0"/>
                </a:solidFill>
                <a:latin typeface="Arial" charset="0"/>
              </a:rPr>
              <a:t>1) </a:t>
            </a:r>
            <a:r>
              <a:rPr lang="ru-RU" sz="2200" dirty="0" smtClean="0">
                <a:solidFill>
                  <a:srgbClr val="0070C0"/>
                </a:solidFill>
              </a:rPr>
              <a:t>про </a:t>
            </a:r>
            <a:r>
              <a:rPr lang="ru-RU" sz="2200" dirty="0" err="1">
                <a:solidFill>
                  <a:srgbClr val="0070C0"/>
                </a:solidFill>
              </a:rPr>
              <a:t>виключення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із</a:t>
            </a:r>
            <a:r>
              <a:rPr lang="ru-RU" sz="2200" dirty="0">
                <a:solidFill>
                  <a:srgbClr val="0070C0"/>
                </a:solidFill>
              </a:rPr>
              <a:t> складу </a:t>
            </a:r>
            <a:r>
              <a:rPr lang="ru-RU" sz="2200" dirty="0" err="1">
                <a:solidFill>
                  <a:srgbClr val="0070C0"/>
                </a:solidFill>
              </a:rPr>
              <a:t>товариства</a:t>
            </a:r>
            <a:r>
              <a:rPr lang="ru-RU" sz="2200" dirty="0">
                <a:solidFill>
                  <a:srgbClr val="0070C0"/>
                </a:solidFill>
              </a:rPr>
              <a:t> тих </a:t>
            </a:r>
            <a:r>
              <a:rPr lang="ru-RU" sz="2200" dirty="0" err="1">
                <a:solidFill>
                  <a:srgbClr val="0070C0"/>
                </a:solidFill>
              </a:rPr>
              <a:t>учасників</a:t>
            </a:r>
            <a:r>
              <a:rPr lang="ru-RU" sz="2200" dirty="0">
                <a:solidFill>
                  <a:srgbClr val="0070C0"/>
                </a:solidFill>
              </a:rPr>
              <a:t>, </a:t>
            </a:r>
            <a:r>
              <a:rPr lang="ru-RU" sz="2200" dirty="0" err="1">
                <a:solidFill>
                  <a:srgbClr val="0070C0"/>
                </a:solidFill>
              </a:rPr>
              <a:t>які</a:t>
            </a:r>
            <a:r>
              <a:rPr lang="ru-RU" sz="2200" dirty="0">
                <a:solidFill>
                  <a:srgbClr val="0070C0"/>
                </a:solidFill>
              </a:rPr>
              <a:t> не внесли (не </a:t>
            </a:r>
            <a:r>
              <a:rPr lang="ru-RU" sz="2200" dirty="0" err="1">
                <a:solidFill>
                  <a:srgbClr val="0070C0"/>
                </a:solidFill>
              </a:rPr>
              <a:t>повністю</a:t>
            </a:r>
            <a:r>
              <a:rPr lang="ru-RU" sz="2200" dirty="0">
                <a:solidFill>
                  <a:srgbClr val="0070C0"/>
                </a:solidFill>
              </a:rPr>
              <a:t> внесли) </a:t>
            </a:r>
            <a:r>
              <a:rPr lang="ru-RU" sz="2200" dirty="0" err="1">
                <a:solidFill>
                  <a:srgbClr val="0070C0"/>
                </a:solidFill>
              </a:rPr>
              <a:t>свої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вклади</a:t>
            </a:r>
            <a:r>
              <a:rPr lang="ru-RU" sz="2200" dirty="0">
                <a:solidFill>
                  <a:srgbClr val="0070C0"/>
                </a:solidFill>
              </a:rPr>
              <a:t>, та про </a:t>
            </a:r>
            <a:r>
              <a:rPr lang="ru-RU" sz="2200" dirty="0" err="1">
                <a:solidFill>
                  <a:srgbClr val="0070C0"/>
                </a:solidFill>
              </a:rPr>
              <a:t>визначення</a:t>
            </a:r>
            <a:r>
              <a:rPr lang="ru-RU" sz="2200" dirty="0">
                <a:solidFill>
                  <a:srgbClr val="0070C0"/>
                </a:solidFill>
              </a:rPr>
              <a:t> порядку</a:t>
            </a:r>
            <a:r>
              <a:rPr lang="en-US" sz="22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перерозподілу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часток</a:t>
            </a:r>
            <a:r>
              <a:rPr lang="ru-RU" sz="2200" dirty="0">
                <a:solidFill>
                  <a:srgbClr val="0070C0"/>
                </a:solidFill>
              </a:rPr>
              <a:t> у статутному </a:t>
            </a:r>
            <a:r>
              <a:rPr lang="ru-RU" sz="2200" dirty="0" err="1">
                <a:solidFill>
                  <a:srgbClr val="0070C0"/>
                </a:solidFill>
              </a:rPr>
              <a:t>капіталі</a:t>
            </a:r>
            <a:r>
              <a:rPr lang="ru-RU" sz="2200" dirty="0">
                <a:solidFill>
                  <a:srgbClr val="0070C0"/>
                </a:solidFill>
              </a:rPr>
              <a:t>; </a:t>
            </a:r>
            <a:r>
              <a:rPr lang="en-US" sz="2200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en-US" sz="2200" dirty="0">
                <a:solidFill>
                  <a:srgbClr val="0070C0"/>
                </a:solidFill>
                <a:latin typeface="Arial" charset="0"/>
              </a:rPr>
            </a:br>
            <a:r>
              <a:rPr lang="uk-UA" sz="2200" dirty="0" smtClean="0">
                <a:solidFill>
                  <a:srgbClr val="0070C0"/>
                </a:solidFill>
                <a:latin typeface="Arial" charset="0"/>
              </a:rPr>
              <a:t>     2) </a:t>
            </a:r>
            <a:r>
              <a:rPr lang="ru-RU" sz="2200" dirty="0" smtClean="0">
                <a:solidFill>
                  <a:srgbClr val="0070C0"/>
                </a:solidFill>
              </a:rPr>
              <a:t>про </a:t>
            </a:r>
            <a:r>
              <a:rPr lang="ru-RU" sz="2200" dirty="0" err="1">
                <a:solidFill>
                  <a:srgbClr val="0070C0"/>
                </a:solidFill>
              </a:rPr>
              <a:t>зменшення</a:t>
            </a:r>
            <a:r>
              <a:rPr lang="ru-RU" sz="2200" dirty="0">
                <a:solidFill>
                  <a:srgbClr val="0070C0"/>
                </a:solidFill>
              </a:rPr>
              <a:t> статутного </a:t>
            </a:r>
            <a:r>
              <a:rPr lang="ru-RU" sz="2200" dirty="0" err="1">
                <a:solidFill>
                  <a:srgbClr val="0070C0"/>
                </a:solidFill>
              </a:rPr>
              <a:t>капіталу</a:t>
            </a:r>
            <a:r>
              <a:rPr lang="ru-RU" sz="2200" dirty="0">
                <a:solidFill>
                  <a:srgbClr val="0070C0"/>
                </a:solidFill>
              </a:rPr>
              <a:t> та про </a:t>
            </a:r>
            <a:r>
              <a:rPr lang="ru-RU" sz="2200" dirty="0" err="1">
                <a:solidFill>
                  <a:srgbClr val="0070C0"/>
                </a:solidFill>
              </a:rPr>
              <a:t>визначення</a:t>
            </a:r>
            <a:r>
              <a:rPr lang="ru-RU" sz="2200" dirty="0">
                <a:solidFill>
                  <a:srgbClr val="0070C0"/>
                </a:solidFill>
              </a:rPr>
              <a:t> порядку</a:t>
            </a:r>
            <a:r>
              <a:rPr lang="en-US" sz="22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перерозподілу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часток</a:t>
            </a:r>
            <a:r>
              <a:rPr lang="ru-RU" sz="2200" dirty="0">
                <a:solidFill>
                  <a:srgbClr val="0070C0"/>
                </a:solidFill>
              </a:rPr>
              <a:t> у статутному </a:t>
            </a:r>
            <a:r>
              <a:rPr lang="ru-RU" sz="2200" dirty="0" err="1">
                <a:solidFill>
                  <a:srgbClr val="0070C0"/>
                </a:solidFill>
              </a:rPr>
              <a:t>капіталі</a:t>
            </a:r>
            <a:r>
              <a:rPr lang="ru-RU" sz="2200" dirty="0" smtClean="0">
                <a:solidFill>
                  <a:srgbClr val="0070C0"/>
                </a:solidFill>
              </a:rPr>
              <a:t>;</a:t>
            </a:r>
            <a:r>
              <a:rPr lang="en-US" sz="2200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en-US" sz="2200" dirty="0">
                <a:solidFill>
                  <a:srgbClr val="0070C0"/>
                </a:solidFill>
                <a:latin typeface="Arial" charset="0"/>
              </a:rPr>
            </a:br>
            <a:r>
              <a:rPr lang="uk-UA" sz="2200" dirty="0" smtClean="0">
                <a:solidFill>
                  <a:srgbClr val="0070C0"/>
                </a:solidFill>
                <a:latin typeface="Arial" charset="0"/>
              </a:rPr>
              <a:t>     3) </a:t>
            </a:r>
            <a:r>
              <a:rPr lang="ru-RU" sz="2200" dirty="0" smtClean="0">
                <a:solidFill>
                  <a:srgbClr val="0070C0"/>
                </a:solidFill>
              </a:rPr>
              <a:t>про </a:t>
            </a:r>
            <a:r>
              <a:rPr lang="ru-RU" sz="2200" dirty="0" err="1">
                <a:solidFill>
                  <a:srgbClr val="0070C0"/>
                </a:solidFill>
              </a:rPr>
              <a:t>ліквідацію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товариства</a:t>
            </a:r>
            <a:r>
              <a:rPr lang="ru-RU" sz="22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2724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1549</TotalTime>
  <Words>6446</Words>
  <Application>Microsoft Office PowerPoint</Application>
  <PresentationFormat>Экран (4:3)</PresentationFormat>
  <Paragraphs>1826</Paragraphs>
  <Slides>73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Ясность</vt:lpstr>
      <vt:lpstr>Презентация PowerPoint</vt:lpstr>
      <vt:lpstr>Нормативні документи: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1. Правові аспекти формування статутного капіталу</vt:lpstr>
      <vt:lpstr>2. Документальне оформлення формування статут-ного капіталу</vt:lpstr>
      <vt:lpstr>2. Документальне оформлення формування статут-ного капіталу</vt:lpstr>
      <vt:lpstr>2. Документальне оформлення формування статут-ного капіталу</vt:lpstr>
      <vt:lpstr>2. Документальне оформлення формування статут-ного капіталу</vt:lpstr>
      <vt:lpstr>2. Документальне оформлення формування статут-ного капіталу</vt:lpstr>
      <vt:lpstr>2. Документальне оформлення формування статут-ного капіталу</vt:lpstr>
      <vt:lpstr>2. Документальне оформлення формування статут-ного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3. Облік формування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4. Порядок збільшення та зменшення статутного капіталу</vt:lpstr>
      <vt:lpstr>5. Облік пайового капіталу</vt:lpstr>
      <vt:lpstr>5. Облік пайового капіталу</vt:lpstr>
      <vt:lpstr>5. Облік пайового капіталу</vt:lpstr>
      <vt:lpstr>5. Облік пайового капіталу</vt:lpstr>
      <vt:lpstr>5. Облік пайового капіталу</vt:lpstr>
      <vt:lpstr>5. Облік пайового капіталу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MSI</cp:lastModifiedBy>
  <cp:revision>65</cp:revision>
  <cp:lastPrinted>2017-09-06T10:11:37Z</cp:lastPrinted>
  <dcterms:created xsi:type="dcterms:W3CDTF">2014-10-01T04:33:50Z</dcterms:created>
  <dcterms:modified xsi:type="dcterms:W3CDTF">2023-02-17T16:04:19Z</dcterms:modified>
</cp:coreProperties>
</file>