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 id="294" r:id="rId14"/>
    <p:sldId id="295" r:id="rId15"/>
    <p:sldId id="296" r:id="rId16"/>
    <p:sldId id="280" r:id="rId17"/>
    <p:sldId id="281" r:id="rId18"/>
    <p:sldId id="282" r:id="rId19"/>
    <p:sldId id="297" r:id="rId20"/>
    <p:sldId id="298" r:id="rId21"/>
    <p:sldId id="299" r:id="rId22"/>
    <p:sldId id="300" r:id="rId23"/>
    <p:sldId id="301" r:id="rId24"/>
    <p:sldId id="302" r:id="rId25"/>
    <p:sldId id="303" r:id="rId26"/>
    <p:sldId id="30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94479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70738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9985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468956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68718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131936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853410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594588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4131248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D3985F7-8438-4BA9-ACD1-36AEBB567142}" type="datetimeFigureOut">
              <a:rPr lang="en-US" smtClean="0"/>
              <a:t>2/7/2024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551564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269284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D3985F7-8438-4BA9-ACD1-36AEBB567142}" type="datetimeFigureOut">
              <a:rPr lang="en-US" smtClean="0"/>
              <a:t>2/7/2024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30051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D3985F7-8438-4BA9-ACD1-36AEBB567142}" type="datetimeFigureOut">
              <a:rPr lang="en-US" smtClean="0"/>
              <a:t>2/7/2024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09798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3985F7-8438-4BA9-ACD1-36AEBB567142}" type="datetimeFigureOut">
              <a:rPr lang="en-US" smtClean="0"/>
              <a:t>2/7/2024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3612350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488000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D3985F7-8438-4BA9-ACD1-36AEBB567142}" type="datetimeFigureOut">
              <a:rPr lang="en-US" smtClean="0"/>
              <a:t>2/7/2024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437195F-DD8B-4CEF-8918-03FE62F7FDF0}" type="slidenum">
              <a:rPr lang="en-US" smtClean="0"/>
              <a:t>‹#›</a:t>
            </a:fld>
            <a:endParaRPr lang="en-US"/>
          </a:p>
        </p:txBody>
      </p:sp>
    </p:spTree>
    <p:extLst>
      <p:ext uri="{BB962C8B-B14F-4D97-AF65-F5344CB8AC3E}">
        <p14:creationId xmlns:p14="http://schemas.microsoft.com/office/powerpoint/2010/main" val="1979468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3985F7-8438-4BA9-ACD1-36AEBB567142}" type="datetimeFigureOut">
              <a:rPr lang="en-US" smtClean="0"/>
              <a:t>2/7/2024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437195F-DD8B-4CEF-8918-03FE62F7FDF0}" type="slidenum">
              <a:rPr lang="en-US" smtClean="0"/>
              <a:t>‹#›</a:t>
            </a:fld>
            <a:endParaRPr lang="en-US"/>
          </a:p>
        </p:txBody>
      </p:sp>
    </p:spTree>
    <p:extLst>
      <p:ext uri="{BB962C8B-B14F-4D97-AF65-F5344CB8AC3E}">
        <p14:creationId xmlns:p14="http://schemas.microsoft.com/office/powerpoint/2010/main" val="263798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4433" y="2189408"/>
            <a:ext cx="8959426" cy="2266681"/>
          </a:xfrm>
        </p:spPr>
        <p:txBody>
          <a:bodyPr>
            <a:normAutofit/>
          </a:bodyPr>
          <a:lstStyle/>
          <a:p>
            <a:pPr algn="ctr"/>
            <a:r>
              <a:rPr lang="uk-UA" sz="3400" b="1" dirty="0" smtClean="0">
                <a:latin typeface="Arial Black" panose="020B0A04020102020204" pitchFamily="34" charset="0"/>
              </a:rPr>
              <a:t>ЛЕКЦІЯ №1</a:t>
            </a:r>
            <a:br>
              <a:rPr lang="uk-UA" sz="3400" b="1" dirty="0" smtClean="0">
                <a:latin typeface="Arial Black" panose="020B0A04020102020204" pitchFamily="34" charset="0"/>
              </a:rPr>
            </a:br>
            <a:r>
              <a:rPr lang="uk-UA" sz="3400" b="1" dirty="0" smtClean="0">
                <a:latin typeface="Arial Black" panose="020B0A04020102020204" pitchFamily="34" charset="0"/>
              </a:rPr>
              <a:t>Поняття штучного інтелекту.</a:t>
            </a:r>
            <a:br>
              <a:rPr lang="uk-UA" sz="3400" b="1" dirty="0" smtClean="0">
                <a:latin typeface="Arial Black" panose="020B0A04020102020204" pitchFamily="34" charset="0"/>
              </a:rPr>
            </a:br>
            <a:r>
              <a:rPr lang="uk-UA" sz="3400" b="1" dirty="0" smtClean="0">
                <a:latin typeface="Arial Black" panose="020B0A04020102020204" pitchFamily="34" charset="0"/>
              </a:rPr>
              <a:t>Нейрон та </a:t>
            </a:r>
            <a:r>
              <a:rPr lang="uk-UA" sz="3400" b="1" dirty="0" err="1" smtClean="0">
                <a:latin typeface="Arial Black" panose="020B0A04020102020204" pitchFamily="34" charset="0"/>
              </a:rPr>
              <a:t>нейромережі</a:t>
            </a:r>
            <a:r>
              <a:rPr lang="uk-UA" sz="3400" b="1" dirty="0" smtClean="0">
                <a:latin typeface="Arial Black" panose="020B0A04020102020204" pitchFamily="34" charset="0"/>
              </a:rPr>
              <a:t>.</a:t>
            </a:r>
            <a:endParaRPr lang="en-US" sz="3400" b="1" dirty="0">
              <a:latin typeface="Arial Black" panose="020B0A04020102020204" pitchFamily="34" charset="0"/>
            </a:endParaRPr>
          </a:p>
        </p:txBody>
      </p:sp>
    </p:spTree>
    <p:extLst>
      <p:ext uri="{BB962C8B-B14F-4D97-AF65-F5344CB8AC3E}">
        <p14:creationId xmlns:p14="http://schemas.microsoft.com/office/powerpoint/2010/main" val="3324167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52349" y="6297769"/>
            <a:ext cx="441146" cy="369332"/>
          </a:xfrm>
          <a:prstGeom prst="rect">
            <a:avLst/>
          </a:prstGeom>
          <a:noFill/>
        </p:spPr>
        <p:txBody>
          <a:bodyPr wrap="none" rtlCol="0">
            <a:spAutoFit/>
          </a:bodyPr>
          <a:lstStyle/>
          <a:p>
            <a:r>
              <a:rPr lang="ru-RU" dirty="0" smtClean="0"/>
              <a:t>10</a:t>
            </a:r>
            <a:endParaRPr lang="en-US" dirty="0"/>
          </a:p>
        </p:txBody>
      </p:sp>
      <p:sp>
        <p:nvSpPr>
          <p:cNvPr id="3" name="Прямоугольник 2"/>
          <p:cNvSpPr/>
          <p:nvPr/>
        </p:nvSpPr>
        <p:spPr>
          <a:xfrm>
            <a:off x="1455311" y="100571"/>
            <a:ext cx="9955369" cy="5985036"/>
          </a:xfrm>
          <a:prstGeom prst="rect">
            <a:avLst/>
          </a:prstGeom>
        </p:spPr>
        <p:txBody>
          <a:bodyPr wrap="square">
            <a:spAutoFit/>
          </a:bodyPr>
          <a:lstStyle/>
          <a:p>
            <a:pPr marL="96520" marR="14605" indent="-6350" algn="ctr">
              <a:lnSpc>
                <a:spcPct val="112000"/>
              </a:lnSpc>
              <a:spcAft>
                <a:spcPts val="15"/>
              </a:spcAft>
            </a:pPr>
            <a:r>
              <a:rPr lang="ru-RU" sz="2000" b="1" dirty="0">
                <a:solidFill>
                  <a:srgbClr val="000000"/>
                </a:solidFill>
                <a:latin typeface="Arial" panose="020B0604020202020204" pitchFamily="34" charset="0"/>
                <a:ea typeface="Arial" panose="020B0604020202020204" pitchFamily="34" charset="0"/>
              </a:rPr>
              <a:t>Математична </a:t>
            </a:r>
            <a:r>
              <a:rPr lang="ru-RU" sz="2000" b="1" dirty="0" err="1">
                <a:solidFill>
                  <a:srgbClr val="000000"/>
                </a:solidFill>
                <a:latin typeface="Arial" panose="020B0604020202020204" pitchFamily="34" charset="0"/>
                <a:ea typeface="Arial" panose="020B0604020202020204" pitchFamily="34" charset="0"/>
              </a:rPr>
              <a:t>нерівність</a:t>
            </a:r>
            <a:r>
              <a:rPr lang="ru-RU" sz="2000" b="1" dirty="0">
                <a:solidFill>
                  <a:srgbClr val="000000"/>
                </a:solidFill>
                <a:latin typeface="Arial" panose="020B0604020202020204" pitchFamily="34" charset="0"/>
                <a:ea typeface="Arial" panose="020B0604020202020204" pitchFamily="34" charset="0"/>
              </a:rPr>
              <a:t> </a:t>
            </a:r>
            <a:r>
              <a:rPr lang="ru-RU" sz="2000" b="1" dirty="0" err="1">
                <a:solidFill>
                  <a:srgbClr val="000000"/>
                </a:solidFill>
                <a:latin typeface="Arial" panose="020B0604020202020204" pitchFamily="34" charset="0"/>
                <a:ea typeface="Arial" panose="020B0604020202020204" pitchFamily="34" charset="0"/>
              </a:rPr>
              <a:t>вирішальної</a:t>
            </a:r>
            <a:r>
              <a:rPr lang="ru-RU" sz="2000" b="1" dirty="0">
                <a:solidFill>
                  <a:srgbClr val="000000"/>
                </a:solidFill>
                <a:latin typeface="Arial" panose="020B0604020202020204" pitchFamily="34" charset="0"/>
                <a:ea typeface="Arial" panose="020B0604020202020204" pitchFamily="34" charset="0"/>
              </a:rPr>
              <a:t> функції – основа </a:t>
            </a:r>
            <a:r>
              <a:rPr lang="ru-RU" sz="2000" b="1" dirty="0" err="1">
                <a:solidFill>
                  <a:srgbClr val="000000"/>
                </a:solidFill>
                <a:latin typeface="Arial" panose="020B0604020202020204" pitchFamily="34" charset="0"/>
                <a:ea typeface="Arial" panose="020B0604020202020204" pitchFamily="34" charset="0"/>
              </a:rPr>
              <a:t>роботи</a:t>
            </a:r>
            <a:r>
              <a:rPr lang="ru-RU" sz="2000" b="1" dirty="0">
                <a:solidFill>
                  <a:srgbClr val="000000"/>
                </a:solidFill>
                <a:latin typeface="Arial" panose="020B0604020202020204" pitchFamily="34" charset="0"/>
                <a:ea typeface="Arial" panose="020B0604020202020204" pitchFamily="34" charset="0"/>
              </a:rPr>
              <a:t> штучного нейрону </a:t>
            </a:r>
            <a:endParaRPr lang="en-US" sz="2000" b="1" dirty="0">
              <a:solidFill>
                <a:srgbClr val="000000"/>
              </a:solidFill>
              <a:latin typeface="Arial" panose="020B0604020202020204" pitchFamily="34" charset="0"/>
              <a:ea typeface="Arial" panose="020B0604020202020204" pitchFamily="34" charset="0"/>
            </a:endParaRPr>
          </a:p>
          <a:p>
            <a:pPr marL="449580" indent="359410">
              <a:lnSpc>
                <a:spcPct val="107000"/>
              </a:lnSpc>
              <a:spcAft>
                <a:spcPts val="565"/>
              </a:spcAft>
            </a:pPr>
            <a:r>
              <a:rPr lang="ru-RU" sz="1100"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rPr>
              <a:t>Відомо</a:t>
            </a:r>
            <a:r>
              <a:rPr lang="ru-RU" sz="2400" dirty="0">
                <a:solidFill>
                  <a:srgbClr val="000000"/>
                </a:solidFill>
                <a:latin typeface="Times New Roman" panose="02020603050405020304" pitchFamily="18" charset="0"/>
                <a:ea typeface="Times New Roman" panose="02020603050405020304" pitchFamily="18" charset="0"/>
              </a:rPr>
              <a:t>, що будь-яка </a:t>
            </a:r>
            <a:r>
              <a:rPr lang="ru-RU" sz="2400" b="1" i="1" dirty="0" err="1">
                <a:solidFill>
                  <a:srgbClr val="000000"/>
                </a:solidFill>
                <a:latin typeface="Times New Roman" panose="02020603050405020304" pitchFamily="18" charset="0"/>
                <a:ea typeface="Times New Roman" panose="02020603050405020304" pitchFamily="18" charset="0"/>
              </a:rPr>
              <a:t>математична</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нерівність</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виконує</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логічну</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функцію</a:t>
            </a:r>
            <a:r>
              <a:rPr lang="ru-RU" sz="2400" dirty="0">
                <a:solidFill>
                  <a:srgbClr val="000000"/>
                </a:solidFill>
                <a:latin typeface="Times New Roman" panose="02020603050405020304" pitchFamily="18" charset="0"/>
                <a:ea typeface="Times New Roman" panose="02020603050405020304" pitchFamily="18" charset="0"/>
              </a:rPr>
              <a:t>.</a:t>
            </a:r>
            <a:r>
              <a:rPr lang="ru-RU" sz="2400" b="1"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Цю</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особливість</a:t>
            </a:r>
            <a:r>
              <a:rPr lang="ru-RU" sz="2400" dirty="0">
                <a:solidFill>
                  <a:srgbClr val="000000"/>
                </a:solidFill>
                <a:latin typeface="Times New Roman" panose="02020603050405020304" pitchFamily="18" charset="0"/>
                <a:ea typeface="Times New Roman" panose="02020603050405020304" pitchFamily="18" charset="0"/>
              </a:rPr>
              <a:t> нерівності </a:t>
            </a:r>
            <a:r>
              <a:rPr lang="ru-RU" sz="2400" dirty="0" err="1">
                <a:solidFill>
                  <a:srgbClr val="000000"/>
                </a:solidFill>
                <a:latin typeface="Times New Roman" panose="02020603050405020304" pitchFamily="18" charset="0"/>
                <a:ea typeface="Times New Roman" panose="02020603050405020304" pitchFamily="18" charset="0"/>
              </a:rPr>
              <a:t>можна</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використати</a:t>
            </a:r>
            <a:r>
              <a:rPr lang="ru-RU" sz="2400" dirty="0">
                <a:solidFill>
                  <a:srgbClr val="000000"/>
                </a:solidFill>
                <a:latin typeface="Times New Roman" panose="02020603050405020304" pitchFamily="18" charset="0"/>
                <a:ea typeface="Times New Roman" panose="02020603050405020304" pitchFamily="18" charset="0"/>
              </a:rPr>
              <a:t> для </a:t>
            </a:r>
            <a:r>
              <a:rPr lang="ru-RU" sz="2400" dirty="0" err="1">
                <a:solidFill>
                  <a:srgbClr val="000000"/>
                </a:solidFill>
                <a:latin typeface="Times New Roman" panose="02020603050405020304" pitchFamily="18" charset="0"/>
                <a:ea typeface="Times New Roman" panose="02020603050405020304" pitchFamily="18" charset="0"/>
              </a:rPr>
              <a:t>розділу</a:t>
            </a:r>
            <a:r>
              <a:rPr lang="ru-RU" sz="2400" dirty="0">
                <a:solidFill>
                  <a:srgbClr val="000000"/>
                </a:solidFill>
                <a:latin typeface="Times New Roman" panose="02020603050405020304" pitchFamily="18" charset="0"/>
                <a:ea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rPr>
              <a:t>худих</a:t>
            </a:r>
            <a:r>
              <a:rPr lang="ru-RU" sz="2400" dirty="0">
                <a:solidFill>
                  <a:srgbClr val="000000"/>
                </a:solidFill>
                <a:latin typeface="Times New Roman" panose="02020603050405020304" pitchFamily="18" charset="0"/>
                <a:ea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rPr>
              <a:t>товстих</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множини</a:t>
            </a:r>
            <a:r>
              <a:rPr lang="ru-RU" sz="2400" dirty="0">
                <a:solidFill>
                  <a:srgbClr val="000000"/>
                </a:solidFill>
                <a:latin typeface="Times New Roman" panose="02020603050405020304" pitchFamily="18" charset="0"/>
                <a:ea typeface="Times New Roman" panose="02020603050405020304" pitchFamily="18" charset="0"/>
              </a:rPr>
              <a:t> людей з характеристиками </a:t>
            </a:r>
            <a:r>
              <a:rPr lang="ru-RU" sz="2400" i="1" dirty="0">
                <a:solidFill>
                  <a:srgbClr val="000000"/>
                </a:solidFill>
                <a:latin typeface="Times New Roman" panose="02020603050405020304" pitchFamily="18" charset="0"/>
                <a:ea typeface="Times New Roman" panose="02020603050405020304" pitchFamily="18" charset="0"/>
              </a:rPr>
              <a:t>(</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rPr>
              <a:t>,</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rPr>
              <a:t>, де </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1</a:t>
            </a:r>
            <a:r>
              <a:rPr lang="ru-RU" sz="2400" dirty="0">
                <a:solidFill>
                  <a:srgbClr val="000000"/>
                </a:solidFill>
                <a:latin typeface="Times New Roman" panose="02020603050405020304" pitchFamily="18" charset="0"/>
                <a:ea typeface="Times New Roman" panose="02020603050405020304" pitchFamily="18" charset="0"/>
              </a:rPr>
              <a:t>=0..150 кг – вага </a:t>
            </a:r>
            <a:r>
              <a:rPr lang="ru-RU" sz="2400" dirty="0" err="1">
                <a:solidFill>
                  <a:srgbClr val="000000"/>
                </a:solidFill>
                <a:latin typeface="Times New Roman" panose="02020603050405020304" pitchFamily="18" charset="0"/>
                <a:ea typeface="Times New Roman" panose="02020603050405020304" pitchFamily="18" charset="0"/>
              </a:rPr>
              <a:t>людини</a:t>
            </a:r>
            <a:r>
              <a:rPr lang="ru-RU" sz="2400" dirty="0">
                <a:solidFill>
                  <a:srgbClr val="000000"/>
                </a:solidFill>
                <a:latin typeface="Times New Roman" panose="02020603050405020304" pitchFamily="18" charset="0"/>
                <a:ea typeface="Times New Roman" panose="02020603050405020304" pitchFamily="18" charset="0"/>
              </a:rPr>
              <a:t>, а </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rPr>
              <a:t>=0..2,0 м – її </a:t>
            </a:r>
            <a:r>
              <a:rPr lang="ru-RU" sz="2400" dirty="0" err="1">
                <a:solidFill>
                  <a:srgbClr val="000000"/>
                </a:solidFill>
                <a:latin typeface="Times New Roman" panose="02020603050405020304" pitchFamily="18" charset="0"/>
                <a:ea typeface="Times New Roman" panose="02020603050405020304" pitchFamily="18" charset="0"/>
              </a:rPr>
              <a:t>зріст</a:t>
            </a:r>
            <a:r>
              <a:rPr lang="ru-RU" sz="2400" dirty="0">
                <a:solidFill>
                  <a:srgbClr val="000000"/>
                </a:solidFill>
                <a:latin typeface="Times New Roman" panose="02020603050405020304" pitchFamily="18" charset="0"/>
                <a:ea typeface="Times New Roman" panose="02020603050405020304" pitchFamily="18" charset="0"/>
              </a:rPr>
              <a:t> (рис. </a:t>
            </a:r>
            <a:r>
              <a:rPr lang="ru-RU" sz="2400" dirty="0" smtClean="0">
                <a:solidFill>
                  <a:srgbClr val="000000"/>
                </a:solidFill>
                <a:latin typeface="Times New Roman" panose="02020603050405020304" pitchFamily="18" charset="0"/>
                <a:ea typeface="Times New Roman" panose="02020603050405020304" pitchFamily="18" charset="0"/>
              </a:rPr>
              <a:t>1). </a:t>
            </a:r>
            <a:r>
              <a:rPr lang="ru-RU" sz="2400" dirty="0" err="1">
                <a:solidFill>
                  <a:srgbClr val="000000"/>
                </a:solidFill>
                <a:latin typeface="Times New Roman" panose="02020603050405020304" pitchFamily="18" charset="0"/>
                <a:ea typeface="Times New Roman" panose="02020603050405020304" pitchFamily="18" charset="0"/>
              </a:rPr>
              <a:t>Координати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найбільш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худої</a:t>
            </a:r>
            <a:r>
              <a:rPr lang="ru-RU" sz="2400" dirty="0">
                <a:solidFill>
                  <a:srgbClr val="000000"/>
                </a:solidFill>
                <a:latin typeface="Times New Roman" panose="02020603050405020304" pitchFamily="18" charset="0"/>
                <a:ea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rPr>
              <a:t>найбільш</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товстої</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людини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помічені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чорними</a:t>
            </a:r>
            <a:r>
              <a:rPr lang="ru-RU" sz="2400" dirty="0">
                <a:solidFill>
                  <a:srgbClr val="000000"/>
                </a:solidFill>
                <a:latin typeface="Times New Roman" panose="02020603050405020304" pitchFamily="18" charset="0"/>
                <a:ea typeface="Times New Roman" panose="02020603050405020304" pitchFamily="18" charset="0"/>
              </a:rPr>
              <a:t> точками. </a:t>
            </a:r>
            <a:endParaRPr lang="en-US" sz="2400" dirty="0">
              <a:solidFill>
                <a:srgbClr val="000000"/>
              </a:solidFill>
              <a:latin typeface="Times New Roman" panose="02020603050405020304" pitchFamily="18" charset="0"/>
              <a:ea typeface="Times New Roman" panose="02020603050405020304" pitchFamily="18" charset="0"/>
            </a:endParaRPr>
          </a:p>
          <a:p>
            <a:pPr marL="44958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rPr>
              <a:t>Тоді</a:t>
            </a:r>
            <a:r>
              <a:rPr lang="ru-RU" sz="2400" dirty="0">
                <a:solidFill>
                  <a:srgbClr val="000000"/>
                </a:solidFill>
                <a:latin typeface="Times New Roman" panose="02020603050405020304" pitchFamily="18" charset="0"/>
                <a:ea typeface="Times New Roman" panose="02020603050405020304" pitchFamily="18" charset="0"/>
              </a:rPr>
              <a:t> всю </a:t>
            </a:r>
            <a:r>
              <a:rPr lang="ru-RU" sz="2400" dirty="0" err="1">
                <a:solidFill>
                  <a:srgbClr val="000000"/>
                </a:solidFill>
                <a:latin typeface="Times New Roman" panose="02020603050405020304" pitchFamily="18" charset="0"/>
                <a:ea typeface="Times New Roman" panose="02020603050405020304" pitchFamily="18" charset="0"/>
              </a:rPr>
              <a:t>множину</a:t>
            </a:r>
            <a:r>
              <a:rPr lang="ru-RU" sz="2400" dirty="0">
                <a:solidFill>
                  <a:srgbClr val="000000"/>
                </a:solidFill>
                <a:latin typeface="Times New Roman" panose="02020603050405020304" pitchFamily="18" charset="0"/>
                <a:ea typeface="Times New Roman" panose="02020603050405020304" pitchFamily="18" charset="0"/>
              </a:rPr>
              <a:t> людей, що </a:t>
            </a:r>
            <a:r>
              <a:rPr lang="ru-RU" sz="2400" dirty="0" err="1">
                <a:solidFill>
                  <a:srgbClr val="000000"/>
                </a:solidFill>
                <a:latin typeface="Times New Roman" panose="02020603050405020304" pitchFamily="18" charset="0"/>
                <a:ea typeface="Times New Roman" panose="02020603050405020304" pitchFamily="18" charset="0"/>
              </a:rPr>
              <a:t>розміщена</a:t>
            </a:r>
            <a:r>
              <a:rPr lang="ru-RU" sz="2400" dirty="0">
                <a:solidFill>
                  <a:srgbClr val="000000"/>
                </a:solidFill>
                <a:latin typeface="Times New Roman" panose="02020603050405020304" pitchFamily="18" charset="0"/>
                <a:ea typeface="Times New Roman" panose="02020603050405020304" pitchFamily="18" charset="0"/>
              </a:rPr>
              <a:t> у </a:t>
            </a:r>
            <a:r>
              <a:rPr lang="ru-RU" sz="2400" dirty="0" err="1">
                <a:solidFill>
                  <a:srgbClr val="000000"/>
                </a:solidFill>
                <a:latin typeface="Times New Roman" panose="02020603050405020304" pitchFamily="18" charset="0"/>
                <a:ea typeface="Times New Roman" panose="02020603050405020304" pitchFamily="18" charset="0"/>
              </a:rPr>
              <a:t>прямокутнику</a:t>
            </a:r>
            <a:r>
              <a:rPr lang="ru-RU" sz="2400" dirty="0">
                <a:solidFill>
                  <a:srgbClr val="000000"/>
                </a:solidFill>
                <a:latin typeface="Times New Roman" panose="02020603050405020304" pitchFamily="18" charset="0"/>
                <a:ea typeface="Times New Roman" panose="02020603050405020304" pitchFamily="18" charset="0"/>
              </a:rPr>
              <a:t> при  </a:t>
            </a:r>
            <a:endParaRPr lang="en-US" sz="24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1</a:t>
            </a:r>
            <a:r>
              <a:rPr lang="ru-RU" sz="2400" dirty="0">
                <a:solidFill>
                  <a:srgbClr val="000000"/>
                </a:solidFill>
                <a:latin typeface="Times New Roman" panose="02020603050405020304" pitchFamily="18" charset="0"/>
                <a:ea typeface="Times New Roman" panose="02020603050405020304" pitchFamily="18" charset="0"/>
              </a:rPr>
              <a:t> =0..150 кг, </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rPr>
              <a:t> </a:t>
            </a:r>
            <a:r>
              <a:rPr lang="ru-RU" sz="2400" dirty="0">
                <a:solidFill>
                  <a:srgbClr val="000000"/>
                </a:solidFill>
                <a:latin typeface="Times New Roman" panose="02020603050405020304" pitchFamily="18" charset="0"/>
                <a:ea typeface="Times New Roman" panose="02020603050405020304" pitchFamily="18" charset="0"/>
              </a:rPr>
              <a:t>=0..2 м </a:t>
            </a:r>
            <a:r>
              <a:rPr lang="ru-RU" sz="2400" dirty="0" err="1">
                <a:solidFill>
                  <a:srgbClr val="000000"/>
                </a:solidFill>
                <a:latin typeface="Times New Roman" panose="02020603050405020304" pitchFamily="18" charset="0"/>
                <a:ea typeface="Times New Roman" panose="02020603050405020304" pitchFamily="18" charset="0"/>
              </a:rPr>
              <a:t>можна</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розділити</a:t>
            </a:r>
            <a:r>
              <a:rPr lang="ru-RU" sz="2400" dirty="0">
                <a:solidFill>
                  <a:srgbClr val="000000"/>
                </a:solidFill>
                <a:latin typeface="Times New Roman" panose="02020603050405020304" pitchFamily="18" charset="0"/>
                <a:ea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rPr>
              <a:t>дві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частки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худих</a:t>
            </a:r>
            <a:r>
              <a:rPr lang="ru-RU" sz="2400" dirty="0">
                <a:solidFill>
                  <a:srgbClr val="000000"/>
                </a:solidFill>
                <a:latin typeface="Times New Roman" panose="02020603050405020304" pitchFamily="18" charset="0"/>
                <a:ea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rPr>
              <a:t>товстих</a:t>
            </a:r>
            <a:r>
              <a:rPr lang="ru-RU" sz="2400" dirty="0">
                <a:solidFill>
                  <a:srgbClr val="000000"/>
                </a:solidFill>
                <a:latin typeface="Times New Roman" panose="02020603050405020304" pitchFamily="18" charset="0"/>
                <a:ea typeface="Times New Roman" panose="02020603050405020304" pitchFamily="18" charset="0"/>
              </a:rPr>
              <a:t>») за </a:t>
            </a:r>
            <a:r>
              <a:rPr lang="ru-RU" sz="2400" dirty="0" err="1">
                <a:solidFill>
                  <a:srgbClr val="000000"/>
                </a:solidFill>
                <a:latin typeface="Times New Roman" panose="02020603050405020304" pitchFamily="18" charset="0"/>
                <a:ea typeface="Times New Roman" panose="02020603050405020304" pitchFamily="18" charset="0"/>
              </a:rPr>
              <a:t>допомогою</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прямої</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лінії</a:t>
            </a:r>
            <a:r>
              <a:rPr lang="ru-RU" sz="2400"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вхідної</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вирішальної</a:t>
            </a:r>
            <a:r>
              <a:rPr lang="ru-RU" sz="2400" b="1" i="1" dirty="0">
                <a:solidFill>
                  <a:srgbClr val="000000"/>
                </a:solidFill>
                <a:latin typeface="Times New Roman" panose="02020603050405020304" pitchFamily="18" charset="0"/>
                <a:ea typeface="Times New Roman" panose="02020603050405020304" pitchFamily="18" charset="0"/>
              </a:rPr>
              <a:t> функції нейрону</a:t>
            </a:r>
            <a:r>
              <a:rPr lang="ru-RU" sz="2400" dirty="0">
                <a:solidFill>
                  <a:srgbClr val="000000"/>
                </a:solidFill>
                <a:latin typeface="Times New Roman" panose="02020603050405020304" pitchFamily="18" charset="0"/>
                <a:ea typeface="Times New Roman" panose="02020603050405020304" pitchFamily="18" charset="0"/>
              </a:rPr>
              <a:t>), яка </a:t>
            </a:r>
            <a:r>
              <a:rPr lang="ru-RU" sz="2400" dirty="0" err="1">
                <a:solidFill>
                  <a:srgbClr val="000000"/>
                </a:solidFill>
                <a:latin typeface="Times New Roman" panose="02020603050405020304" pitchFamily="18" charset="0"/>
                <a:ea typeface="Times New Roman" panose="02020603050405020304" pitchFamily="18" charset="0"/>
              </a:rPr>
              <a:t>знаходиться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між</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вказаними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чорними</a:t>
            </a:r>
            <a:r>
              <a:rPr lang="ru-RU" sz="2400" dirty="0">
                <a:solidFill>
                  <a:srgbClr val="000000"/>
                </a:solidFill>
                <a:latin typeface="Times New Roman" panose="02020603050405020304" pitchFamily="18" charset="0"/>
                <a:ea typeface="Times New Roman" panose="02020603050405020304" pitchFamily="18" charset="0"/>
              </a:rPr>
              <a:t> точками у </a:t>
            </a:r>
            <a:r>
              <a:rPr lang="ru-RU" sz="2400" dirty="0" err="1">
                <a:solidFill>
                  <a:srgbClr val="000000"/>
                </a:solidFill>
                <a:latin typeface="Times New Roman" panose="02020603050405020304" pitchFamily="18" charset="0"/>
                <a:ea typeface="Times New Roman" panose="02020603050405020304" pitchFamily="18" charset="0"/>
              </a:rPr>
              <a:t>вигляді</a:t>
            </a:r>
            <a:r>
              <a:rPr lang="ru-RU" sz="2400" dirty="0">
                <a:solidFill>
                  <a:srgbClr val="000000"/>
                </a:solidFill>
                <a:latin typeface="Times New Roman" panose="02020603050405020304" pitchFamily="18" charset="0"/>
                <a:ea typeface="Times New Roman" panose="02020603050405020304" pitchFamily="18" charset="0"/>
              </a:rPr>
              <a:t> нерівності </a:t>
            </a:r>
            <a:endParaRPr lang="en-US" sz="2400" dirty="0">
              <a:solidFill>
                <a:srgbClr val="000000"/>
              </a:solidFill>
              <a:latin typeface="Times New Roman" panose="02020603050405020304" pitchFamily="18" charset="0"/>
              <a:ea typeface="Times New Roman" panose="02020603050405020304" pitchFamily="18" charset="0"/>
            </a:endParaRPr>
          </a:p>
          <a:p>
            <a:pPr marL="139065" indent="359410">
              <a:lnSpc>
                <a:spcPct val="107000"/>
              </a:lnSpc>
              <a:spcAft>
                <a:spcPts val="150"/>
              </a:spcAft>
              <a:tabLst>
                <a:tab pos="3025140" algn="ctr"/>
                <a:tab pos="4476750" algn="ctr"/>
                <a:tab pos="4928235" algn="ctr"/>
                <a:tab pos="5855970" algn="r"/>
              </a:tabLst>
            </a:pPr>
            <a:r>
              <a:rPr lang="ru-RU" sz="2400" dirty="0">
                <a:solidFill>
                  <a:srgbClr val="000000"/>
                </a:solidFill>
                <a:latin typeface="Calibri" panose="020F0502020204030204" pitchFamily="34" charset="0"/>
                <a:ea typeface="Calibri" panose="020F0502020204030204" pitchFamily="34" charset="0"/>
              </a:rPr>
              <a:t>	</a:t>
            </a:r>
            <a:r>
              <a:rPr lang="en-US" sz="2400" i="1" dirty="0">
                <a:solidFill>
                  <a:srgbClr val="000000"/>
                </a:solidFill>
                <a:latin typeface="Times New Roman" panose="02020603050405020304" pitchFamily="18" charset="0"/>
                <a:ea typeface="Times New Roman" panose="02020603050405020304" pitchFamily="18" charset="0"/>
              </a:rPr>
              <a:t>u</a:t>
            </a:r>
            <a:r>
              <a:rPr lang="ru-RU" sz="2400" i="1" baseline="-25000" dirty="0">
                <a:solidFill>
                  <a:srgbClr val="000000"/>
                </a:solidFill>
                <a:latin typeface="Times New Roman" panose="02020603050405020304" pitchFamily="18" charset="0"/>
                <a:ea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rPr>
              <a:t> = </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rPr>
              <a:t> – 150</a:t>
            </a:r>
            <a:r>
              <a:rPr lang="en-US" sz="2400" i="1" dirty="0">
                <a:solidFill>
                  <a:srgbClr val="000000"/>
                </a:solidFill>
                <a:latin typeface="Times New Roman" panose="02020603050405020304" pitchFamily="18" charset="0"/>
                <a:ea typeface="Times New Roman" panose="02020603050405020304" pitchFamily="18" charset="0"/>
              </a:rPr>
              <a:t>x</a:t>
            </a:r>
            <a:r>
              <a:rPr lang="ru-RU" sz="2400" i="1" baseline="-25000" dirty="0">
                <a:solidFill>
                  <a:srgbClr val="000000"/>
                </a:solidFill>
                <a:latin typeface="Times New Roman" panose="02020603050405020304" pitchFamily="18" charset="0"/>
                <a:ea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rPr>
              <a:t> + 45 ≥ 0</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rPr>
              <a:t>(1) </a:t>
            </a:r>
            <a:endParaRPr lang="en-US" sz="2400"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7458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8259" y="6310648"/>
            <a:ext cx="441146" cy="369332"/>
          </a:xfrm>
          <a:prstGeom prst="rect">
            <a:avLst/>
          </a:prstGeom>
          <a:noFill/>
        </p:spPr>
        <p:txBody>
          <a:bodyPr wrap="none" rtlCol="0">
            <a:spAutoFit/>
          </a:bodyPr>
          <a:lstStyle/>
          <a:p>
            <a:r>
              <a:rPr lang="ru-RU" dirty="0" smtClean="0"/>
              <a:t>11</a:t>
            </a:r>
            <a:endParaRPr lang="en-US" dirty="0"/>
          </a:p>
        </p:txBody>
      </p:sp>
      <p:sp>
        <p:nvSpPr>
          <p:cNvPr id="4" name="Прямоугольник 3"/>
          <p:cNvSpPr/>
          <p:nvPr/>
        </p:nvSpPr>
        <p:spPr>
          <a:xfrm>
            <a:off x="1571223" y="324266"/>
            <a:ext cx="10097036" cy="5676169"/>
          </a:xfrm>
          <a:prstGeom prst="rect">
            <a:avLst/>
          </a:prstGeom>
        </p:spPr>
        <p:txBody>
          <a:bodyPr wrap="square">
            <a:spAutoFit/>
          </a:bodyPr>
          <a:lstStyle/>
          <a:p>
            <a:pPr marL="90170" marR="3175" indent="359410" algn="just">
              <a:lnSpc>
                <a:spcPct val="112000"/>
              </a:lnSpc>
              <a:spcAft>
                <a:spcPts val="25"/>
              </a:spcAft>
            </a:pP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розділяє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площу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ознак</a:t>
            </a:r>
            <a:r>
              <a:rPr lang="ru-RU" dirty="0">
                <a:solidFill>
                  <a:srgbClr val="000000"/>
                </a:solidFill>
                <a:latin typeface="Times New Roman" panose="02020603050405020304" pitchFamily="18" charset="0"/>
                <a:ea typeface="Times New Roman" panose="02020603050405020304" pitchFamily="18" charset="0"/>
              </a:rPr>
              <a:t> </a:t>
            </a:r>
            <a:r>
              <a:rPr lang="ru-RU" i="1" dirty="0">
                <a:solidFill>
                  <a:srgbClr val="000000"/>
                </a:solidFill>
                <a:latin typeface="Times New Roman" panose="02020603050405020304" pitchFamily="18" charset="0"/>
                <a:ea typeface="Times New Roman" panose="02020603050405020304" pitchFamily="18" charset="0"/>
              </a:rPr>
              <a:t>(</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1</a:t>
            </a:r>
            <a:r>
              <a:rPr lang="ru-RU" i="1" dirty="0">
                <a:solidFill>
                  <a:srgbClr val="000000"/>
                </a:solidFill>
                <a:latin typeface="Times New Roman" panose="02020603050405020304" pitchFamily="18" charset="0"/>
                <a:ea typeface="Times New Roman" panose="02020603050405020304" pitchFamily="18" charset="0"/>
              </a:rPr>
              <a:t>,</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2</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дві</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півплощини</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одній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півплощині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виконується</a:t>
            </a:r>
            <a:r>
              <a:rPr lang="ru-RU" dirty="0">
                <a:solidFill>
                  <a:srgbClr val="000000"/>
                </a:solidFill>
                <a:latin typeface="Times New Roman" panose="02020603050405020304" pitchFamily="18" charset="0"/>
                <a:ea typeface="Times New Roman" panose="02020603050405020304" pitchFamily="18" charset="0"/>
              </a:rPr>
              <a:t>, а в </a:t>
            </a:r>
            <a:r>
              <a:rPr lang="ru-RU" dirty="0" err="1">
                <a:solidFill>
                  <a:srgbClr val="000000"/>
                </a:solidFill>
                <a:latin typeface="Times New Roman" panose="02020603050405020304" pitchFamily="18" charset="0"/>
                <a:ea typeface="Times New Roman" panose="02020603050405020304" pitchFamily="18" charset="0"/>
              </a:rPr>
              <a:t>іншій</a:t>
            </a:r>
            <a:r>
              <a:rPr lang="ru-RU" dirty="0">
                <a:solidFill>
                  <a:srgbClr val="000000"/>
                </a:solidFill>
                <a:latin typeface="Times New Roman" panose="02020603050405020304" pitchFamily="18" charset="0"/>
                <a:ea typeface="Times New Roman" panose="02020603050405020304" pitchFamily="18" charset="0"/>
              </a:rPr>
              <a:t> – </a:t>
            </a:r>
            <a:r>
              <a:rPr lang="ru-RU" dirty="0" err="1">
                <a:solidFill>
                  <a:srgbClr val="000000"/>
                </a:solidFill>
                <a:latin typeface="Times New Roman" panose="02020603050405020304" pitchFamily="18" charset="0"/>
                <a:ea typeface="Times New Roman" panose="02020603050405020304" pitchFamily="18" charset="0"/>
              </a:rPr>
              <a:t>ні</a:t>
            </a:r>
            <a:r>
              <a:rPr lang="ru-RU" dirty="0">
                <a:solidFill>
                  <a:srgbClr val="000000"/>
                </a:solidFill>
                <a:latin typeface="Times New Roman" panose="02020603050405020304" pitchFamily="18" charset="0"/>
                <a:ea typeface="Times New Roman" panose="02020603050405020304" pitchFamily="18" charset="0"/>
              </a:rPr>
              <a:t>. У </a:t>
            </a:r>
            <a:r>
              <a:rPr lang="ru-RU" dirty="0" err="1">
                <a:solidFill>
                  <a:srgbClr val="000000"/>
                </a:solidFill>
                <a:latin typeface="Times New Roman" panose="02020603050405020304" pitchFamily="18" charset="0"/>
                <a:ea typeface="Times New Roman" panose="02020603050405020304" pitchFamily="18" charset="0"/>
              </a:rPr>
              <a:t>цьому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можна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пересвідчитись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якщо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підставити</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координати</a:t>
            </a:r>
            <a:r>
              <a:rPr lang="ru-RU" dirty="0">
                <a:solidFill>
                  <a:srgbClr val="000000"/>
                </a:solidFill>
                <a:latin typeface="Times New Roman" panose="02020603050405020304" pitchFamily="18" charset="0"/>
                <a:ea typeface="Times New Roman" panose="02020603050405020304" pitchFamily="18" charset="0"/>
              </a:rPr>
              <a:t> будь – </a:t>
            </a:r>
            <a:r>
              <a:rPr lang="ru-RU" dirty="0" err="1">
                <a:solidFill>
                  <a:srgbClr val="000000"/>
                </a:solidFill>
                <a:latin typeface="Times New Roman" panose="02020603050405020304" pitchFamily="18" charset="0"/>
                <a:ea typeface="Times New Roman" panose="02020603050405020304" pitchFamily="18" charset="0"/>
              </a:rPr>
              <a:t>якої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довільно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обраної</a:t>
            </a:r>
            <a:r>
              <a:rPr lang="ru-RU" dirty="0">
                <a:solidFill>
                  <a:srgbClr val="000000"/>
                </a:solidFill>
                <a:latin typeface="Times New Roman" panose="02020603050405020304" pitchFamily="18" charset="0"/>
                <a:ea typeface="Times New Roman" panose="02020603050405020304" pitchFamily="18" charset="0"/>
              </a:rPr>
              <a:t> точки. На </a:t>
            </a:r>
            <a:r>
              <a:rPr lang="ru-RU" dirty="0" err="1">
                <a:solidFill>
                  <a:srgbClr val="000000"/>
                </a:solidFill>
                <a:latin typeface="Times New Roman" panose="02020603050405020304" pitchFamily="18" charset="0"/>
                <a:ea typeface="Times New Roman" panose="02020603050405020304" pitchFamily="18" charset="0"/>
              </a:rPr>
              <a:t>практиці</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перевірки</a:t>
            </a:r>
            <a:r>
              <a:rPr lang="ru-RU" dirty="0">
                <a:solidFill>
                  <a:srgbClr val="000000"/>
                </a:solidFill>
                <a:latin typeface="Times New Roman" panose="02020603050405020304" pitchFamily="18" charset="0"/>
                <a:ea typeface="Times New Roman" panose="02020603050405020304" pitchFamily="18" charset="0"/>
              </a:rPr>
              <a:t> нерівності </a:t>
            </a:r>
            <a:r>
              <a:rPr lang="ru-RU" dirty="0" err="1">
                <a:solidFill>
                  <a:srgbClr val="000000"/>
                </a:solidFill>
                <a:latin typeface="Times New Roman" panose="02020603050405020304" pitchFamily="18" charset="0"/>
                <a:ea typeface="Times New Roman" panose="02020603050405020304" pitchFamily="18" charset="0"/>
              </a:rPr>
              <a:t>найчастіше</a:t>
            </a:r>
            <a:r>
              <a:rPr lang="ru-RU" dirty="0">
                <a:solidFill>
                  <a:srgbClr val="000000"/>
                </a:solidFill>
                <a:latin typeface="Times New Roman" panose="02020603050405020304" pitchFamily="18" charset="0"/>
                <a:ea typeface="Times New Roman" panose="02020603050405020304" pitchFamily="18" charset="0"/>
              </a:rPr>
              <a:t> використовують точку </a:t>
            </a:r>
            <a:r>
              <a:rPr lang="ru-RU" i="1" dirty="0">
                <a:solidFill>
                  <a:srgbClr val="000000"/>
                </a:solidFill>
                <a:latin typeface="Times New Roman" panose="02020603050405020304" pitchFamily="18" charset="0"/>
                <a:ea typeface="Times New Roman" panose="02020603050405020304" pitchFamily="18" charset="0"/>
              </a:rPr>
              <a:t>(</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1</a:t>
            </a:r>
            <a:r>
              <a:rPr lang="ru-RU" i="1" dirty="0">
                <a:solidFill>
                  <a:srgbClr val="000000"/>
                </a:solidFill>
                <a:latin typeface="Times New Roman" panose="02020603050405020304" pitchFamily="18" charset="0"/>
                <a:ea typeface="Times New Roman" panose="02020603050405020304" pitchFamily="18" charset="0"/>
              </a:rPr>
              <a:t>= 0, </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2</a:t>
            </a:r>
            <a:r>
              <a:rPr lang="ru-RU" i="1" dirty="0">
                <a:solidFill>
                  <a:srgbClr val="000000"/>
                </a:solidFill>
                <a:latin typeface="Times New Roman" panose="02020603050405020304" pitchFamily="18" charset="0"/>
                <a:ea typeface="Times New Roman" panose="02020603050405020304" pitchFamily="18" charset="0"/>
              </a:rPr>
              <a:t> =0)</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цій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точці</a:t>
            </a:r>
            <a:r>
              <a:rPr lang="ru-RU" dirty="0">
                <a:solidFill>
                  <a:srgbClr val="000000"/>
                </a:solidFill>
                <a:latin typeface="Times New Roman" panose="02020603050405020304" pitchFamily="18" charset="0"/>
                <a:ea typeface="Times New Roman" panose="02020603050405020304" pitchFamily="18" charset="0"/>
              </a:rPr>
              <a:t> ми </a:t>
            </a:r>
            <a:r>
              <a:rPr lang="ru-RU" dirty="0" err="1">
                <a:solidFill>
                  <a:srgbClr val="000000"/>
                </a:solidFill>
                <a:latin typeface="Times New Roman" panose="02020603050405020304" pitchFamily="18" charset="0"/>
                <a:ea typeface="Times New Roman" panose="02020603050405020304" pitchFamily="18" charset="0"/>
              </a:rPr>
              <a:t>отримуємо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відповідь</a:t>
            </a:r>
            <a:r>
              <a:rPr lang="ru-RU" dirty="0">
                <a:solidFill>
                  <a:srgbClr val="000000"/>
                </a:solidFill>
                <a:latin typeface="Times New Roman" panose="02020603050405020304" pitchFamily="18" charset="0"/>
                <a:ea typeface="Times New Roman" panose="02020603050405020304" pitchFamily="18" charset="0"/>
              </a:rPr>
              <a:t> на питання: «Чи </a:t>
            </a:r>
            <a:r>
              <a:rPr lang="ru-RU" dirty="0" err="1">
                <a:solidFill>
                  <a:srgbClr val="000000"/>
                </a:solidFill>
                <a:latin typeface="Times New Roman" panose="02020603050405020304" pitchFamily="18" charset="0"/>
                <a:ea typeface="Times New Roman" panose="02020603050405020304" pitchFamily="18" charset="0"/>
              </a:rPr>
              <a:t>виконується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u</a:t>
            </a:r>
            <a:r>
              <a:rPr lang="ru-RU" i="1" baseline="-25000" dirty="0">
                <a:solidFill>
                  <a:srgbClr val="000000"/>
                </a:solidFill>
                <a:latin typeface="Times New Roman" panose="02020603050405020304" pitchFamily="18"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півплощині</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якій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знаходиться</a:t>
            </a:r>
            <a:r>
              <a:rPr lang="ru-RU" dirty="0">
                <a:solidFill>
                  <a:srgbClr val="000000"/>
                </a:solidFill>
                <a:latin typeface="Times New Roman" panose="02020603050405020304" pitchFamily="18" charset="0"/>
                <a:ea typeface="Times New Roman" panose="02020603050405020304" pitchFamily="18" charset="0"/>
              </a:rPr>
              <a:t> точка </a:t>
            </a:r>
            <a:r>
              <a:rPr lang="ru-RU" i="1" dirty="0">
                <a:solidFill>
                  <a:srgbClr val="000000"/>
                </a:solidFill>
                <a:latin typeface="Times New Roman" panose="02020603050405020304" pitchFamily="18" charset="0"/>
                <a:ea typeface="Times New Roman" panose="02020603050405020304" pitchFamily="18" charset="0"/>
              </a:rPr>
              <a:t>(</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1</a:t>
            </a:r>
            <a:r>
              <a:rPr lang="ru-RU" i="1" dirty="0">
                <a:solidFill>
                  <a:srgbClr val="000000"/>
                </a:solidFill>
                <a:latin typeface="Times New Roman" panose="02020603050405020304" pitchFamily="18" charset="0"/>
                <a:ea typeface="Times New Roman" panose="02020603050405020304" pitchFamily="18" charset="0"/>
              </a:rPr>
              <a:t>= 0, </a:t>
            </a:r>
            <a:r>
              <a:rPr lang="en-US" i="1" dirty="0">
                <a:solidFill>
                  <a:srgbClr val="000000"/>
                </a:solidFill>
                <a:latin typeface="Times New Roman" panose="02020603050405020304" pitchFamily="18" charset="0"/>
                <a:ea typeface="Times New Roman" panose="02020603050405020304" pitchFamily="18" charset="0"/>
              </a:rPr>
              <a:t>x</a:t>
            </a:r>
            <a:r>
              <a:rPr lang="ru-RU" i="1" baseline="-25000" dirty="0">
                <a:solidFill>
                  <a:srgbClr val="000000"/>
                </a:solidFill>
                <a:latin typeface="Times New Roman" panose="02020603050405020304" pitchFamily="18" charset="0"/>
                <a:ea typeface="Times New Roman" panose="02020603050405020304" pitchFamily="18" charset="0"/>
              </a:rPr>
              <a:t>2</a:t>
            </a:r>
            <a:r>
              <a:rPr lang="ru-RU" i="1" dirty="0">
                <a:solidFill>
                  <a:srgbClr val="000000"/>
                </a:solidFill>
                <a:latin typeface="Times New Roman" panose="02020603050405020304" pitchFamily="18" charset="0"/>
                <a:ea typeface="Times New Roman" panose="02020603050405020304" pitchFamily="18" charset="0"/>
              </a:rPr>
              <a:t> =0)</a:t>
            </a:r>
            <a:r>
              <a:rPr lang="ru-RU" dirty="0">
                <a:solidFill>
                  <a:srgbClr val="000000"/>
                </a:solidFill>
                <a:latin typeface="Times New Roman" panose="02020603050405020304" pitchFamily="18" charset="0"/>
                <a:ea typeface="Times New Roman" panose="02020603050405020304" pitchFamily="18" charset="0"/>
              </a:rPr>
              <a:t>?». У </a:t>
            </a:r>
            <a:r>
              <a:rPr lang="ru-RU" dirty="0" err="1">
                <a:solidFill>
                  <a:srgbClr val="000000"/>
                </a:solidFill>
                <a:latin typeface="Times New Roman" panose="02020603050405020304" pitchFamily="18" charset="0"/>
                <a:ea typeface="Times New Roman" panose="02020603050405020304" pitchFamily="18" charset="0"/>
              </a:rPr>
              <a:t>нашому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випадку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координати</a:t>
            </a:r>
            <a:r>
              <a:rPr lang="ru-RU" dirty="0">
                <a:solidFill>
                  <a:srgbClr val="000000"/>
                </a:solidFill>
                <a:latin typeface="Times New Roman" panose="02020603050405020304" pitchFamily="18" charset="0"/>
                <a:ea typeface="Times New Roman" panose="02020603050405020304" pitchFamily="18" charset="0"/>
              </a:rPr>
              <a:t> початку осей координат </a:t>
            </a:r>
            <a:r>
              <a:rPr lang="ru-RU" dirty="0" err="1">
                <a:solidFill>
                  <a:srgbClr val="000000"/>
                </a:solidFill>
                <a:latin typeface="Times New Roman" panose="02020603050405020304" pitchFamily="18" charset="0"/>
                <a:ea typeface="Times New Roman" panose="02020603050405020304" pitchFamily="18" charset="0"/>
              </a:rPr>
              <a:t>дають</a:t>
            </a:r>
            <a:r>
              <a:rPr lang="ru-RU" dirty="0">
                <a:solidFill>
                  <a:srgbClr val="000000"/>
                </a:solidFill>
                <a:latin typeface="Times New Roman" panose="02020603050405020304" pitchFamily="18" charset="0"/>
                <a:ea typeface="Times New Roman" panose="02020603050405020304" pitchFamily="18" charset="0"/>
              </a:rPr>
              <a:t> значення </a:t>
            </a:r>
            <a:r>
              <a:rPr lang="en-US" i="1" dirty="0">
                <a:solidFill>
                  <a:srgbClr val="000000"/>
                </a:solidFill>
                <a:latin typeface="Times New Roman" panose="02020603050405020304" pitchFamily="18" charset="0"/>
                <a:ea typeface="Times New Roman" panose="02020603050405020304" pitchFamily="18" charset="0"/>
              </a:rPr>
              <a:t>u</a:t>
            </a:r>
            <a:r>
              <a:rPr lang="ru-RU" i="1" baseline="-25000" dirty="0">
                <a:solidFill>
                  <a:srgbClr val="000000"/>
                </a:solidFill>
                <a:latin typeface="Times New Roman" panose="02020603050405020304" pitchFamily="18" charset="0"/>
                <a:ea typeface="Times New Roman" panose="02020603050405020304" pitchFamily="18" charset="0"/>
              </a:rPr>
              <a:t>1</a:t>
            </a:r>
            <a:r>
              <a:rPr lang="ru-RU" i="1" dirty="0">
                <a:solidFill>
                  <a:srgbClr val="000000"/>
                </a:solidFill>
                <a:latin typeface="Times New Roman" panose="02020603050405020304" pitchFamily="18" charset="0"/>
                <a:ea typeface="Times New Roman" panose="02020603050405020304" pitchFamily="18" charset="0"/>
              </a:rPr>
              <a:t> = 45 ≥ 0</a:t>
            </a:r>
            <a:r>
              <a:rPr lang="ru-RU" dirty="0">
                <a:solidFill>
                  <a:srgbClr val="000000"/>
                </a:solidFill>
                <a:latin typeface="Times New Roman" panose="02020603050405020304" pitchFamily="18" charset="0"/>
                <a:ea typeface="Times New Roman" panose="02020603050405020304" pitchFamily="18" charset="0"/>
              </a:rPr>
              <a:t>, тобто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виконується</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тій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півплощині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півплощина</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прямій</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u</a:t>
            </a:r>
            <a:r>
              <a:rPr lang="ru-RU" i="1" baseline="-25000" dirty="0">
                <a:solidFill>
                  <a:srgbClr val="000000"/>
                </a:solidFill>
                <a:latin typeface="Times New Roman" panose="02020603050405020304" pitchFamily="18" charset="0"/>
                <a:ea typeface="Times New Roman" panose="02020603050405020304" pitchFamily="18" charset="0"/>
              </a:rPr>
              <a:t>1</a:t>
            </a:r>
            <a:r>
              <a:rPr lang="ru-RU" i="1"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помічається</a:t>
            </a:r>
            <a:r>
              <a:rPr lang="ru-RU" dirty="0">
                <a:solidFill>
                  <a:srgbClr val="000000"/>
                </a:solidFill>
                <a:latin typeface="Times New Roman" panose="02020603050405020304" pitchFamily="18" charset="0"/>
                <a:ea typeface="Times New Roman" panose="02020603050405020304" pitchFamily="18" charset="0"/>
              </a:rPr>
              <a:t> пунктирною </a:t>
            </a:r>
            <a:r>
              <a:rPr lang="ru-RU" dirty="0" err="1">
                <a:solidFill>
                  <a:srgbClr val="000000"/>
                </a:solidFill>
                <a:latin typeface="Times New Roman" panose="02020603050405020304" pitchFamily="18" charset="0"/>
                <a:ea typeface="Times New Roman" panose="02020603050405020304" pitchFamily="18" charset="0"/>
              </a:rPr>
              <a:t>лінією</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іншій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півплощині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не </a:t>
            </a:r>
            <a:r>
              <a:rPr lang="ru-RU" dirty="0" err="1">
                <a:solidFill>
                  <a:srgbClr val="000000"/>
                </a:solidFill>
                <a:latin typeface="Times New Roman" panose="02020603050405020304" pitchFamily="18" charset="0"/>
                <a:ea typeface="Times New Roman" panose="02020603050405020304" pitchFamily="18" charset="0"/>
              </a:rPr>
              <a:t>виконується</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всіх</a:t>
            </a:r>
            <a:r>
              <a:rPr lang="ru-RU" dirty="0">
                <a:solidFill>
                  <a:srgbClr val="000000"/>
                </a:solidFill>
                <a:latin typeface="Times New Roman" panose="02020603050405020304" pitchFamily="18" charset="0"/>
                <a:ea typeface="Times New Roman" panose="02020603050405020304" pitchFamily="18" charset="0"/>
              </a:rPr>
              <a:t> її </a:t>
            </a:r>
            <a:r>
              <a:rPr lang="ru-RU" dirty="0" err="1">
                <a:solidFill>
                  <a:srgbClr val="000000"/>
                </a:solidFill>
                <a:latin typeface="Times New Roman" panose="02020603050405020304" pitchFamily="18" charset="0"/>
                <a:ea typeface="Times New Roman" panose="02020603050405020304" pitchFamily="18" charset="0"/>
              </a:rPr>
              <a:t>точок</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Таким чином, </a:t>
            </a:r>
            <a:r>
              <a:rPr lang="ru-RU" b="1" i="1" dirty="0" err="1">
                <a:solidFill>
                  <a:srgbClr val="000000"/>
                </a:solidFill>
                <a:latin typeface="Times New Roman" panose="02020603050405020304" pitchFamily="18" charset="0"/>
                <a:ea typeface="Times New Roman" panose="02020603050405020304" pitchFamily="18" charset="0"/>
              </a:rPr>
              <a:t>вхідна</a:t>
            </a:r>
            <a:r>
              <a:rPr lang="ru-RU" b="1" i="1" dirty="0">
                <a:solidFill>
                  <a:srgbClr val="000000"/>
                </a:solidFill>
                <a:latin typeface="Times New Roman" panose="02020603050405020304" pitchFamily="18" charset="0"/>
                <a:ea typeface="Times New Roman" panose="02020603050405020304" pitchFamily="18" charset="0"/>
              </a:rPr>
              <a:t> функція нейрону</a:t>
            </a:r>
            <a:r>
              <a:rPr lang="ru-RU" dirty="0">
                <a:solidFill>
                  <a:srgbClr val="000000"/>
                </a:solidFill>
                <a:latin typeface="Times New Roman" panose="02020603050405020304" pitchFamily="18" charset="0"/>
                <a:ea typeface="Times New Roman" panose="02020603050405020304" pitchFamily="18" charset="0"/>
              </a:rPr>
              <a:t> є </a:t>
            </a:r>
            <a:r>
              <a:rPr lang="ru-RU" dirty="0" err="1">
                <a:solidFill>
                  <a:srgbClr val="000000"/>
                </a:solidFill>
                <a:latin typeface="Times New Roman" panose="02020603050405020304" pitchFamily="18" charset="0"/>
                <a:ea typeface="Times New Roman" panose="02020603050405020304" pitchFamily="18" charset="0"/>
              </a:rPr>
              <a:t>вирішальною</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функцією</a:t>
            </a:r>
            <a:r>
              <a:rPr lang="ru-RU" dirty="0">
                <a:solidFill>
                  <a:srgbClr val="000000"/>
                </a:solidFill>
                <a:latin typeface="Times New Roman" panose="02020603050405020304" pitchFamily="18" charset="0"/>
                <a:ea typeface="Times New Roman" panose="02020603050405020304" pitchFamily="18" charset="0"/>
              </a:rPr>
              <a:t> і </a:t>
            </a:r>
            <a:r>
              <a:rPr lang="ru-RU" dirty="0" err="1">
                <a:solidFill>
                  <a:srgbClr val="000000"/>
                </a:solidFill>
                <a:latin typeface="Times New Roman" panose="02020603050405020304" pitchFamily="18" charset="0"/>
                <a:ea typeface="Times New Roman" panose="02020603050405020304" pitchFamily="18" charset="0"/>
              </a:rPr>
              <a:t>виконує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логічну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умову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якщо</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u</a:t>
            </a:r>
            <a:r>
              <a:rPr lang="ru-RU" baseline="-25000" dirty="0">
                <a:solidFill>
                  <a:srgbClr val="000000"/>
                </a:solidFill>
                <a:latin typeface="Times New Roman" panose="02020603050405020304" pitchFamily="18" charset="0"/>
                <a:ea typeface="Times New Roman" panose="02020603050405020304" pitchFamily="18" charset="0"/>
              </a:rPr>
              <a:t>1 </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0 (нейрон </a:t>
            </a:r>
            <a:r>
              <a:rPr lang="ru-RU" dirty="0" err="1">
                <a:solidFill>
                  <a:srgbClr val="000000"/>
                </a:solidFill>
                <a:latin typeface="Times New Roman" panose="02020603050405020304" pitchFamily="18" charset="0"/>
                <a:ea typeface="Times New Roman" panose="02020603050405020304" pitchFamily="18" charset="0"/>
              </a:rPr>
              <a:t>видає</a:t>
            </a:r>
            <a:r>
              <a:rPr lang="ru-RU" dirty="0">
                <a:solidFill>
                  <a:srgbClr val="000000"/>
                </a:solidFill>
                <a:latin typeface="Times New Roman" panose="02020603050405020304" pitchFamily="18" charset="0"/>
                <a:ea typeface="Times New Roman" panose="02020603050405020304" pitchFamily="18" charset="0"/>
              </a:rPr>
              <a:t> сигнал </a:t>
            </a:r>
            <a:r>
              <a:rPr lang="ru-RU" i="1" dirty="0">
                <a:solidFill>
                  <a:srgbClr val="000000"/>
                </a:solidFill>
                <a:latin typeface="Times New Roman" panose="02020603050405020304" pitchFamily="18" charset="0"/>
                <a:ea typeface="Times New Roman" panose="02020603050405020304" pitchFamily="18" charset="0"/>
              </a:rPr>
              <a:t>«1=</a:t>
            </a:r>
            <a:r>
              <a:rPr lang="ru-RU" i="1" dirty="0" err="1">
                <a:solidFill>
                  <a:srgbClr val="000000"/>
                </a:solidFill>
                <a:latin typeface="Times New Roman" panose="02020603050405020304" pitchFamily="18" charset="0"/>
                <a:ea typeface="Times New Roman" panose="02020603050405020304" pitchFamily="18" charset="0"/>
              </a:rPr>
              <a:t>Істина</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то </a:t>
            </a:r>
            <a:r>
              <a:rPr lang="ru-RU" dirty="0" err="1">
                <a:solidFill>
                  <a:srgbClr val="000000"/>
                </a:solidFill>
                <a:latin typeface="Times New Roman" panose="02020603050405020304" pitchFamily="18" charset="0"/>
                <a:ea typeface="Times New Roman" panose="02020603050405020304" pitchFamily="18" charset="0"/>
              </a:rPr>
              <a:t>це</a:t>
            </a:r>
            <a:r>
              <a:rPr lang="ru-RU" dirty="0">
                <a:solidFill>
                  <a:srgbClr val="000000"/>
                </a:solidFill>
                <a:latin typeface="Times New Roman" panose="02020603050405020304" pitchFamily="18" charset="0"/>
                <a:ea typeface="Times New Roman" panose="02020603050405020304" pitchFamily="18" charset="0"/>
              </a:rPr>
              <a:t> – </a:t>
            </a:r>
            <a:r>
              <a:rPr lang="ru-RU" dirty="0" err="1">
                <a:solidFill>
                  <a:srgbClr val="000000"/>
                </a:solidFill>
                <a:latin typeface="Times New Roman" panose="02020603050405020304" pitchFamily="18" charset="0"/>
                <a:ea typeface="Times New Roman" panose="02020603050405020304" pitchFamily="18" charset="0"/>
              </a:rPr>
              <a:t>людина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повна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якщо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ні</a:t>
            </a:r>
            <a:r>
              <a:rPr lang="ru-RU" dirty="0">
                <a:solidFill>
                  <a:srgbClr val="000000"/>
                </a:solidFill>
                <a:latin typeface="Times New Roman" panose="02020603050405020304" pitchFamily="18" charset="0"/>
                <a:ea typeface="Times New Roman" panose="02020603050405020304" pitchFamily="18" charset="0"/>
              </a:rPr>
              <a:t>, то «худа» (нейрон </a:t>
            </a:r>
            <a:r>
              <a:rPr lang="ru-RU" dirty="0" err="1">
                <a:solidFill>
                  <a:srgbClr val="000000"/>
                </a:solidFill>
                <a:latin typeface="Times New Roman" panose="02020603050405020304" pitchFamily="18" charset="0"/>
                <a:ea typeface="Times New Roman" panose="02020603050405020304" pitchFamily="18" charset="0"/>
              </a:rPr>
              <a:t>видає</a:t>
            </a:r>
            <a:r>
              <a:rPr lang="ru-RU" dirty="0">
                <a:solidFill>
                  <a:srgbClr val="000000"/>
                </a:solidFill>
                <a:latin typeface="Times New Roman" panose="02020603050405020304" pitchFamily="18" charset="0"/>
                <a:ea typeface="Times New Roman" panose="02020603050405020304" pitchFamily="18" charset="0"/>
              </a:rPr>
              <a:t> сигнал  </a:t>
            </a:r>
            <a:r>
              <a:rPr lang="ru-RU" i="1" dirty="0">
                <a:solidFill>
                  <a:srgbClr val="000000"/>
                </a:solidFill>
                <a:latin typeface="Times New Roman" panose="02020603050405020304" pitchFamily="18" charset="0"/>
                <a:ea typeface="Times New Roman" panose="02020603050405020304" pitchFamily="18" charset="0"/>
              </a:rPr>
              <a:t>«0= </a:t>
            </a:r>
            <a:r>
              <a:rPr lang="ru-RU" i="1" dirty="0" err="1">
                <a:solidFill>
                  <a:srgbClr val="000000"/>
                </a:solidFill>
                <a:latin typeface="Times New Roman" panose="02020603050405020304" pitchFamily="18" charset="0"/>
                <a:ea typeface="Times New Roman" panose="02020603050405020304" pitchFamily="18" charset="0"/>
              </a:rPr>
              <a:t>Хибність</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З рис. </a:t>
            </a:r>
            <a:r>
              <a:rPr lang="ru-RU" dirty="0" smtClean="0">
                <a:solidFill>
                  <a:srgbClr val="000000"/>
                </a:solidFill>
                <a:latin typeface="Times New Roman" panose="02020603050405020304" pitchFamily="18"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rPr>
              <a:t>, а видно, що </a:t>
            </a:r>
            <a:r>
              <a:rPr lang="ru-RU" b="1" i="1" dirty="0" err="1">
                <a:solidFill>
                  <a:srgbClr val="000000"/>
                </a:solidFill>
                <a:latin typeface="Times New Roman" panose="02020603050405020304" pitchFamily="18" charset="0"/>
                <a:ea typeface="Times New Roman" panose="02020603050405020304" pitchFamily="18" charset="0"/>
              </a:rPr>
              <a:t>розміщення</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вирішальної</a:t>
            </a:r>
            <a:r>
              <a:rPr lang="ru-RU" b="1" i="1" dirty="0">
                <a:solidFill>
                  <a:srgbClr val="000000"/>
                </a:solidFill>
                <a:latin typeface="Times New Roman" panose="02020603050405020304" pitchFamily="18" charset="0"/>
                <a:ea typeface="Times New Roman" panose="02020603050405020304" pitchFamily="18" charset="0"/>
              </a:rPr>
              <a:t> функції </a:t>
            </a:r>
            <a:r>
              <a:rPr lang="ru-RU" b="1" i="1" dirty="0" smtClean="0">
                <a:solidFill>
                  <a:srgbClr val="000000"/>
                </a:solidFill>
                <a:latin typeface="Times New Roman" panose="02020603050405020304" pitchFamily="18" charset="0"/>
                <a:ea typeface="Times New Roman" panose="02020603050405020304" pitchFamily="18" charset="0"/>
              </a:rPr>
              <a:t>(1</a:t>
            </a:r>
            <a:r>
              <a:rPr lang="ru-RU" b="1" i="1" dirty="0">
                <a:solidFill>
                  <a:srgbClr val="000000"/>
                </a:solidFill>
                <a:latin typeface="Times New Roman" panose="02020603050405020304" pitchFamily="18" charset="0"/>
                <a:ea typeface="Times New Roman" panose="02020603050405020304" pitchFamily="18" charset="0"/>
              </a:rPr>
              <a:t>) є </a:t>
            </a:r>
            <a:r>
              <a:rPr lang="ru-RU" b="1" i="1" dirty="0" err="1">
                <a:solidFill>
                  <a:srgbClr val="000000"/>
                </a:solidFill>
                <a:latin typeface="Times New Roman" panose="02020603050405020304" pitchFamily="18" charset="0"/>
                <a:ea typeface="Times New Roman" panose="02020603050405020304" pitchFamily="18" charset="0"/>
              </a:rPr>
              <a:t>невизначеним</a:t>
            </a:r>
            <a:r>
              <a:rPr lang="ru-RU" b="1"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розділу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класів</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можна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використати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безліч</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подібних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вирішальних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функцій</a:t>
            </a:r>
            <a:r>
              <a:rPr lang="ru-RU" dirty="0">
                <a:solidFill>
                  <a:srgbClr val="000000"/>
                </a:solidFill>
                <a:latin typeface="Times New Roman" panose="02020603050405020304" pitchFamily="18" charset="0"/>
                <a:ea typeface="Times New Roman" panose="02020603050405020304" pitchFamily="18" charset="0"/>
              </a:rPr>
              <a:t> у </a:t>
            </a:r>
            <a:r>
              <a:rPr lang="ru-RU" dirty="0" err="1">
                <a:solidFill>
                  <a:srgbClr val="000000"/>
                </a:solidFill>
                <a:latin typeface="Times New Roman" panose="02020603050405020304" pitchFamily="18" charset="0"/>
                <a:ea typeface="Times New Roman" panose="02020603050405020304" pitchFamily="18" charset="0"/>
              </a:rPr>
              <a:t>залежності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від</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індивідуального</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даного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експерта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тлумачення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поняття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повноти</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err="1">
                <a:solidFill>
                  <a:srgbClr val="000000"/>
                </a:solidFill>
                <a:latin typeface="Times New Roman" panose="02020603050405020304" pitchFamily="18" charset="0"/>
                <a:ea typeface="Times New Roman" panose="02020603050405020304" pitchFamily="18" charset="0"/>
              </a:rPr>
              <a:t>Відповідний</a:t>
            </a:r>
            <a:r>
              <a:rPr lang="ru-RU" dirty="0">
                <a:solidFill>
                  <a:srgbClr val="000000"/>
                </a:solidFill>
                <a:latin typeface="Times New Roman" panose="02020603050405020304" pitchFamily="18" charset="0"/>
                <a:ea typeface="Times New Roman" panose="02020603050405020304" pitchFamily="18" charset="0"/>
              </a:rPr>
              <a:t> нейрон </a:t>
            </a:r>
            <a:r>
              <a:rPr lang="en-US" dirty="0" err="1">
                <a:solidFill>
                  <a:srgbClr val="000000"/>
                </a:solidFill>
                <a:latin typeface="Times New Roman" panose="02020603050405020304" pitchFamily="18" charset="0"/>
                <a:ea typeface="Times New Roman" panose="02020603050405020304" pitchFamily="18" charset="0"/>
              </a:rPr>
              <a:t>Adaline</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згідно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вирішальної</a:t>
            </a:r>
            <a:r>
              <a:rPr lang="ru-RU" dirty="0">
                <a:solidFill>
                  <a:srgbClr val="000000"/>
                </a:solidFill>
                <a:latin typeface="Times New Roman" panose="02020603050405020304" pitchFamily="18" charset="0"/>
                <a:ea typeface="Times New Roman" panose="02020603050405020304" pitchFamily="18" charset="0"/>
              </a:rPr>
              <a:t> функції </a:t>
            </a:r>
            <a:r>
              <a:rPr lang="ru-RU" dirty="0" smtClean="0">
                <a:solidFill>
                  <a:srgbClr val="000000"/>
                </a:solidFill>
                <a:latin typeface="Times New Roman" panose="02020603050405020304" pitchFamily="18" charset="0"/>
                <a:ea typeface="Times New Roman" panose="02020603050405020304" pitchFamily="18" charset="0"/>
              </a:rPr>
              <a:t>(1</a:t>
            </a:r>
            <a:r>
              <a:rPr lang="ru-RU" dirty="0">
                <a:solidFill>
                  <a:srgbClr val="000000"/>
                </a:solidFill>
                <a:latin typeface="Times New Roman" panose="02020603050405020304" pitchFamily="18" charset="0"/>
                <a:ea typeface="Times New Roman" panose="02020603050405020304" pitchFamily="18" charset="0"/>
              </a:rPr>
              <a:t>) наведений на рис. </a:t>
            </a:r>
            <a:r>
              <a:rPr lang="ru-RU" dirty="0" smtClean="0">
                <a:solidFill>
                  <a:srgbClr val="000000"/>
                </a:solidFill>
                <a:latin typeface="Times New Roman" panose="02020603050405020304" pitchFamily="18" charset="0"/>
                <a:ea typeface="Times New Roman" panose="02020603050405020304" pitchFamily="18" charset="0"/>
              </a:rPr>
              <a:t>2. </a:t>
            </a:r>
            <a:r>
              <a:rPr lang="ru-RU" dirty="0" err="1">
                <a:solidFill>
                  <a:srgbClr val="000000"/>
                </a:solidFill>
                <a:latin typeface="Times New Roman" panose="02020603050405020304" pitchFamily="18" charset="0"/>
                <a:ea typeface="Times New Roman" panose="02020603050405020304" pitchFamily="18" charset="0"/>
              </a:rPr>
              <a:t>Нелінійний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вихід</a:t>
            </a:r>
            <a:r>
              <a:rPr lang="ru-RU" dirty="0">
                <a:solidFill>
                  <a:srgbClr val="000000"/>
                </a:solidFill>
                <a:latin typeface="Times New Roman" panose="02020603050405020304" pitchFamily="18" charset="0"/>
                <a:ea typeface="Times New Roman" panose="02020603050405020304" pitchFamily="18" charset="0"/>
              </a:rPr>
              <a:t> нейрону рис. </a:t>
            </a:r>
            <a:r>
              <a:rPr lang="ru-RU" dirty="0" smtClean="0">
                <a:solidFill>
                  <a:srgbClr val="000000"/>
                </a:solidFill>
                <a:latin typeface="Times New Roman" panose="02020603050405020304" pitchFamily="18" charset="0"/>
                <a:ea typeface="Times New Roman" panose="02020603050405020304" pitchFamily="18" charset="0"/>
              </a:rPr>
              <a:t>2 </a:t>
            </a:r>
            <a:r>
              <a:rPr lang="ru-RU" dirty="0" err="1" smtClean="0">
                <a:solidFill>
                  <a:srgbClr val="000000"/>
                </a:solidFill>
                <a:latin typeface="Times New Roman" panose="02020603050405020304" pitchFamily="18" charset="0"/>
                <a:ea typeface="Times New Roman" panose="02020603050405020304" pitchFamily="18" charset="0"/>
              </a:rPr>
              <a:t>призначений</a:t>
            </a:r>
            <a:r>
              <a:rPr lang="ru-RU" dirty="0" smtClean="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для </a:t>
            </a:r>
            <a:r>
              <a:rPr lang="ru-RU" dirty="0" err="1">
                <a:solidFill>
                  <a:srgbClr val="000000"/>
                </a:solidFill>
                <a:latin typeface="Times New Roman" panose="02020603050405020304" pitchFamily="18" charset="0"/>
                <a:ea typeface="Times New Roman" panose="02020603050405020304" pitchFamily="18" charset="0"/>
              </a:rPr>
              <a:t>обмеження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числових</a:t>
            </a:r>
            <a:r>
              <a:rPr lang="ru-RU" dirty="0">
                <a:solidFill>
                  <a:srgbClr val="000000"/>
                </a:solidFill>
                <a:latin typeface="Times New Roman" panose="02020603050405020304" pitchFamily="18" charset="0"/>
                <a:ea typeface="Times New Roman" panose="02020603050405020304" pitchFamily="18" charset="0"/>
              </a:rPr>
              <a:t> величин </a:t>
            </a:r>
            <a:r>
              <a:rPr lang="en-US" dirty="0">
                <a:solidFill>
                  <a:srgbClr val="000000"/>
                </a:solidFill>
                <a:latin typeface="Times New Roman" panose="02020603050405020304" pitchFamily="18" charset="0"/>
                <a:ea typeface="Times New Roman" panose="02020603050405020304" pitchFamily="18" charset="0"/>
              </a:rPr>
              <a:t>NET</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значеннями</a:t>
            </a:r>
            <a:r>
              <a:rPr lang="ru-RU" dirty="0">
                <a:solidFill>
                  <a:srgbClr val="000000"/>
                </a:solidFill>
                <a:latin typeface="Times New Roman" panose="02020603050405020304" pitchFamily="18" charset="0"/>
                <a:ea typeface="Times New Roman" panose="02020603050405020304" pitchFamily="18" charset="0"/>
              </a:rPr>
              <a:t> у= -1…+1, які </a:t>
            </a:r>
            <a:r>
              <a:rPr lang="ru-RU" dirty="0" err="1">
                <a:solidFill>
                  <a:srgbClr val="000000"/>
                </a:solidFill>
                <a:latin typeface="Times New Roman" panose="02020603050405020304" pitchFamily="18" charset="0"/>
                <a:ea typeface="Times New Roman" panose="02020603050405020304" pitchFamily="18" charset="0"/>
              </a:rPr>
              <a:t>виконують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логічний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висновок</a:t>
            </a:r>
            <a:r>
              <a:rPr lang="ru-RU" dirty="0">
                <a:solidFill>
                  <a:srgbClr val="000000"/>
                </a:solidFill>
                <a:latin typeface="Times New Roman" panose="02020603050405020304" pitchFamily="18" charset="0"/>
                <a:ea typeface="Times New Roman" panose="02020603050405020304" pitchFamily="18" charset="0"/>
              </a:rPr>
              <a:t> нейрона і </a:t>
            </a:r>
            <a:r>
              <a:rPr lang="ru-RU" dirty="0" err="1">
                <a:solidFill>
                  <a:srgbClr val="000000"/>
                </a:solidFill>
                <a:latin typeface="Times New Roman" panose="02020603050405020304" pitchFamily="18" charset="0"/>
                <a:ea typeface="Times New Roman" panose="02020603050405020304" pitchFamily="18" charset="0"/>
              </a:rPr>
              <a:t>одночасно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запобігають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отриманню</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занадто</a:t>
            </a:r>
            <a:r>
              <a:rPr lang="ru-RU" dirty="0">
                <a:solidFill>
                  <a:srgbClr val="000000"/>
                </a:solidFill>
                <a:latin typeface="Times New Roman" panose="02020603050405020304" pitchFamily="18" charset="0"/>
                <a:ea typeface="Times New Roman" panose="02020603050405020304" pitchFamily="18" charset="0"/>
              </a:rPr>
              <a:t> великих </a:t>
            </a:r>
            <a:r>
              <a:rPr lang="ru-RU" dirty="0" err="1">
                <a:solidFill>
                  <a:srgbClr val="000000"/>
                </a:solidFill>
                <a:latin typeface="Times New Roman" panose="02020603050405020304" pitchFamily="18" charset="0"/>
                <a:ea typeface="Times New Roman" panose="02020603050405020304" pitchFamily="18" charset="0"/>
              </a:rPr>
              <a:t>вихідних</a:t>
            </a:r>
            <a:r>
              <a:rPr lang="ru-RU" dirty="0">
                <a:solidFill>
                  <a:srgbClr val="000000"/>
                </a:solidFill>
                <a:latin typeface="Times New Roman" panose="02020603050405020304" pitchFamily="18" charset="0"/>
                <a:ea typeface="Times New Roman" panose="02020603050405020304" pitchFamily="18" charset="0"/>
              </a:rPr>
              <a:t> цифр, які </a:t>
            </a:r>
            <a:r>
              <a:rPr lang="ru-RU" dirty="0" err="1">
                <a:solidFill>
                  <a:srgbClr val="000000"/>
                </a:solidFill>
                <a:latin typeface="Times New Roman" panose="02020603050405020304" pitchFamily="18" charset="0"/>
                <a:ea typeface="Times New Roman" panose="02020603050405020304" pitchFamily="18" charset="0"/>
              </a:rPr>
              <a:t>можуть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призвести</a:t>
            </a:r>
            <a:r>
              <a:rPr lang="ru-RU" dirty="0">
                <a:solidFill>
                  <a:srgbClr val="000000"/>
                </a:solidFill>
                <a:latin typeface="Times New Roman" panose="02020603050405020304" pitchFamily="18" charset="0"/>
                <a:ea typeface="Times New Roman" panose="02020603050405020304" pitchFamily="18" charset="0"/>
              </a:rPr>
              <a:t> до </a:t>
            </a:r>
            <a:r>
              <a:rPr lang="ru-RU" dirty="0" err="1">
                <a:solidFill>
                  <a:srgbClr val="000000"/>
                </a:solidFill>
                <a:latin typeface="Times New Roman" panose="02020603050405020304" pitchFamily="18" charset="0"/>
                <a:ea typeface="Times New Roman" panose="02020603050405020304" pitchFamily="18" charset="0"/>
              </a:rPr>
              <a:t>аварійної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зупинки</a:t>
            </a:r>
            <a:r>
              <a:rPr lang="ru-RU" dirty="0">
                <a:solidFill>
                  <a:srgbClr val="000000"/>
                </a:solidFill>
                <a:latin typeface="Times New Roman" panose="02020603050405020304" pitchFamily="18" charset="0"/>
                <a:ea typeface="Times New Roman" panose="02020603050405020304" pitchFamily="18" charset="0"/>
              </a:rPr>
              <a:t> ЕОМ по </a:t>
            </a:r>
            <a:r>
              <a:rPr lang="ru-RU" dirty="0" err="1">
                <a:solidFill>
                  <a:srgbClr val="000000"/>
                </a:solidFill>
                <a:latin typeface="Times New Roman" panose="02020603050405020304" pitchFamily="18" charset="0"/>
                <a:ea typeface="Times New Roman" panose="02020603050405020304" pitchFamily="18" charset="0"/>
              </a:rPr>
              <a:t>переповненню</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7143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68259" y="6259132"/>
            <a:ext cx="441146" cy="369332"/>
          </a:xfrm>
          <a:prstGeom prst="rect">
            <a:avLst/>
          </a:prstGeom>
          <a:noFill/>
        </p:spPr>
        <p:txBody>
          <a:bodyPr wrap="none" rtlCol="0">
            <a:spAutoFit/>
          </a:bodyPr>
          <a:lstStyle/>
          <a:p>
            <a:r>
              <a:rPr lang="ru-RU" dirty="0" smtClean="0"/>
              <a:t>12</a:t>
            </a:r>
            <a:endParaRPr lang="en-US" dirty="0"/>
          </a:p>
        </p:txBody>
      </p:sp>
      <p:pic>
        <p:nvPicPr>
          <p:cNvPr id="3" name="Рисунок 2"/>
          <p:cNvPicPr/>
          <p:nvPr/>
        </p:nvPicPr>
        <p:blipFill rotWithShape="1">
          <a:blip r:embed="rId2"/>
          <a:srcRect l="29690" t="42590" r="27164" b="15289"/>
          <a:stretch/>
        </p:blipFill>
        <p:spPr bwMode="auto">
          <a:xfrm>
            <a:off x="2706038" y="396160"/>
            <a:ext cx="7313724" cy="5528122"/>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5821251" y="5797467"/>
            <a:ext cx="888385" cy="461665"/>
          </a:xfrm>
          <a:prstGeom prst="rect">
            <a:avLst/>
          </a:prstGeom>
          <a:noFill/>
        </p:spPr>
        <p:txBody>
          <a:bodyPr wrap="none" rtlCol="0">
            <a:spAutoFit/>
          </a:bodyPr>
          <a:lstStyle/>
          <a:p>
            <a:pPr algn="ctr"/>
            <a:r>
              <a:rPr lang="ru-RU" sz="2400" dirty="0" smtClean="0">
                <a:latin typeface="Times New Roman" panose="02020603050405020304" pitchFamily="18" charset="0"/>
                <a:cs typeface="Times New Roman" panose="02020603050405020304" pitchFamily="18" charset="0"/>
              </a:rPr>
              <a:t>Рис.1</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9354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29623" y="6194738"/>
            <a:ext cx="441146" cy="369332"/>
          </a:xfrm>
          <a:prstGeom prst="rect">
            <a:avLst/>
          </a:prstGeom>
          <a:noFill/>
        </p:spPr>
        <p:txBody>
          <a:bodyPr wrap="none" rtlCol="0">
            <a:spAutoFit/>
          </a:bodyPr>
          <a:lstStyle/>
          <a:p>
            <a:r>
              <a:rPr lang="ru-RU" dirty="0" smtClean="0"/>
              <a:t>13</a:t>
            </a:r>
            <a:endParaRPr lang="en-US" dirty="0"/>
          </a:p>
        </p:txBody>
      </p:sp>
      <p:pic>
        <p:nvPicPr>
          <p:cNvPr id="3" name="Рисунок 2"/>
          <p:cNvPicPr/>
          <p:nvPr/>
        </p:nvPicPr>
        <p:blipFill rotWithShape="1">
          <a:blip r:embed="rId2"/>
          <a:srcRect l="27496" t="18253" r="28334" b="45008"/>
          <a:stretch/>
        </p:blipFill>
        <p:spPr bwMode="auto">
          <a:xfrm>
            <a:off x="2242779" y="562243"/>
            <a:ext cx="8420928" cy="4705216"/>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5473521" y="6027313"/>
            <a:ext cx="965329" cy="461665"/>
          </a:xfrm>
          <a:prstGeom prst="rect">
            <a:avLst/>
          </a:prstGeom>
          <a:noFill/>
        </p:spPr>
        <p:txBody>
          <a:bodyPr wrap="none" rtlCol="0">
            <a:spAutoFit/>
          </a:bodyPr>
          <a:lstStyle/>
          <a:p>
            <a:r>
              <a:rPr lang="ru-RU" sz="2400" dirty="0" smtClean="0">
                <a:latin typeface="Times New Roman" panose="02020603050405020304" pitchFamily="18" charset="0"/>
                <a:cs typeface="Times New Roman" panose="02020603050405020304" pitchFamily="18" charset="0"/>
              </a:rPr>
              <a:t>Рис. 2</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9474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42502" y="6362163"/>
            <a:ext cx="441146" cy="369332"/>
          </a:xfrm>
          <a:prstGeom prst="rect">
            <a:avLst/>
          </a:prstGeom>
          <a:noFill/>
        </p:spPr>
        <p:txBody>
          <a:bodyPr wrap="none" rtlCol="0">
            <a:spAutoFit/>
          </a:bodyPr>
          <a:lstStyle/>
          <a:p>
            <a:r>
              <a:rPr lang="ru-RU" dirty="0" smtClean="0"/>
              <a:t>14</a:t>
            </a:r>
            <a:endParaRPr lang="en-US" dirty="0"/>
          </a:p>
        </p:txBody>
      </p:sp>
      <p:sp>
        <p:nvSpPr>
          <p:cNvPr id="4" name="Прямоугольник 3"/>
          <p:cNvSpPr/>
          <p:nvPr/>
        </p:nvSpPr>
        <p:spPr>
          <a:xfrm>
            <a:off x="1571223" y="375781"/>
            <a:ext cx="10071279" cy="5986382"/>
          </a:xfrm>
          <a:prstGeom prst="rect">
            <a:avLst/>
          </a:prstGeom>
        </p:spPr>
        <p:txBody>
          <a:bodyPr wrap="square">
            <a:spAutoFit/>
          </a:bodyPr>
          <a:lstStyle/>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Таким чином, для </a:t>
            </a:r>
            <a:r>
              <a:rPr lang="ru-RU" dirty="0" err="1">
                <a:solidFill>
                  <a:srgbClr val="000000"/>
                </a:solidFill>
                <a:latin typeface="Times New Roman" panose="02020603050405020304" pitchFamily="18" charset="0"/>
                <a:ea typeface="Times New Roman" panose="02020603050405020304" pitchFamily="18" charset="0"/>
              </a:rPr>
              <a:t>об’єктів</a:t>
            </a:r>
            <a:r>
              <a:rPr lang="ru-RU" dirty="0">
                <a:solidFill>
                  <a:srgbClr val="000000"/>
                </a:solidFill>
                <a:latin typeface="Times New Roman" panose="02020603050405020304" pitchFamily="18" charset="0"/>
                <a:ea typeface="Times New Roman" panose="02020603050405020304" pitchFamily="18" charset="0"/>
              </a:rPr>
              <a:t> з </a:t>
            </a:r>
            <a:r>
              <a:rPr lang="ru-RU" dirty="0" err="1">
                <a:solidFill>
                  <a:srgbClr val="000000"/>
                </a:solidFill>
                <a:latin typeface="Times New Roman" panose="02020603050405020304" pitchFamily="18" charset="0"/>
                <a:ea typeface="Times New Roman" panose="02020603050405020304" pitchFamily="18" charset="0"/>
              </a:rPr>
              <a:t>кількісними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ознаками</a:t>
            </a:r>
            <a:r>
              <a:rPr lang="ru-RU" dirty="0">
                <a:solidFill>
                  <a:srgbClr val="000000"/>
                </a:solidFill>
                <a:latin typeface="Times New Roman" panose="02020603050405020304" pitchFamily="18" charset="0"/>
                <a:ea typeface="Times New Roman" panose="02020603050405020304" pitchFamily="18" charset="0"/>
              </a:rPr>
              <a:t> за </a:t>
            </a:r>
            <a:r>
              <a:rPr lang="ru-RU" dirty="0" err="1">
                <a:solidFill>
                  <a:srgbClr val="000000"/>
                </a:solidFill>
                <a:latin typeface="Times New Roman" panose="02020603050405020304" pitchFamily="18" charset="0"/>
                <a:ea typeface="Times New Roman" panose="02020603050405020304" pitchFamily="18" charset="0"/>
              </a:rPr>
              <a:t>допомогою</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математичних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нерівностей</a:t>
            </a:r>
            <a:r>
              <a:rPr lang="ru-RU" dirty="0">
                <a:solidFill>
                  <a:srgbClr val="000000"/>
                </a:solidFill>
                <a:latin typeface="Times New Roman" panose="02020603050405020304" pitchFamily="18" charset="0"/>
                <a:ea typeface="Times New Roman" panose="02020603050405020304" pitchFamily="18" charset="0"/>
              </a:rPr>
              <a:t> ми </a:t>
            </a:r>
            <a:r>
              <a:rPr lang="ru-RU" dirty="0" err="1">
                <a:solidFill>
                  <a:srgbClr val="000000"/>
                </a:solidFill>
                <a:latin typeface="Times New Roman" panose="02020603050405020304" pitchFamily="18" charset="0"/>
                <a:ea typeface="Times New Roman" panose="02020603050405020304" pitchFamily="18" charset="0"/>
              </a:rPr>
              <a:t>можемо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створювати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логічні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вирази</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їх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класифікації</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449580" marR="3175" indent="359410" algn="just">
              <a:lnSpc>
                <a:spcPct val="112000"/>
              </a:lnSpc>
              <a:spcAft>
                <a:spcPts val="25"/>
              </a:spcAft>
            </a:pPr>
            <a:r>
              <a:rPr lang="ru-RU" dirty="0" err="1">
                <a:solidFill>
                  <a:srgbClr val="000000"/>
                </a:solidFill>
                <a:latin typeface="Times New Roman" panose="02020603050405020304" pitchFamily="18" charset="0"/>
                <a:ea typeface="Times New Roman" panose="02020603050405020304" pitchFamily="18" charset="0"/>
              </a:rPr>
              <a:t>Цю</a:t>
            </a:r>
            <a:r>
              <a:rPr lang="ru-RU" dirty="0">
                <a:solidFill>
                  <a:srgbClr val="000000"/>
                </a:solidFill>
                <a:latin typeface="Times New Roman" panose="02020603050405020304" pitchFamily="18" charset="0"/>
                <a:ea typeface="Times New Roman" panose="02020603050405020304" pitchFamily="18" charset="0"/>
              </a:rPr>
              <a:t> задачу </a:t>
            </a:r>
            <a:r>
              <a:rPr lang="ru-RU" dirty="0" err="1">
                <a:solidFill>
                  <a:srgbClr val="000000"/>
                </a:solidFill>
                <a:latin typeface="Times New Roman" panose="02020603050405020304" pitchFamily="18" charset="0"/>
                <a:ea typeface="Times New Roman" panose="02020603050405020304" pitchFamily="18" charset="0"/>
              </a:rPr>
              <a:t>можна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розв’язати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двома</a:t>
            </a:r>
            <a:r>
              <a:rPr lang="ru-RU" dirty="0">
                <a:solidFill>
                  <a:srgbClr val="000000"/>
                </a:solidFill>
                <a:latin typeface="Times New Roman" panose="02020603050405020304" pitchFamily="18" charset="0"/>
                <a:ea typeface="Times New Roman" panose="02020603050405020304" pitchFamily="18" charset="0"/>
              </a:rPr>
              <a:t> шляхами: </a:t>
            </a:r>
            <a:endParaRPr lang="en-US" dirty="0">
              <a:solidFill>
                <a:srgbClr val="000000"/>
              </a:solidFill>
              <a:latin typeface="Times New Roman" panose="02020603050405020304" pitchFamily="18" charset="0"/>
              <a:ea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За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рахунок</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створення</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b="1" i="1" dirty="0" err="1"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програми</a:t>
            </a:r>
            <a:r>
              <a:rPr lang="ru-RU"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Тоді</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можна</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казати</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про</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програмну</a:t>
            </a:r>
            <a:r>
              <a:rPr lang="en-US"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реалізацію</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нейронної</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мережі</a:t>
            </a:r>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p>
          <a:p>
            <a:pPr marL="342900" marR="3175" lvl="0" indent="-342900" algn="just" fontAlgn="base">
              <a:lnSpc>
                <a:spcPct val="112000"/>
              </a:lnSpc>
              <a:spcAft>
                <a:spcPts val="25"/>
              </a:spcAft>
              <a:buClr>
                <a:srgbClr val="000000"/>
              </a:buClr>
              <a:buSzPts val="1400"/>
              <a:buFont typeface="+mj-lt"/>
              <a:buAutoNum type="arabicPeriod"/>
            </a:pP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За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рахунок</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створення</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спеціального</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пристрою</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якій</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зветься</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штучним</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нейроном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за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рахунок</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опера-</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ційного</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підсилювача</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та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нелінійного</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перетворювача</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виходу</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 рис. </a:t>
            </a:r>
            <a:r>
              <a:rPr lang="ru-RU" dirty="0" smtClean="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Тоді</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можна</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казати</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про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апаратну</a:t>
            </a:r>
            <a:r>
              <a:rPr lang="ru-RU"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реалізацію</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нейронної</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мережі</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маючі</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на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увазі</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що мережа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складається</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з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окремих</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пристроїв</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штучних</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25"/>
              </a:spcAft>
            </a:pPr>
            <a:r>
              <a:rPr lang="ru-RU" dirty="0" err="1">
                <a:solidFill>
                  <a:srgbClr val="000000"/>
                </a:solidFill>
                <a:latin typeface="Times New Roman" panose="02020603050405020304" pitchFamily="18" charset="0"/>
                <a:ea typeface="Times New Roman" panose="02020603050405020304" pitchFamily="18" charset="0"/>
              </a:rPr>
              <a:t>Операційний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підсилювач</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перемножує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вхідні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постійні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величини</a:t>
            </a:r>
            <a:r>
              <a:rPr lang="ru-RU" dirty="0">
                <a:solidFill>
                  <a:srgbClr val="000000"/>
                </a:solidFill>
                <a:latin typeface="Times New Roman" panose="02020603050405020304" pitchFamily="18" charset="0"/>
                <a:ea typeface="Times New Roman" panose="02020603050405020304" pitchFamily="18" charset="0"/>
              </a:rPr>
              <a:t> та </a:t>
            </a:r>
            <a:r>
              <a:rPr lang="ru-RU" dirty="0" err="1">
                <a:solidFill>
                  <a:srgbClr val="000000"/>
                </a:solidFill>
                <a:latin typeface="Times New Roman" panose="02020603050405020304" pitchFamily="18" charset="0"/>
                <a:ea typeface="Times New Roman" panose="02020603050405020304" pitchFamily="18" charset="0"/>
              </a:rPr>
              <a:t>змінні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сигнали</a:t>
            </a:r>
            <a:r>
              <a:rPr lang="ru-RU" dirty="0">
                <a:solidFill>
                  <a:srgbClr val="000000"/>
                </a:solidFill>
                <a:latin typeface="Times New Roman" panose="02020603050405020304" pitchFamily="18" charset="0"/>
                <a:ea typeface="Times New Roman" panose="02020603050405020304" pitchFamily="18" charset="0"/>
              </a:rPr>
              <a:t> </a:t>
            </a:r>
            <a:r>
              <a:rPr lang="ru-RU" i="1" dirty="0">
                <a:solidFill>
                  <a:srgbClr val="000000"/>
                </a:solidFill>
                <a:latin typeface="Times New Roman" panose="02020603050405020304" pitchFamily="18" charset="0"/>
                <a:ea typeface="Times New Roman" panose="02020603050405020304" pitchFamily="18" charset="0"/>
              </a:rPr>
              <a:t>х</a:t>
            </a:r>
            <a:r>
              <a:rPr lang="en-US" i="1" baseline="-25000" dirty="0">
                <a:solidFill>
                  <a:srgbClr val="000000"/>
                </a:solidFill>
                <a:latin typeface="Times New Roman" panose="02020603050405020304" pitchFamily="18" charset="0"/>
                <a:ea typeface="Times New Roman" panose="02020603050405020304" pitchFamily="18" charset="0"/>
              </a:rPr>
              <a:t>j</a:t>
            </a:r>
            <a:r>
              <a:rPr lang="en-US"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на </a:t>
            </a:r>
            <a:r>
              <a:rPr lang="ru-RU" dirty="0" err="1">
                <a:solidFill>
                  <a:srgbClr val="000000"/>
                </a:solidFill>
                <a:latin typeface="Times New Roman" panose="02020603050405020304" pitchFamily="18" charset="0"/>
                <a:ea typeface="Times New Roman" panose="02020603050405020304" pitchFamily="18" charset="0"/>
              </a:rPr>
              <a:t>коефіцієнти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передачі</a:t>
            </a:r>
            <a:r>
              <a:rPr lang="ru-RU" dirty="0">
                <a:solidFill>
                  <a:srgbClr val="000000"/>
                </a:solidFill>
                <a:latin typeface="Times New Roman" panose="02020603050405020304" pitchFamily="18" charset="0"/>
                <a:ea typeface="Times New Roman" panose="02020603050405020304" pitchFamily="18" charset="0"/>
              </a:rPr>
              <a:t> </a:t>
            </a:r>
            <a:r>
              <a:rPr lang="en-US" i="1" dirty="0" err="1">
                <a:solidFill>
                  <a:srgbClr val="000000"/>
                </a:solidFill>
                <a:latin typeface="Times New Roman" panose="02020603050405020304" pitchFamily="18" charset="0"/>
                <a:ea typeface="Times New Roman" panose="02020603050405020304" pitchFamily="18" charset="0"/>
              </a:rPr>
              <a:t>W</a:t>
            </a:r>
            <a:r>
              <a:rPr lang="en-US" i="1" baseline="-25000" dirty="0" err="1">
                <a:solidFill>
                  <a:srgbClr val="000000"/>
                </a:solidFill>
                <a:latin typeface="Times New Roman" panose="02020603050405020304" pitchFamily="18" charset="0"/>
                <a:ea typeface="Times New Roman" panose="02020603050405020304" pitchFamily="18" charset="0"/>
              </a:rPr>
              <a:t>j</a:t>
            </a:r>
            <a:r>
              <a:rPr lang="en-US" i="1" baseline="-25000"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a:t>
            </a:r>
            <a:r>
              <a:rPr lang="ru-RU" dirty="0" err="1">
                <a:solidFill>
                  <a:srgbClr val="000000"/>
                </a:solidFill>
                <a:latin typeface="Times New Roman" panose="02020603050405020304" pitchFamily="18" charset="0"/>
                <a:ea typeface="Times New Roman" panose="02020603050405020304" pitchFamily="18" charset="0"/>
              </a:rPr>
              <a:t>вагові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коефіцієнти</a:t>
            </a:r>
            <a:r>
              <a:rPr lang="ru-RU" dirty="0">
                <a:solidFill>
                  <a:srgbClr val="000000"/>
                </a:solidFill>
                <a:latin typeface="Times New Roman" panose="02020603050405020304" pitchFamily="18" charset="0"/>
                <a:ea typeface="Times New Roman" panose="02020603050405020304" pitchFamily="18" charset="0"/>
              </a:rPr>
              <a:t>) і </a:t>
            </a:r>
            <a:r>
              <a:rPr lang="ru-RU" dirty="0" err="1">
                <a:solidFill>
                  <a:srgbClr val="000000"/>
                </a:solidFill>
                <a:latin typeface="Times New Roman" panose="02020603050405020304" pitchFamily="18" charset="0"/>
                <a:ea typeface="Times New Roman" panose="02020603050405020304" pitchFamily="18" charset="0"/>
              </a:rPr>
              <a:t>потім</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отримує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їх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підсумок</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b="1" i="1" dirty="0">
                <a:solidFill>
                  <a:srgbClr val="000000"/>
                </a:solidFill>
                <a:latin typeface="Times New Roman" panose="02020603050405020304" pitchFamily="18" charset="0"/>
                <a:ea typeface="Times New Roman" panose="02020603050405020304" pitchFamily="18" charset="0"/>
              </a:rPr>
              <a:t>Нас у </a:t>
            </a:r>
            <a:r>
              <a:rPr lang="ru-RU" b="1" i="1" dirty="0" err="1">
                <a:solidFill>
                  <a:srgbClr val="000000"/>
                </a:solidFill>
                <a:latin typeface="Times New Roman" panose="02020603050405020304" pitchFamily="18" charset="0"/>
                <a:ea typeface="Times New Roman" panose="02020603050405020304" pitchFamily="18" charset="0"/>
              </a:rPr>
              <a:t>даному</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випадку</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цікавить</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лише</a:t>
            </a:r>
            <a:r>
              <a:rPr lang="ru-RU" b="1" i="1" dirty="0">
                <a:solidFill>
                  <a:srgbClr val="000000"/>
                </a:solidFill>
                <a:latin typeface="Times New Roman" panose="02020603050405020304" pitchFamily="18" charset="0"/>
                <a:ea typeface="Times New Roman" panose="02020603050405020304" pitchFamily="18" charset="0"/>
              </a:rPr>
              <a:t> знак функції </a:t>
            </a:r>
            <a:r>
              <a:rPr lang="en-US" b="1" i="1" dirty="0">
                <a:solidFill>
                  <a:srgbClr val="000000"/>
                </a:solidFill>
                <a:latin typeface="Times New Roman" panose="02020603050405020304" pitchFamily="18" charset="0"/>
                <a:ea typeface="Times New Roman" panose="02020603050405020304" pitchFamily="18" charset="0"/>
              </a:rPr>
              <a:t>u</a:t>
            </a:r>
            <a:r>
              <a:rPr lang="ru-RU" b="1" i="1" dirty="0">
                <a:solidFill>
                  <a:srgbClr val="000000"/>
                </a:solidFill>
                <a:latin typeface="Times New Roman" panose="02020603050405020304" pitchFamily="18" charset="0"/>
                <a:ea typeface="Times New Roman" panose="02020603050405020304" pitchFamily="18" charset="0"/>
              </a:rPr>
              <a:t>, а не її величина. Тому </a:t>
            </a:r>
            <a:r>
              <a:rPr lang="ru-RU" b="1" i="1" dirty="0" err="1">
                <a:solidFill>
                  <a:srgbClr val="000000"/>
                </a:solidFill>
                <a:latin typeface="Times New Roman" panose="02020603050405020304" pitchFamily="18" charset="0"/>
                <a:ea typeface="Times New Roman" panose="02020603050405020304" pitchFamily="18" charset="0"/>
              </a:rPr>
              <a:t>додатні</a:t>
            </a:r>
            <a:r>
              <a:rPr lang="ru-RU" b="1" i="1" dirty="0">
                <a:solidFill>
                  <a:srgbClr val="000000"/>
                </a:solidFill>
                <a:latin typeface="Times New Roman" panose="02020603050405020304" pitchFamily="18" charset="0"/>
                <a:ea typeface="Times New Roman" panose="02020603050405020304" pitchFamily="18" charset="0"/>
              </a:rPr>
              <a:t> значення </a:t>
            </a:r>
            <a:r>
              <a:rPr lang="ru-RU" b="1" i="1" dirty="0" err="1">
                <a:solidFill>
                  <a:srgbClr val="000000"/>
                </a:solidFill>
                <a:latin typeface="Times New Roman" panose="02020603050405020304" pitchFamily="18" charset="0"/>
                <a:ea typeface="Times New Roman" panose="02020603050405020304" pitchFamily="18" charset="0"/>
              </a:rPr>
              <a:t>перетворюють</a:t>
            </a:r>
            <a:r>
              <a:rPr lang="ru-RU" b="1" i="1" dirty="0">
                <a:solidFill>
                  <a:srgbClr val="000000"/>
                </a:solidFill>
                <a:latin typeface="Times New Roman" panose="02020603050405020304" pitchFamily="18" charset="0"/>
                <a:ea typeface="Times New Roman" panose="02020603050405020304" pitchFamily="18" charset="0"/>
              </a:rPr>
              <a:t> на «+1»</a:t>
            </a:r>
            <a:r>
              <a:rPr lang="ru-RU" dirty="0">
                <a:solidFill>
                  <a:srgbClr val="000000"/>
                </a:solidFill>
                <a:latin typeface="Times New Roman" panose="02020603050405020304" pitchFamily="18" charset="0"/>
                <a:ea typeface="Times New Roman" panose="02020603050405020304" pitchFamily="18" charset="0"/>
              </a:rPr>
              <a:t> (маленький </a:t>
            </a:r>
            <a:r>
              <a:rPr lang="ru-RU" dirty="0" err="1">
                <a:solidFill>
                  <a:srgbClr val="000000"/>
                </a:solidFill>
                <a:latin typeface="Times New Roman" panose="02020603050405020304" pitchFamily="18" charset="0"/>
                <a:ea typeface="Times New Roman" panose="02020603050405020304" pitchFamily="18" charset="0"/>
              </a:rPr>
              <a:t>зріст</a:t>
            </a:r>
            <a:r>
              <a:rPr lang="ru-RU" dirty="0">
                <a:solidFill>
                  <a:srgbClr val="000000"/>
                </a:solidFill>
                <a:latin typeface="Times New Roman" panose="02020603050405020304" pitchFamily="18" charset="0"/>
                <a:ea typeface="Times New Roman" panose="02020603050405020304" pitchFamily="18" charset="0"/>
              </a:rPr>
              <a:t>), а</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від’ємні</a:t>
            </a:r>
            <a:r>
              <a:rPr lang="ru-RU" b="1" i="1" dirty="0">
                <a:solidFill>
                  <a:srgbClr val="000000"/>
                </a:solidFill>
                <a:latin typeface="Times New Roman" panose="02020603050405020304" pitchFamily="18" charset="0"/>
                <a:ea typeface="Times New Roman" panose="02020603050405020304" pitchFamily="18" charset="0"/>
              </a:rPr>
              <a:t> значення – на «-1» або «0» </a:t>
            </a:r>
            <a:r>
              <a:rPr lang="ru-RU" dirty="0">
                <a:solidFill>
                  <a:srgbClr val="000000"/>
                </a:solidFill>
                <a:latin typeface="Times New Roman" panose="02020603050405020304" pitchFamily="18" charset="0"/>
                <a:ea typeface="Times New Roman" panose="02020603050405020304" pitchFamily="18" charset="0"/>
              </a:rPr>
              <a:t>(</a:t>
            </a:r>
            <a:r>
              <a:rPr lang="ru-RU" dirty="0" err="1">
                <a:solidFill>
                  <a:srgbClr val="000000"/>
                </a:solidFill>
                <a:latin typeface="Times New Roman" panose="02020603050405020304" pitchFamily="18" charset="0"/>
                <a:ea typeface="Times New Roman" panose="02020603050405020304" pitchFamily="18" charset="0"/>
              </a:rPr>
              <a:t>високий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зріст</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Це</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змушує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мати</a:t>
            </a:r>
            <a:r>
              <a:rPr lang="ru-RU" dirty="0">
                <a:solidFill>
                  <a:srgbClr val="000000"/>
                </a:solidFill>
                <a:latin typeface="Times New Roman" panose="02020603050405020304" pitchFamily="18" charset="0"/>
                <a:ea typeface="Times New Roman" panose="02020603050405020304" pitchFamily="18" charset="0"/>
              </a:rPr>
              <a:t> на </a:t>
            </a:r>
            <a:r>
              <a:rPr lang="ru-RU" dirty="0" err="1">
                <a:solidFill>
                  <a:srgbClr val="000000"/>
                </a:solidFill>
                <a:latin typeface="Times New Roman" panose="02020603050405020304" pitchFamily="18" charset="0"/>
                <a:ea typeface="Times New Roman" panose="02020603050405020304" pitchFamily="18" charset="0"/>
              </a:rPr>
              <a:t>виході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операційного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підсилювача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нелінійний</a:t>
            </a:r>
            <a:r>
              <a:rPr lang="ru-RU" dirty="0">
                <a:solidFill>
                  <a:srgbClr val="000000"/>
                </a:solidFill>
                <a:latin typeface="Times New Roman" panose="02020603050405020304" pitchFamily="18" charset="0"/>
                <a:ea typeface="Times New Roman" panose="02020603050405020304" pitchFamily="18" charset="0"/>
              </a:rPr>
              <a:t> елемент, </a:t>
            </a:r>
            <a:r>
              <a:rPr lang="ru-RU" dirty="0" err="1">
                <a:solidFill>
                  <a:srgbClr val="000000"/>
                </a:solidFill>
                <a:latin typeface="Times New Roman" panose="02020603050405020304" pitchFamily="18" charset="0"/>
                <a:ea typeface="Times New Roman" panose="02020603050405020304" pitchFamily="18" charset="0"/>
              </a:rPr>
              <a:t>який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дає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логічні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відповіді</a:t>
            </a:r>
            <a:r>
              <a:rPr lang="ru-RU" dirty="0">
                <a:solidFill>
                  <a:srgbClr val="000000"/>
                </a:solidFill>
                <a:latin typeface="Times New Roman" panose="02020603050405020304" pitchFamily="18" charset="0"/>
                <a:ea typeface="Times New Roman" panose="02020603050405020304" pitchFamily="18" charset="0"/>
              </a:rPr>
              <a:t> (ІСТИНА/</a:t>
            </a:r>
            <a:r>
              <a:rPr lang="en-US" dirty="0">
                <a:solidFill>
                  <a:srgbClr val="000000"/>
                </a:solidFill>
                <a:latin typeface="Times New Roman" panose="02020603050405020304" pitchFamily="18" charset="0"/>
                <a:ea typeface="Times New Roman" panose="02020603050405020304" pitchFamily="18" charset="0"/>
              </a:rPr>
              <a:t>TRUE</a:t>
            </a:r>
            <a:r>
              <a:rPr lang="ru-RU" dirty="0">
                <a:solidFill>
                  <a:srgbClr val="000000"/>
                </a:solidFill>
                <a:latin typeface="Times New Roman" panose="02020603050405020304" pitchFamily="18" charset="0"/>
                <a:ea typeface="Times New Roman" panose="02020603050405020304" pitchFamily="18" charset="0"/>
              </a:rPr>
              <a:t>/+1) та (ХИБНІСТЬ/</a:t>
            </a:r>
            <a:r>
              <a:rPr lang="en-US" dirty="0">
                <a:solidFill>
                  <a:srgbClr val="000000"/>
                </a:solidFill>
                <a:latin typeface="Times New Roman" panose="02020603050405020304" pitchFamily="18" charset="0"/>
                <a:ea typeface="Times New Roman" panose="02020603050405020304" pitchFamily="18" charset="0"/>
              </a:rPr>
              <a:t>FALSE</a:t>
            </a:r>
            <a:r>
              <a:rPr lang="ru-RU" dirty="0">
                <a:solidFill>
                  <a:srgbClr val="000000"/>
                </a:solidFill>
                <a:latin typeface="Times New Roman" panose="02020603050405020304" pitchFamily="18" charset="0"/>
                <a:ea typeface="Times New Roman" panose="02020603050405020304" pitchFamily="18" charset="0"/>
              </a:rPr>
              <a:t>/-1, «0»). Практично ми </a:t>
            </a:r>
            <a:r>
              <a:rPr lang="ru-RU" dirty="0" err="1">
                <a:solidFill>
                  <a:srgbClr val="000000"/>
                </a:solidFill>
                <a:latin typeface="Times New Roman" panose="02020603050405020304" pitchFamily="18" charset="0"/>
                <a:ea typeface="Times New Roman" panose="02020603050405020304" pitchFamily="18" charset="0"/>
              </a:rPr>
              <a:t>перетворюємо</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математичну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нерівність</a:t>
            </a:r>
            <a:r>
              <a:rPr lang="ru-RU" dirty="0">
                <a:solidFill>
                  <a:srgbClr val="000000"/>
                </a:solidFill>
                <a:latin typeface="Times New Roman" panose="02020603050405020304" pitchFamily="18" charset="0"/>
                <a:ea typeface="Times New Roman" panose="02020603050405020304" pitchFamily="18" charset="0"/>
              </a:rPr>
              <a:t> в </a:t>
            </a:r>
            <a:r>
              <a:rPr lang="ru-RU" dirty="0" err="1">
                <a:solidFill>
                  <a:srgbClr val="000000"/>
                </a:solidFill>
                <a:latin typeface="Times New Roman" panose="02020603050405020304" pitchFamily="18" charset="0"/>
                <a:ea typeface="Times New Roman" panose="02020603050405020304" pitchFamily="18" charset="0"/>
              </a:rPr>
              <a:t>логічну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умову</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Функція </a:t>
            </a:r>
            <a:r>
              <a:rPr lang="en-US" i="1" dirty="0">
                <a:solidFill>
                  <a:srgbClr val="000000"/>
                </a:solidFill>
                <a:latin typeface="Times New Roman" panose="02020603050405020304" pitchFamily="18" charset="0"/>
                <a:ea typeface="Times New Roman" panose="02020603050405020304" pitchFamily="18" charset="0"/>
              </a:rPr>
              <a:t>u</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іноді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зветься</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NET</a:t>
            </a:r>
            <a:r>
              <a:rPr lang="ru-RU" dirty="0">
                <a:solidFill>
                  <a:srgbClr val="000000"/>
                </a:solidFill>
                <a:latin typeface="Times New Roman" panose="02020603050405020304" pitchFamily="18" charset="0"/>
                <a:ea typeface="Times New Roman" panose="02020603050405020304" pitchFamily="18" charset="0"/>
              </a:rPr>
              <a:t> (у </a:t>
            </a:r>
            <a:r>
              <a:rPr lang="ru-RU" dirty="0" err="1">
                <a:solidFill>
                  <a:srgbClr val="000000"/>
                </a:solidFill>
                <a:latin typeface="Times New Roman" panose="02020603050405020304" pitchFamily="18" charset="0"/>
                <a:ea typeface="Times New Roman" panose="02020603050405020304" pitchFamily="18" charset="0"/>
              </a:rPr>
              <a:t>матричній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формі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це</a:t>
            </a:r>
            <a:r>
              <a:rPr lang="ru-RU" dirty="0">
                <a:solidFill>
                  <a:srgbClr val="000000"/>
                </a:solidFill>
                <a:latin typeface="Times New Roman" panose="02020603050405020304" pitchFamily="18" charset="0"/>
                <a:ea typeface="Times New Roman" panose="02020603050405020304" pitchFamily="18" charset="0"/>
              </a:rPr>
              <a:t> має </a:t>
            </a:r>
            <a:r>
              <a:rPr lang="ru-RU" dirty="0" err="1">
                <a:solidFill>
                  <a:srgbClr val="000000"/>
                </a:solidFill>
                <a:latin typeface="Times New Roman" panose="02020603050405020304" pitchFamily="18" charset="0"/>
                <a:ea typeface="Times New Roman" panose="02020603050405020304" pitchFamily="18" charset="0"/>
              </a:rPr>
              <a:t>вигляд</a:t>
            </a:r>
            <a:r>
              <a:rPr lang="ru-RU" dirty="0">
                <a:solidFill>
                  <a:srgbClr val="000000"/>
                </a:solidFill>
                <a:latin typeface="Times New Roman" panose="02020603050405020304" pitchFamily="18" charset="0"/>
                <a:ea typeface="Times New Roman" panose="02020603050405020304" pitchFamily="18" charset="0"/>
              </a:rPr>
              <a:t> рівняння </a:t>
            </a:r>
            <a:r>
              <a:rPr lang="en-US" b="1" dirty="0">
                <a:solidFill>
                  <a:srgbClr val="000000"/>
                </a:solidFill>
                <a:latin typeface="Times New Roman" panose="02020603050405020304" pitchFamily="18" charset="0"/>
                <a:ea typeface="Times New Roman" panose="02020603050405020304" pitchFamily="18" charset="0"/>
              </a:rPr>
              <a:t>U</a:t>
            </a:r>
            <a:r>
              <a:rPr lang="ru-RU" b="1" dirty="0">
                <a:solidFill>
                  <a:srgbClr val="000000"/>
                </a:solidFill>
                <a:latin typeface="Times New Roman" panose="02020603050405020304" pitchFamily="18" charset="0"/>
                <a:ea typeface="Times New Roman" panose="02020603050405020304" pitchFamily="18" charset="0"/>
              </a:rPr>
              <a:t> = </a:t>
            </a:r>
            <a:r>
              <a:rPr lang="en-US" b="1" dirty="0">
                <a:solidFill>
                  <a:srgbClr val="000000"/>
                </a:solidFill>
                <a:latin typeface="Times New Roman" panose="02020603050405020304" pitchFamily="18" charset="0"/>
                <a:ea typeface="Times New Roman" panose="02020603050405020304" pitchFamily="18" charset="0"/>
              </a:rPr>
              <a:t>NET</a:t>
            </a:r>
            <a:r>
              <a:rPr lang="ru-RU" b="1" dirty="0">
                <a:solidFill>
                  <a:srgbClr val="000000"/>
                </a:solidFill>
                <a:latin typeface="Times New Roman" panose="02020603050405020304" pitchFamily="18" charset="0"/>
                <a:ea typeface="Times New Roman" panose="02020603050405020304" pitchFamily="18" charset="0"/>
              </a:rPr>
              <a:t> = </a:t>
            </a:r>
            <a:r>
              <a:rPr lang="en-US" b="1" dirty="0">
                <a:solidFill>
                  <a:srgbClr val="000000"/>
                </a:solidFill>
                <a:latin typeface="Times New Roman" panose="02020603050405020304" pitchFamily="18" charset="0"/>
                <a:ea typeface="Times New Roman" panose="02020603050405020304" pitchFamily="18" charset="0"/>
              </a:rPr>
              <a:t>W</a:t>
            </a:r>
            <a:r>
              <a:rPr lang="ru-RU" b="1" dirty="0">
                <a:solidFill>
                  <a:srgbClr val="000000"/>
                </a:solidFill>
                <a:latin typeface="Times New Roman" panose="02020603050405020304" pitchFamily="18" charset="0"/>
                <a:ea typeface="Times New Roman" panose="02020603050405020304" pitchFamily="18" charset="0"/>
              </a:rPr>
              <a:t>∙</a:t>
            </a:r>
            <a:r>
              <a:rPr lang="en-US" b="1" dirty="0">
                <a:solidFill>
                  <a:srgbClr val="000000"/>
                </a:solidFill>
                <a:latin typeface="Times New Roman" panose="02020603050405020304" pitchFamily="18" charset="0"/>
                <a:ea typeface="Times New Roman" panose="02020603050405020304" pitchFamily="18" charset="0"/>
              </a:rPr>
              <a:t>X</a:t>
            </a:r>
            <a:r>
              <a:rPr lang="ru-RU" b="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а </a:t>
            </a:r>
            <a:r>
              <a:rPr lang="ru-RU" dirty="0" err="1">
                <a:solidFill>
                  <a:srgbClr val="000000"/>
                </a:solidFill>
                <a:latin typeface="Times New Roman" panose="02020603050405020304" pitchFamily="18" charset="0"/>
                <a:ea typeface="Times New Roman" panose="02020603050405020304" pitchFamily="18" charset="0"/>
              </a:rPr>
              <a:t>вихідна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нелінійна</a:t>
            </a:r>
            <a:r>
              <a:rPr lang="ru-RU" dirty="0">
                <a:solidFill>
                  <a:srgbClr val="000000"/>
                </a:solidFill>
                <a:latin typeface="Times New Roman" panose="02020603050405020304" pitchFamily="18" charset="0"/>
                <a:ea typeface="Times New Roman" panose="02020603050405020304" pitchFamily="18" charset="0"/>
              </a:rPr>
              <a:t> функція </a:t>
            </a:r>
            <a:r>
              <a:rPr lang="ru-RU" i="1" dirty="0">
                <a:solidFill>
                  <a:srgbClr val="000000"/>
                </a:solidFill>
                <a:latin typeface="Times New Roman" panose="02020603050405020304" pitchFamily="18" charset="0"/>
                <a:ea typeface="Times New Roman" panose="02020603050405020304" pitchFamily="18" charset="0"/>
              </a:rPr>
              <a:t>у = </a:t>
            </a:r>
            <a:r>
              <a:rPr lang="en-US" i="1" dirty="0">
                <a:solidFill>
                  <a:srgbClr val="000000"/>
                </a:solidFill>
                <a:latin typeface="Times New Roman" panose="02020603050405020304" pitchFamily="18" charset="0"/>
                <a:ea typeface="Times New Roman" panose="02020603050405020304" pitchFamily="18" charset="0"/>
              </a:rPr>
              <a:t>f</a:t>
            </a:r>
            <a:r>
              <a:rPr lang="ru-RU" i="1" dirty="0">
                <a:solidFill>
                  <a:srgbClr val="000000"/>
                </a:solidFill>
                <a:latin typeface="Times New Roman" panose="02020603050405020304" pitchFamily="18" charset="0"/>
                <a:ea typeface="Times New Roman" panose="02020603050405020304" pitchFamily="18" charset="0"/>
              </a:rPr>
              <a:t>(</a:t>
            </a:r>
            <a:r>
              <a:rPr lang="en-US" i="1" dirty="0">
                <a:solidFill>
                  <a:srgbClr val="000000"/>
                </a:solidFill>
                <a:latin typeface="Times New Roman" panose="02020603050405020304" pitchFamily="18" charset="0"/>
                <a:ea typeface="Times New Roman" panose="02020603050405020304" pitchFamily="18" charset="0"/>
              </a:rPr>
              <a:t>NET</a:t>
            </a:r>
            <a:r>
              <a:rPr lang="ru-RU"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зветься</a:t>
            </a:r>
            <a:r>
              <a:rPr lang="ru-RU" dirty="0">
                <a:solidFill>
                  <a:srgbClr val="000000"/>
                </a:solidFill>
                <a:latin typeface="Times New Roman" panose="02020603050405020304" pitchFamily="18" charset="0"/>
                <a:ea typeface="Times New Roman" panose="02020603050405020304" pitchFamily="18" charset="0"/>
              </a:rPr>
              <a:t> </a:t>
            </a:r>
            <a:r>
              <a:rPr lang="en-US" b="1" dirty="0">
                <a:solidFill>
                  <a:srgbClr val="000000"/>
                </a:solidFill>
                <a:latin typeface="Times New Roman" panose="02020603050405020304" pitchFamily="18" charset="0"/>
                <a:ea typeface="Times New Roman" panose="02020603050405020304" pitchFamily="18" charset="0"/>
              </a:rPr>
              <a:t>OUT</a:t>
            </a:r>
            <a:r>
              <a:rPr lang="ru-RU" dirty="0">
                <a:solidFill>
                  <a:srgbClr val="000000"/>
                </a:solidFill>
                <a:latin typeface="Times New Roman" panose="02020603050405020304" pitchFamily="18" charset="0"/>
                <a:ea typeface="Times New Roman" panose="02020603050405020304" pitchFamily="18" charset="0"/>
              </a:rPr>
              <a:t>. Замість </a:t>
            </a:r>
            <a:r>
              <a:rPr lang="ru-RU" dirty="0" err="1">
                <a:solidFill>
                  <a:srgbClr val="000000"/>
                </a:solidFill>
                <a:latin typeface="Times New Roman" panose="02020603050405020304" pitchFamily="18" charset="0"/>
                <a:ea typeface="Times New Roman" panose="02020603050405020304" pitchFamily="18" charset="0"/>
              </a:rPr>
              <a:t>вихідних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сигналів</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y</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+1/-1» </a:t>
            </a:r>
            <a:r>
              <a:rPr lang="ru-RU" dirty="0" err="1">
                <a:solidFill>
                  <a:srgbClr val="000000"/>
                </a:solidFill>
                <a:latin typeface="Times New Roman" panose="02020603050405020304" pitchFamily="18" charset="0"/>
                <a:ea typeface="Times New Roman" panose="02020603050405020304" pitchFamily="18" charset="0"/>
              </a:rPr>
              <a:t>можуть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застосовуватись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сигнали</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y</a:t>
            </a:r>
            <a:r>
              <a:rPr lang="ru-RU" i="1" dirty="0">
                <a:solidFill>
                  <a:srgbClr val="000000"/>
                </a:solidFill>
                <a:latin typeface="Times New Roman" panose="02020603050405020304" pitchFamily="18" charset="0"/>
                <a:ea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rPr>
              <a:t> +1/0». </a:t>
            </a:r>
            <a:endParaRPr lang="en-US"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08325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29623" y="6310648"/>
            <a:ext cx="441146" cy="369332"/>
          </a:xfrm>
          <a:prstGeom prst="rect">
            <a:avLst/>
          </a:prstGeom>
          <a:noFill/>
        </p:spPr>
        <p:txBody>
          <a:bodyPr wrap="none" rtlCol="0">
            <a:spAutoFit/>
          </a:bodyPr>
          <a:lstStyle/>
          <a:p>
            <a:r>
              <a:rPr lang="ru-RU" dirty="0" smtClean="0"/>
              <a:t>15</a:t>
            </a:r>
            <a:endParaRPr lang="en-US" dirty="0"/>
          </a:p>
        </p:txBody>
      </p:sp>
      <p:sp>
        <p:nvSpPr>
          <p:cNvPr id="3" name="Прямоугольник 2"/>
          <p:cNvSpPr/>
          <p:nvPr/>
        </p:nvSpPr>
        <p:spPr>
          <a:xfrm>
            <a:off x="1429555" y="539914"/>
            <a:ext cx="9916733" cy="5432769"/>
          </a:xfrm>
          <a:prstGeom prst="rect">
            <a:avLst/>
          </a:prstGeom>
        </p:spPr>
        <p:txBody>
          <a:bodyPr wrap="square">
            <a:spAutoFit/>
          </a:bodyPr>
          <a:lstStyle/>
          <a:p>
            <a:pPr marL="90170" marR="3175" indent="359410" algn="just">
              <a:lnSpc>
                <a:spcPct val="112000"/>
              </a:lnSpc>
              <a:spcAft>
                <a:spcPts val="25"/>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Функція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перетворення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значення </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вихід</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функцію</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 =</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OUT</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зветься</a:t>
            </a:r>
            <a:r>
              <a:rPr lang="ru-RU" sz="24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активаційною</a:t>
            </a: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вихідною</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функцією</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нейрона</a:t>
            </a:r>
            <a:r>
              <a:rPr lang="en-US"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9017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Розглянемо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іншу</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задачу: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розділ</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літаків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бомбардувальники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винищувачі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значеннях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кількісних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ознак</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 показано на рис.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49580" marR="664845" indent="-359410" algn="just">
              <a:lnSpc>
                <a:spcPct val="112000"/>
              </a:lnSpc>
              <a:spcAft>
                <a:spcPts val="130"/>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7.3.2, а (тут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0…3</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швидкість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0…40</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розміри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 Ми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можемо</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провести на рис.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пряму</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лінію</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139065" indent="359410">
              <a:lnSpc>
                <a:spcPct val="107000"/>
              </a:lnSpc>
              <a:tabLst>
                <a:tab pos="2811145" algn="ctr"/>
                <a:tab pos="4027170" algn="ctr"/>
                <a:tab pos="4476750" algn="ctr"/>
                <a:tab pos="4928235" algn="ctr"/>
                <a:tab pos="5855970" algn="r"/>
              </a:tabLs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7х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+7 ≥ 0</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25"/>
              </a:spcAft>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яка є границею для двох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класів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об’єктів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знаходиться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між</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граничними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значеннями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характеристик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бомбардувальників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винищувачів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Нерівність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0</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використовується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для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розділу</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області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ознак</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х</a:t>
            </a:r>
            <a:r>
              <a:rPr lang="ru-RU"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ru-RU"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дві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півплощини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одній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півплощині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точкою </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en-US"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 x</a:t>
            </a:r>
            <a:r>
              <a:rPr lang="en-US"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=0)</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нерівність</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дотримується</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визначаються</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винищувачі</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a:t>
            </a:r>
            <a:r>
              <a:rPr lang="en-US"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0</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 в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іншій</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ні</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визначаються</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бомбардувальники</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u</a:t>
            </a:r>
            <a:r>
              <a:rPr lang="en-US" sz="2400" i="1" baseline="-25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4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&lt; 0</a:t>
            </a:r>
            <a:r>
              <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31488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16</a:t>
            </a:r>
            <a:endParaRPr lang="en-US" dirty="0"/>
          </a:p>
        </p:txBody>
      </p:sp>
      <p:pic>
        <p:nvPicPr>
          <p:cNvPr id="3" name="Рисунок 2"/>
          <p:cNvPicPr/>
          <p:nvPr/>
        </p:nvPicPr>
        <p:blipFill rotWithShape="1">
          <a:blip r:embed="rId2"/>
          <a:srcRect l="14041" t="53354" r="20730" b="8737"/>
          <a:stretch/>
        </p:blipFill>
        <p:spPr bwMode="auto">
          <a:xfrm>
            <a:off x="1931549" y="486915"/>
            <a:ext cx="9079888" cy="4432815"/>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5537915" y="5267459"/>
            <a:ext cx="965329" cy="461665"/>
          </a:xfrm>
          <a:prstGeom prst="rect">
            <a:avLst/>
          </a:prstGeom>
          <a:noFill/>
        </p:spPr>
        <p:txBody>
          <a:bodyPr wrap="none" rtlCol="0">
            <a:spAutoFit/>
          </a:bodyPr>
          <a:lstStyle/>
          <a:p>
            <a:r>
              <a:rPr lang="uk-UA" sz="2400" dirty="0" smtClean="0">
                <a:latin typeface="Times New Roman" panose="02020603050405020304" pitchFamily="18" charset="0"/>
                <a:cs typeface="Times New Roman" panose="02020603050405020304" pitchFamily="18" charset="0"/>
              </a:rPr>
              <a:t>Рис. 2</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4465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17</a:t>
            </a:r>
            <a:endParaRPr lang="en-US" dirty="0"/>
          </a:p>
        </p:txBody>
      </p:sp>
      <p:sp>
        <p:nvSpPr>
          <p:cNvPr id="3" name="Прямоугольник 2"/>
          <p:cNvSpPr/>
          <p:nvPr/>
        </p:nvSpPr>
        <p:spPr>
          <a:xfrm>
            <a:off x="1687131" y="280702"/>
            <a:ext cx="10032643" cy="6265690"/>
          </a:xfrm>
          <a:prstGeom prst="rect">
            <a:avLst/>
          </a:prstGeom>
        </p:spPr>
        <p:txBody>
          <a:bodyPr wrap="square">
            <a:spAutoFit/>
          </a:bodyPr>
          <a:lstStyle/>
          <a:p>
            <a:pPr marL="90170" marR="3175" indent="359410" algn="just">
              <a:lnSpc>
                <a:spcPct val="112000"/>
              </a:lnSpc>
              <a:spcAft>
                <a:spcPts val="25"/>
              </a:spcAft>
            </a:pPr>
            <a:r>
              <a:rPr lang="ru-RU" sz="2400" dirty="0">
                <a:solidFill>
                  <a:srgbClr val="000000"/>
                </a:solidFill>
                <a:latin typeface="Times New Roman" panose="02020603050405020304" pitchFamily="18" charset="0"/>
                <a:ea typeface="Times New Roman" panose="02020603050405020304" pitchFamily="18" charset="0"/>
              </a:rPr>
              <a:t>Знак нерівності («</a:t>
            </a:r>
            <a:r>
              <a:rPr lang="ru-RU" sz="2400" dirty="0" err="1">
                <a:solidFill>
                  <a:srgbClr val="000000"/>
                </a:solidFill>
                <a:latin typeface="Times New Roman" panose="02020603050405020304" pitchFamily="18" charset="0"/>
                <a:ea typeface="Times New Roman" panose="02020603050405020304" pitchFamily="18" charset="0"/>
              </a:rPr>
              <a:t>більше</a:t>
            </a:r>
            <a:r>
              <a:rPr lang="ru-RU" sz="2400" dirty="0">
                <a:solidFill>
                  <a:srgbClr val="000000"/>
                </a:solidFill>
                <a:latin typeface="Times New Roman" panose="02020603050405020304" pitchFamily="18" charset="0"/>
                <a:ea typeface="Times New Roman" panose="02020603050405020304" pitchFamily="18" charset="0"/>
              </a:rPr>
              <a:t> або </a:t>
            </a:r>
            <a:r>
              <a:rPr lang="ru-RU" sz="2400" dirty="0" err="1">
                <a:solidFill>
                  <a:srgbClr val="000000"/>
                </a:solidFill>
                <a:latin typeface="Times New Roman" panose="02020603050405020304" pitchFamily="18" charset="0"/>
                <a:ea typeface="Times New Roman" panose="02020603050405020304" pitchFamily="18" charset="0"/>
              </a:rPr>
              <a:t>дорівнює</a:t>
            </a:r>
            <a:r>
              <a:rPr lang="ru-RU" sz="2400" dirty="0">
                <a:solidFill>
                  <a:srgbClr val="000000"/>
                </a:solidFill>
                <a:latin typeface="Times New Roman" panose="02020603050405020304" pitchFamily="18" charset="0"/>
                <a:ea typeface="Times New Roman" panose="02020603050405020304" pitchFamily="18" charset="0"/>
              </a:rPr>
              <a:t>» ≥, або «</a:t>
            </a:r>
            <a:r>
              <a:rPr lang="ru-RU" sz="2400" dirty="0" err="1">
                <a:solidFill>
                  <a:srgbClr val="000000"/>
                </a:solidFill>
                <a:latin typeface="Times New Roman" panose="02020603050405020304" pitchFamily="18" charset="0"/>
                <a:ea typeface="Times New Roman" panose="02020603050405020304" pitchFamily="18" charset="0"/>
              </a:rPr>
              <a:t>менше</a:t>
            </a:r>
            <a:r>
              <a:rPr lang="ru-RU" sz="2400" dirty="0">
                <a:solidFill>
                  <a:srgbClr val="000000"/>
                </a:solidFill>
                <a:latin typeface="Times New Roman" panose="02020603050405020304" pitchFamily="18" charset="0"/>
                <a:ea typeface="Times New Roman" panose="02020603050405020304" pitchFamily="18" charset="0"/>
              </a:rPr>
              <a:t> або </a:t>
            </a:r>
            <a:r>
              <a:rPr lang="ru-RU" sz="2400" dirty="0" err="1">
                <a:solidFill>
                  <a:srgbClr val="000000"/>
                </a:solidFill>
                <a:latin typeface="Times New Roman" panose="02020603050405020304" pitchFamily="18" charset="0"/>
                <a:ea typeface="Times New Roman" panose="02020603050405020304" pitchFamily="18" charset="0"/>
              </a:rPr>
              <a:t>дорівнює</a:t>
            </a:r>
            <a:r>
              <a:rPr lang="ru-RU" sz="2400" dirty="0">
                <a:solidFill>
                  <a:srgbClr val="000000"/>
                </a:solidFill>
                <a:latin typeface="Times New Roman" panose="02020603050405020304" pitchFamily="18" charset="0"/>
                <a:ea typeface="Times New Roman" panose="02020603050405020304" pitchFamily="18" charset="0"/>
              </a:rPr>
              <a:t>» ≤) не має значення для </a:t>
            </a:r>
            <a:r>
              <a:rPr lang="ru-RU" sz="2400" dirty="0" err="1">
                <a:solidFill>
                  <a:srgbClr val="000000"/>
                </a:solidFill>
                <a:latin typeface="Times New Roman" panose="02020603050405020304" pitchFamily="18" charset="0"/>
                <a:ea typeface="Times New Roman" panose="02020603050405020304" pitchFamily="18" charset="0"/>
              </a:rPr>
              <a:t>аналізу</a:t>
            </a:r>
            <a:r>
              <a:rPr lang="ru-RU" sz="2400" dirty="0">
                <a:solidFill>
                  <a:srgbClr val="000000"/>
                </a:solidFill>
                <a:latin typeface="Times New Roman" panose="02020603050405020304" pitchFamily="18" charset="0"/>
                <a:ea typeface="Times New Roman" panose="02020603050405020304" pitchFamily="18" charset="0"/>
              </a:rPr>
              <a:t> і </a:t>
            </a:r>
            <a:r>
              <a:rPr lang="ru-RU" sz="2400" dirty="0" err="1">
                <a:solidFill>
                  <a:srgbClr val="000000"/>
                </a:solidFill>
                <a:latin typeface="Times New Roman" panose="02020603050405020304" pitchFamily="18" charset="0"/>
                <a:ea typeface="Times New Roman" panose="02020603050405020304" pitchFamily="18" charset="0"/>
              </a:rPr>
              <a:t>довільно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обирається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експертом</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звичайно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використовується</a:t>
            </a:r>
            <a:r>
              <a:rPr lang="ru-RU" sz="2400" dirty="0">
                <a:solidFill>
                  <a:srgbClr val="000000"/>
                </a:solidFill>
                <a:latin typeface="Times New Roman" panose="02020603050405020304" pitchFamily="18" charset="0"/>
                <a:ea typeface="Times New Roman" panose="02020603050405020304" pitchFamily="18" charset="0"/>
              </a:rPr>
              <a:t> «≥»). На рис. </a:t>
            </a:r>
            <a:r>
              <a:rPr lang="ru-RU" sz="2400" dirty="0" smtClean="0">
                <a:solidFill>
                  <a:srgbClr val="000000"/>
                </a:solidFill>
                <a:latin typeface="Times New Roman" panose="02020603050405020304" pitchFamily="18" charset="0"/>
                <a:ea typeface="Times New Roman" panose="02020603050405020304" pitchFamily="18" charset="0"/>
              </a:rPr>
              <a:t>2 </a:t>
            </a:r>
            <a:r>
              <a:rPr lang="ru-RU" sz="2400" dirty="0" err="1">
                <a:solidFill>
                  <a:srgbClr val="000000"/>
                </a:solidFill>
                <a:latin typeface="Times New Roman" panose="02020603050405020304" pitchFamily="18" charset="0"/>
                <a:ea typeface="Times New Roman" panose="02020603050405020304" pitchFamily="18" charset="0"/>
              </a:rPr>
              <a:t>нерівність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smtClean="0">
                <a:solidFill>
                  <a:srgbClr val="000000"/>
                </a:solidFill>
                <a:latin typeface="Times New Roman" panose="02020603050405020304" pitchFamily="18" charset="0"/>
                <a:ea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виконується</a:t>
            </a:r>
            <a:r>
              <a:rPr lang="ru-RU" sz="2400" dirty="0">
                <a:solidFill>
                  <a:srgbClr val="000000"/>
                </a:solidFill>
                <a:latin typeface="Times New Roman" panose="02020603050405020304" pitchFamily="18" charset="0"/>
                <a:ea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rPr>
              <a:t>півплощині</a:t>
            </a:r>
            <a:r>
              <a:rPr lang="ru-RU" sz="2400" dirty="0">
                <a:solidFill>
                  <a:srgbClr val="000000"/>
                </a:solidFill>
                <a:latin typeface="Times New Roman" panose="02020603050405020304" pitchFamily="18" charset="0"/>
                <a:ea typeface="Times New Roman" panose="02020603050405020304" pitchFamily="18" charset="0"/>
              </a:rPr>
              <a:t>, яка </a:t>
            </a:r>
            <a:r>
              <a:rPr lang="ru-RU" sz="2400" dirty="0" err="1">
                <a:solidFill>
                  <a:srgbClr val="000000"/>
                </a:solidFill>
                <a:latin typeface="Times New Roman" panose="02020603050405020304" pitchFamily="18" charset="0"/>
                <a:ea typeface="Times New Roman" panose="02020603050405020304" pitchFamily="18" charset="0"/>
              </a:rPr>
              <a:t>помічена</a:t>
            </a:r>
            <a:r>
              <a:rPr lang="ru-RU" sz="2400" dirty="0">
                <a:solidFill>
                  <a:srgbClr val="000000"/>
                </a:solidFill>
                <a:latin typeface="Times New Roman" panose="02020603050405020304" pitchFamily="18" charset="0"/>
                <a:ea typeface="Times New Roman" panose="02020603050405020304" pitchFamily="18" charset="0"/>
              </a:rPr>
              <a:t> пунктирною </a:t>
            </a:r>
            <a:r>
              <a:rPr lang="ru-RU" sz="2400" dirty="0" err="1">
                <a:solidFill>
                  <a:srgbClr val="000000"/>
                </a:solidFill>
                <a:latin typeface="Times New Roman" panose="02020603050405020304" pitchFamily="18" charset="0"/>
                <a:ea typeface="Times New Roman" panose="02020603050405020304" pitchFamily="18" charset="0"/>
              </a:rPr>
              <a:t>лінією</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якщо</a:t>
            </a:r>
            <a:r>
              <a:rPr lang="ru-RU" sz="2400" dirty="0">
                <a:solidFill>
                  <a:srgbClr val="000000"/>
                </a:solidFill>
                <a:latin typeface="Times New Roman" panose="02020603050405020304" pitchFamily="18" charset="0"/>
                <a:ea typeface="Times New Roman" panose="02020603050405020304" pitchFamily="18" charset="0"/>
              </a:rPr>
              <a:t> ми </a:t>
            </a:r>
            <a:r>
              <a:rPr lang="ru-RU" sz="2400" dirty="0" err="1">
                <a:solidFill>
                  <a:srgbClr val="000000"/>
                </a:solidFill>
                <a:latin typeface="Times New Roman" panose="02020603050405020304" pitchFamily="18" charset="0"/>
                <a:ea typeface="Times New Roman" panose="02020603050405020304" pitchFamily="18" charset="0"/>
              </a:rPr>
              <a:t>змінимо</a:t>
            </a:r>
            <a:r>
              <a:rPr lang="ru-RU" sz="2400" dirty="0">
                <a:solidFill>
                  <a:srgbClr val="000000"/>
                </a:solidFill>
                <a:latin typeface="Times New Roman" panose="02020603050405020304" pitchFamily="18" charset="0"/>
                <a:ea typeface="Times New Roman" panose="02020603050405020304" pitchFamily="18" charset="0"/>
              </a:rPr>
              <a:t> знак нерівності, то пунктирна </a:t>
            </a:r>
            <a:r>
              <a:rPr lang="ru-RU" sz="2400" dirty="0" err="1">
                <a:solidFill>
                  <a:srgbClr val="000000"/>
                </a:solidFill>
                <a:latin typeface="Times New Roman" panose="02020603050405020304" pitchFamily="18" charset="0"/>
                <a:ea typeface="Times New Roman" panose="02020603050405020304" pitchFamily="18" charset="0"/>
              </a:rPr>
              <a:t>лінія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переміститься</a:t>
            </a:r>
            <a:r>
              <a:rPr lang="ru-RU" sz="2400" dirty="0">
                <a:solidFill>
                  <a:srgbClr val="000000"/>
                </a:solidFill>
                <a:latin typeface="Times New Roman" panose="02020603050405020304" pitchFamily="18" charset="0"/>
                <a:ea typeface="Times New Roman" panose="02020603050405020304" pitchFamily="18" charset="0"/>
              </a:rPr>
              <a:t> на </a:t>
            </a:r>
            <a:r>
              <a:rPr lang="ru-RU" sz="2400" dirty="0" err="1">
                <a:solidFill>
                  <a:srgbClr val="000000"/>
                </a:solidFill>
                <a:latin typeface="Times New Roman" panose="02020603050405020304" pitchFamily="18" charset="0"/>
                <a:ea typeface="Times New Roman" panose="02020603050405020304" pitchFamily="18" charset="0"/>
              </a:rPr>
              <a:t>іншу</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півплощину</a:t>
            </a:r>
            <a:r>
              <a:rPr lang="ru-RU" sz="2400" dirty="0">
                <a:solidFill>
                  <a:srgbClr val="000000"/>
                </a:solidFill>
                <a:latin typeface="Times New Roman" panose="02020603050405020304" pitchFamily="18" charset="0"/>
                <a:ea typeface="Times New Roman" panose="02020603050405020304" pitchFamily="18" charset="0"/>
              </a:rPr>
              <a:t>, але </a:t>
            </a:r>
            <a:r>
              <a:rPr lang="ru-RU" sz="2400" dirty="0" err="1">
                <a:solidFill>
                  <a:srgbClr val="000000"/>
                </a:solidFill>
                <a:latin typeface="Times New Roman" panose="02020603050405020304" pitchFamily="18" charset="0"/>
                <a:ea typeface="Times New Roman" panose="02020603050405020304" pitchFamily="18" charset="0"/>
              </a:rPr>
              <a:t>від</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цього</a:t>
            </a:r>
            <a:r>
              <a:rPr lang="ru-RU" sz="2400" dirty="0">
                <a:solidFill>
                  <a:srgbClr val="000000"/>
                </a:solidFill>
                <a:latin typeface="Times New Roman" panose="02020603050405020304" pitchFamily="18" charset="0"/>
                <a:ea typeface="Times New Roman" panose="02020603050405020304" pitchFamily="18" charset="0"/>
              </a:rPr>
              <a:t> принцип </a:t>
            </a:r>
            <a:r>
              <a:rPr lang="ru-RU" sz="2400" dirty="0" err="1">
                <a:solidFill>
                  <a:srgbClr val="000000"/>
                </a:solidFill>
                <a:latin typeface="Times New Roman" panose="02020603050405020304" pitchFamily="18" charset="0"/>
                <a:ea typeface="Times New Roman" panose="02020603050405020304" pitchFamily="18" charset="0"/>
              </a:rPr>
              <a:t>класифікації</a:t>
            </a:r>
            <a:r>
              <a:rPr lang="ru-RU" sz="2400" dirty="0">
                <a:solidFill>
                  <a:srgbClr val="000000"/>
                </a:solidFill>
                <a:latin typeface="Times New Roman" panose="02020603050405020304" pitchFamily="18" charset="0"/>
                <a:ea typeface="Times New Roman" panose="02020603050405020304" pitchFamily="18" charset="0"/>
              </a:rPr>
              <a:t> не </a:t>
            </a:r>
            <a:r>
              <a:rPr lang="ru-RU" sz="2400" dirty="0" err="1">
                <a:solidFill>
                  <a:srgbClr val="000000"/>
                </a:solidFill>
                <a:latin typeface="Times New Roman" panose="02020603050405020304" pitchFamily="18" charset="0"/>
                <a:ea typeface="Times New Roman" panose="02020603050405020304" pitchFamily="18" charset="0"/>
              </a:rPr>
              <a:t>змінюється</a:t>
            </a:r>
            <a:r>
              <a:rPr lang="ru-RU" sz="2400" dirty="0">
                <a:solidFill>
                  <a:srgbClr val="000000"/>
                </a:solidFill>
                <a:latin typeface="Times New Roman" panose="02020603050405020304" pitchFamily="18" charset="0"/>
                <a:ea typeface="Times New Roman" panose="02020603050405020304" pitchFamily="18" charset="0"/>
              </a:rPr>
              <a:t>. Функція </a:t>
            </a:r>
            <a:r>
              <a:rPr lang="en-US" sz="2400" i="1" dirty="0">
                <a:solidFill>
                  <a:srgbClr val="000000"/>
                </a:solidFill>
                <a:latin typeface="Times New Roman" panose="02020603050405020304" pitchFamily="18" charset="0"/>
                <a:ea typeface="Times New Roman" panose="02020603050405020304" pitchFamily="18" charset="0"/>
              </a:rPr>
              <a:t>u</a:t>
            </a:r>
            <a:r>
              <a:rPr lang="ru-RU" sz="2400" i="1" baseline="-25000" dirty="0">
                <a:solidFill>
                  <a:srgbClr val="000000"/>
                </a:solidFill>
                <a:latin typeface="Times New Roman" panose="02020603050405020304" pitchFamily="18" charset="0"/>
                <a:ea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rPr>
              <a:t> – </a:t>
            </a:r>
            <a:r>
              <a:rPr lang="ru-RU" sz="2400" dirty="0" err="1">
                <a:solidFill>
                  <a:srgbClr val="000000"/>
                </a:solidFill>
                <a:latin typeface="Times New Roman" panose="02020603050405020304" pitchFamily="18" charset="0"/>
                <a:ea typeface="Times New Roman" panose="02020603050405020304" pitchFamily="18" charset="0"/>
              </a:rPr>
              <a:t>це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лінія</a:t>
            </a:r>
            <a:r>
              <a:rPr lang="ru-RU" sz="2400" dirty="0">
                <a:solidFill>
                  <a:srgbClr val="000000"/>
                </a:solidFill>
                <a:latin typeface="Times New Roman" panose="02020603050405020304" pitchFamily="18" charset="0"/>
                <a:ea typeface="Times New Roman" panose="02020603050405020304" pitchFamily="18" charset="0"/>
              </a:rPr>
              <a:t> у </a:t>
            </a:r>
            <a:r>
              <a:rPr lang="ru-RU" sz="2400" dirty="0" err="1">
                <a:solidFill>
                  <a:srgbClr val="000000"/>
                </a:solidFill>
                <a:latin typeface="Times New Roman" panose="02020603050405020304" pitchFamily="18" charset="0"/>
                <a:ea typeface="Times New Roman" panose="02020603050405020304" pitchFamily="18" charset="0"/>
              </a:rPr>
              <a:t>просторі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ознак</a:t>
            </a:r>
            <a:r>
              <a:rPr lang="ru-RU" sz="2400" dirty="0">
                <a:solidFill>
                  <a:srgbClr val="000000"/>
                </a:solidFill>
                <a:latin typeface="Times New Roman" panose="02020603050405020304" pitchFamily="18" charset="0"/>
                <a:ea typeface="Times New Roman" panose="02020603050405020304" pitchFamily="18" charset="0"/>
              </a:rPr>
              <a:t>, яка </a:t>
            </a:r>
            <a:r>
              <a:rPr lang="ru-RU" sz="2400" dirty="0" err="1">
                <a:solidFill>
                  <a:srgbClr val="000000"/>
                </a:solidFill>
                <a:latin typeface="Times New Roman" panose="02020603050405020304" pitchFamily="18" charset="0"/>
                <a:ea typeface="Times New Roman" panose="02020603050405020304" pitchFamily="18" charset="0"/>
              </a:rPr>
              <a:t>розділяє</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між</a:t>
            </a:r>
            <a:r>
              <a:rPr lang="ru-RU" sz="2400" dirty="0">
                <a:solidFill>
                  <a:srgbClr val="000000"/>
                </a:solidFill>
                <a:latin typeface="Times New Roman" panose="02020603050405020304" pitchFamily="18" charset="0"/>
                <a:ea typeface="Times New Roman" panose="02020603050405020304" pitchFamily="18" charset="0"/>
              </a:rPr>
              <a:t> собою </a:t>
            </a:r>
            <a:r>
              <a:rPr lang="ru-RU" sz="2400" dirty="0" err="1">
                <a:solidFill>
                  <a:srgbClr val="000000"/>
                </a:solidFill>
                <a:latin typeface="Times New Roman" panose="02020603050405020304" pitchFamily="18" charset="0"/>
                <a:ea typeface="Times New Roman" panose="02020603050405020304" pitchFamily="18" charset="0"/>
              </a:rPr>
              <a:t>об’єкти</a:t>
            </a:r>
            <a:r>
              <a:rPr lang="ru-RU" sz="2400" dirty="0">
                <a:solidFill>
                  <a:srgbClr val="000000"/>
                </a:solidFill>
                <a:latin typeface="Times New Roman" panose="02020603050405020304" pitchFamily="18" charset="0"/>
                <a:ea typeface="Times New Roman" panose="02020603050405020304" pitchFamily="18" charset="0"/>
              </a:rPr>
              <a:t> двох </a:t>
            </a:r>
            <a:r>
              <a:rPr lang="ru-RU" sz="2400" dirty="0" err="1">
                <a:solidFill>
                  <a:srgbClr val="000000"/>
                </a:solidFill>
                <a:latin typeface="Times New Roman" panose="02020603050405020304" pitchFamily="18" charset="0"/>
                <a:ea typeface="Times New Roman" panose="02020603050405020304" pitchFamily="18" charset="0"/>
              </a:rPr>
              <a:t>класів</a:t>
            </a:r>
            <a:r>
              <a:rPr lang="ru-RU" sz="2400" dirty="0">
                <a:solidFill>
                  <a:srgbClr val="000000"/>
                </a:solidFill>
                <a:latin typeface="Times New Roman" panose="02020603050405020304" pitchFamily="18" charset="0"/>
                <a:ea typeface="Times New Roman" panose="02020603050405020304" pitchFamily="18" charset="0"/>
              </a:rPr>
              <a:t>. Очевидно, що таких </a:t>
            </a:r>
            <a:r>
              <a:rPr lang="ru-RU" sz="2400" dirty="0" err="1">
                <a:solidFill>
                  <a:srgbClr val="000000"/>
                </a:solidFill>
                <a:latin typeface="Times New Roman" panose="02020603050405020304" pitchFamily="18" charset="0"/>
                <a:ea typeface="Times New Roman" panose="02020603050405020304" pitchFamily="18" charset="0"/>
              </a:rPr>
              <a:t>функцій</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можна</a:t>
            </a:r>
            <a:r>
              <a:rPr lang="ru-RU" sz="2400" dirty="0">
                <a:solidFill>
                  <a:srgbClr val="000000"/>
                </a:solidFill>
                <a:latin typeface="Times New Roman" panose="02020603050405020304" pitchFamily="18" charset="0"/>
                <a:ea typeface="Times New Roman" panose="02020603050405020304" pitchFamily="18" charset="0"/>
              </a:rPr>
              <a:t> провести </a:t>
            </a:r>
            <a:r>
              <a:rPr lang="ru-RU" sz="2400" dirty="0" err="1">
                <a:solidFill>
                  <a:srgbClr val="000000"/>
                </a:solidFill>
                <a:latin typeface="Times New Roman" panose="02020603050405020304" pitchFamily="18" charset="0"/>
                <a:ea typeface="Times New Roman" panose="02020603050405020304" pitchFamily="18" charset="0"/>
              </a:rPr>
              <a:t>багато</a:t>
            </a:r>
            <a:r>
              <a:rPr lang="ru-RU" sz="2400" dirty="0">
                <a:solidFill>
                  <a:srgbClr val="000000"/>
                </a:solidFill>
                <a:latin typeface="Times New Roman" panose="02020603050405020304" pitchFamily="18" charset="0"/>
                <a:ea typeface="Times New Roman" panose="02020603050405020304" pitchFamily="18" charset="0"/>
              </a:rPr>
              <a:t> і вони </a:t>
            </a:r>
            <a:r>
              <a:rPr lang="ru-RU" sz="2400" dirty="0" err="1">
                <a:solidFill>
                  <a:srgbClr val="000000"/>
                </a:solidFill>
                <a:latin typeface="Times New Roman" panose="02020603050405020304" pitchFamily="18" charset="0"/>
                <a:ea typeface="Times New Roman" panose="02020603050405020304" pitchFamily="18" charset="0"/>
              </a:rPr>
              <a:t>можуть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мати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різний</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вигляд</a:t>
            </a:r>
            <a:r>
              <a:rPr lang="ru-RU" sz="2400" dirty="0">
                <a:solidFill>
                  <a:srgbClr val="000000"/>
                </a:solidFill>
                <a:latin typeface="Times New Roman" panose="02020603050405020304" pitchFamily="18" charset="0"/>
                <a:ea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rPr>
              <a:t>Звичайно</a:t>
            </a:r>
            <a:r>
              <a:rPr lang="ru-RU" sz="2400" dirty="0">
                <a:solidFill>
                  <a:srgbClr val="000000"/>
                </a:solidFill>
                <a:latin typeface="Times New Roman" panose="02020603050405020304" pitchFamily="18" charset="0"/>
                <a:ea typeface="Times New Roman" panose="02020603050405020304" pitchFamily="18" charset="0"/>
              </a:rPr>
              <a:t> нейрон </a:t>
            </a:r>
            <a:r>
              <a:rPr lang="en-US" sz="2400" dirty="0" err="1">
                <a:solidFill>
                  <a:srgbClr val="000000"/>
                </a:solidFill>
                <a:latin typeface="Times New Roman" panose="02020603050405020304" pitchFamily="18" charset="0"/>
                <a:ea typeface="Times New Roman" panose="02020603050405020304" pitchFamily="18" charset="0"/>
              </a:rPr>
              <a:t>Adaline</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позначається</a:t>
            </a:r>
            <a:r>
              <a:rPr lang="ru-RU" sz="2400" dirty="0">
                <a:solidFill>
                  <a:srgbClr val="000000"/>
                </a:solidFill>
                <a:latin typeface="Times New Roman" panose="02020603050405020304" pitchFamily="18" charset="0"/>
                <a:ea typeface="Times New Roman" panose="02020603050405020304" pitchFamily="18" charset="0"/>
              </a:rPr>
              <a:t> у </a:t>
            </a:r>
            <a:r>
              <a:rPr lang="ru-RU" sz="2400" dirty="0" err="1">
                <a:solidFill>
                  <a:srgbClr val="000000"/>
                </a:solidFill>
                <a:latin typeface="Times New Roman" panose="02020603050405020304" pitchFamily="18" charset="0"/>
                <a:ea typeface="Times New Roman" panose="02020603050405020304" pitchFamily="18" charset="0"/>
              </a:rPr>
              <a:t>спрощеному</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вигляді</a:t>
            </a:r>
            <a:r>
              <a:rPr lang="ru-RU" sz="2400" dirty="0">
                <a:solidFill>
                  <a:srgbClr val="000000"/>
                </a:solidFill>
                <a:latin typeface="Times New Roman" panose="02020603050405020304" pitchFamily="18" charset="0"/>
                <a:ea typeface="Times New Roman" panose="02020603050405020304" pitchFamily="18" charset="0"/>
              </a:rPr>
              <a:t>  (рис. </a:t>
            </a:r>
            <a:r>
              <a:rPr lang="ru-RU" sz="2400" dirty="0" smtClean="0">
                <a:solidFill>
                  <a:srgbClr val="000000"/>
                </a:solidFill>
                <a:latin typeface="Times New Roman" panose="02020603050405020304" pitchFamily="18" charset="0"/>
                <a:ea typeface="Times New Roman" panose="02020603050405020304" pitchFamily="18" charset="0"/>
              </a:rPr>
              <a:t>2</a:t>
            </a:r>
            <a:r>
              <a:rPr lang="ru-RU" sz="2400" dirty="0">
                <a:solidFill>
                  <a:srgbClr val="000000"/>
                </a:solidFill>
                <a:latin typeface="Times New Roman" panose="02020603050405020304" pitchFamily="18" charset="0"/>
                <a:ea typeface="Times New Roman" panose="02020603050405020304" pitchFamily="18" charset="0"/>
              </a:rPr>
              <a:t>, б). </a:t>
            </a:r>
            <a:r>
              <a:rPr lang="ru-RU" sz="2400" dirty="0" err="1">
                <a:solidFill>
                  <a:srgbClr val="000000"/>
                </a:solidFill>
                <a:latin typeface="Times New Roman" panose="02020603050405020304" pitchFamily="18" charset="0"/>
                <a:ea typeface="Times New Roman" panose="02020603050405020304" pitchFamily="18" charset="0"/>
              </a:rPr>
              <a:t>Якщо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відомі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вхідні</a:t>
            </a:r>
            <a:r>
              <a:rPr lang="ru-RU" sz="2400" dirty="0">
                <a:solidFill>
                  <a:srgbClr val="000000"/>
                </a:solidFill>
                <a:latin typeface="Times New Roman" panose="02020603050405020304" pitchFamily="18" charset="0"/>
                <a:ea typeface="Times New Roman" panose="02020603050405020304" pitchFamily="18" charset="0"/>
              </a:rPr>
              <a:t> функції, то </a:t>
            </a:r>
            <a:r>
              <a:rPr lang="ru-RU" sz="2400" dirty="0" err="1">
                <a:solidFill>
                  <a:srgbClr val="000000"/>
                </a:solidFill>
                <a:latin typeface="Times New Roman" panose="02020603050405020304" pitchFamily="18" charset="0"/>
                <a:ea typeface="Times New Roman" panose="02020603050405020304" pitchFamily="18" charset="0"/>
              </a:rPr>
              <a:t>це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означає</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відомість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вагових</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коефіцієнтів</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тоді</a:t>
            </a:r>
            <a:r>
              <a:rPr lang="ru-RU" sz="2400" dirty="0">
                <a:solidFill>
                  <a:srgbClr val="000000"/>
                </a:solidFill>
                <a:latin typeface="Times New Roman" panose="02020603050405020304" pitchFamily="18" charset="0"/>
                <a:ea typeface="Times New Roman" panose="02020603050405020304" pitchFamily="18" charset="0"/>
              </a:rPr>
              <a:t> для </a:t>
            </a:r>
            <a:r>
              <a:rPr lang="ru-RU" sz="2400" dirty="0" err="1">
                <a:solidFill>
                  <a:srgbClr val="000000"/>
                </a:solidFill>
                <a:latin typeface="Times New Roman" panose="02020603050405020304" pitchFamily="18" charset="0"/>
                <a:ea typeface="Times New Roman" panose="02020603050405020304" pitchFamily="18" charset="0"/>
              </a:rPr>
              <a:t>класифікації</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об’єктів</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можна</a:t>
            </a:r>
            <a:r>
              <a:rPr lang="ru-RU" sz="2400" b="1" i="1" dirty="0">
                <a:solidFill>
                  <a:srgbClr val="000000"/>
                </a:solidFill>
                <a:latin typeface="Times New Roman" panose="02020603050405020304" pitchFamily="18" charset="0"/>
                <a:ea typeface="Times New Roman" panose="02020603050405020304" pitchFamily="18" charset="0"/>
              </a:rPr>
              <a:t> не </a:t>
            </a:r>
            <a:r>
              <a:rPr lang="ru-RU" sz="2400" b="1" i="1" dirty="0" err="1">
                <a:solidFill>
                  <a:srgbClr val="000000"/>
                </a:solidFill>
                <a:latin typeface="Times New Roman" panose="02020603050405020304" pitchFamily="18" charset="0"/>
                <a:ea typeface="Times New Roman" panose="02020603050405020304" pitchFamily="18" charset="0"/>
              </a:rPr>
              <a:t>застосовувати</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процес</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навчання</a:t>
            </a:r>
            <a:r>
              <a:rPr lang="ru-RU" sz="2400" b="1" i="1" dirty="0">
                <a:solidFill>
                  <a:srgbClr val="000000"/>
                </a:solidFill>
                <a:latin typeface="Times New Roman" panose="02020603050405020304" pitchFamily="18" charset="0"/>
                <a:ea typeface="Times New Roman" panose="02020603050405020304" pitchFamily="18" charset="0"/>
              </a:rPr>
              <a:t>.</a:t>
            </a:r>
            <a:r>
              <a:rPr lang="ru-RU" sz="2400" dirty="0">
                <a:solidFill>
                  <a:srgbClr val="000000"/>
                </a:solidFill>
                <a:latin typeface="Times New Roman" panose="02020603050405020304" pitchFamily="18" charset="0"/>
                <a:ea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400" b="1" i="1" dirty="0">
                <a:solidFill>
                  <a:srgbClr val="000000"/>
                </a:solidFill>
                <a:latin typeface="Times New Roman" panose="02020603050405020304" pitchFamily="18" charset="0"/>
                <a:ea typeface="Times New Roman" panose="02020603050405020304" pitchFamily="18" charset="0"/>
              </a:rPr>
              <a:t>Функція </a:t>
            </a:r>
            <a:r>
              <a:rPr lang="ru-RU" sz="2400" b="1" i="1" dirty="0" err="1">
                <a:solidFill>
                  <a:srgbClr val="000000"/>
                </a:solidFill>
                <a:latin typeface="Times New Roman" panose="02020603050405020304" pitchFamily="18" charset="0"/>
                <a:ea typeface="Times New Roman" panose="02020603050405020304" pitchFamily="18" charset="0"/>
              </a:rPr>
              <a:t>активації</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y</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F</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NET</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F</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u</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OUT</a:t>
            </a:r>
            <a:r>
              <a:rPr lang="ru-RU" sz="2400" dirty="0">
                <a:solidFill>
                  <a:srgbClr val="000000"/>
                </a:solidFill>
                <a:latin typeface="Times New Roman" panose="02020603050405020304" pitchFamily="18" charset="0"/>
                <a:ea typeface="Times New Roman" panose="02020603050405020304" pitchFamily="18" charset="0"/>
              </a:rPr>
              <a:t> може </a:t>
            </a:r>
            <a:r>
              <a:rPr lang="ru-RU" sz="2400" dirty="0" err="1">
                <a:solidFill>
                  <a:srgbClr val="000000"/>
                </a:solidFill>
                <a:latin typeface="Times New Roman" panose="02020603050405020304" pitchFamily="18" charset="0"/>
                <a:ea typeface="Times New Roman" panose="02020603050405020304" pitchFamily="18" charset="0"/>
              </a:rPr>
              <a:t>мати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різний</a:t>
            </a:r>
            <a:r>
              <a:rPr lang="ru-RU" sz="2400" dirty="0">
                <a:solidFill>
                  <a:srgbClr val="000000"/>
                </a:solidFill>
                <a:latin typeface="Times New Roman" panose="02020603050405020304" pitchFamily="18" charset="0"/>
                <a:ea typeface="Times New Roman" panose="02020603050405020304" pitchFamily="18" charset="0"/>
              </a:rPr>
              <a:t> заданий </a:t>
            </a:r>
            <a:r>
              <a:rPr lang="ru-RU" sz="2400" dirty="0" err="1">
                <a:solidFill>
                  <a:srgbClr val="000000"/>
                </a:solidFill>
                <a:latin typeface="Times New Roman" panose="02020603050405020304" pitchFamily="18" charset="0"/>
                <a:ea typeface="Times New Roman" panose="02020603050405020304" pitchFamily="18" charset="0"/>
              </a:rPr>
              <a:t>програмістом</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вигляд</a:t>
            </a:r>
            <a:r>
              <a:rPr lang="ru-RU" sz="2400" dirty="0">
                <a:solidFill>
                  <a:srgbClr val="000000"/>
                </a:solidFill>
                <a:latin typeface="Times New Roman" panose="02020603050405020304" pitchFamily="18" charset="0"/>
                <a:ea typeface="Times New Roman" panose="02020603050405020304" pitchFamily="18" charset="0"/>
              </a:rPr>
              <a:t>. На рис. </a:t>
            </a:r>
            <a:r>
              <a:rPr lang="ru-RU" sz="2400" dirty="0" smtClean="0">
                <a:solidFill>
                  <a:srgbClr val="000000"/>
                </a:solidFill>
                <a:latin typeface="Times New Roman" panose="02020603050405020304" pitchFamily="18" charset="0"/>
                <a:ea typeface="Times New Roman" panose="02020603050405020304" pitchFamily="18" charset="0"/>
              </a:rPr>
              <a:t>3 </a:t>
            </a:r>
            <a:r>
              <a:rPr lang="ru-RU" sz="2400" dirty="0">
                <a:solidFill>
                  <a:srgbClr val="000000"/>
                </a:solidFill>
                <a:latin typeface="Times New Roman" panose="02020603050405020304" pitchFamily="18" charset="0"/>
                <a:ea typeface="Times New Roman" panose="02020603050405020304" pitchFamily="18" charset="0"/>
              </a:rPr>
              <a:t>вони </a:t>
            </a:r>
            <a:r>
              <a:rPr lang="ru-RU" sz="2400" dirty="0" err="1">
                <a:solidFill>
                  <a:srgbClr val="000000"/>
                </a:solidFill>
                <a:latin typeface="Times New Roman" panose="02020603050405020304" pitchFamily="18" charset="0"/>
                <a:ea typeface="Times New Roman" panose="02020603050405020304" pitchFamily="18" charset="0"/>
              </a:rPr>
              <a:t>показані</a:t>
            </a:r>
            <a:r>
              <a:rPr lang="ru-RU" sz="2400" dirty="0">
                <a:solidFill>
                  <a:srgbClr val="000000"/>
                </a:solidFill>
                <a:latin typeface="Times New Roman" panose="02020603050405020304" pitchFamily="18" charset="0"/>
                <a:ea typeface="Times New Roman" panose="02020603050405020304" pitchFamily="18" charset="0"/>
              </a:rPr>
              <a:t> у порядку, </a:t>
            </a:r>
            <a:r>
              <a:rPr lang="ru-RU" sz="2400" dirty="0" err="1">
                <a:solidFill>
                  <a:srgbClr val="000000"/>
                </a:solidFill>
                <a:latin typeface="Times New Roman" panose="02020603050405020304" pitchFamily="18" charset="0"/>
                <a:ea typeface="Times New Roman" panose="02020603050405020304" pitchFamily="18" charset="0"/>
              </a:rPr>
              <a:t>який</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приблизно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відображує</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їх</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уживаність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Усі</a:t>
            </a:r>
            <a:r>
              <a:rPr lang="ru-RU" sz="2400" dirty="0">
                <a:solidFill>
                  <a:srgbClr val="000000"/>
                </a:solidFill>
                <a:latin typeface="Times New Roman" panose="02020603050405020304" pitchFamily="18" charset="0"/>
                <a:ea typeface="Times New Roman" panose="02020603050405020304" pitchFamily="18" charset="0"/>
              </a:rPr>
              <a:t> вони </a:t>
            </a:r>
            <a:r>
              <a:rPr lang="ru-RU" sz="2400" dirty="0" err="1">
                <a:solidFill>
                  <a:srgbClr val="000000"/>
                </a:solidFill>
                <a:latin typeface="Times New Roman" panose="02020603050405020304" pitchFamily="18" charset="0"/>
                <a:ea typeface="Times New Roman" panose="02020603050405020304" pitchFamily="18" charset="0"/>
              </a:rPr>
              <a:t>можуть</a:t>
            </a:r>
            <a:r>
              <a:rPr lang="ru-RU" sz="2400" dirty="0">
                <a:solidFill>
                  <a:srgbClr val="000000"/>
                </a:solidFill>
                <a:latin typeface="Times New Roman" panose="02020603050405020304" pitchFamily="18" charset="0"/>
                <a:ea typeface="Times New Roman" panose="02020603050405020304" pitchFamily="18" charset="0"/>
              </a:rPr>
              <a:t> бути </a:t>
            </a:r>
            <a:r>
              <a:rPr lang="ru-RU" sz="2400" dirty="0" err="1">
                <a:solidFill>
                  <a:srgbClr val="000000"/>
                </a:solidFill>
                <a:latin typeface="Times New Roman" panose="02020603050405020304" pitchFamily="18" charset="0"/>
                <a:ea typeface="Times New Roman" panose="02020603050405020304" pitchFamily="18" charset="0"/>
              </a:rPr>
              <a:t>зсунуті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вздовж</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осі</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u</a:t>
            </a:r>
            <a:r>
              <a:rPr lang="ru-RU" sz="2400" dirty="0">
                <a:solidFill>
                  <a:srgbClr val="000000"/>
                </a:solidFill>
                <a:latin typeface="Times New Roman" panose="02020603050405020304" pitchFamily="18" charset="0"/>
                <a:ea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03326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18</a:t>
            </a:r>
            <a:endParaRPr lang="en-US" dirty="0"/>
          </a:p>
        </p:txBody>
      </p:sp>
      <p:pic>
        <p:nvPicPr>
          <p:cNvPr id="4" name="Рисунок 3"/>
          <p:cNvPicPr/>
          <p:nvPr/>
        </p:nvPicPr>
        <p:blipFill rotWithShape="1">
          <a:blip r:embed="rId2"/>
          <a:srcRect l="19598" t="39782" r="18828" b="37285"/>
          <a:stretch/>
        </p:blipFill>
        <p:spPr bwMode="auto">
          <a:xfrm>
            <a:off x="1681795" y="1766550"/>
            <a:ext cx="9806162" cy="2431961"/>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3233388" y="5666703"/>
            <a:ext cx="5953296" cy="461665"/>
          </a:xfrm>
          <a:prstGeom prst="rect">
            <a:avLst/>
          </a:prstGeom>
          <a:noFill/>
        </p:spPr>
        <p:txBody>
          <a:bodyPr wrap="none" rtlCol="0">
            <a:spAutoFit/>
          </a:bodyPr>
          <a:lstStyle/>
          <a:p>
            <a:r>
              <a:rPr lang="uk-UA" sz="2400" dirty="0" smtClean="0">
                <a:latin typeface="Times New Roman" panose="02020603050405020304" pitchFamily="18" charset="0"/>
                <a:cs typeface="Times New Roman" panose="02020603050405020304" pitchFamily="18" charset="0"/>
              </a:rPr>
              <a:t>Рис. 3. Функції активації штучного нейрону</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5636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19</a:t>
            </a:r>
            <a:endParaRPr lang="en-US" dirty="0"/>
          </a:p>
        </p:txBody>
      </p:sp>
      <p:sp>
        <p:nvSpPr>
          <p:cNvPr id="3" name="Прямоугольник 2"/>
          <p:cNvSpPr/>
          <p:nvPr/>
        </p:nvSpPr>
        <p:spPr>
          <a:xfrm>
            <a:off x="1506828" y="363011"/>
            <a:ext cx="9955369" cy="5810565"/>
          </a:xfrm>
          <a:prstGeom prst="rect">
            <a:avLst/>
          </a:prstGeom>
        </p:spPr>
        <p:txBody>
          <a:bodyPr wrap="square">
            <a:spAutoFit/>
          </a:bodyPr>
          <a:lstStyle/>
          <a:p>
            <a:pPr marL="90170" indent="359410" algn="just">
              <a:lnSpc>
                <a:spcPct val="112000"/>
              </a:lnSpc>
              <a:spcAft>
                <a:spcPts val="25"/>
              </a:spcAft>
            </a:pPr>
            <a:r>
              <a:rPr lang="ru-RU" b="1" i="1" dirty="0" err="1">
                <a:solidFill>
                  <a:srgbClr val="000000"/>
                </a:solidFill>
                <a:latin typeface="Times New Roman" panose="02020603050405020304" pitchFamily="18" charset="0"/>
                <a:ea typeface="Times New Roman" panose="02020603050405020304" pitchFamily="18" charset="0"/>
              </a:rPr>
              <a:t>Іноді</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після</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активаційної</a:t>
            </a:r>
            <a:r>
              <a:rPr lang="ru-RU" b="1" i="1" dirty="0">
                <a:solidFill>
                  <a:srgbClr val="000000"/>
                </a:solidFill>
                <a:latin typeface="Times New Roman" panose="02020603050405020304" pitchFamily="18" charset="0"/>
                <a:ea typeface="Times New Roman" panose="02020603050405020304" pitchFamily="18" charset="0"/>
              </a:rPr>
              <a:t> функції на </a:t>
            </a:r>
            <a:r>
              <a:rPr lang="ru-RU" b="1" i="1" dirty="0" err="1">
                <a:solidFill>
                  <a:srgbClr val="000000"/>
                </a:solidFill>
                <a:latin typeface="Times New Roman" panose="02020603050405020304" pitchFamily="18" charset="0"/>
                <a:ea typeface="Times New Roman" panose="02020603050405020304" pitchFamily="18" charset="0"/>
              </a:rPr>
              <a:t>виході</a:t>
            </a:r>
            <a:r>
              <a:rPr lang="ru-RU" b="1" i="1" dirty="0">
                <a:solidFill>
                  <a:srgbClr val="000000"/>
                </a:solidFill>
                <a:latin typeface="Times New Roman" panose="02020603050405020304" pitchFamily="18" charset="0"/>
                <a:ea typeface="Times New Roman" panose="02020603050405020304" pitchFamily="18" charset="0"/>
              </a:rPr>
              <a:t> нейрона </a:t>
            </a:r>
            <a:r>
              <a:rPr lang="ru-RU" b="1" i="1" dirty="0" err="1">
                <a:solidFill>
                  <a:srgbClr val="000000"/>
                </a:solidFill>
                <a:latin typeface="Times New Roman" panose="02020603050405020304" pitchFamily="18" charset="0"/>
                <a:ea typeface="Times New Roman" panose="02020603050405020304" pitchFamily="18" charset="0"/>
              </a:rPr>
              <a:t>використовується</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додаткова</a:t>
            </a:r>
            <a:r>
              <a:rPr lang="ru-RU" b="1" i="1"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вихідна</a:t>
            </a:r>
            <a:r>
              <a:rPr lang="ru-RU" b="1" i="1" dirty="0">
                <a:solidFill>
                  <a:srgbClr val="000000"/>
                </a:solidFill>
                <a:latin typeface="Times New Roman" panose="02020603050405020304" pitchFamily="18" charset="0"/>
                <a:ea typeface="Times New Roman" panose="02020603050405020304" pitchFamily="18" charset="0"/>
              </a:rPr>
              <a:t> функція</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f</a:t>
            </a:r>
            <a:r>
              <a:rPr lang="ru-RU" i="1" baseline="-25000" dirty="0" err="1">
                <a:solidFill>
                  <a:srgbClr val="000000"/>
                </a:solidFill>
                <a:latin typeface="Times New Roman" panose="02020603050405020304" pitchFamily="18" charset="0"/>
                <a:ea typeface="Times New Roman" panose="02020603050405020304" pitchFamily="18" charset="0"/>
              </a:rPr>
              <a:t>вих</a:t>
            </a:r>
            <a:r>
              <a:rPr lang="ru-RU" i="1" dirty="0">
                <a:solidFill>
                  <a:srgbClr val="000000"/>
                </a:solidFill>
                <a:latin typeface="Times New Roman" panose="02020603050405020304" pitchFamily="18" charset="0"/>
                <a:ea typeface="Times New Roman" panose="02020603050405020304" pitchFamily="18" charset="0"/>
              </a:rPr>
              <a:t>(у)</a:t>
            </a:r>
            <a:r>
              <a:rPr lang="ru-RU" dirty="0">
                <a:solidFill>
                  <a:srgbClr val="000000"/>
                </a:solidFill>
                <a:latin typeface="Times New Roman" panose="02020603050405020304" pitchFamily="18" charset="0"/>
                <a:ea typeface="Times New Roman" panose="02020603050405020304" pitchFamily="18" charset="0"/>
              </a:rPr>
              <a:t>, яка </a:t>
            </a:r>
            <a:r>
              <a:rPr lang="ru-RU" dirty="0" err="1">
                <a:solidFill>
                  <a:srgbClr val="000000"/>
                </a:solidFill>
                <a:latin typeface="Times New Roman" panose="02020603050405020304" pitchFamily="18" charset="0"/>
                <a:ea typeface="Times New Roman" panose="02020603050405020304" pitchFamily="18" charset="0"/>
              </a:rPr>
              <a:t>призначена</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перетворення</a:t>
            </a:r>
            <a:r>
              <a:rPr lang="ru-RU" dirty="0">
                <a:solidFill>
                  <a:srgbClr val="000000"/>
                </a:solidFill>
                <a:latin typeface="Times New Roman" panose="02020603050405020304" pitchFamily="18" charset="0"/>
                <a:ea typeface="Times New Roman" panose="02020603050405020304" pitchFamily="18" charset="0"/>
              </a:rPr>
              <a:t> та </a:t>
            </a:r>
            <a:r>
              <a:rPr lang="ru-RU" dirty="0" err="1">
                <a:solidFill>
                  <a:srgbClr val="000000"/>
                </a:solidFill>
                <a:latin typeface="Times New Roman" panose="02020603050405020304" pitchFamily="18" charset="0"/>
                <a:ea typeface="Times New Roman" panose="02020603050405020304" pitchFamily="18" charset="0"/>
              </a:rPr>
              <a:t>уточнення</a:t>
            </a:r>
            <a:r>
              <a:rPr lang="ru-RU" dirty="0">
                <a:solidFill>
                  <a:srgbClr val="000000"/>
                </a:solidFill>
                <a:latin typeface="Times New Roman" panose="02020603050405020304" pitchFamily="18" charset="0"/>
                <a:ea typeface="Times New Roman" panose="02020603050405020304" pitchFamily="18" charset="0"/>
              </a:rPr>
              <a:t> значення </a:t>
            </a:r>
            <a:r>
              <a:rPr lang="ru-RU" dirty="0" err="1">
                <a:solidFill>
                  <a:srgbClr val="000000"/>
                </a:solidFill>
                <a:latin typeface="Times New Roman" panose="02020603050405020304" pitchFamily="18" charset="0"/>
                <a:ea typeface="Times New Roman" panose="02020603050405020304" pitchFamily="18" charset="0"/>
              </a:rPr>
              <a:t>виходу</a:t>
            </a:r>
            <a:r>
              <a:rPr lang="ru-RU" dirty="0">
                <a:solidFill>
                  <a:srgbClr val="000000"/>
                </a:solidFill>
                <a:latin typeface="Times New Roman" panose="02020603050405020304" pitchFamily="18" charset="0"/>
                <a:ea typeface="Times New Roman" panose="02020603050405020304" pitchFamily="18" charset="0"/>
              </a:rPr>
              <a:t> нейрону.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575"/>
              </a:spcAft>
            </a:pPr>
            <a:r>
              <a:rPr lang="ru-RU" dirty="0">
                <a:solidFill>
                  <a:srgbClr val="000000"/>
                </a:solidFill>
                <a:latin typeface="Times New Roman" panose="02020603050405020304" pitchFamily="18" charset="0"/>
                <a:ea typeface="Times New Roman" panose="02020603050405020304" pitchFamily="18" charset="0"/>
              </a:rPr>
              <a:t>Найбільш </a:t>
            </a:r>
            <a:r>
              <a:rPr lang="ru-RU" dirty="0" err="1">
                <a:solidFill>
                  <a:srgbClr val="000000"/>
                </a:solidFill>
                <a:latin typeface="Times New Roman" panose="02020603050405020304" pitchFamily="18" charset="0"/>
                <a:ea typeface="Times New Roman" panose="02020603050405020304" pitchFamily="18" charset="0"/>
              </a:rPr>
              <a:t>розповсюдженими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функціями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активації</a:t>
            </a:r>
            <a:r>
              <a:rPr lang="ru-RU" dirty="0">
                <a:solidFill>
                  <a:srgbClr val="000000"/>
                </a:solidFill>
                <a:latin typeface="Times New Roman" panose="02020603050405020304" pitchFamily="18" charset="0"/>
                <a:ea typeface="Times New Roman" panose="02020603050405020304" pitchFamily="18" charset="0"/>
              </a:rPr>
              <a:t> є: </a:t>
            </a:r>
            <a:r>
              <a:rPr lang="ru-RU" dirty="0" err="1">
                <a:solidFill>
                  <a:srgbClr val="000000"/>
                </a:solidFill>
                <a:latin typeface="Times New Roman" panose="02020603050405020304" pitchFamily="18" charset="0"/>
                <a:ea typeface="Times New Roman" panose="02020603050405020304" pitchFamily="18" charset="0"/>
              </a:rPr>
              <a:t>уніполярна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стрибкоподібна</a:t>
            </a:r>
            <a:r>
              <a:rPr lang="ru-RU" dirty="0">
                <a:solidFill>
                  <a:srgbClr val="000000"/>
                </a:solidFill>
                <a:latin typeface="Times New Roman" panose="02020603050405020304" pitchFamily="18" charset="0"/>
                <a:ea typeface="Times New Roman" panose="02020603050405020304" pitchFamily="18" charset="0"/>
              </a:rPr>
              <a:t> функція (рис. </a:t>
            </a:r>
            <a:r>
              <a:rPr lang="ru-RU" dirty="0" smtClean="0">
                <a:solidFill>
                  <a:srgbClr val="000000"/>
                </a:solidFill>
                <a:latin typeface="Times New Roman" panose="02020603050405020304" pitchFamily="18" charset="0"/>
                <a:ea typeface="Times New Roman" panose="02020603050405020304" pitchFamily="18" charset="0"/>
              </a:rPr>
              <a:t>3</a:t>
            </a:r>
            <a:r>
              <a:rPr lang="ru-RU" dirty="0">
                <a:solidFill>
                  <a:srgbClr val="000000"/>
                </a:solidFill>
                <a:latin typeface="Times New Roman" panose="02020603050405020304" pitchFamily="18" charset="0"/>
                <a:ea typeface="Times New Roman" panose="02020603050405020304" pitchFamily="18" charset="0"/>
              </a:rPr>
              <a:t>, а); </a:t>
            </a:r>
            <a:r>
              <a:rPr lang="ru-RU" dirty="0" err="1">
                <a:solidFill>
                  <a:srgbClr val="000000"/>
                </a:solidFill>
                <a:latin typeface="Times New Roman" panose="02020603050405020304" pitchFamily="18" charset="0"/>
                <a:ea typeface="Times New Roman" panose="02020603050405020304" pitchFamily="18" charset="0"/>
              </a:rPr>
              <a:t>біполярна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стрибкоподібна</a:t>
            </a:r>
            <a:r>
              <a:rPr lang="ru-RU" dirty="0">
                <a:solidFill>
                  <a:srgbClr val="000000"/>
                </a:solidFill>
                <a:latin typeface="Times New Roman" panose="02020603050405020304" pitchFamily="18" charset="0"/>
                <a:ea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rPr>
              <a:t>функція.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б); </a:t>
            </a:r>
            <a:r>
              <a:rPr lang="ru-RU" dirty="0" err="1" smtClean="0">
                <a:solidFill>
                  <a:srgbClr val="000000"/>
                </a:solidFill>
                <a:latin typeface="Times New Roman" panose="02020603050405020304" pitchFamily="18" charset="0"/>
                <a:ea typeface="Times New Roman" panose="02020603050405020304" pitchFamily="18" charset="0"/>
              </a:rPr>
              <a:t>сігмоїда</a:t>
            </a:r>
            <a:r>
              <a:rPr lang="ru-RU" dirty="0" smtClean="0">
                <a:solidFill>
                  <a:srgbClr val="000000"/>
                </a:solidFill>
                <a:latin typeface="Times New Roman" panose="02020603050405020304" pitchFamily="18" charset="0"/>
                <a:ea typeface="Times New Roman" panose="02020603050405020304" pitchFamily="18" charset="0"/>
              </a:rPr>
              <a:t>.</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в); тангенс </a:t>
            </a:r>
            <a:r>
              <a:rPr lang="ru-RU" dirty="0" err="1">
                <a:solidFill>
                  <a:srgbClr val="000000"/>
                </a:solidFill>
                <a:latin typeface="Times New Roman" panose="02020603050405020304" pitchFamily="18" charset="0"/>
                <a:ea typeface="Times New Roman" panose="02020603050405020304" pitchFamily="18" charset="0"/>
              </a:rPr>
              <a:t>гіперболічний</a:t>
            </a:r>
            <a:r>
              <a:rPr lang="ru-RU" dirty="0">
                <a:solidFill>
                  <a:srgbClr val="000000"/>
                </a:solidFill>
                <a:latin typeface="Times New Roman" panose="02020603050405020304" pitchFamily="18" charset="0"/>
                <a:ea typeface="Times New Roman" panose="02020603050405020304" pitchFamily="18" charset="0"/>
              </a:rPr>
              <a:t> (рис.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г); </a:t>
            </a:r>
            <a:r>
              <a:rPr lang="ru-RU" dirty="0" err="1">
                <a:solidFill>
                  <a:srgbClr val="000000"/>
                </a:solidFill>
                <a:latin typeface="Times New Roman" panose="02020603050405020304" pitchFamily="18" charset="0"/>
                <a:ea typeface="Times New Roman" panose="02020603050405020304" pitchFamily="18" charset="0"/>
              </a:rPr>
              <a:t>складена</a:t>
            </a:r>
            <a:r>
              <a:rPr lang="ru-RU" dirty="0">
                <a:solidFill>
                  <a:srgbClr val="000000"/>
                </a:solidFill>
                <a:latin typeface="Times New Roman" panose="02020603050405020304" pitchFamily="18" charset="0"/>
                <a:ea typeface="Times New Roman" panose="02020603050405020304" pitchFamily="18" charset="0"/>
              </a:rPr>
              <a:t> з </a:t>
            </a:r>
            <a:r>
              <a:rPr lang="ru-RU" dirty="0" err="1">
                <a:solidFill>
                  <a:srgbClr val="000000"/>
                </a:solidFill>
                <a:latin typeface="Times New Roman" panose="02020603050405020304" pitchFamily="18" charset="0"/>
                <a:ea typeface="Times New Roman" panose="02020603050405020304" pitchFamily="18" charset="0"/>
              </a:rPr>
              <a:t>відрізків</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прямих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ліній</a:t>
            </a:r>
            <a:r>
              <a:rPr lang="ru-RU" dirty="0">
                <a:solidFill>
                  <a:srgbClr val="000000"/>
                </a:solidFill>
                <a:latin typeface="Times New Roman" panose="02020603050405020304" pitchFamily="18" charset="0"/>
                <a:ea typeface="Times New Roman" panose="02020603050405020304" pitchFamily="18" charset="0"/>
              </a:rPr>
              <a:t> (рис.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д); </a:t>
            </a:r>
            <a:r>
              <a:rPr lang="ru-RU" dirty="0" err="1">
                <a:solidFill>
                  <a:srgbClr val="000000"/>
                </a:solidFill>
                <a:latin typeface="Times New Roman" panose="02020603050405020304" pitchFamily="18" charset="0"/>
                <a:ea typeface="Times New Roman" panose="02020603050405020304" pitchFamily="18" charset="0"/>
              </a:rPr>
              <a:t>лінійна</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залежність</a:t>
            </a:r>
            <a:r>
              <a:rPr lang="ru-RU"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е); </a:t>
            </a:r>
            <a:r>
              <a:rPr lang="ru-RU" dirty="0" err="1">
                <a:solidFill>
                  <a:srgbClr val="000000"/>
                </a:solidFill>
                <a:latin typeface="Times New Roman" panose="02020603050405020304" pitchFamily="18" charset="0"/>
                <a:ea typeface="Times New Roman" panose="02020603050405020304" pitchFamily="18" charset="0"/>
              </a:rPr>
              <a:t>довільна</a:t>
            </a:r>
            <a:r>
              <a:rPr lang="ru-RU" dirty="0">
                <a:solidFill>
                  <a:srgbClr val="000000"/>
                </a:solidFill>
                <a:latin typeface="Times New Roman" panose="02020603050405020304" pitchFamily="18" charset="0"/>
                <a:ea typeface="Times New Roman" panose="02020603050405020304" pitchFamily="18" charset="0"/>
              </a:rPr>
              <a:t> задана </a:t>
            </a:r>
            <a:r>
              <a:rPr lang="ru-RU" dirty="0" err="1">
                <a:solidFill>
                  <a:srgbClr val="000000"/>
                </a:solidFill>
                <a:latin typeface="Times New Roman" panose="02020603050405020304" pitchFamily="18" charset="0"/>
                <a:ea typeface="Times New Roman" panose="02020603050405020304" pitchFamily="18" charset="0"/>
              </a:rPr>
              <a:t>програмістом</a:t>
            </a:r>
            <a:r>
              <a:rPr lang="ru-RU" dirty="0">
                <a:solidFill>
                  <a:srgbClr val="000000"/>
                </a:solidFill>
                <a:latin typeface="Times New Roman" panose="02020603050405020304" pitchFamily="18" charset="0"/>
                <a:ea typeface="Times New Roman" panose="02020603050405020304" pitchFamily="18" charset="0"/>
              </a:rPr>
              <a:t> функція</a:t>
            </a:r>
            <a:r>
              <a:rPr lang="ru-RU"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ж). Тобто </a:t>
            </a:r>
            <a:r>
              <a:rPr lang="ru-RU" dirty="0" err="1">
                <a:solidFill>
                  <a:srgbClr val="000000"/>
                </a:solidFill>
                <a:latin typeface="Times New Roman" panose="02020603050405020304" pitchFamily="18" charset="0"/>
                <a:ea typeface="Times New Roman" panose="02020603050405020304" pitchFamily="18" charset="0"/>
              </a:rPr>
              <a:t>активаційна</a:t>
            </a:r>
            <a:r>
              <a:rPr lang="ru-RU" dirty="0">
                <a:solidFill>
                  <a:srgbClr val="000000"/>
                </a:solidFill>
                <a:latin typeface="Times New Roman" panose="02020603050405020304" pitchFamily="18" charset="0"/>
                <a:ea typeface="Times New Roman" panose="02020603050405020304" pitchFamily="18" charset="0"/>
              </a:rPr>
              <a:t> функція </a:t>
            </a:r>
            <a:r>
              <a:rPr lang="ru-RU" i="1" dirty="0" err="1">
                <a:solidFill>
                  <a:srgbClr val="000000"/>
                </a:solidFill>
                <a:latin typeface="Times New Roman" panose="02020603050405020304" pitchFamily="18" charset="0"/>
                <a:ea typeface="Times New Roman" panose="02020603050405020304" pitchFamily="18" charset="0"/>
              </a:rPr>
              <a:t>задається</a:t>
            </a:r>
            <a:r>
              <a:rPr lang="ru-RU" i="1" dirty="0">
                <a:solidFill>
                  <a:srgbClr val="000000"/>
                </a:solidFill>
                <a:latin typeface="Times New Roman" panose="02020603050405020304" pitchFamily="18" charset="0"/>
                <a:ea typeface="Times New Roman" panose="02020603050405020304" pitchFamily="18" charset="0"/>
              </a:rPr>
              <a:t> </a:t>
            </a:r>
            <a:r>
              <a:rPr lang="ru-RU" i="1" dirty="0" err="1">
                <a:solidFill>
                  <a:srgbClr val="000000"/>
                </a:solidFill>
                <a:latin typeface="Times New Roman" panose="02020603050405020304" pitchFamily="18" charset="0"/>
                <a:ea typeface="Times New Roman" panose="02020603050405020304" pitchFamily="18" charset="0"/>
              </a:rPr>
              <a:t>користувачем</a:t>
            </a:r>
            <a:r>
              <a:rPr lang="ru-RU" dirty="0">
                <a:solidFill>
                  <a:srgbClr val="000000"/>
                </a:solidFill>
                <a:latin typeface="Times New Roman" panose="02020603050405020304" pitchFamily="18" charset="0"/>
                <a:ea typeface="Times New Roman" panose="02020603050405020304" pitchFamily="18" charset="0"/>
              </a:rPr>
              <a:t> і може </a:t>
            </a:r>
            <a:r>
              <a:rPr lang="ru-RU" dirty="0" err="1">
                <a:solidFill>
                  <a:srgbClr val="000000"/>
                </a:solidFill>
                <a:latin typeface="Times New Roman" panose="02020603050405020304" pitchFamily="18" charset="0"/>
                <a:ea typeface="Times New Roman" panose="02020603050405020304" pitchFamily="18" charset="0"/>
              </a:rPr>
              <a:t>мати</a:t>
            </a:r>
            <a:r>
              <a:rPr lang="ru-RU" dirty="0">
                <a:solidFill>
                  <a:srgbClr val="000000"/>
                </a:solidFill>
                <a:latin typeface="Times New Roman" panose="02020603050405020304" pitchFamily="18" charset="0"/>
                <a:ea typeface="Times New Roman" panose="02020603050405020304" pitchFamily="18" charset="0"/>
              </a:rPr>
              <a:t> будь-</a:t>
            </a:r>
            <a:r>
              <a:rPr lang="ru-RU" dirty="0" err="1">
                <a:solidFill>
                  <a:srgbClr val="000000"/>
                </a:solidFill>
                <a:latin typeface="Times New Roman" panose="02020603050405020304" pitchFamily="18" charset="0"/>
                <a:ea typeface="Times New Roman" panose="02020603050405020304" pitchFamily="18" charset="0"/>
              </a:rPr>
              <a:t>який</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вигляд</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наприклад</a:t>
            </a:r>
            <a:r>
              <a:rPr lang="ru-RU" dirty="0">
                <a:solidFill>
                  <a:srgbClr val="000000"/>
                </a:solidFill>
                <a:latin typeface="Times New Roman" panose="02020603050405020304" pitchFamily="18" charset="0"/>
                <a:ea typeface="Times New Roman" panose="02020603050405020304" pitchFamily="18" charset="0"/>
              </a:rPr>
              <a:t>, при </a:t>
            </a:r>
            <a:r>
              <a:rPr lang="ru-RU" dirty="0" err="1">
                <a:solidFill>
                  <a:srgbClr val="000000"/>
                </a:solidFill>
                <a:latin typeface="Times New Roman" panose="02020603050405020304" pitchFamily="18" charset="0"/>
                <a:ea typeface="Times New Roman" panose="02020603050405020304" pitchFamily="18" charset="0"/>
              </a:rPr>
              <a:t>бажанні</a:t>
            </a:r>
            <a:r>
              <a:rPr lang="ru-RU" dirty="0">
                <a:solidFill>
                  <a:srgbClr val="000000"/>
                </a:solidFill>
                <a:latin typeface="Times New Roman" panose="02020603050405020304" pitchFamily="18" charset="0"/>
                <a:ea typeface="Times New Roman" panose="02020603050405020304" pitchFamily="18" charset="0"/>
              </a:rPr>
              <a:t> вона може </a:t>
            </a:r>
            <a:r>
              <a:rPr lang="ru-RU" dirty="0" err="1">
                <a:solidFill>
                  <a:srgbClr val="000000"/>
                </a:solidFill>
                <a:latin typeface="Times New Roman" panose="02020603050405020304" pitchFamily="18" charset="0"/>
                <a:ea typeface="Times New Roman" panose="02020603050405020304" pitchFamily="18" charset="0"/>
              </a:rPr>
              <a:t>мати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вигляд</a:t>
            </a:r>
            <a:r>
              <a:rPr lang="ru-RU" dirty="0">
                <a:solidFill>
                  <a:srgbClr val="000000"/>
                </a:solidFill>
                <a:latin typeface="Times New Roman" panose="02020603050405020304" pitchFamily="18" charset="0"/>
                <a:ea typeface="Times New Roman" panose="02020603050405020304" pitchFamily="18" charset="0"/>
              </a:rPr>
              <a:t> або </a:t>
            </a:r>
            <a:r>
              <a:rPr lang="ru-RU" dirty="0" err="1">
                <a:solidFill>
                  <a:srgbClr val="000000"/>
                </a:solidFill>
                <a:latin typeface="Times New Roman" panose="02020603050405020304" pitchFamily="18" charset="0"/>
                <a:ea typeface="Times New Roman" panose="02020603050405020304" pitchFamily="18" charset="0"/>
              </a:rPr>
              <a:t>прямої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лінії</a:t>
            </a:r>
            <a:r>
              <a:rPr lang="ru-RU" dirty="0">
                <a:solidFill>
                  <a:srgbClr val="000000"/>
                </a:solidFill>
                <a:latin typeface="Times New Roman" panose="02020603050405020304" pitchFamily="18" charset="0"/>
                <a:ea typeface="Times New Roman" panose="02020603050405020304" pitchFamily="18" charset="0"/>
              </a:rPr>
              <a:t>, або </a:t>
            </a:r>
            <a:r>
              <a:rPr lang="ru-RU" dirty="0" err="1">
                <a:solidFill>
                  <a:srgbClr val="000000"/>
                </a:solidFill>
                <a:latin typeface="Times New Roman" panose="02020603050405020304" pitchFamily="18" charset="0"/>
                <a:ea typeface="Times New Roman" panose="02020603050405020304" pitchFamily="18" charset="0"/>
              </a:rPr>
              <a:t>складатись</a:t>
            </a:r>
            <a:r>
              <a:rPr lang="ru-RU" dirty="0">
                <a:solidFill>
                  <a:srgbClr val="000000"/>
                </a:solidFill>
                <a:latin typeface="Times New Roman" panose="02020603050405020304" pitchFamily="18" charset="0"/>
                <a:ea typeface="Times New Roman" panose="02020603050405020304" pitchFamily="18" charset="0"/>
              </a:rPr>
              <a:t> з 10-ти </a:t>
            </a:r>
            <a:r>
              <a:rPr lang="ru-RU" dirty="0" err="1">
                <a:solidFill>
                  <a:srgbClr val="000000"/>
                </a:solidFill>
                <a:latin typeface="Times New Roman" panose="02020603050405020304" pitchFamily="18" charset="0"/>
                <a:ea typeface="Times New Roman" panose="02020603050405020304" pitchFamily="18" charset="0"/>
              </a:rPr>
              <a:t>відрізків</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прямих</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ліній</a:t>
            </a:r>
            <a:r>
              <a:rPr lang="ru-RU" dirty="0">
                <a:solidFill>
                  <a:srgbClr val="000000"/>
                </a:solidFill>
                <a:latin typeface="Times New Roman" panose="02020603050405020304" pitchFamily="18" charset="0"/>
                <a:ea typeface="Times New Roman" panose="02020603050405020304" pitchFamily="18" charset="0"/>
              </a:rPr>
              <a:t>, або </a:t>
            </a:r>
            <a:r>
              <a:rPr lang="ru-RU" dirty="0" err="1">
                <a:solidFill>
                  <a:srgbClr val="000000"/>
                </a:solidFill>
                <a:latin typeface="Times New Roman" panose="02020603050405020304" pitchFamily="18" charset="0"/>
                <a:ea typeface="Times New Roman" panose="02020603050405020304" pitchFamily="18" charset="0"/>
              </a:rPr>
              <a:t>мати</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задану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користувачем</a:t>
            </a:r>
            <a:r>
              <a:rPr lang="ru-RU" dirty="0">
                <a:solidFill>
                  <a:srgbClr val="000000"/>
                </a:solidFill>
                <a:latin typeface="Times New Roman" panose="02020603050405020304" pitchFamily="18" charset="0"/>
                <a:ea typeface="Times New Roman" panose="02020603050405020304" pitchFamily="18" charset="0"/>
              </a:rPr>
              <a:t> будь-яку </a:t>
            </a:r>
            <a:r>
              <a:rPr lang="ru-RU" dirty="0" err="1">
                <a:solidFill>
                  <a:srgbClr val="000000"/>
                </a:solidFill>
                <a:latin typeface="Times New Roman" panose="02020603050405020304" pitchFamily="18" charset="0"/>
                <a:ea typeface="Times New Roman" panose="02020603050405020304" pitchFamily="18" charset="0"/>
              </a:rPr>
              <a:t>нелінійну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залежність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Вигляд</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активаційної</a:t>
            </a:r>
            <a:r>
              <a:rPr lang="ru-RU" dirty="0">
                <a:solidFill>
                  <a:srgbClr val="000000"/>
                </a:solidFill>
                <a:latin typeface="Times New Roman" panose="02020603050405020304" pitchFamily="18" charset="0"/>
                <a:ea typeface="Times New Roman" panose="02020603050405020304" pitchFamily="18" charset="0"/>
              </a:rPr>
              <a:t> функції </a:t>
            </a:r>
            <a:r>
              <a:rPr lang="ru-RU" dirty="0" err="1">
                <a:solidFill>
                  <a:srgbClr val="000000"/>
                </a:solidFill>
                <a:latin typeface="Times New Roman" panose="02020603050405020304" pitchFamily="18" charset="0"/>
                <a:ea typeface="Times New Roman" panose="02020603050405020304" pitchFamily="18" charset="0"/>
              </a:rPr>
              <a:t>обирається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користувачем</a:t>
            </a:r>
            <a:r>
              <a:rPr lang="ru-RU" dirty="0">
                <a:solidFill>
                  <a:srgbClr val="000000"/>
                </a:solidFill>
                <a:latin typeface="Times New Roman" panose="02020603050405020304" pitchFamily="18" charset="0"/>
                <a:ea typeface="Times New Roman" panose="02020603050405020304" pitchFamily="18" charset="0"/>
              </a:rPr>
              <a:t> у </a:t>
            </a:r>
            <a:r>
              <a:rPr lang="ru-RU" dirty="0" err="1">
                <a:solidFill>
                  <a:srgbClr val="000000"/>
                </a:solidFill>
                <a:latin typeface="Times New Roman" panose="02020603050405020304" pitchFamily="18" charset="0"/>
                <a:ea typeface="Times New Roman" panose="02020603050405020304" pitchFamily="18" charset="0"/>
              </a:rPr>
              <a:t>залежності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від</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вимог</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конкретної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задачі</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err="1">
                <a:solidFill>
                  <a:srgbClr val="000000"/>
                </a:solidFill>
                <a:latin typeface="Times New Roman" panose="02020603050405020304" pitchFamily="18" charset="0"/>
                <a:ea typeface="Times New Roman" panose="02020603050405020304" pitchFamily="18" charset="0"/>
              </a:rPr>
              <a:t>Звичайно</a:t>
            </a:r>
            <a:r>
              <a:rPr lang="ru-RU" dirty="0">
                <a:solidFill>
                  <a:srgbClr val="000000"/>
                </a:solidFill>
                <a:latin typeface="Times New Roman" panose="02020603050405020304" pitchFamily="18" charset="0"/>
                <a:ea typeface="Times New Roman" panose="02020603050405020304" pitchFamily="18" charset="0"/>
              </a:rPr>
              <a:t> для </a:t>
            </a:r>
            <a:r>
              <a:rPr lang="ru-RU" dirty="0" err="1">
                <a:solidFill>
                  <a:srgbClr val="000000"/>
                </a:solidFill>
                <a:latin typeface="Times New Roman" panose="02020603050405020304" pitchFamily="18" charset="0"/>
                <a:ea typeface="Times New Roman" panose="02020603050405020304" pitchFamily="18" charset="0"/>
              </a:rPr>
              <a:t>складної</a:t>
            </a:r>
            <a:r>
              <a:rPr lang="ru-RU" dirty="0">
                <a:solidFill>
                  <a:srgbClr val="000000"/>
                </a:solidFill>
                <a:latin typeface="Times New Roman" panose="02020603050405020304" pitchFamily="18" charset="0"/>
                <a:ea typeface="Times New Roman" panose="02020603050405020304" pitchFamily="18" charset="0"/>
              </a:rPr>
              <a:t> НМ, яка </a:t>
            </a:r>
            <a:r>
              <a:rPr lang="ru-RU" dirty="0" err="1">
                <a:solidFill>
                  <a:srgbClr val="000000"/>
                </a:solidFill>
                <a:latin typeface="Times New Roman" panose="02020603050405020304" pitchFamily="18" charset="0"/>
                <a:ea typeface="Times New Roman" panose="02020603050405020304" pitchFamily="18" charset="0"/>
              </a:rPr>
              <a:t>розв’язує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конкретну</a:t>
            </a:r>
            <a:r>
              <a:rPr lang="ru-RU" dirty="0">
                <a:solidFill>
                  <a:srgbClr val="000000"/>
                </a:solidFill>
                <a:latin typeface="Times New Roman" panose="02020603050405020304" pitchFamily="18" charset="0"/>
                <a:ea typeface="Times New Roman" panose="02020603050405020304" pitchFamily="18" charset="0"/>
              </a:rPr>
              <a:t> задачу, </a:t>
            </a:r>
            <a:r>
              <a:rPr lang="ru-RU" i="1" dirty="0" err="1">
                <a:solidFill>
                  <a:srgbClr val="000000"/>
                </a:solidFill>
                <a:latin typeface="Times New Roman" panose="02020603050405020304" pitchFamily="18" charset="0"/>
                <a:ea typeface="Times New Roman" panose="02020603050405020304" pitchFamily="18" charset="0"/>
              </a:rPr>
              <a:t>всі</a:t>
            </a:r>
            <a:r>
              <a:rPr lang="ru-RU" i="1" dirty="0">
                <a:solidFill>
                  <a:srgbClr val="000000"/>
                </a:solidFill>
                <a:latin typeface="Times New Roman" panose="02020603050405020304" pitchFamily="18" charset="0"/>
                <a:ea typeface="Times New Roman" panose="02020603050405020304" pitchFamily="18" charset="0"/>
              </a:rPr>
              <a:t> </a:t>
            </a:r>
            <a:r>
              <a:rPr lang="ru-RU" i="1" dirty="0" err="1">
                <a:solidFill>
                  <a:srgbClr val="000000"/>
                </a:solidFill>
                <a:latin typeface="Times New Roman" panose="02020603050405020304" pitchFamily="18" charset="0"/>
                <a:ea typeface="Times New Roman" panose="02020603050405020304" pitchFamily="18" charset="0"/>
              </a:rPr>
              <a:t>нейрони</a:t>
            </a:r>
            <a:r>
              <a:rPr lang="ru-RU" i="1" dirty="0">
                <a:solidFill>
                  <a:srgbClr val="000000"/>
                </a:solidFill>
                <a:latin typeface="Times New Roman" panose="02020603050405020304" pitchFamily="18" charset="0"/>
                <a:ea typeface="Times New Roman" panose="02020603050405020304" pitchFamily="18" charset="0"/>
              </a:rPr>
              <a:t> мають </a:t>
            </a:r>
            <a:r>
              <a:rPr lang="ru-RU" i="1" dirty="0" err="1">
                <a:solidFill>
                  <a:srgbClr val="000000"/>
                </a:solidFill>
                <a:latin typeface="Times New Roman" panose="02020603050405020304" pitchFamily="18" charset="0"/>
                <a:ea typeface="Times New Roman" panose="02020603050405020304" pitchFamily="18" charset="0"/>
              </a:rPr>
              <a:t>однакову</a:t>
            </a:r>
            <a:r>
              <a:rPr lang="ru-RU" i="1" dirty="0">
                <a:solidFill>
                  <a:srgbClr val="000000"/>
                </a:solidFill>
                <a:latin typeface="Times New Roman" panose="02020603050405020304" pitchFamily="18" charset="0"/>
                <a:ea typeface="Times New Roman" panose="02020603050405020304" pitchFamily="18" charset="0"/>
              </a:rPr>
              <a:t> </a:t>
            </a:r>
            <a:r>
              <a:rPr lang="ru-RU" i="1" dirty="0" err="1">
                <a:solidFill>
                  <a:srgbClr val="000000"/>
                </a:solidFill>
                <a:latin typeface="Times New Roman" panose="02020603050405020304" pitchFamily="18" charset="0"/>
                <a:ea typeface="Times New Roman" panose="02020603050405020304" pitchFamily="18" charset="0"/>
              </a:rPr>
              <a:t>активаційну</a:t>
            </a:r>
            <a:r>
              <a:rPr lang="ru-RU" i="1" dirty="0">
                <a:solidFill>
                  <a:srgbClr val="000000"/>
                </a:solidFill>
                <a:latin typeface="Times New Roman" panose="02020603050405020304" pitchFamily="18" charset="0"/>
                <a:ea typeface="Times New Roman" panose="02020603050405020304" pitchFamily="18" charset="0"/>
              </a:rPr>
              <a:t> </a:t>
            </a:r>
            <a:r>
              <a:rPr lang="ru-RU" i="1" dirty="0" err="1">
                <a:solidFill>
                  <a:srgbClr val="000000"/>
                </a:solidFill>
                <a:latin typeface="Times New Roman" panose="02020603050405020304" pitchFamily="18" charset="0"/>
                <a:ea typeface="Times New Roman" panose="02020603050405020304" pitchFamily="18" charset="0"/>
              </a:rPr>
              <a:t>функцію</a:t>
            </a:r>
            <a:r>
              <a:rPr lang="ru-RU" dirty="0">
                <a:solidFill>
                  <a:srgbClr val="000000"/>
                </a:solidFill>
                <a:latin typeface="Times New Roman" panose="02020603050405020304" pitchFamily="18" charset="0"/>
                <a:ea typeface="Times New Roman" panose="02020603050405020304" pitchFamily="18" charset="0"/>
              </a:rPr>
              <a:t>. </a:t>
            </a:r>
            <a:endParaRPr lang="en-US"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Головне </a:t>
            </a:r>
            <a:r>
              <a:rPr lang="ru-RU" dirty="0" err="1">
                <a:solidFill>
                  <a:srgbClr val="000000"/>
                </a:solidFill>
                <a:latin typeface="Times New Roman" panose="02020603050405020304" pitchFamily="18" charset="0"/>
                <a:ea typeface="Times New Roman" panose="02020603050405020304" pitchFamily="18" charset="0"/>
              </a:rPr>
              <a:t>призначення</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активаційної</a:t>
            </a:r>
            <a:r>
              <a:rPr lang="ru-RU" dirty="0">
                <a:solidFill>
                  <a:srgbClr val="000000"/>
                </a:solidFill>
                <a:latin typeface="Times New Roman" panose="02020603050405020304" pitchFamily="18" charset="0"/>
                <a:ea typeface="Times New Roman" panose="02020603050405020304" pitchFamily="18" charset="0"/>
              </a:rPr>
              <a:t> функції – </a:t>
            </a:r>
            <a:r>
              <a:rPr lang="ru-RU" dirty="0" err="1">
                <a:solidFill>
                  <a:srgbClr val="000000"/>
                </a:solidFill>
                <a:latin typeface="Times New Roman" panose="02020603050405020304" pitchFamily="18" charset="0"/>
                <a:ea typeface="Times New Roman" panose="02020603050405020304" pitchFamily="18" charset="0"/>
              </a:rPr>
              <a:t>обмеження</a:t>
            </a:r>
            <a:r>
              <a:rPr lang="ru-RU" dirty="0">
                <a:solidFill>
                  <a:srgbClr val="000000"/>
                </a:solidFill>
                <a:latin typeface="Times New Roman" panose="02020603050405020304" pitchFamily="18" charset="0"/>
                <a:ea typeface="Times New Roman" panose="02020603050405020304" pitchFamily="18" charset="0"/>
              </a:rPr>
              <a:t> максимального сигналу </a:t>
            </a:r>
            <a:r>
              <a:rPr lang="ru-RU" dirty="0" err="1">
                <a:solidFill>
                  <a:srgbClr val="000000"/>
                </a:solidFill>
                <a:latin typeface="Times New Roman" panose="02020603050405020304" pitchFamily="18" charset="0"/>
                <a:ea typeface="Times New Roman" panose="02020603050405020304" pitchFamily="18" charset="0"/>
              </a:rPr>
              <a:t>виходу</a:t>
            </a:r>
            <a:r>
              <a:rPr lang="ru-RU" dirty="0">
                <a:solidFill>
                  <a:srgbClr val="000000"/>
                </a:solidFill>
                <a:latin typeface="Times New Roman" panose="02020603050405020304" pitchFamily="18" charset="0"/>
                <a:ea typeface="Times New Roman" panose="02020603050405020304" pitchFamily="18" charset="0"/>
              </a:rPr>
              <a:t> </a:t>
            </a:r>
            <a:r>
              <a:rPr lang="ru-RU" b="1" i="1" dirty="0" err="1">
                <a:solidFill>
                  <a:srgbClr val="000000"/>
                </a:solidFill>
                <a:latin typeface="Times New Roman" panose="02020603050405020304" pitchFamily="18" charset="0"/>
                <a:ea typeface="Times New Roman" panose="02020603050405020304" pitchFamily="18" charset="0"/>
              </a:rPr>
              <a:t>значенням</a:t>
            </a:r>
            <a:r>
              <a:rPr lang="ru-RU" b="1" i="1" dirty="0">
                <a:solidFill>
                  <a:srgbClr val="000000"/>
                </a:solidFill>
                <a:latin typeface="Times New Roman" panose="02020603050405020304" pitchFamily="18" charset="0"/>
                <a:ea typeface="Times New Roman" panose="02020603050405020304" pitchFamily="18" charset="0"/>
              </a:rPr>
              <a:t> модуля «1»</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це</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обмежує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розрахункові</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числові</a:t>
            </a:r>
            <a:r>
              <a:rPr lang="ru-RU" dirty="0">
                <a:solidFill>
                  <a:srgbClr val="000000"/>
                </a:solidFill>
                <a:latin typeface="Times New Roman" panose="02020603050405020304" pitchFamily="18" charset="0"/>
                <a:ea typeface="Times New Roman" panose="02020603050405020304" pitchFamily="18" charset="0"/>
              </a:rPr>
              <a:t> значення НМ і не </a:t>
            </a:r>
            <a:r>
              <a:rPr lang="ru-RU" dirty="0" err="1">
                <a:solidFill>
                  <a:srgbClr val="000000"/>
                </a:solidFill>
                <a:latin typeface="Times New Roman" panose="02020603050405020304" pitchFamily="18" charset="0"/>
                <a:ea typeface="Times New Roman" panose="02020603050405020304" pitchFamily="18" charset="0"/>
              </a:rPr>
              <a:t>дозволяє</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їм</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наблизитись</a:t>
            </a:r>
            <a:r>
              <a:rPr lang="ru-RU" dirty="0">
                <a:solidFill>
                  <a:srgbClr val="000000"/>
                </a:solidFill>
                <a:latin typeface="Times New Roman" panose="02020603050405020304" pitchFamily="18" charset="0"/>
                <a:ea typeface="Times New Roman" panose="02020603050405020304" pitchFamily="18" charset="0"/>
              </a:rPr>
              <a:t> до </a:t>
            </a:r>
            <a:r>
              <a:rPr lang="ru-RU" dirty="0" err="1">
                <a:solidFill>
                  <a:srgbClr val="000000"/>
                </a:solidFill>
                <a:latin typeface="Times New Roman" panose="02020603050405020304" pitchFamily="18" charset="0"/>
                <a:ea typeface="Times New Roman" panose="02020603050405020304" pitchFamily="18" charset="0"/>
              </a:rPr>
              <a:t>неприпустимо</a:t>
            </a:r>
            <a:r>
              <a:rPr lang="ru-RU" dirty="0">
                <a:solidFill>
                  <a:srgbClr val="000000"/>
                </a:solidFill>
                <a:latin typeface="Times New Roman" panose="02020603050405020304" pitchFamily="18" charset="0"/>
                <a:ea typeface="Times New Roman" panose="02020603050405020304" pitchFamily="18" charset="0"/>
              </a:rPr>
              <a:t> великих величин, які </a:t>
            </a:r>
            <a:r>
              <a:rPr lang="ru-RU" dirty="0" err="1">
                <a:solidFill>
                  <a:srgbClr val="000000"/>
                </a:solidFill>
                <a:latin typeface="Times New Roman" panose="02020603050405020304" pitchFamily="18" charset="0"/>
                <a:ea typeface="Times New Roman" panose="02020603050405020304" pitchFamily="18" charset="0"/>
              </a:rPr>
              <a:t>викликають</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зупинку</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роботи</a:t>
            </a:r>
            <a:r>
              <a:rPr lang="ru-RU" dirty="0">
                <a:solidFill>
                  <a:srgbClr val="000000"/>
                </a:solidFill>
                <a:latin typeface="Times New Roman" panose="02020603050405020304" pitchFamily="18" charset="0"/>
                <a:ea typeface="Times New Roman" panose="02020603050405020304" pitchFamily="18" charset="0"/>
              </a:rPr>
              <a:t> ЕОМ. </a:t>
            </a:r>
            <a:r>
              <a:rPr lang="ru-RU" dirty="0" err="1">
                <a:solidFill>
                  <a:srgbClr val="000000"/>
                </a:solidFill>
                <a:latin typeface="Times New Roman" panose="02020603050405020304" pitchFamily="18" charset="0"/>
                <a:ea typeface="Times New Roman" panose="02020603050405020304" pitchFamily="18" charset="0"/>
              </a:rPr>
              <a:t>Слід</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сказати</a:t>
            </a:r>
            <a:r>
              <a:rPr lang="ru-RU" dirty="0">
                <a:solidFill>
                  <a:srgbClr val="000000"/>
                </a:solidFill>
                <a:latin typeface="Times New Roman" panose="02020603050405020304" pitchFamily="18" charset="0"/>
                <a:ea typeface="Times New Roman" panose="02020603050405020304" pitchFamily="18" charset="0"/>
              </a:rPr>
              <a:t>, що </a:t>
            </a:r>
            <a:r>
              <a:rPr lang="ru-RU" dirty="0" err="1">
                <a:solidFill>
                  <a:srgbClr val="000000"/>
                </a:solidFill>
                <a:latin typeface="Times New Roman" panose="02020603050405020304" pitchFamily="18" charset="0"/>
                <a:ea typeface="Times New Roman" panose="02020603050405020304" pitchFamily="18" charset="0"/>
              </a:rPr>
              <a:t>такої</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переваги</a:t>
            </a:r>
            <a:r>
              <a:rPr lang="ru-RU" dirty="0">
                <a:solidFill>
                  <a:srgbClr val="000000"/>
                </a:solidFill>
                <a:latin typeface="Times New Roman" panose="02020603050405020304" pitchFamily="18" charset="0"/>
                <a:ea typeface="Times New Roman" panose="02020603050405020304" pitchFamily="18" charset="0"/>
              </a:rPr>
              <a:t> не має </a:t>
            </a:r>
            <a:r>
              <a:rPr lang="ru-RU" dirty="0" err="1">
                <a:solidFill>
                  <a:srgbClr val="000000"/>
                </a:solidFill>
                <a:latin typeface="Times New Roman" panose="02020603050405020304" pitchFamily="18" charset="0"/>
                <a:ea typeface="Times New Roman" panose="02020603050405020304" pitchFamily="18" charset="0"/>
              </a:rPr>
              <a:t>активаційна</a:t>
            </a:r>
            <a:r>
              <a:rPr lang="ru-RU" dirty="0">
                <a:solidFill>
                  <a:srgbClr val="000000"/>
                </a:solidFill>
                <a:latin typeface="Times New Roman" panose="02020603050405020304" pitchFamily="18" charset="0"/>
                <a:ea typeface="Times New Roman" panose="02020603050405020304" pitchFamily="18" charset="0"/>
              </a:rPr>
              <a:t> функція рис. </a:t>
            </a:r>
            <a:r>
              <a:rPr lang="ru-RU" dirty="0" smtClean="0">
                <a:solidFill>
                  <a:srgbClr val="000000"/>
                </a:solidFill>
                <a:latin typeface="Times New Roman" panose="02020603050405020304" pitchFamily="18" charset="0"/>
                <a:ea typeface="Times New Roman" panose="02020603050405020304" pitchFamily="18" charset="0"/>
              </a:rPr>
              <a:t>3, </a:t>
            </a:r>
            <a:r>
              <a:rPr lang="ru-RU" dirty="0">
                <a:solidFill>
                  <a:srgbClr val="000000"/>
                </a:solidFill>
                <a:latin typeface="Times New Roman" panose="02020603050405020304" pitchFamily="18" charset="0"/>
                <a:ea typeface="Times New Roman" panose="02020603050405020304" pitchFamily="18" charset="0"/>
              </a:rPr>
              <a:t>е, яка є </a:t>
            </a:r>
            <a:r>
              <a:rPr lang="ru-RU" dirty="0" err="1">
                <a:solidFill>
                  <a:srgbClr val="000000"/>
                </a:solidFill>
                <a:latin typeface="Times New Roman" panose="02020603050405020304" pitchFamily="18" charset="0"/>
                <a:ea typeface="Times New Roman" panose="02020603050405020304" pitchFamily="18" charset="0"/>
              </a:rPr>
              <a:t>лінійною</a:t>
            </a:r>
            <a:r>
              <a:rPr lang="ru-RU" dirty="0">
                <a:solidFill>
                  <a:srgbClr val="000000"/>
                </a:solidFill>
                <a:latin typeface="Times New Roman" panose="02020603050405020304" pitchFamily="18" charset="0"/>
                <a:ea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rPr>
              <a:t>функцією</a:t>
            </a:r>
            <a:r>
              <a:rPr lang="ru-RU"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OUT = Ku</a:t>
            </a:r>
            <a:r>
              <a:rPr lang="en-US" dirty="0">
                <a:solidFill>
                  <a:srgbClr val="000000"/>
                </a:solidFill>
                <a:latin typeface="Times New Roman" panose="02020603050405020304" pitchFamily="18" charset="0"/>
                <a:ea typeface="Times New Roman" panose="02020603050405020304" pitchFamily="18" charset="0"/>
              </a:rPr>
              <a:t>, </a:t>
            </a:r>
            <a:r>
              <a:rPr lang="en-US" dirty="0" err="1">
                <a:solidFill>
                  <a:srgbClr val="000000"/>
                </a:solidFill>
                <a:latin typeface="Times New Roman" panose="02020603050405020304" pitchFamily="18" charset="0"/>
                <a:ea typeface="Times New Roman" panose="02020603050405020304" pitchFamily="18" charset="0"/>
              </a:rPr>
              <a:t>де</a:t>
            </a:r>
            <a:r>
              <a:rPr lang="en-US"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K</a:t>
            </a:r>
            <a:r>
              <a:rPr lang="en-US" dirty="0">
                <a:solidFill>
                  <a:srgbClr val="000000"/>
                </a:solidFill>
                <a:latin typeface="Times New Roman" panose="02020603050405020304" pitchFamily="18" charset="0"/>
                <a:ea typeface="Times New Roman" panose="02020603050405020304" pitchFamily="18" charset="0"/>
              </a:rPr>
              <a:t> – </a:t>
            </a:r>
            <a:r>
              <a:rPr lang="en-US" dirty="0" err="1">
                <a:solidFill>
                  <a:srgbClr val="000000"/>
                </a:solidFill>
                <a:latin typeface="Times New Roman" panose="02020603050405020304" pitchFamily="18" charset="0"/>
                <a:ea typeface="Times New Roman" panose="02020603050405020304" pitchFamily="18" charset="0"/>
              </a:rPr>
              <a:t>константа</a:t>
            </a:r>
            <a:r>
              <a:rPr lang="en-US" dirty="0">
                <a:solidFill>
                  <a:srgbClr val="000000"/>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39345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758411" y="6387921"/>
            <a:ext cx="312906" cy="369332"/>
          </a:xfrm>
          <a:prstGeom prst="rect">
            <a:avLst/>
          </a:prstGeom>
          <a:noFill/>
        </p:spPr>
        <p:txBody>
          <a:bodyPr wrap="none" rtlCol="0">
            <a:spAutoFit/>
          </a:bodyPr>
          <a:lstStyle/>
          <a:p>
            <a:r>
              <a:rPr lang="ru-RU" dirty="0" smtClean="0"/>
              <a:t>2</a:t>
            </a:r>
            <a:endParaRPr lang="en-US" dirty="0"/>
          </a:p>
        </p:txBody>
      </p:sp>
      <p:sp>
        <p:nvSpPr>
          <p:cNvPr id="6" name="Прямоугольник 5"/>
          <p:cNvSpPr/>
          <p:nvPr/>
        </p:nvSpPr>
        <p:spPr>
          <a:xfrm>
            <a:off x="1579809" y="343007"/>
            <a:ext cx="10346028" cy="1631216"/>
          </a:xfrm>
          <a:prstGeom prst="rect">
            <a:avLst/>
          </a:prstGeom>
        </p:spPr>
        <p:txBody>
          <a:bodyPr wrap="square">
            <a:spAutoFit/>
          </a:bodyPr>
          <a:lstStyle/>
          <a:p>
            <a:pPr indent="342900" algn="just">
              <a:spcAft>
                <a:spcPts val="0"/>
              </a:spcAft>
            </a:pPr>
            <a:r>
              <a:rPr lang="uk-UA" sz="2000" dirty="0">
                <a:latin typeface="Times New Roman" panose="02020603050405020304" pitchFamily="18" charset="0"/>
                <a:ea typeface="Times New Roman" panose="02020603050405020304" pitchFamily="18" charset="0"/>
              </a:rPr>
              <a:t>Штучний інтелект - один з найперспективніших напрямків комп'ютерних наук, який вивчає методи розв'язання задач, для яких не існує способів вирішення. Системи штучного інтелекту можуть оперувати даними та самонавчатися. Сфери застосування таких систем є необмеженими - від створення роботів, які самостійно приймають рішення, до машин з автопілотом чи онлайн-перекладачі в реальному часі. </a:t>
            </a:r>
            <a:endParaRPr lang="en-US" sz="2000" dirty="0">
              <a:latin typeface="Times New Roman" panose="02020603050405020304" pitchFamily="18" charset="0"/>
              <a:ea typeface="Times New Roman" panose="02020603050405020304" pitchFamily="18" charset="0"/>
            </a:endParaRPr>
          </a:p>
        </p:txBody>
      </p:sp>
      <p:pic>
        <p:nvPicPr>
          <p:cNvPr id="1028" name="Picture 4" descr="36927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1760" y="2142655"/>
            <a:ext cx="421005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1579809" y="4818261"/>
            <a:ext cx="10178602" cy="1323439"/>
          </a:xfrm>
          <a:prstGeom prst="rect">
            <a:avLst/>
          </a:prstGeom>
        </p:spPr>
        <p:txBody>
          <a:bodyPr wrap="square">
            <a:spAutoFit/>
          </a:bodyPr>
          <a:lstStyle/>
          <a:p>
            <a:pPr indent="342900" algn="just">
              <a:spcAft>
                <a:spcPts val="0"/>
              </a:spcAft>
            </a:pPr>
            <a:r>
              <a:rPr lang="uk-UA" sz="2000" dirty="0">
                <a:latin typeface="Times New Roman" panose="02020603050405020304" pitchFamily="18" charset="0"/>
                <a:ea typeface="Times New Roman" panose="02020603050405020304" pitchFamily="18" charset="0"/>
              </a:rPr>
              <a:t>Загалом поняття "штучний інтелект" є досить розмитим. Практично вся сучасна техніка обладнується </a:t>
            </a:r>
            <a:r>
              <a:rPr lang="uk-UA" sz="2000" dirty="0" err="1">
                <a:latin typeface="Times New Roman" panose="02020603050405020304" pitchFamily="18" charset="0"/>
                <a:ea typeface="Times New Roman" panose="02020603050405020304" pitchFamily="18" charset="0"/>
              </a:rPr>
              <a:t>мікрочіпами</a:t>
            </a:r>
            <a:r>
              <a:rPr lang="uk-UA" sz="2000" dirty="0">
                <a:latin typeface="Times New Roman" panose="02020603050405020304" pitchFamily="18" charset="0"/>
                <a:ea typeface="Times New Roman" panose="02020603050405020304" pitchFamily="18" charset="0"/>
              </a:rPr>
              <a:t>, а виробники переконують споживачів про наявність ШІ в їх виробах. Але, в більшості це є просте копіювання людиноподібної лінії поведінки на штучно створеному об'єкті для зменшення витрат і часу людини. </a:t>
            </a: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91173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20</a:t>
            </a:r>
            <a:endParaRPr lang="en-US" dirty="0"/>
          </a:p>
        </p:txBody>
      </p:sp>
      <p:sp>
        <p:nvSpPr>
          <p:cNvPr id="3" name="Прямоугольник 2"/>
          <p:cNvSpPr/>
          <p:nvPr/>
        </p:nvSpPr>
        <p:spPr>
          <a:xfrm>
            <a:off x="1618445" y="302638"/>
            <a:ext cx="10101330" cy="1613968"/>
          </a:xfrm>
          <a:prstGeom prst="rect">
            <a:avLst/>
          </a:prstGeom>
        </p:spPr>
        <p:txBody>
          <a:bodyPr wrap="square">
            <a:spAutoFit/>
          </a:bodyPr>
          <a:lstStyle/>
          <a:p>
            <a:pPr marL="96520" marR="14605" indent="-6350" algn="ctr">
              <a:lnSpc>
                <a:spcPct val="112000"/>
              </a:lnSpc>
              <a:spcAft>
                <a:spcPts val="15"/>
              </a:spcAft>
            </a:pPr>
            <a:r>
              <a:rPr lang="ru-RU" sz="24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Функції моделей </a:t>
            </a:r>
            <a:r>
              <a:rPr lang="ru-RU" sz="2400" b="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нейронів</a:t>
            </a:r>
            <a:r>
              <a:rPr lang="ru-RU" sz="2400" b="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4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Свого</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часу, </a:t>
            </a:r>
            <a:r>
              <a:rPr lang="ru-RU" sz="24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a:t>
            </a: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Маккалох</a:t>
            </a:r>
            <a:r>
              <a:rPr lang="ru-RU" sz="24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У. </a:t>
            </a:r>
            <a:r>
              <a:rPr lang="ru-RU" sz="24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Піттс</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першими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опублікували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дослідження про роботу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штучних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пороговим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виходом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«1\0» у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вигляді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електичної</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схеми</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рис. 4 (а)</a:t>
            </a:r>
            <a:endParaRPr lang="en-US" sz="2400" dirty="0">
              <a:latin typeface="Times New Roman" panose="02020603050405020304" pitchFamily="18" charset="0"/>
              <a:cs typeface="Times New Roman" panose="02020603050405020304" pitchFamily="18" charset="0"/>
            </a:endParaRPr>
          </a:p>
        </p:txBody>
      </p:sp>
      <p:pic>
        <p:nvPicPr>
          <p:cNvPr id="4" name="Рисунок 3"/>
          <p:cNvPicPr/>
          <p:nvPr/>
        </p:nvPicPr>
        <p:blipFill rotWithShape="1">
          <a:blip r:embed="rId2"/>
          <a:srcRect l="18282" t="30421" r="18096" b="38455"/>
          <a:stretch/>
        </p:blipFill>
        <p:spPr bwMode="auto">
          <a:xfrm>
            <a:off x="1618445" y="1916605"/>
            <a:ext cx="10101330" cy="2784183"/>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4427246" y="4700788"/>
            <a:ext cx="4483728" cy="461665"/>
          </a:xfrm>
          <a:prstGeom prst="rect">
            <a:avLst/>
          </a:prstGeom>
          <a:noFill/>
        </p:spPr>
        <p:txBody>
          <a:bodyPr wrap="none" rtlCol="0">
            <a:spAutoFit/>
          </a:bodyPr>
          <a:lstStyle/>
          <a:p>
            <a:r>
              <a:rPr lang="uk-UA" sz="2400" dirty="0" smtClean="0">
                <a:latin typeface="Times New Roman" panose="02020603050405020304" pitchFamily="18" charset="0"/>
                <a:cs typeface="Times New Roman" panose="02020603050405020304" pitchFamily="18" charset="0"/>
              </a:rPr>
              <a:t>Рис. 4. Схеми штучного нейрону</a:t>
            </a:r>
            <a:endParaRPr lang="en-US" sz="2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621110" y="5093373"/>
            <a:ext cx="6096000" cy="1333185"/>
          </a:xfrm>
          <a:prstGeom prst="rect">
            <a:avLst/>
          </a:prstGeom>
        </p:spPr>
        <p:txBody>
          <a:bodyPr>
            <a:spAutoFit/>
          </a:bodyPr>
          <a:lstStyle/>
          <a:p>
            <a:pPr marL="340360" marR="248920" indent="-6350" algn="ctr">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а) </a:t>
            </a:r>
            <a:r>
              <a:rPr lang="ru-RU" dirty="0" err="1">
                <a:solidFill>
                  <a:srgbClr val="000000"/>
                </a:solidFill>
                <a:latin typeface="Times New Roman" panose="02020603050405020304" pitchFamily="18" charset="0"/>
                <a:ea typeface="Times New Roman" panose="02020603050405020304" pitchFamily="18" charset="0"/>
              </a:rPr>
              <a:t>штучний</a:t>
            </a:r>
            <a:r>
              <a:rPr lang="ru-RU" dirty="0">
                <a:solidFill>
                  <a:srgbClr val="000000"/>
                </a:solidFill>
                <a:latin typeface="Times New Roman" panose="02020603050405020304" pitchFamily="18" charset="0"/>
                <a:ea typeface="Times New Roman" panose="02020603050405020304" pitchFamily="18" charset="0"/>
              </a:rPr>
              <a:t> нейрон У. </a:t>
            </a:r>
            <a:r>
              <a:rPr lang="ru-RU" dirty="0" err="1">
                <a:solidFill>
                  <a:srgbClr val="000000"/>
                </a:solidFill>
                <a:latin typeface="Times New Roman" panose="02020603050405020304" pitchFamily="18" charset="0"/>
                <a:ea typeface="Times New Roman" panose="02020603050405020304" pitchFamily="18" charset="0"/>
              </a:rPr>
              <a:t>Маккалоха</a:t>
            </a:r>
            <a:r>
              <a:rPr lang="ru-RU" dirty="0">
                <a:solidFill>
                  <a:srgbClr val="000000"/>
                </a:solidFill>
                <a:latin typeface="Times New Roman" panose="02020603050405020304" pitchFamily="18" charset="0"/>
                <a:ea typeface="Times New Roman" panose="02020603050405020304" pitchFamily="18" charset="0"/>
              </a:rPr>
              <a:t> і У. </a:t>
            </a:r>
            <a:r>
              <a:rPr lang="ru-RU" dirty="0" err="1">
                <a:solidFill>
                  <a:srgbClr val="000000"/>
                </a:solidFill>
                <a:latin typeface="Times New Roman" panose="02020603050405020304" pitchFamily="18" charset="0"/>
                <a:ea typeface="Times New Roman" panose="02020603050405020304" pitchFamily="18" charset="0"/>
              </a:rPr>
              <a:t>Піттса</a:t>
            </a:r>
            <a:r>
              <a:rPr lang="ru-RU" dirty="0">
                <a:solidFill>
                  <a:srgbClr val="000000"/>
                </a:solidFill>
                <a:latin typeface="Times New Roman" panose="02020603050405020304" pitchFamily="18" charset="0"/>
                <a:ea typeface="Times New Roman" panose="02020603050405020304" pitchFamily="18" charset="0"/>
              </a:rPr>
              <a:t> (1943); </a:t>
            </a:r>
            <a:endParaRPr lang="en-US" dirty="0">
              <a:solidFill>
                <a:srgbClr val="000000"/>
              </a:solidFill>
              <a:latin typeface="Times New Roman" panose="02020603050405020304" pitchFamily="18" charset="0"/>
              <a:ea typeface="Times New Roman" panose="02020603050405020304" pitchFamily="18" charset="0"/>
            </a:endParaRPr>
          </a:p>
          <a:p>
            <a:pPr marL="340360" marR="247650" indent="-6350" algn="ctr">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б) </a:t>
            </a:r>
            <a:r>
              <a:rPr lang="ru-RU" dirty="0" err="1">
                <a:solidFill>
                  <a:srgbClr val="000000"/>
                </a:solidFill>
                <a:latin typeface="Times New Roman" panose="02020603050405020304" pitchFamily="18" charset="0"/>
                <a:ea typeface="Times New Roman" panose="02020603050405020304" pitchFamily="18" charset="0"/>
              </a:rPr>
              <a:t>штучний</a:t>
            </a:r>
            <a:r>
              <a:rPr lang="ru-RU" dirty="0">
                <a:solidFill>
                  <a:srgbClr val="000000"/>
                </a:solidFill>
                <a:latin typeface="Times New Roman" panose="02020603050405020304" pitchFamily="18" charset="0"/>
                <a:ea typeface="Times New Roman" panose="02020603050405020304" pitchFamily="18" charset="0"/>
              </a:rPr>
              <a:t> нейрон</a:t>
            </a:r>
            <a:r>
              <a:rPr lang="ru-RU" b="1" i="1" dirty="0">
                <a:solidFill>
                  <a:srgbClr val="000000"/>
                </a:solidFill>
                <a:latin typeface="Times New Roman" panose="02020603050405020304" pitchFamily="18" charset="0"/>
                <a:ea typeface="Times New Roman" panose="02020603050405020304" pitchFamily="18" charset="0"/>
              </a:rPr>
              <a:t> </a:t>
            </a:r>
            <a:r>
              <a:rPr lang="en-US" i="1" dirty="0">
                <a:solidFill>
                  <a:srgbClr val="000000"/>
                </a:solidFill>
                <a:latin typeface="Times New Roman" panose="02020603050405020304" pitchFamily="18" charset="0"/>
                <a:ea typeface="Times New Roman" panose="02020603050405020304" pitchFamily="18" charset="0"/>
              </a:rPr>
              <a:t>ADALINE</a:t>
            </a:r>
            <a:r>
              <a:rPr lang="ru-RU" dirty="0">
                <a:solidFill>
                  <a:srgbClr val="000000"/>
                </a:solidFill>
                <a:latin typeface="Times New Roman" panose="02020603050405020304" pitchFamily="18" charset="0"/>
                <a:ea typeface="Times New Roman" panose="02020603050405020304" pitchFamily="18" charset="0"/>
              </a:rPr>
              <a:t> Б. </a:t>
            </a:r>
            <a:r>
              <a:rPr lang="ru-RU" dirty="0" err="1">
                <a:solidFill>
                  <a:srgbClr val="000000"/>
                </a:solidFill>
                <a:latin typeface="Times New Roman" panose="02020603050405020304" pitchFamily="18" charset="0"/>
                <a:ea typeface="Times New Roman" panose="02020603050405020304" pitchFamily="18" charset="0"/>
              </a:rPr>
              <a:t>Відрова</a:t>
            </a:r>
            <a:r>
              <a:rPr lang="ru-RU" dirty="0">
                <a:solidFill>
                  <a:srgbClr val="000000"/>
                </a:solidFill>
                <a:latin typeface="Times New Roman" panose="02020603050405020304" pitchFamily="18" charset="0"/>
                <a:ea typeface="Times New Roman" panose="02020603050405020304" pitchFamily="18" charset="0"/>
              </a:rPr>
              <a:t> та</a:t>
            </a:r>
            <a:r>
              <a:rPr lang="ru-RU" b="1"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М. </a:t>
            </a:r>
            <a:r>
              <a:rPr lang="ru-RU" dirty="0" err="1">
                <a:solidFill>
                  <a:srgbClr val="000000"/>
                </a:solidFill>
                <a:latin typeface="Times New Roman" panose="02020603050405020304" pitchFamily="18" charset="0"/>
                <a:ea typeface="Times New Roman" panose="02020603050405020304" pitchFamily="18" charset="0"/>
              </a:rPr>
              <a:t>Хоффа</a:t>
            </a:r>
            <a:r>
              <a:rPr lang="ru-RU" i="1" dirty="0">
                <a:solidFill>
                  <a:srgbClr val="000000"/>
                </a:solidFill>
                <a:latin typeface="Times New Roman" panose="02020603050405020304" pitchFamily="18" charset="0"/>
                <a:ea typeface="Times New Roman" panose="02020603050405020304" pitchFamily="18" charset="0"/>
              </a:rPr>
              <a:t> </a:t>
            </a:r>
            <a:r>
              <a:rPr lang="ru-RU" dirty="0">
                <a:solidFill>
                  <a:srgbClr val="000000"/>
                </a:solidFill>
                <a:latin typeface="Times New Roman" panose="02020603050405020304" pitchFamily="18" charset="0"/>
                <a:ea typeface="Times New Roman" panose="02020603050405020304" pitchFamily="18" charset="0"/>
              </a:rPr>
              <a:t>(1959); </a:t>
            </a:r>
            <a:endParaRPr lang="en-US" dirty="0">
              <a:solidFill>
                <a:srgbClr val="000000"/>
              </a:solidFill>
              <a:latin typeface="Times New Roman" panose="02020603050405020304" pitchFamily="18" charset="0"/>
              <a:ea typeface="Times New Roman" panose="02020603050405020304" pitchFamily="18" charset="0"/>
            </a:endParaRPr>
          </a:p>
          <a:p>
            <a:pPr marL="340360" marR="250190" indent="-6350" algn="ctr">
              <a:lnSpc>
                <a:spcPct val="112000"/>
              </a:lnSpc>
              <a:spcAft>
                <a:spcPts val="25"/>
              </a:spcAft>
            </a:pPr>
            <a:r>
              <a:rPr lang="ru-RU" dirty="0">
                <a:solidFill>
                  <a:srgbClr val="000000"/>
                </a:solidFill>
                <a:latin typeface="Times New Roman" panose="02020603050405020304" pitchFamily="18" charset="0"/>
                <a:ea typeface="Times New Roman" panose="02020603050405020304" pitchFamily="18" charset="0"/>
              </a:rPr>
              <a:t>в) персептрон </a:t>
            </a:r>
            <a:r>
              <a:rPr lang="ru-RU" dirty="0" err="1">
                <a:solidFill>
                  <a:srgbClr val="000000"/>
                </a:solidFill>
                <a:latin typeface="Times New Roman" panose="02020603050405020304" pitchFamily="18" charset="0"/>
                <a:ea typeface="Times New Roman" panose="02020603050405020304" pitchFamily="18" charset="0"/>
              </a:rPr>
              <a:t>Розенблата</a:t>
            </a:r>
            <a:r>
              <a:rPr lang="ru-RU" dirty="0">
                <a:solidFill>
                  <a:srgbClr val="000000"/>
                </a:solidFill>
                <a:latin typeface="Times New Roman" panose="02020603050405020304" pitchFamily="18" charset="0"/>
                <a:ea typeface="Times New Roman" panose="02020603050405020304" pitchFamily="18" charset="0"/>
              </a:rPr>
              <a:t> (1960) </a:t>
            </a:r>
            <a:endParaRPr lang="en-US"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6399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21</a:t>
            </a:r>
            <a:endParaRPr lang="en-US" dirty="0"/>
          </a:p>
        </p:txBody>
      </p:sp>
      <p:sp>
        <p:nvSpPr>
          <p:cNvPr id="3" name="Прямоугольник 2"/>
          <p:cNvSpPr/>
          <p:nvPr/>
        </p:nvSpPr>
        <p:spPr>
          <a:xfrm>
            <a:off x="1554051" y="258920"/>
            <a:ext cx="10011178" cy="3220369"/>
          </a:xfrm>
          <a:prstGeom prst="rect">
            <a:avLst/>
          </a:prstGeom>
        </p:spPr>
        <p:txBody>
          <a:bodyPr wrap="square">
            <a:spAutoFit/>
          </a:bodyPr>
          <a:lstStyle/>
          <a:p>
            <a:pPr marL="90170" marR="3175" indent="359410" algn="just">
              <a:lnSpc>
                <a:spcPct val="112000"/>
              </a:lnSpc>
              <a:spcAft>
                <a:spcPts val="25"/>
              </a:spcAft>
            </a:pPr>
            <a:r>
              <a:rPr lang="ru-RU" sz="20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a:t>
            </a:r>
            <a:r>
              <a:rPr lang="ru-RU"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Відров</a:t>
            </a:r>
            <a:r>
              <a:rPr lang="ru-RU"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 М. </a:t>
            </a:r>
            <a:r>
              <a:rPr lang="ru-RU"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Хофф</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розробили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моделі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ADALINE</a:t>
            </a:r>
            <a:r>
              <a:rPr lang="en-US"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a:t>
            </a:r>
            <a:r>
              <a:rPr lang="en-US"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ptive</a:t>
            </a:r>
            <a:r>
              <a:rPr lang="en-US"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a:t>
            </a:r>
            <a:r>
              <a:rPr lang="en-US"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near</a:t>
            </a:r>
            <a:r>
              <a:rPr lang="en-US" sz="20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a:t>
            </a:r>
            <a:r>
              <a:rPr lang="en-US" sz="20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uron</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Адаптивні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Лінійні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мережі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ADALINE</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Нейрон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ADALINE</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показаний на рис. 7.4.1, б. Як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бачимо</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нейрону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була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додана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постійна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складова</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Зараз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ADALINE</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є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найбільш</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поширеним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елементом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нейронних</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мереж. </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49580" marR="3175" indent="359410" algn="just">
              <a:lnSpc>
                <a:spcPct val="112000"/>
              </a:lnSpc>
              <a:spcAft>
                <a:spcPts val="205"/>
              </a:spcAft>
            </a:pPr>
            <a:r>
              <a:rPr lang="ru-RU"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ADALINE</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має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наступні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особливості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25"/>
              </a:spcAft>
            </a:pPr>
            <a:r>
              <a:rPr lang="ru-RU" sz="2000" dirty="0">
                <a:solidFill>
                  <a:srgbClr val="000000"/>
                </a:solidFill>
                <a:latin typeface="Times New Roman" panose="02020603050405020304" pitchFamily="18" charset="0"/>
                <a:ea typeface="Sylfaen" panose="010A0502050306030303" pitchFamily="18" charset="0"/>
                <a:cs typeface="Times New Roman" panose="02020603050405020304" pitchFamily="18" charset="0"/>
              </a:rPr>
              <a:t>−</a:t>
            </a:r>
            <a:r>
              <a:rPr lang="ru-RU" sz="20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вхідні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сигнали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en-US" sz="2000" baseline="-25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множаться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вагові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коефіцієнти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t>
            </a:r>
            <a:r>
              <a:rPr lang="en-US" sz="2000" baseline="-25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підсумовуються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підсилюється</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потужності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електронним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підсилювачем</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результаті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чого</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його</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виході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отримуємо</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значення </a:t>
            </a:r>
            <a:r>
              <a:rPr lang="ru-RU" sz="20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вирішальної</a:t>
            </a:r>
            <a:r>
              <a:rPr lang="ru-RU"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функції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a:t>
            </a:r>
            <a:r>
              <a:rPr lang="ru-RU"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20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NET</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яке, у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залежності</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вхідних</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координат </a:t>
            </a:r>
            <a:r>
              <a:rPr lang="en-US"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en-US" sz="2000" baseline="-25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j</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може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мати</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додатне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або </a:t>
            </a:r>
            <a:r>
              <a:rPr lang="ru-RU" sz="20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від’ємне</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значення </a:t>
            </a:r>
            <a:endParaRPr lang="en-US" sz="2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4"/>
          <p:cNvSpPr>
            <a:spLocks noChangeArrowheads="1"/>
          </p:cNvSpPr>
          <p:nvPr/>
        </p:nvSpPr>
        <p:spPr bwMode="auto">
          <a:xfrm>
            <a:off x="1828799" y="3479288"/>
            <a:ext cx="1820798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7" name="Объект 6"/>
          <p:cNvGraphicFramePr>
            <a:graphicFrameLocks noChangeAspect="1"/>
          </p:cNvGraphicFramePr>
          <p:nvPr>
            <p:extLst>
              <p:ext uri="{D42A27DB-BD31-4B8C-83A1-F6EECF244321}">
                <p14:modId xmlns:p14="http://schemas.microsoft.com/office/powerpoint/2010/main" val="856035036"/>
              </p:ext>
            </p:extLst>
          </p:nvPr>
        </p:nvGraphicFramePr>
        <p:xfrm>
          <a:off x="1828800" y="3479288"/>
          <a:ext cx="2149398" cy="1065817"/>
        </p:xfrm>
        <a:graphic>
          <a:graphicData uri="http://schemas.openxmlformats.org/presentationml/2006/ole">
            <mc:AlternateContent xmlns:mc="http://schemas.openxmlformats.org/markup-compatibility/2006">
              <mc:Choice xmlns:v="urn:schemas-microsoft-com:vml" Requires="v">
                <p:oleObj spid="_x0000_s1042" name="Уравнение" r:id="rId3" imgW="1155700" imgH="571500" progId="Equation.3">
                  <p:embed/>
                </p:oleObj>
              </mc:Choice>
              <mc:Fallback>
                <p:oleObj name="Уравнение" r:id="rId3" imgW="1155700" imgH="5715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479288"/>
                        <a:ext cx="2149398" cy="1065817"/>
                      </a:xfrm>
                      <a:prstGeom prst="rect">
                        <a:avLst/>
                      </a:prstGeom>
                      <a:noFill/>
                    </p:spPr>
                  </p:pic>
                </p:oleObj>
              </mc:Fallback>
            </mc:AlternateContent>
          </a:graphicData>
        </a:graphic>
      </p:graphicFrame>
      <p:sp>
        <p:nvSpPr>
          <p:cNvPr id="8" name="TextBox 7"/>
          <p:cNvSpPr txBox="1"/>
          <p:nvPr/>
        </p:nvSpPr>
        <p:spPr>
          <a:xfrm>
            <a:off x="7839635" y="3804223"/>
            <a:ext cx="543739" cy="461665"/>
          </a:xfrm>
          <a:prstGeom prst="rect">
            <a:avLst/>
          </a:prstGeom>
          <a:noFill/>
        </p:spPr>
        <p:txBody>
          <a:bodyPr wrap="none" rtlCol="0">
            <a:spAutoFit/>
          </a:bodyPr>
          <a:lstStyle/>
          <a:p>
            <a:r>
              <a:rPr lang="en-US" sz="2400" dirty="0" smtClean="0">
                <a:latin typeface="Times New Roman" panose="02020603050405020304" pitchFamily="18" charset="0"/>
                <a:cs typeface="Times New Roman" panose="02020603050405020304" pitchFamily="18" charset="0"/>
              </a:rPr>
              <a:t>(3)</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265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19775" y="6426558"/>
            <a:ext cx="441146" cy="369332"/>
          </a:xfrm>
          <a:prstGeom prst="rect">
            <a:avLst/>
          </a:prstGeom>
          <a:noFill/>
        </p:spPr>
        <p:txBody>
          <a:bodyPr wrap="none" rtlCol="0">
            <a:spAutoFit/>
          </a:bodyPr>
          <a:lstStyle/>
          <a:p>
            <a:r>
              <a:rPr lang="uk-UA" dirty="0" smtClean="0"/>
              <a:t>22</a:t>
            </a:r>
            <a:endParaRPr lang="en-US" dirty="0"/>
          </a:p>
        </p:txBody>
      </p:sp>
      <p:pic>
        <p:nvPicPr>
          <p:cNvPr id="3" name="Рисунок 2"/>
          <p:cNvPicPr>
            <a:picLocks noChangeAspect="1"/>
          </p:cNvPicPr>
          <p:nvPr/>
        </p:nvPicPr>
        <p:blipFill>
          <a:blip r:embed="rId2"/>
          <a:stretch>
            <a:fillRect/>
          </a:stretch>
        </p:blipFill>
        <p:spPr>
          <a:xfrm>
            <a:off x="1450012" y="113745"/>
            <a:ext cx="10025064" cy="6312813"/>
          </a:xfrm>
          <a:prstGeom prst="rect">
            <a:avLst/>
          </a:prstGeom>
        </p:spPr>
      </p:pic>
    </p:spTree>
    <p:extLst>
      <p:ext uri="{BB962C8B-B14F-4D97-AF65-F5344CB8AC3E}">
        <p14:creationId xmlns:p14="http://schemas.microsoft.com/office/powerpoint/2010/main" val="3787515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06896" y="6336406"/>
            <a:ext cx="441146" cy="369332"/>
          </a:xfrm>
          <a:prstGeom prst="rect">
            <a:avLst/>
          </a:prstGeom>
          <a:noFill/>
        </p:spPr>
        <p:txBody>
          <a:bodyPr wrap="none" rtlCol="0">
            <a:spAutoFit/>
          </a:bodyPr>
          <a:lstStyle/>
          <a:p>
            <a:r>
              <a:rPr lang="en-US" dirty="0" smtClean="0"/>
              <a:t>23</a:t>
            </a:r>
            <a:endParaRPr lang="en-US" dirty="0"/>
          </a:p>
        </p:txBody>
      </p:sp>
      <p:sp>
        <p:nvSpPr>
          <p:cNvPr id="3" name="Прямоугольник 2"/>
          <p:cNvSpPr/>
          <p:nvPr/>
        </p:nvSpPr>
        <p:spPr>
          <a:xfrm>
            <a:off x="1403797" y="274458"/>
            <a:ext cx="10084158" cy="6254726"/>
          </a:xfrm>
          <a:prstGeom prst="rect">
            <a:avLst/>
          </a:prstGeom>
        </p:spPr>
        <p:txBody>
          <a:bodyPr wrap="square">
            <a:spAutoFit/>
          </a:bodyPr>
          <a:lstStyle/>
          <a:p>
            <a:pPr marL="90170" marR="3175" indent="359410" algn="just">
              <a:lnSpc>
                <a:spcPct val="112000"/>
              </a:lnSpc>
              <a:spcAft>
                <a:spcPts val="25"/>
              </a:spcAft>
            </a:pPr>
            <a:r>
              <a:rPr lang="en-US" sz="2400" dirty="0" err="1">
                <a:solidFill>
                  <a:srgbClr val="000000"/>
                </a:solidFill>
                <a:latin typeface="Times New Roman" panose="02020603050405020304" pitchFamily="18" charset="0"/>
                <a:ea typeface="Times New Roman" panose="02020603050405020304" pitchFamily="18" charset="0"/>
              </a:rPr>
              <a:t>Введення</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подібних</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нелінійностей</a:t>
            </a:r>
            <a:r>
              <a:rPr lang="en-US" sz="2400" dirty="0">
                <a:solidFill>
                  <a:srgbClr val="000000"/>
                </a:solidFill>
                <a:latin typeface="Times New Roman" panose="02020603050405020304" pitchFamily="18" charset="0"/>
                <a:ea typeface="Times New Roman" panose="02020603050405020304" pitchFamily="18" charset="0"/>
              </a:rPr>
              <a:t> може </a:t>
            </a:r>
            <a:r>
              <a:rPr lang="en-US" sz="2400" dirty="0" err="1">
                <a:solidFill>
                  <a:srgbClr val="000000"/>
                </a:solidFill>
                <a:latin typeface="Times New Roman" panose="02020603050405020304" pitchFamily="18" charset="0"/>
                <a:ea typeface="Times New Roman" panose="02020603050405020304" pitchFamily="18" charset="0"/>
              </a:rPr>
              <a:t>збільшити</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обчислювальну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потужність</a:t>
            </a:r>
            <a:r>
              <a:rPr lang="en-US" sz="2400" dirty="0">
                <a:solidFill>
                  <a:srgbClr val="000000"/>
                </a:solidFill>
                <a:latin typeface="Times New Roman" panose="02020603050405020304" pitchFamily="18" charset="0"/>
                <a:ea typeface="Times New Roman" panose="02020603050405020304" pitchFamily="18" charset="0"/>
              </a:rPr>
              <a:t> НМ, тобто </a:t>
            </a:r>
            <a:r>
              <a:rPr lang="en-US" sz="2400" dirty="0" err="1">
                <a:solidFill>
                  <a:srgbClr val="000000"/>
                </a:solidFill>
                <a:latin typeface="Times New Roman" panose="02020603050405020304" pitchFamily="18" charset="0"/>
                <a:ea typeface="Times New Roman" panose="02020603050405020304" pitchFamily="18" charset="0"/>
              </a:rPr>
              <a:t>дозволяє</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розв’язати</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поставлену</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проблему</a:t>
            </a:r>
            <a:r>
              <a:rPr lang="en-US" sz="2400" dirty="0">
                <a:solidFill>
                  <a:srgbClr val="000000"/>
                </a:solidFill>
                <a:latin typeface="Times New Roman" panose="02020603050405020304" pitchFamily="18" charset="0"/>
                <a:ea typeface="Times New Roman" panose="02020603050405020304" pitchFamily="18" charset="0"/>
              </a:rPr>
              <a:t> з </a:t>
            </a:r>
            <a:r>
              <a:rPr lang="en-US" sz="2400" dirty="0" err="1">
                <a:solidFill>
                  <a:srgbClr val="000000"/>
                </a:solidFill>
                <a:latin typeface="Times New Roman" panose="02020603050405020304" pitchFamily="18" charset="0"/>
                <a:ea typeface="Times New Roman" panose="02020603050405020304" pitchFamily="18" charset="0"/>
              </a:rPr>
              <a:t>меншою</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кількістю</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нейронів</a:t>
            </a:r>
            <a:r>
              <a:rPr lang="en-US" sz="2400" dirty="0">
                <a:solidFill>
                  <a:srgbClr val="000000"/>
                </a:solidFill>
                <a:latin typeface="Times New Roman" panose="02020603050405020304" pitchFamily="18" charset="0"/>
                <a:ea typeface="Times New Roman" panose="02020603050405020304" pitchFamily="18" charset="0"/>
              </a:rPr>
              <a:t>. </a:t>
            </a:r>
          </a:p>
          <a:p>
            <a:pPr marL="90170" marR="635" indent="359410" algn="just">
              <a:lnSpc>
                <a:spcPct val="111000"/>
              </a:lnSpc>
              <a:spcAft>
                <a:spcPts val="20"/>
              </a:spcAft>
            </a:pPr>
            <a:r>
              <a:rPr lang="ru-RU" sz="2400" i="1" dirty="0" err="1">
                <a:solidFill>
                  <a:srgbClr val="000000"/>
                </a:solidFill>
                <a:latin typeface="Times New Roman" panose="02020603050405020304" pitchFamily="18" charset="0"/>
                <a:ea typeface="Times New Roman" panose="02020603050405020304" pitchFamily="18" charset="0"/>
              </a:rPr>
              <a:t>Математично</a:t>
            </a:r>
            <a:r>
              <a:rPr lang="ru-RU" sz="2400" i="1" dirty="0">
                <a:solidFill>
                  <a:srgbClr val="000000"/>
                </a:solidFill>
                <a:latin typeface="Times New Roman" panose="02020603050405020304" pitchFamily="18" charset="0"/>
                <a:ea typeface="Times New Roman" panose="02020603050405020304" pitchFamily="18" charset="0"/>
              </a:rPr>
              <a:t> доведено, що будь-яка </a:t>
            </a:r>
            <a:r>
              <a:rPr lang="ru-RU" sz="2400" i="1" dirty="0" err="1">
                <a:solidFill>
                  <a:srgbClr val="000000"/>
                </a:solidFill>
                <a:latin typeface="Times New Roman" panose="02020603050405020304" pitchFamily="18" charset="0"/>
                <a:ea typeface="Times New Roman" panose="02020603050405020304" pitchFamily="18" charset="0"/>
              </a:rPr>
              <a:t>нерівність</a:t>
            </a:r>
            <a:r>
              <a:rPr lang="ru-RU" sz="2400" i="1" dirty="0">
                <a:solidFill>
                  <a:srgbClr val="000000"/>
                </a:solidFill>
                <a:latin typeface="Times New Roman" panose="02020603050405020304" pitchFamily="18" charset="0"/>
                <a:ea typeface="Times New Roman" panose="02020603050405020304" pitchFamily="18" charset="0"/>
              </a:rPr>
              <a:t>, в тому </a:t>
            </a:r>
            <a:r>
              <a:rPr lang="ru-RU" sz="2400" i="1" dirty="0" err="1">
                <a:solidFill>
                  <a:srgbClr val="000000"/>
                </a:solidFill>
                <a:latin typeface="Times New Roman" panose="02020603050405020304" pitchFamily="18" charset="0"/>
                <a:ea typeface="Times New Roman" panose="02020603050405020304" pitchFamily="18" charset="0"/>
              </a:rPr>
              <a:t>числі</a:t>
            </a:r>
            <a:r>
              <a:rPr lang="ru-RU" sz="2400" i="1" dirty="0">
                <a:solidFill>
                  <a:srgbClr val="000000"/>
                </a:solidFill>
                <a:latin typeface="Times New Roman" panose="02020603050405020304" pitchFamily="18" charset="0"/>
                <a:ea typeface="Times New Roman" panose="02020603050405020304" pitchFamily="18" charset="0"/>
              </a:rPr>
              <a:t> і у </a:t>
            </a:r>
            <a:r>
              <a:rPr lang="ru-RU" sz="2400" i="1" dirty="0" err="1">
                <a:solidFill>
                  <a:srgbClr val="000000"/>
                </a:solidFill>
                <a:latin typeface="Times New Roman" panose="02020603050405020304" pitchFamily="18" charset="0"/>
                <a:ea typeface="Times New Roman" panose="02020603050405020304" pitchFamily="18" charset="0"/>
              </a:rPr>
              <a:t>вигляді</a:t>
            </a:r>
            <a:r>
              <a:rPr lang="ru-RU" sz="2400" i="1" dirty="0">
                <a:solidFill>
                  <a:srgbClr val="000000"/>
                </a:solidFill>
                <a:latin typeface="Times New Roman" panose="02020603050405020304" pitchFamily="18" charset="0"/>
                <a:ea typeface="Times New Roman" panose="02020603050405020304" pitchFamily="18" charset="0"/>
              </a:rPr>
              <a:t> (7.4.1), </a:t>
            </a:r>
            <a:r>
              <a:rPr lang="ru-RU" sz="2400" i="1" dirty="0" err="1">
                <a:solidFill>
                  <a:srgbClr val="000000"/>
                </a:solidFill>
                <a:latin typeface="Times New Roman" panose="02020603050405020304" pitchFamily="18" charset="0"/>
                <a:ea typeface="Times New Roman" panose="02020603050405020304" pitchFamily="18" charset="0"/>
              </a:rPr>
              <a:t>виконує</a:t>
            </a:r>
            <a:r>
              <a:rPr lang="ru-RU" sz="2400" i="1" dirty="0">
                <a:solidFill>
                  <a:srgbClr val="000000"/>
                </a:solidFill>
                <a:latin typeface="Times New Roman" panose="02020603050405020304" pitchFamily="18" charset="0"/>
                <a:ea typeface="Times New Roman" panose="02020603050405020304" pitchFamily="18" charset="0"/>
              </a:rPr>
              <a:t> </a:t>
            </a:r>
            <a:r>
              <a:rPr lang="ru-RU" sz="2400" i="1" dirty="0" err="1">
                <a:solidFill>
                  <a:srgbClr val="000000"/>
                </a:solidFill>
                <a:latin typeface="Times New Roman" panose="02020603050405020304" pitchFamily="18" charset="0"/>
                <a:ea typeface="Times New Roman" panose="02020603050405020304" pitchFamily="18" charset="0"/>
              </a:rPr>
              <a:t>логічні</a:t>
            </a:r>
            <a:r>
              <a:rPr lang="ru-RU" sz="2400" i="1" dirty="0">
                <a:solidFill>
                  <a:srgbClr val="000000"/>
                </a:solidFill>
                <a:latin typeface="Times New Roman" panose="02020603050405020304" pitchFamily="18" charset="0"/>
                <a:ea typeface="Times New Roman" panose="02020603050405020304" pitchFamily="18" charset="0"/>
              </a:rPr>
              <a:t> функції</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якщо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отримана</a:t>
            </a:r>
            <a:r>
              <a:rPr lang="ru-RU" sz="2400" dirty="0">
                <a:solidFill>
                  <a:srgbClr val="000000"/>
                </a:solidFill>
                <a:latin typeface="Times New Roman" panose="02020603050405020304" pitchFamily="18" charset="0"/>
                <a:ea typeface="Times New Roman" panose="02020603050405020304" pitchFamily="18" charset="0"/>
              </a:rPr>
              <a:t> сума «</a:t>
            </a:r>
            <a:r>
              <a:rPr lang="en-US" sz="2400" dirty="0">
                <a:solidFill>
                  <a:srgbClr val="000000"/>
                </a:solidFill>
                <a:latin typeface="Times New Roman" panose="02020603050405020304" pitchFamily="18" charset="0"/>
                <a:ea typeface="Times New Roman" panose="02020603050405020304" pitchFamily="18" charset="0"/>
              </a:rPr>
              <a:t>NET</a:t>
            </a:r>
            <a:r>
              <a:rPr lang="ru-RU" sz="2400" dirty="0">
                <a:solidFill>
                  <a:srgbClr val="000000"/>
                </a:solidFill>
                <a:latin typeface="Times New Roman" panose="02020603050405020304" pitchFamily="18" charset="0"/>
                <a:ea typeface="Times New Roman" panose="02020603050405020304" pitchFamily="18" charset="0"/>
              </a:rPr>
              <a:t> = </a:t>
            </a:r>
            <a:r>
              <a:rPr lang="en-US" sz="2400" dirty="0">
                <a:solidFill>
                  <a:srgbClr val="000000"/>
                </a:solidFill>
                <a:latin typeface="Times New Roman" panose="02020603050405020304" pitchFamily="18" charset="0"/>
                <a:ea typeface="Times New Roman" panose="02020603050405020304" pitchFamily="18" charset="0"/>
              </a:rPr>
              <a:t>u</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більше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заданого</a:t>
            </a:r>
            <a:r>
              <a:rPr lang="ru-RU" sz="2400" dirty="0">
                <a:solidFill>
                  <a:srgbClr val="000000"/>
                </a:solidFill>
                <a:latin typeface="Times New Roman" panose="02020603050405020304" pitchFamily="18" charset="0"/>
                <a:ea typeface="Times New Roman" panose="02020603050405020304" pitchFamily="18" charset="0"/>
              </a:rPr>
              <a:t> порогового значення, то </a:t>
            </a:r>
            <a:r>
              <a:rPr lang="ru-RU" sz="2400" dirty="0" err="1">
                <a:solidFill>
                  <a:srgbClr val="000000"/>
                </a:solidFill>
                <a:latin typeface="Times New Roman" panose="02020603050405020304" pitchFamily="18" charset="0"/>
                <a:ea typeface="Times New Roman" panose="02020603050405020304" pitchFamily="18" charset="0"/>
              </a:rPr>
              <a:t>вихід</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дорівнює</a:t>
            </a:r>
            <a:r>
              <a:rPr lang="ru-RU" sz="2400" dirty="0">
                <a:solidFill>
                  <a:srgbClr val="000000"/>
                </a:solidFill>
                <a:latin typeface="Times New Roman" panose="02020603050405020304" pitchFamily="18" charset="0"/>
                <a:ea typeface="Times New Roman" panose="02020603050405020304" pitchFamily="18" charset="0"/>
              </a:rPr>
              <a:t> 1, </a:t>
            </a:r>
            <a:r>
              <a:rPr lang="ru-RU" sz="2400" dirty="0" err="1">
                <a:solidFill>
                  <a:srgbClr val="000000"/>
                </a:solidFill>
                <a:latin typeface="Times New Roman" panose="02020603050405020304" pitchFamily="18" charset="0"/>
                <a:ea typeface="Times New Roman" panose="02020603050405020304" pitchFamily="18" charset="0"/>
              </a:rPr>
              <a:t>інакше</a:t>
            </a:r>
            <a:r>
              <a:rPr lang="ru-RU" sz="2400" dirty="0">
                <a:solidFill>
                  <a:srgbClr val="000000"/>
                </a:solidFill>
                <a:latin typeface="Times New Roman" panose="02020603050405020304" pitchFamily="18" charset="0"/>
                <a:ea typeface="Times New Roman" panose="02020603050405020304" pitchFamily="18" charset="0"/>
              </a:rPr>
              <a:t> – 0.</a:t>
            </a:r>
            <a:r>
              <a:rPr lang="ru-RU" sz="2400" b="1" dirty="0">
                <a:solidFill>
                  <a:srgbClr val="000000"/>
                </a:solidFill>
                <a:latin typeface="Times New Roman" panose="02020603050405020304" pitchFamily="18" charset="0"/>
                <a:ea typeface="Times New Roman" panose="02020603050405020304" pitchFamily="18" charset="0"/>
              </a:rPr>
              <a:t> </a:t>
            </a:r>
            <a:endParaRPr lang="en-US" sz="24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400" dirty="0">
                <a:solidFill>
                  <a:srgbClr val="000000"/>
                </a:solidFill>
                <a:latin typeface="Times New Roman" panose="02020603050405020304" pitchFamily="18" charset="0"/>
                <a:ea typeface="Times New Roman" panose="02020603050405020304" pitchFamily="18" charset="0"/>
              </a:rPr>
              <a:t>Структура штучного нейрону наведена на рис. 7.4.2. </a:t>
            </a:r>
            <a:r>
              <a:rPr lang="en-US" sz="2400" dirty="0" err="1">
                <a:solidFill>
                  <a:srgbClr val="000000"/>
                </a:solidFill>
                <a:latin typeface="Times New Roman" panose="02020603050405020304" pitchFamily="18" charset="0"/>
                <a:ea typeface="Times New Roman" panose="02020603050405020304" pitchFamily="18" charset="0"/>
              </a:rPr>
              <a:t>Наразі</a:t>
            </a:r>
            <a:r>
              <a:rPr lang="en-US" sz="2400" dirty="0">
                <a:solidFill>
                  <a:srgbClr val="000000"/>
                </a:solidFill>
                <a:latin typeface="Times New Roman" panose="02020603050405020304" pitchFamily="18" charset="0"/>
                <a:ea typeface="Times New Roman" panose="02020603050405020304" pitchFamily="18" charset="0"/>
              </a:rPr>
              <a:t> існують </a:t>
            </a:r>
            <a:r>
              <a:rPr lang="en-US" sz="2400" dirty="0" err="1">
                <a:solidFill>
                  <a:srgbClr val="000000"/>
                </a:solidFill>
                <a:latin typeface="Times New Roman" panose="02020603050405020304" pitchFamily="18" charset="0"/>
                <a:ea typeface="Times New Roman" panose="02020603050405020304" pitchFamily="18" charset="0"/>
              </a:rPr>
              <a:t>різні</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моделі</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нейронів</a:t>
            </a:r>
            <a:r>
              <a:rPr lang="en-US"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Нейрони</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можуть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реалізуватись</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апаратно</a:t>
            </a:r>
            <a:r>
              <a:rPr lang="ru-RU" sz="2400" dirty="0">
                <a:solidFill>
                  <a:srgbClr val="000000"/>
                </a:solidFill>
                <a:latin typeface="Times New Roman" panose="02020603050405020304" pitchFamily="18" charset="0"/>
                <a:ea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rPr>
              <a:t>програмно</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Найбільше</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поширення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отримала</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програмна</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реалізація</a:t>
            </a:r>
            <a:r>
              <a:rPr lang="ru-RU" sz="2400" dirty="0">
                <a:solidFill>
                  <a:srgbClr val="000000"/>
                </a:solidFill>
                <a:latin typeface="Times New Roman" panose="02020603050405020304" pitchFamily="18" charset="0"/>
                <a:ea typeface="Times New Roman" panose="02020603050405020304" pitchFamily="18" charset="0"/>
              </a:rPr>
              <a:t> НМ – з </a:t>
            </a:r>
            <a:r>
              <a:rPr lang="ru-RU" sz="2400" dirty="0" err="1">
                <a:solidFill>
                  <a:srgbClr val="000000"/>
                </a:solidFill>
                <a:latin typeface="Times New Roman" panose="02020603050405020304" pitchFamily="18" charset="0"/>
                <a:ea typeface="Times New Roman" panose="02020603050405020304" pitchFamily="18" charset="0"/>
              </a:rPr>
              <a:t>використанням</a:t>
            </a:r>
            <a:r>
              <a:rPr lang="ru-RU" sz="2400" dirty="0">
                <a:solidFill>
                  <a:srgbClr val="000000"/>
                </a:solidFill>
                <a:latin typeface="Times New Roman" panose="02020603050405020304" pitchFamily="18" charset="0"/>
                <a:ea typeface="Times New Roman" panose="02020603050405020304" pitchFamily="18" charset="0"/>
              </a:rPr>
              <a:t> ЕОМ. Тому для </a:t>
            </a:r>
            <a:r>
              <a:rPr lang="ru-RU" sz="2400" dirty="0" err="1">
                <a:solidFill>
                  <a:srgbClr val="000000"/>
                </a:solidFill>
                <a:latin typeface="Times New Roman" panose="02020603050405020304" pitchFamily="18" charset="0"/>
                <a:ea typeface="Times New Roman" panose="02020603050405020304" pitchFamily="18" charset="0"/>
              </a:rPr>
              <a:t>вирішальної</a:t>
            </a:r>
            <a:r>
              <a:rPr lang="ru-RU" sz="2400" dirty="0">
                <a:solidFill>
                  <a:srgbClr val="000000"/>
                </a:solidFill>
                <a:latin typeface="Times New Roman" panose="02020603050405020304" pitchFamily="18" charset="0"/>
                <a:ea typeface="Times New Roman" panose="02020603050405020304" pitchFamily="18" charset="0"/>
              </a:rPr>
              <a:t> функції </a:t>
            </a:r>
            <a:r>
              <a:rPr lang="en-US" sz="2400" dirty="0">
                <a:solidFill>
                  <a:srgbClr val="000000"/>
                </a:solidFill>
                <a:latin typeface="Times New Roman" panose="02020603050405020304" pitchFamily="18" charset="0"/>
                <a:ea typeface="Times New Roman" panose="02020603050405020304" pitchFamily="18" charset="0"/>
              </a:rPr>
              <a:t>u</a:t>
            </a:r>
            <a:r>
              <a:rPr lang="ru-RU" sz="2400" dirty="0">
                <a:solidFill>
                  <a:srgbClr val="000000"/>
                </a:solidFill>
                <a:latin typeface="Times New Roman" panose="02020603050405020304" pitchFamily="18" charset="0"/>
                <a:ea typeface="Times New Roman" panose="02020603050405020304" pitchFamily="18" charset="0"/>
              </a:rPr>
              <a:t> = </a:t>
            </a:r>
            <a:r>
              <a:rPr lang="en-US" sz="2400" dirty="0">
                <a:solidFill>
                  <a:srgbClr val="000000"/>
                </a:solidFill>
                <a:latin typeface="Times New Roman" panose="02020603050405020304" pitchFamily="18" charset="0"/>
                <a:ea typeface="Times New Roman" panose="02020603050405020304" pitchFamily="18" charset="0"/>
              </a:rPr>
              <a:t>NET</a:t>
            </a:r>
            <a:r>
              <a:rPr lang="ru-RU" sz="2400" dirty="0">
                <a:solidFill>
                  <a:srgbClr val="000000"/>
                </a:solidFill>
                <a:latin typeface="Times New Roman" panose="02020603050405020304" pitchFamily="18" charset="0"/>
                <a:ea typeface="Times New Roman" panose="02020603050405020304" pitchFamily="18" charset="0"/>
              </a:rPr>
              <a:t> ≥ 0, для </a:t>
            </a:r>
            <a:r>
              <a:rPr lang="ru-RU" sz="2400" dirty="0" err="1">
                <a:solidFill>
                  <a:srgbClr val="000000"/>
                </a:solidFill>
                <a:latin typeface="Times New Roman" panose="02020603050405020304" pitchFamily="18" charset="0"/>
                <a:ea typeface="Times New Roman" panose="02020603050405020304" pitchFamily="18" charset="0"/>
              </a:rPr>
              <a:t>функцій</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активації</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z</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f</a:t>
            </a:r>
            <a:r>
              <a:rPr lang="en-US" sz="2400" baseline="-25000" dirty="0">
                <a:solidFill>
                  <a:srgbClr val="000000"/>
                </a:solidFill>
                <a:latin typeface="Times New Roman" panose="02020603050405020304" pitchFamily="18" charset="0"/>
                <a:ea typeface="Times New Roman" panose="02020603050405020304" pitchFamily="18" charset="0"/>
              </a:rPr>
              <a:t>a</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u</a:t>
            </a:r>
            <a:r>
              <a:rPr lang="ru-RU" sz="2400" dirty="0">
                <a:solidFill>
                  <a:srgbClr val="000000"/>
                </a:solidFill>
                <a:latin typeface="Times New Roman" panose="02020603050405020304" pitchFamily="18" charset="0"/>
                <a:ea typeface="Times New Roman" panose="02020603050405020304" pitchFamily="18" charset="0"/>
              </a:rPr>
              <a:t>) чи </a:t>
            </a:r>
            <a:r>
              <a:rPr lang="ru-RU" sz="2400" dirty="0" err="1">
                <a:solidFill>
                  <a:srgbClr val="000000"/>
                </a:solidFill>
                <a:latin typeface="Times New Roman" panose="02020603050405020304" pitchFamily="18" charset="0"/>
                <a:ea typeface="Times New Roman" panose="02020603050405020304" pitchFamily="18" charset="0"/>
              </a:rPr>
              <a:t>виходу</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a:solidFill>
                  <a:srgbClr val="000000"/>
                </a:solidFill>
                <a:latin typeface="Times New Roman" panose="02020603050405020304" pitchFamily="18" charset="0"/>
                <a:ea typeface="Times New Roman" panose="02020603050405020304" pitchFamily="18" charset="0"/>
              </a:rPr>
              <a:t>Y</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f</a:t>
            </a:r>
            <a:r>
              <a:rPr lang="ru-RU" sz="2400" baseline="-25000" dirty="0" err="1">
                <a:solidFill>
                  <a:srgbClr val="000000"/>
                </a:solidFill>
                <a:latin typeface="Times New Roman" panose="02020603050405020304" pitchFamily="18" charset="0"/>
                <a:ea typeface="Times New Roman" panose="02020603050405020304" pitchFamily="18" charset="0"/>
              </a:rPr>
              <a:t>вих</a:t>
            </a:r>
            <a:r>
              <a:rPr lang="ru-RU" sz="2400" dirty="0">
                <a:solidFill>
                  <a:srgbClr val="000000"/>
                </a:solidFill>
                <a:latin typeface="Times New Roman" panose="02020603050405020304" pitchFamily="18" charset="0"/>
                <a:ea typeface="Times New Roman" panose="02020603050405020304" pitchFamily="18" charset="0"/>
              </a:rPr>
              <a:t>(</a:t>
            </a:r>
            <a:r>
              <a:rPr lang="en-US" sz="2400" dirty="0">
                <a:solidFill>
                  <a:srgbClr val="000000"/>
                </a:solidFill>
                <a:latin typeface="Times New Roman" panose="02020603050405020304" pitchFamily="18" charset="0"/>
                <a:ea typeface="Times New Roman" panose="02020603050405020304" pitchFamily="18" charset="0"/>
              </a:rPr>
              <a:t>z</a:t>
            </a:r>
            <a:r>
              <a:rPr lang="ru-RU" sz="2400" dirty="0">
                <a:solidFill>
                  <a:srgbClr val="000000"/>
                </a:solidFill>
                <a:latin typeface="Times New Roman" panose="02020603050405020304" pitchFamily="18" charset="0"/>
                <a:ea typeface="Times New Roman" panose="02020603050405020304" pitchFamily="18" charset="0"/>
              </a:rPr>
              <a:t>) = </a:t>
            </a:r>
            <a:r>
              <a:rPr lang="en-US" sz="2400" dirty="0">
                <a:solidFill>
                  <a:srgbClr val="000000"/>
                </a:solidFill>
                <a:latin typeface="Times New Roman" panose="02020603050405020304" pitchFamily="18" charset="0"/>
                <a:ea typeface="Times New Roman" panose="02020603050405020304" pitchFamily="18" charset="0"/>
              </a:rPr>
              <a:t>OUT</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можуть</a:t>
            </a:r>
            <a:r>
              <a:rPr lang="ru-RU" sz="2400" dirty="0">
                <a:solidFill>
                  <a:srgbClr val="000000"/>
                </a:solidFill>
                <a:latin typeface="Times New Roman" panose="02020603050405020304" pitchFamily="18" charset="0"/>
                <a:ea typeface="Times New Roman" panose="02020603050405020304" pitchFamily="18" charset="0"/>
              </a:rPr>
              <a:t> бути </a:t>
            </a:r>
            <a:r>
              <a:rPr lang="ru-RU" sz="2400" dirty="0" err="1">
                <a:solidFill>
                  <a:srgbClr val="000000"/>
                </a:solidFill>
                <a:latin typeface="Times New Roman" panose="02020603050405020304" pitchFamily="18" charset="0"/>
                <a:ea typeface="Times New Roman" panose="02020603050405020304" pitchFamily="18" charset="0"/>
              </a:rPr>
              <a:t>використані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довільні</a:t>
            </a:r>
            <a:r>
              <a:rPr lang="ru-RU" sz="2400" dirty="0">
                <a:solidFill>
                  <a:srgbClr val="000000"/>
                </a:solidFill>
                <a:latin typeface="Times New Roman" panose="02020603050405020304" pitchFamily="18" charset="0"/>
                <a:ea typeface="Times New Roman" panose="02020603050405020304" pitchFamily="18" charset="0"/>
              </a:rPr>
              <a:t> </a:t>
            </a:r>
            <a:r>
              <a:rPr lang="ru-RU" sz="2400" b="1" i="1" dirty="0">
                <a:solidFill>
                  <a:srgbClr val="000000"/>
                </a:solidFill>
                <a:latin typeface="Times New Roman" panose="02020603050405020304" pitchFamily="18" charset="0"/>
                <a:ea typeface="Times New Roman" panose="02020603050405020304" pitchFamily="18" charset="0"/>
              </a:rPr>
              <a:t>функції будь-</a:t>
            </a:r>
            <a:r>
              <a:rPr lang="ru-RU" sz="2400" b="1" i="1" dirty="0" err="1">
                <a:solidFill>
                  <a:srgbClr val="000000"/>
                </a:solidFill>
                <a:latin typeface="Times New Roman" panose="02020603050405020304" pitchFamily="18" charset="0"/>
                <a:ea typeface="Times New Roman" panose="02020603050405020304" pitchFamily="18" charset="0"/>
              </a:rPr>
              <a:t>якої</a:t>
            </a:r>
            <a:r>
              <a:rPr lang="ru-RU" sz="2400" b="1" i="1" dirty="0">
                <a:solidFill>
                  <a:srgbClr val="000000"/>
                </a:solidFill>
                <a:latin typeface="Times New Roman" panose="02020603050405020304" pitchFamily="18" charset="0"/>
                <a:ea typeface="Times New Roman" panose="02020603050405020304" pitchFamily="18" charset="0"/>
              </a:rPr>
              <a:t> </a:t>
            </a:r>
            <a:r>
              <a:rPr lang="ru-RU" sz="2400" b="1" i="1" dirty="0" err="1">
                <a:solidFill>
                  <a:srgbClr val="000000"/>
                </a:solidFill>
                <a:latin typeface="Times New Roman" panose="02020603050405020304" pitchFamily="18" charset="0"/>
                <a:ea typeface="Times New Roman" panose="02020603050405020304" pitchFamily="18" charset="0"/>
              </a:rPr>
              <a:t>складності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Обмеження</a:t>
            </a:r>
            <a:r>
              <a:rPr lang="ru-RU" sz="2400" dirty="0">
                <a:solidFill>
                  <a:srgbClr val="000000"/>
                </a:solidFill>
                <a:latin typeface="Times New Roman" panose="02020603050405020304" pitchFamily="18" charset="0"/>
                <a:ea typeface="Times New Roman" panose="02020603050405020304" pitchFamily="18" charset="0"/>
              </a:rPr>
              <a:t> тут </a:t>
            </a:r>
            <a:r>
              <a:rPr lang="ru-RU" sz="2400" dirty="0" err="1">
                <a:solidFill>
                  <a:srgbClr val="000000"/>
                </a:solidFill>
                <a:latin typeface="Times New Roman" panose="02020603050405020304" pitchFamily="18" charset="0"/>
                <a:ea typeface="Times New Roman" panose="02020603050405020304" pitchFamily="18" charset="0"/>
              </a:rPr>
              <a:t>накладаються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лише</a:t>
            </a:r>
            <a:r>
              <a:rPr lang="ru-RU" sz="2400" dirty="0">
                <a:solidFill>
                  <a:srgbClr val="000000"/>
                </a:solidFill>
                <a:latin typeface="Times New Roman" panose="02020603050405020304" pitchFamily="18" charset="0"/>
                <a:ea typeface="Times New Roman" panose="02020603050405020304" pitchFamily="18" charset="0"/>
              </a:rPr>
              <a:t> з точки </a:t>
            </a:r>
            <a:r>
              <a:rPr lang="ru-RU" sz="2400" dirty="0" err="1">
                <a:solidFill>
                  <a:srgbClr val="000000"/>
                </a:solidFill>
                <a:latin typeface="Times New Roman" panose="02020603050405020304" pitchFamily="18" charset="0"/>
                <a:ea typeface="Times New Roman" panose="02020603050405020304" pitchFamily="18" charset="0"/>
              </a:rPr>
              <a:t>зору</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зменшення</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складності</a:t>
            </a:r>
            <a:r>
              <a:rPr lang="ru-RU" sz="2400" dirty="0">
                <a:solidFill>
                  <a:srgbClr val="000000"/>
                </a:solidFill>
                <a:latin typeface="Times New Roman" panose="02020603050405020304" pitchFamily="18" charset="0"/>
                <a:ea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rPr>
              <a:t>аналізу</a:t>
            </a:r>
            <a:r>
              <a:rPr lang="ru-RU" sz="2400" dirty="0">
                <a:solidFill>
                  <a:srgbClr val="000000"/>
                </a:solidFill>
                <a:latin typeface="Times New Roman" panose="02020603050405020304" pitchFamily="18" charset="0"/>
                <a:ea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rPr>
              <a:t>навчання</a:t>
            </a:r>
            <a:r>
              <a:rPr lang="ru-RU"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При</a:t>
            </a:r>
            <a:r>
              <a:rPr lang="en-US" sz="2400"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цьому</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кількість</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активаційних</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та</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вихідних</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функцій</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не</a:t>
            </a:r>
            <a:r>
              <a:rPr lang="en-US" sz="2400" b="1" i="1" dirty="0">
                <a:solidFill>
                  <a:srgbClr val="000000"/>
                </a:solidFill>
                <a:latin typeface="Times New Roman" panose="02020603050405020304" pitchFamily="18" charset="0"/>
                <a:ea typeface="Times New Roman" panose="02020603050405020304" pitchFamily="18" charset="0"/>
              </a:rPr>
              <a:t> </a:t>
            </a:r>
            <a:r>
              <a:rPr lang="en-US" sz="2400" b="1" i="1" dirty="0" err="1">
                <a:solidFill>
                  <a:srgbClr val="000000"/>
                </a:solidFill>
                <a:latin typeface="Times New Roman" panose="02020603050405020304" pitchFamily="18" charset="0"/>
                <a:ea typeface="Times New Roman" panose="02020603050405020304" pitchFamily="18" charset="0"/>
              </a:rPr>
              <a:t>обмежується</a:t>
            </a:r>
            <a:r>
              <a:rPr lang="en-US" sz="2400" dirty="0">
                <a:solidFill>
                  <a:srgbClr val="000000"/>
                </a:solidFill>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132562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39470" y="6207617"/>
            <a:ext cx="441146" cy="369332"/>
          </a:xfrm>
          <a:prstGeom prst="rect">
            <a:avLst/>
          </a:prstGeom>
          <a:noFill/>
        </p:spPr>
        <p:txBody>
          <a:bodyPr wrap="none" rtlCol="0">
            <a:spAutoFit/>
          </a:bodyPr>
          <a:lstStyle/>
          <a:p>
            <a:r>
              <a:rPr lang="en-US" dirty="0" smtClean="0"/>
              <a:t>24</a:t>
            </a:r>
            <a:endParaRPr lang="en-US" dirty="0"/>
          </a:p>
        </p:txBody>
      </p:sp>
      <p:pic>
        <p:nvPicPr>
          <p:cNvPr id="3" name="Рисунок 2"/>
          <p:cNvPicPr/>
          <p:nvPr/>
        </p:nvPicPr>
        <p:blipFill rotWithShape="1">
          <a:blip r:embed="rId2"/>
          <a:srcRect l="13163" t="18487" r="15903" b="32137"/>
          <a:stretch/>
        </p:blipFill>
        <p:spPr bwMode="auto">
          <a:xfrm>
            <a:off x="1777083" y="788495"/>
            <a:ext cx="9762387" cy="5071392"/>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4520485" y="6022951"/>
            <a:ext cx="4826899" cy="461665"/>
          </a:xfrm>
          <a:prstGeom prst="rect">
            <a:avLst/>
          </a:prstGeom>
          <a:noFill/>
        </p:spPr>
        <p:txBody>
          <a:bodyPr wrap="none" rtlCol="0">
            <a:spAutoFit/>
          </a:bodyPr>
          <a:lstStyle/>
          <a:p>
            <a:r>
              <a:rPr lang="uk-UA" sz="2400" dirty="0" smtClean="0">
                <a:latin typeface="Times New Roman" panose="02020603050405020304" pitchFamily="18" charset="0"/>
                <a:cs typeface="Times New Roman" panose="02020603050405020304" pitchFamily="18" charset="0"/>
              </a:rPr>
              <a:t>Рис.4 Структура штучного нейрона</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23965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39470" y="6156101"/>
            <a:ext cx="441146" cy="369332"/>
          </a:xfrm>
          <a:prstGeom prst="rect">
            <a:avLst/>
          </a:prstGeom>
          <a:noFill/>
        </p:spPr>
        <p:txBody>
          <a:bodyPr wrap="none" rtlCol="0">
            <a:spAutoFit/>
          </a:bodyPr>
          <a:lstStyle/>
          <a:p>
            <a:r>
              <a:rPr lang="en-US" dirty="0" smtClean="0"/>
              <a:t>25</a:t>
            </a:r>
            <a:endParaRPr lang="en-US" dirty="0"/>
          </a:p>
        </p:txBody>
      </p:sp>
      <p:sp>
        <p:nvSpPr>
          <p:cNvPr id="3" name="Прямоугольник 2"/>
          <p:cNvSpPr/>
          <p:nvPr/>
        </p:nvSpPr>
        <p:spPr>
          <a:xfrm>
            <a:off x="1429556" y="294715"/>
            <a:ext cx="9787943" cy="6140271"/>
          </a:xfrm>
          <a:prstGeom prst="rect">
            <a:avLst/>
          </a:prstGeom>
        </p:spPr>
        <p:txBody>
          <a:bodyPr wrap="square">
            <a:spAutoFit/>
          </a:bodyPr>
          <a:lstStyle/>
          <a:p>
            <a:pPr marL="449580" marR="3175" indent="359410" algn="just">
              <a:lnSpc>
                <a:spcPct val="112000"/>
              </a:lnSpc>
              <a:spcAft>
                <a:spcPts val="185"/>
              </a:spcAft>
            </a:pP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існують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моделі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160"/>
              </a:spcAft>
            </a:pPr>
            <a:r>
              <a:rPr lang="ru-RU" sz="2200" dirty="0">
                <a:solidFill>
                  <a:srgbClr val="000000"/>
                </a:solidFill>
                <a:latin typeface="Times New Roman" panose="02020603050405020304" pitchFamily="18" charset="0"/>
                <a:ea typeface="Sylfaen" panose="010A0502050306030303" pitchFamily="18" charset="0"/>
                <a:cs typeface="Times New Roman" panose="02020603050405020304" pitchFamily="18" charset="0"/>
              </a:rPr>
              <a:t>−</a:t>
            </a:r>
            <a:r>
              <a:rPr lang="ru-RU" sz="22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введенням</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конденсатора та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джерела</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струму у входи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електронного</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підсилювача</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що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дозволяє</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аналізувати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динамічні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процеси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49580" marR="3175" indent="359410" algn="just">
              <a:lnSpc>
                <a:spcPct val="112000"/>
              </a:lnSpc>
              <a:spcAft>
                <a:spcPts val="25"/>
              </a:spcAft>
            </a:pPr>
            <a:r>
              <a:rPr lang="ru-RU" sz="2200" dirty="0">
                <a:solidFill>
                  <a:srgbClr val="000000"/>
                </a:solidFill>
                <a:latin typeface="Times New Roman" panose="02020603050405020304" pitchFamily="18" charset="0"/>
                <a:ea typeface="Sylfaen" panose="010A0502050306030303" pitchFamily="18" charset="0"/>
                <a:cs typeface="Times New Roman" panose="02020603050405020304" pitchFamily="18" charset="0"/>
              </a:rPr>
              <a:t>−</a:t>
            </a:r>
            <a:r>
              <a:rPr lang="ru-RU" sz="22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добутком</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змінних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визначенні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нерівності </a:t>
            </a: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NET</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 </a:t>
            </a:r>
            <a:r>
              <a:rPr lang="ru-RU" sz="2200" dirty="0">
                <a:solidFill>
                  <a:srgbClr val="000000"/>
                </a:solidFill>
                <a:latin typeface="Times New Roman" panose="02020603050405020304" pitchFamily="18" charset="0"/>
                <a:ea typeface="Sylfaen" panose="010A0502050306030303" pitchFamily="18" charset="0"/>
                <a:cs typeface="Times New Roman" panose="02020603050405020304" pitchFamily="18" charset="0"/>
              </a:rPr>
              <a:t>−</a:t>
            </a:r>
            <a:r>
              <a:rPr lang="ru-RU" sz="22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використанням</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нелінійної</a:t>
            </a:r>
            <a:r>
              <a:rPr lang="ru-RU" sz="22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залежності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визначенні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нерівності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180"/>
              </a:spcAft>
            </a:pP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NET</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≥0 (в тому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числі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функції </a:t>
            </a:r>
            <a:r>
              <a:rPr lang="ru-RU" sz="2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еліпса</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175"/>
              </a:spcAft>
            </a:pPr>
            <a:r>
              <a:rPr lang="ru-RU" sz="2200" dirty="0">
                <a:solidFill>
                  <a:srgbClr val="000000"/>
                </a:solidFill>
                <a:latin typeface="Times New Roman" panose="02020603050405020304" pitchFamily="18" charset="0"/>
                <a:ea typeface="Sylfaen" panose="010A0502050306030303" pitchFamily="18" charset="0"/>
                <a:cs typeface="Times New Roman" panose="02020603050405020304" pitchFamily="18" charset="0"/>
              </a:rPr>
              <a:t>−</a:t>
            </a:r>
            <a:r>
              <a:rPr lang="ru-RU" sz="22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урахуванням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взаємного</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відношення</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підсумку</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збуджуючих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сигналів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до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підсумку</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гальмуючих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вхідних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сигналів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тощо</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170" marR="3175" indent="359410" algn="just">
              <a:lnSpc>
                <a:spcPct val="112000"/>
              </a:lnSpc>
              <a:spcAft>
                <a:spcPts val="25"/>
              </a:spcAft>
            </a:pP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Слід</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нагадати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що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розміщення</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вирішальних</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функцій</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просторі</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ознак</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є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невизначеним</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для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розділу</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класів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можна</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використати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безліч</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вирішальних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функцій</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Найліпшим</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вважається</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її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розміщення</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рівній</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відстані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від</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об’єктів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різних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класів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449580" marR="3175" indent="359410" algn="just">
              <a:lnSpc>
                <a:spcPct val="112000"/>
              </a:lnSpc>
              <a:spcAft>
                <a:spcPts val="25"/>
              </a:spcAft>
            </a:pP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Прості</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функції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є базисом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створення</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потужних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мереж. </a:t>
            </a: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ru-RU" sz="2200" b="1" i="1"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Нейробіолог</a:t>
            </a:r>
            <a:r>
              <a:rPr lang="ru-RU" sz="2200" b="1" i="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США Ф. </a:t>
            </a:r>
            <a:r>
              <a:rPr lang="ru-RU" sz="22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Розенблатт</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виконав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моделювання</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персептрону</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багатошарової</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НМ з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ваговими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коефіцієнтами</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прямих</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зв’язків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між</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шарами.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Кожний</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шар має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довільну</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2321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42501" y="6220496"/>
            <a:ext cx="441146" cy="369332"/>
          </a:xfrm>
          <a:prstGeom prst="rect">
            <a:avLst/>
          </a:prstGeom>
          <a:noFill/>
        </p:spPr>
        <p:txBody>
          <a:bodyPr wrap="none" rtlCol="0">
            <a:spAutoFit/>
          </a:bodyPr>
          <a:lstStyle/>
          <a:p>
            <a:r>
              <a:rPr lang="en-US" dirty="0" smtClean="0"/>
              <a:t>26</a:t>
            </a:r>
            <a:endParaRPr lang="en-US" dirty="0"/>
          </a:p>
        </p:txBody>
      </p:sp>
      <p:sp>
        <p:nvSpPr>
          <p:cNvPr id="3" name="Прямоугольник 2"/>
          <p:cNvSpPr/>
          <p:nvPr/>
        </p:nvSpPr>
        <p:spPr>
          <a:xfrm>
            <a:off x="1682839" y="328301"/>
            <a:ext cx="9959662" cy="1302023"/>
          </a:xfrm>
          <a:prstGeom prst="rect">
            <a:avLst/>
          </a:prstGeom>
        </p:spPr>
        <p:txBody>
          <a:bodyPr wrap="square">
            <a:spAutoFit/>
          </a:bodyPr>
          <a:lstStyle/>
          <a:p>
            <a:pPr marL="90170" marR="3175" indent="359410" algn="just">
              <a:lnSpc>
                <a:spcPct val="112000"/>
              </a:lnSpc>
              <a:spcAft>
                <a:spcPts val="25"/>
              </a:spcAft>
            </a:pP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Наразі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НМ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розглядаються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з’єднані</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між</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собою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шари</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кожний</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яких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вміщує</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деяку</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які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обмінюються</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інформацією</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використанням</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прямих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зворотних</a:t>
            </a: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зв’язків (рис. </a:t>
            </a:r>
            <a:r>
              <a:rPr lang="ru-RU" sz="24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a:t>
            </a:r>
            <a:endParaRPr lang="en-US"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4" name="Рисунок 3"/>
          <p:cNvPicPr/>
          <p:nvPr/>
        </p:nvPicPr>
        <p:blipFill rotWithShape="1">
          <a:blip r:embed="rId2"/>
          <a:srcRect l="32615" t="38845" r="32576" b="29563"/>
          <a:stretch/>
        </p:blipFill>
        <p:spPr bwMode="auto">
          <a:xfrm>
            <a:off x="1844036" y="1630324"/>
            <a:ext cx="9038612" cy="4590172"/>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3652390" y="6128163"/>
            <a:ext cx="6020559" cy="461665"/>
          </a:xfrm>
          <a:prstGeom prst="rect">
            <a:avLst/>
          </a:prstGeom>
          <a:noFill/>
        </p:spPr>
        <p:txBody>
          <a:bodyPr wrap="none" rtlCol="0">
            <a:spAutoFit/>
          </a:bodyPr>
          <a:lstStyle/>
          <a:p>
            <a:r>
              <a:rPr lang="uk-UA" sz="2400" dirty="0" smtClean="0">
                <a:latin typeface="Times New Roman" panose="02020603050405020304" pitchFamily="18" charset="0"/>
                <a:cs typeface="Times New Roman" panose="02020603050405020304" pitchFamily="18" charset="0"/>
              </a:rPr>
              <a:t>Рис.5. </a:t>
            </a:r>
            <a:r>
              <a:rPr lang="uk-UA" sz="2400" dirty="0" err="1" smtClean="0">
                <a:latin typeface="Times New Roman" panose="02020603050405020304" pitchFamily="18" charset="0"/>
                <a:cs typeface="Times New Roman" panose="02020603050405020304" pitchFamily="18" charset="0"/>
              </a:rPr>
              <a:t>Нейромережа</a:t>
            </a:r>
            <a:r>
              <a:rPr lang="uk-UA" sz="2400" dirty="0" smtClean="0">
                <a:latin typeface="Times New Roman" panose="02020603050405020304" pitchFamily="18" charset="0"/>
                <a:cs typeface="Times New Roman" panose="02020603050405020304" pitchFamily="18" charset="0"/>
              </a:rPr>
              <a:t> зі </a:t>
            </a:r>
            <a:r>
              <a:rPr lang="uk-UA" sz="2400" dirty="0" err="1" smtClean="0">
                <a:latin typeface="Times New Roman" panose="02020603050405020304" pitchFamily="18" charset="0"/>
                <a:cs typeface="Times New Roman" panose="02020603050405020304" pitchFamily="18" charset="0"/>
              </a:rPr>
              <a:t>зворотніми</a:t>
            </a:r>
            <a:r>
              <a:rPr lang="uk-UA" sz="2400" dirty="0" smtClean="0">
                <a:latin typeface="Times New Roman" panose="02020603050405020304" pitchFamily="18" charset="0"/>
                <a:cs typeface="Times New Roman" panose="02020603050405020304" pitchFamily="18" charset="0"/>
              </a:rPr>
              <a:t> зв’язками</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143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84169" y="6439437"/>
            <a:ext cx="312906" cy="369332"/>
          </a:xfrm>
          <a:prstGeom prst="rect">
            <a:avLst/>
          </a:prstGeom>
          <a:noFill/>
        </p:spPr>
        <p:txBody>
          <a:bodyPr wrap="none" rtlCol="0">
            <a:spAutoFit/>
          </a:bodyPr>
          <a:lstStyle/>
          <a:p>
            <a:r>
              <a:rPr lang="ru-RU" dirty="0" smtClean="0"/>
              <a:t>3</a:t>
            </a:r>
            <a:endParaRPr lang="en-US" dirty="0"/>
          </a:p>
        </p:txBody>
      </p:sp>
      <p:sp>
        <p:nvSpPr>
          <p:cNvPr id="3" name="Прямоугольник 2"/>
          <p:cNvSpPr/>
          <p:nvPr/>
        </p:nvSpPr>
        <p:spPr>
          <a:xfrm>
            <a:off x="1747233" y="197759"/>
            <a:ext cx="10036935" cy="3170099"/>
          </a:xfrm>
          <a:prstGeom prst="rect">
            <a:avLst/>
          </a:prstGeom>
        </p:spPr>
        <p:txBody>
          <a:bodyPr wrap="square">
            <a:spAutoFit/>
          </a:bodyPr>
          <a:lstStyle/>
          <a:p>
            <a:pPr indent="342900" algn="just">
              <a:spcAft>
                <a:spcPts val="0"/>
              </a:spcAft>
            </a:pPr>
            <a:r>
              <a:rPr lang="uk-UA" sz="2000" b="1" dirty="0">
                <a:latin typeface="Times New Roman" panose="02020603050405020304" pitchFamily="18" charset="0"/>
                <a:ea typeface="Times New Roman" panose="02020603050405020304" pitchFamily="18" charset="0"/>
              </a:rPr>
              <a:t>Інтелектуальна задача</a:t>
            </a:r>
            <a:r>
              <a:rPr lang="uk-UA" sz="2000" dirty="0">
                <a:latin typeface="Times New Roman" panose="02020603050405020304" pitchFamily="18" charset="0"/>
                <a:ea typeface="Times New Roman" panose="02020603050405020304" pitchFamily="18" charset="0"/>
              </a:rPr>
              <a:t> – це процес знаходження алгоритму рішення певного класу задач. Інтелектуальними задачами є задачі, для розв’язання яких немає чітко заданого алгоритму, який завжди приводить до потрібного результату, а інтелектуальною діяльністю можна назвати процес вирішення інтелектуальних задач. Прикладом інтелектуальної задачі є розпізнавання образів, тобто визначення належності об’єкта, що спостерігається, до однієї із заздалегідь визначених категорій.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Інтелектуальним задачам </a:t>
            </a:r>
            <a:r>
              <a:rPr lang="uk-UA" sz="2000" i="1" dirty="0">
                <a:latin typeface="Times New Roman" panose="02020603050405020304" pitchFamily="18" charset="0"/>
                <a:ea typeface="Times New Roman" panose="02020603050405020304" pitchFamily="18" charset="0"/>
              </a:rPr>
              <a:t>властиві</a:t>
            </a:r>
            <a:r>
              <a:rPr lang="uk-UA" sz="2000" dirty="0">
                <a:latin typeface="Times New Roman" panose="02020603050405020304" pitchFamily="18" charset="0"/>
                <a:ea typeface="Times New Roman" panose="02020603050405020304" pitchFamily="18" charset="0"/>
              </a:rPr>
              <a:t> неповнота, неточність та суперечливість знань, а також велика розмірність простору рішень, що не дає змоги розв’язувати їх простим перебором. У таких задачах часто немає чітких критеріїв для вибору оптимального рішення, а сама задача не завжди цілком формалізується. </a:t>
            </a:r>
            <a:endParaRPr lang="en-US" sz="2000" dirty="0">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1747232" y="3367858"/>
            <a:ext cx="10036935" cy="3170099"/>
          </a:xfrm>
          <a:prstGeom prst="rect">
            <a:avLst/>
          </a:prstGeom>
        </p:spPr>
        <p:txBody>
          <a:bodyPr wrap="square">
            <a:spAutoFit/>
          </a:bodyPr>
          <a:lstStyle/>
          <a:p>
            <a:pPr indent="342900" algn="just">
              <a:spcAft>
                <a:spcPts val="0"/>
              </a:spcAft>
            </a:pPr>
            <a:r>
              <a:rPr lang="uk-UA" sz="2000" b="1" dirty="0">
                <a:latin typeface="Times New Roman" panose="02020603050405020304" pitchFamily="18" charset="0"/>
                <a:ea typeface="Times New Roman" panose="02020603050405020304" pitchFamily="18" charset="0"/>
              </a:rPr>
              <a:t>Основними властивостями інтелектуальних задач</a:t>
            </a:r>
            <a:r>
              <a:rPr lang="uk-UA" sz="2000" dirty="0">
                <a:latin typeface="Times New Roman" panose="02020603050405020304" pitchFamily="18" charset="0"/>
                <a:ea typeface="Times New Roman" panose="02020603050405020304" pitchFamily="18" charset="0"/>
              </a:rPr>
              <a:t> є:</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символьне подання умов задачі;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відсутність чіткої постановки задачі;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відсутність прийнятного для практичного використання алгоритму рішення, який завжди забезпечує правильний результат;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неповнота, неточність та суперечливість знань;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відсутність чітких однозначних критеріїв вибору оптимального рішення;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велика розмірність простору рішень.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Інтелектуальні задачі часто називають неформалізованими задачами, багато з них які розв’язуються інтелектуальними системами.</a:t>
            </a: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814305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52349" y="6310648"/>
            <a:ext cx="312906" cy="369332"/>
          </a:xfrm>
          <a:prstGeom prst="rect">
            <a:avLst/>
          </a:prstGeom>
          <a:noFill/>
        </p:spPr>
        <p:txBody>
          <a:bodyPr wrap="none" rtlCol="0">
            <a:spAutoFit/>
          </a:bodyPr>
          <a:lstStyle/>
          <a:p>
            <a:r>
              <a:rPr lang="ru-RU" dirty="0" smtClean="0"/>
              <a:t>4</a:t>
            </a:r>
            <a:endParaRPr lang="en-US" dirty="0"/>
          </a:p>
        </p:txBody>
      </p:sp>
      <p:sp>
        <p:nvSpPr>
          <p:cNvPr id="3" name="Прямоугольник 2"/>
          <p:cNvSpPr/>
          <p:nvPr/>
        </p:nvSpPr>
        <p:spPr>
          <a:xfrm>
            <a:off x="1876022" y="124339"/>
            <a:ext cx="9676327" cy="6555641"/>
          </a:xfrm>
          <a:prstGeom prst="rect">
            <a:avLst/>
          </a:prstGeom>
        </p:spPr>
        <p:txBody>
          <a:bodyPr wrap="square">
            <a:spAutoFit/>
          </a:bodyPr>
          <a:lstStyle/>
          <a:p>
            <a:pPr indent="342900" algn="ctr">
              <a:spcBef>
                <a:spcPts val="2000"/>
              </a:spcBef>
              <a:spcAft>
                <a:spcPts val="0"/>
              </a:spcAft>
            </a:pPr>
            <a:r>
              <a:rPr lang="uk-UA" sz="2000" b="1" dirty="0">
                <a:latin typeface="Times New Roman" panose="02020603050405020304" pitchFamily="18" charset="0"/>
                <a:cs typeface="Arial" panose="020B0604020202020204" pitchFamily="34" charset="0"/>
              </a:rPr>
              <a:t>Напрямки досліджень в галузі штучного інтелекту</a:t>
            </a:r>
            <a:endParaRPr lang="en-US" sz="2000" b="1" i="1" dirty="0">
              <a:latin typeface="Times New Roman" panose="02020603050405020304" pitchFamily="18" charset="0"/>
              <a:cs typeface="Arial" panose="020B0604020202020204" pitchFamily="34"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В дослідженнях у галузі штучного інтелекту склалося два головних напрямки: біонічний і прагматичний.</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b="1" dirty="0">
                <a:latin typeface="Times New Roman" panose="02020603050405020304" pitchFamily="18" charset="0"/>
                <a:ea typeface="Times New Roman" panose="02020603050405020304" pitchFamily="18" charset="0"/>
              </a:rPr>
              <a:t>Біонічний напрямок</a:t>
            </a:r>
            <a:r>
              <a:rPr lang="uk-UA" sz="2000" dirty="0">
                <a:latin typeface="Times New Roman" panose="02020603050405020304" pitchFamily="18" charset="0"/>
                <a:ea typeface="Times New Roman" panose="02020603050405020304" pitchFamily="18" charset="0"/>
              </a:rPr>
              <a:t> досліджень в галузі штучного інтелекту засновано на припущенні про те, що якщо в штучній системі відтворити структури і процеси людського мозку, то й результати вирішення завдань такою системою будуть подібні до результатів, що отримує людина. В цьому напрямку досліджень виділяються:</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b="1" dirty="0" err="1">
                <a:latin typeface="Times New Roman" panose="02020603050405020304" pitchFamily="18" charset="0"/>
                <a:ea typeface="Times New Roman" panose="02020603050405020304" pitchFamily="18" charset="0"/>
              </a:rPr>
              <a:t>Нейромережні</a:t>
            </a:r>
            <a:r>
              <a:rPr lang="uk-UA" sz="2000" b="1" dirty="0">
                <a:latin typeface="Times New Roman" panose="02020603050405020304" pitchFamily="18" charset="0"/>
                <a:ea typeface="Times New Roman" panose="02020603050405020304" pitchFamily="18" charset="0"/>
              </a:rPr>
              <a:t> алгоритми.</a:t>
            </a:r>
            <a:r>
              <a:rPr lang="uk-UA" sz="2000" dirty="0">
                <a:latin typeface="Times New Roman" panose="02020603050405020304" pitchFamily="18" charset="0"/>
                <a:ea typeface="Times New Roman" panose="02020603050405020304" pitchFamily="18" charset="0"/>
              </a:rPr>
              <a:t> В його основі лежать системи елементів, які подібно до нейронів головного мозку здатні відтворювати деякі інтелектуальні функції. Прикладні системи, розроблені на основі цього підходу, називаються нейронними мережами.</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b="1" dirty="0">
                <a:latin typeface="Times New Roman" panose="02020603050405020304" pitchFamily="18" charset="0"/>
                <a:ea typeface="Times New Roman" panose="02020603050405020304" pitchFamily="18" charset="0"/>
              </a:rPr>
              <a:t>Структурно-евристичний підхід.</a:t>
            </a:r>
            <a:r>
              <a:rPr lang="uk-UA" sz="2000" dirty="0">
                <a:latin typeface="Times New Roman" panose="02020603050405020304" pitchFamily="18" charset="0"/>
                <a:ea typeface="Times New Roman" panose="02020603050405020304" pitchFamily="18" charset="0"/>
              </a:rPr>
              <a:t> В його основі лежать знання про поведінку </a:t>
            </a:r>
            <a:r>
              <a:rPr lang="uk-UA" sz="2000" dirty="0" err="1">
                <a:latin typeface="Times New Roman" panose="02020603050405020304" pitchFamily="18" charset="0"/>
                <a:ea typeface="Times New Roman" panose="02020603050405020304" pitchFamily="18" charset="0"/>
              </a:rPr>
              <a:t>спостережувального</a:t>
            </a:r>
            <a:r>
              <a:rPr lang="uk-UA" sz="2000" dirty="0">
                <a:latin typeface="Times New Roman" panose="02020603050405020304" pitchFamily="18" charset="0"/>
                <a:ea typeface="Times New Roman" panose="02020603050405020304" pitchFamily="18" charset="0"/>
              </a:rPr>
              <a:t> об'єкта або групи об'єктів і міркування про ті структури, які могли б забезпечити реалізацію спостережуваних форм поведінки. Прикладом подібних систем служать </a:t>
            </a:r>
            <a:r>
              <a:rPr lang="uk-UA" sz="2000" dirty="0" err="1">
                <a:latin typeface="Times New Roman" panose="02020603050405020304" pitchFamily="18" charset="0"/>
                <a:ea typeface="Times New Roman" panose="02020603050405020304" pitchFamily="18" charset="0"/>
              </a:rPr>
              <a:t>мультиагентні</a:t>
            </a:r>
            <a:r>
              <a:rPr lang="uk-UA" sz="2000" dirty="0">
                <a:latin typeface="Times New Roman" panose="02020603050405020304" pitchFamily="18" charset="0"/>
                <a:ea typeface="Times New Roman" panose="02020603050405020304" pitchFamily="18" charset="0"/>
              </a:rPr>
              <a:t> системи.</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b="1" dirty="0">
                <a:latin typeface="Times New Roman" panose="02020603050405020304" pitchFamily="18" charset="0"/>
                <a:ea typeface="Times New Roman" panose="02020603050405020304" pitchFamily="18" charset="0"/>
              </a:rPr>
              <a:t>Еволюційні алгоритми.</a:t>
            </a:r>
            <a:r>
              <a:rPr lang="uk-UA" sz="2000" dirty="0">
                <a:latin typeface="Times New Roman" panose="02020603050405020304" pitchFamily="18" charset="0"/>
                <a:ea typeface="Times New Roman" panose="02020603050405020304" pitchFamily="18" charset="0"/>
              </a:rPr>
              <a:t> В цьому випадку можна вирішити завдання, що формулюється в термінах </a:t>
            </a:r>
            <a:r>
              <a:rPr lang="uk-UA" sz="2000" dirty="0" err="1">
                <a:latin typeface="Times New Roman" panose="02020603050405020304" pitchFamily="18" charset="0"/>
                <a:ea typeface="Times New Roman" panose="02020603050405020304" pitchFamily="18" charset="0"/>
              </a:rPr>
              <a:t>еволюціонуючої</a:t>
            </a:r>
            <a:r>
              <a:rPr lang="uk-UA" sz="2000" dirty="0">
                <a:latin typeface="Times New Roman" panose="02020603050405020304" pitchFamily="18" charset="0"/>
                <a:ea typeface="Times New Roman" panose="02020603050405020304" pitchFamily="18" charset="0"/>
              </a:rPr>
              <a:t> популяції організмів - сукупності підсистем, що протидіють і співпрацюють, в результаті функціонування яких забезпечується необхідна рівновага (стійкість) всієї системи в умовах постійно змінних впливів середовища. Такого роду підхід реалізовано в прикладних системах на основі генетичних алгоритмів.</a:t>
            </a: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00367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97048" y="6387921"/>
            <a:ext cx="312906" cy="369332"/>
          </a:xfrm>
          <a:prstGeom prst="rect">
            <a:avLst/>
          </a:prstGeom>
          <a:noFill/>
        </p:spPr>
        <p:txBody>
          <a:bodyPr wrap="none" rtlCol="0">
            <a:spAutoFit/>
          </a:bodyPr>
          <a:lstStyle/>
          <a:p>
            <a:r>
              <a:rPr lang="ru-RU" dirty="0" smtClean="0"/>
              <a:t>5</a:t>
            </a:r>
            <a:endParaRPr lang="en-US" dirty="0"/>
          </a:p>
        </p:txBody>
      </p:sp>
      <p:sp>
        <p:nvSpPr>
          <p:cNvPr id="3" name="Прямоугольник 2"/>
          <p:cNvSpPr/>
          <p:nvPr/>
        </p:nvSpPr>
        <p:spPr>
          <a:xfrm>
            <a:off x="1674253" y="406577"/>
            <a:ext cx="9968248" cy="6186309"/>
          </a:xfrm>
          <a:prstGeom prst="rect">
            <a:avLst/>
          </a:prstGeom>
        </p:spPr>
        <p:txBody>
          <a:bodyPr wrap="square">
            <a:spAutoFit/>
          </a:bodyPr>
          <a:lstStyle/>
          <a:p>
            <a:pPr indent="342900" algn="just">
              <a:spcAft>
                <a:spcPts val="0"/>
              </a:spcAft>
            </a:pPr>
            <a:r>
              <a:rPr lang="uk-UA" sz="2200" b="1" dirty="0">
                <a:latin typeface="Times New Roman" panose="02020603050405020304" pitchFamily="18" charset="0"/>
                <a:ea typeface="Times New Roman" panose="02020603050405020304" pitchFamily="18" charset="0"/>
              </a:rPr>
              <a:t>Нечітка логіка. </a:t>
            </a:r>
            <a:r>
              <a:rPr lang="uk-UA" sz="2200" dirty="0">
                <a:latin typeface="Times New Roman" panose="02020603050405020304" pitchFamily="18" charset="0"/>
                <a:ea typeface="Times New Roman" panose="02020603050405020304" pitchFamily="18" charset="0"/>
              </a:rPr>
              <a:t>Найбільш вражаючим в людському інтелекті є здатність приймати правильні рішення в умовах неповної та нечіткої інформації. Побудова моделей наближених роздумів людини і використання їх в комп'ютерних системах представляє сьогодні одну з найважливіших проблем науки. "Штучний інтелект", який легко вирішує завдання управління складними технічними комплексами, часто є безпорадним в простих ситуаціях повсякденного життя. Для створення інтелектуальних систем, здатних адекватно взаємодіяти з людиною, потрібно застосовувати новий математичний апарат, який переводить неоднозначні життєві твердження в мову чітких і формальних математичних формул. </a:t>
            </a:r>
            <a:endParaRPr lang="en-US" sz="2200" dirty="0">
              <a:latin typeface="Times New Roman" panose="02020603050405020304" pitchFamily="18" charset="0"/>
              <a:ea typeface="Times New Roman" panose="02020603050405020304" pitchFamily="18" charset="0"/>
            </a:endParaRPr>
          </a:p>
          <a:p>
            <a:pPr indent="342900" algn="just">
              <a:spcAft>
                <a:spcPts val="0"/>
              </a:spcAft>
            </a:pPr>
            <a:r>
              <a:rPr lang="uk-UA" sz="2200" b="1" dirty="0">
                <a:latin typeface="Times New Roman" panose="02020603050405020304" pitchFamily="18" charset="0"/>
                <a:ea typeface="Times New Roman" panose="02020603050405020304" pitchFamily="18" charset="0"/>
              </a:rPr>
              <a:t>Прагматичний напрямок</a:t>
            </a:r>
            <a:r>
              <a:rPr lang="uk-UA" sz="2200" dirty="0">
                <a:latin typeface="Times New Roman" panose="02020603050405020304" pitchFamily="18" charset="0"/>
                <a:ea typeface="Times New Roman" panose="02020603050405020304" pitchFamily="18" charset="0"/>
              </a:rPr>
              <a:t> ґрунтується на припущенні про те, що розумова діяльність людини є «чорним ящиком». Але, якщо результат функціонування штучної системи збігається із результатом діяльності експерта, то таку систему можна визнати інтелектуальною незалежно від способів отримання цього результату. При такому підході не ставиться питання про адекватність використаних в комп'ютері структур і методів до тих структур чи методів, якими користується в аналогічних ситуаціях людина, а розглядається лише кінцевий результат вирішення конкретних завдань.</a:t>
            </a:r>
            <a:endParaRPr lang="en-US" sz="2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1798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71290" y="6452315"/>
            <a:ext cx="312906" cy="369332"/>
          </a:xfrm>
          <a:prstGeom prst="rect">
            <a:avLst/>
          </a:prstGeom>
          <a:noFill/>
        </p:spPr>
        <p:txBody>
          <a:bodyPr wrap="none" rtlCol="0">
            <a:spAutoFit/>
          </a:bodyPr>
          <a:lstStyle/>
          <a:p>
            <a:r>
              <a:rPr lang="ru-RU" dirty="0" smtClean="0"/>
              <a:t>6</a:t>
            </a:r>
            <a:endParaRPr lang="en-US" dirty="0"/>
          </a:p>
        </p:txBody>
      </p:sp>
      <p:sp>
        <p:nvSpPr>
          <p:cNvPr id="3" name="Прямоугольник 2"/>
          <p:cNvSpPr/>
          <p:nvPr/>
        </p:nvSpPr>
        <p:spPr>
          <a:xfrm>
            <a:off x="1506827" y="578157"/>
            <a:ext cx="10032643" cy="5786199"/>
          </a:xfrm>
          <a:prstGeom prst="rect">
            <a:avLst/>
          </a:prstGeom>
        </p:spPr>
        <p:txBody>
          <a:bodyPr wrap="square">
            <a:spAutoFit/>
          </a:bodyPr>
          <a:lstStyle/>
          <a:p>
            <a:pPr indent="342900" algn="just">
              <a:spcBef>
                <a:spcPts val="1200"/>
              </a:spcBef>
              <a:spcAft>
                <a:spcPts val="1200"/>
              </a:spcAft>
            </a:pPr>
            <a:r>
              <a:rPr lang="uk-UA" sz="2000" b="1" dirty="0">
                <a:latin typeface="Times New Roman" panose="02020603050405020304" pitchFamily="18" charset="0"/>
                <a:cs typeface="Arial" panose="020B0604020202020204" pitchFamily="34" charset="0"/>
              </a:rPr>
              <a:t>Розпізнавання образів</a:t>
            </a:r>
            <a:endParaRPr lang="en-US" sz="2000" b="1" dirty="0">
              <a:latin typeface="Times New Roman" panose="02020603050405020304" pitchFamily="18" charset="0"/>
              <a:cs typeface="Arial" panose="020B0604020202020204" pitchFamily="34"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Це напрямок, що сформувався від зародження ШІ, на зараз це самостійна наука. Основним підходом є опис класів об’єктів через значення вагомих ознак. Кожному об’єкту ставиться у відповідність матриця ознак за якою відбувається розпізнавання. Для поділу об’єктів на класи використовують спеціальні математичні процедури і функції.</a:t>
            </a:r>
            <a:endParaRPr lang="en-US" sz="2000" dirty="0">
              <a:latin typeface="Times New Roman" panose="02020603050405020304" pitchFamily="18" charset="0"/>
              <a:ea typeface="Times New Roman" panose="02020603050405020304" pitchFamily="18" charset="0"/>
            </a:endParaRPr>
          </a:p>
          <a:p>
            <a:pPr indent="342900" algn="just">
              <a:spcBef>
                <a:spcPts val="1200"/>
              </a:spcBef>
              <a:spcAft>
                <a:spcPts val="1200"/>
              </a:spcAft>
            </a:pPr>
            <a:r>
              <a:rPr lang="uk-UA" sz="2000" b="1" dirty="0">
                <a:latin typeface="Times New Roman" panose="02020603050405020304" pitchFamily="18" charset="0"/>
                <a:cs typeface="Arial" panose="020B0604020202020204" pitchFamily="34" charset="0"/>
              </a:rPr>
              <a:t>Нейронні мережі</a:t>
            </a:r>
            <a:endParaRPr lang="en-US" sz="2000" b="1" dirty="0">
              <a:latin typeface="Times New Roman" panose="02020603050405020304" pitchFamily="18" charset="0"/>
              <a:cs typeface="Arial" panose="020B0604020202020204" pitchFamily="34"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Принцип створення штучних нейронних мереж запозичено з біології. Вони утворені з елементів, які відтворюють елементарні функції біологічного нейрона. Штучні нейронні мережі відтворюють певні властивості, які притаманні мозку людини. Вони навчаються на основі досвіду, узагальнюють свій досвід, здатні виділяти головне з інформації, що надходить. </a:t>
            </a:r>
            <a:endParaRPr lang="en-US" sz="2000" dirty="0">
              <a:latin typeface="Times New Roman" panose="02020603050405020304" pitchFamily="18" charset="0"/>
              <a:ea typeface="Times New Roman" panose="02020603050405020304" pitchFamily="18" charset="0"/>
            </a:endParaRPr>
          </a:p>
          <a:p>
            <a:pPr indent="342900" algn="just">
              <a:spcAft>
                <a:spcPts val="0"/>
              </a:spcAft>
            </a:pPr>
            <a:r>
              <a:rPr lang="uk-UA" sz="2000" dirty="0">
                <a:latin typeface="Times New Roman" panose="02020603050405020304" pitchFamily="18" charset="0"/>
                <a:ea typeface="Times New Roman" panose="02020603050405020304" pitchFamily="18" charset="0"/>
              </a:rPr>
              <a:t>Здатність нейронної мережі до навчання вперше була досліджена </a:t>
            </a:r>
            <a:r>
              <a:rPr lang="uk-UA" sz="2000" dirty="0" err="1">
                <a:latin typeface="Times New Roman" panose="02020603050405020304" pitchFamily="18" charset="0"/>
                <a:ea typeface="Times New Roman" panose="02020603050405020304" pitchFamily="18" charset="0"/>
              </a:rPr>
              <a:t>Дж</a:t>
            </a:r>
            <a:r>
              <a:rPr lang="uk-UA" sz="2000" dirty="0">
                <a:latin typeface="Times New Roman" panose="02020603050405020304" pitchFamily="18" charset="0"/>
                <a:ea typeface="Times New Roman" panose="02020603050405020304" pitchFamily="18" charset="0"/>
              </a:rPr>
              <a:t>. </a:t>
            </a:r>
            <a:r>
              <a:rPr lang="uk-UA" sz="2000" dirty="0" err="1">
                <a:latin typeface="Times New Roman" panose="02020603050405020304" pitchFamily="18" charset="0"/>
                <a:ea typeface="Times New Roman" panose="02020603050405020304" pitchFamily="18" charset="0"/>
              </a:rPr>
              <a:t>Маккалоком</a:t>
            </a:r>
            <a:r>
              <a:rPr lang="uk-UA" sz="2000" dirty="0">
                <a:latin typeface="Times New Roman" panose="02020603050405020304" pitchFamily="18" charset="0"/>
                <a:ea typeface="Times New Roman" panose="02020603050405020304" pitchFamily="18" charset="0"/>
              </a:rPr>
              <a:t> і У. </a:t>
            </a:r>
            <a:r>
              <a:rPr lang="uk-UA" sz="2000" dirty="0" err="1">
                <a:latin typeface="Times New Roman" panose="02020603050405020304" pitchFamily="18" charset="0"/>
                <a:ea typeface="Times New Roman" panose="02020603050405020304" pitchFamily="18" charset="0"/>
              </a:rPr>
              <a:t>Піттом</a:t>
            </a:r>
            <a:r>
              <a:rPr lang="uk-UA" sz="2000" dirty="0">
                <a:latin typeface="Times New Roman" panose="02020603050405020304" pitchFamily="18" charset="0"/>
                <a:ea typeface="Times New Roman" panose="02020603050405020304" pitchFamily="18" charset="0"/>
              </a:rPr>
              <a:t> в дослідах 1943 року на створеної ними моделі нейрона. Автори описали принципи побудови нейронних мереж. Пізніше, в 1962 році, Ф. </a:t>
            </a:r>
            <a:r>
              <a:rPr lang="uk-UA" sz="2000" dirty="0" err="1">
                <a:latin typeface="Times New Roman" panose="02020603050405020304" pitchFamily="18" charset="0"/>
                <a:ea typeface="Times New Roman" panose="02020603050405020304" pitchFamily="18" charset="0"/>
              </a:rPr>
              <a:t>Розенблатт</a:t>
            </a:r>
            <a:r>
              <a:rPr lang="uk-UA" sz="2000" dirty="0">
                <a:latin typeface="Times New Roman" panose="02020603050405020304" pitchFamily="18" charset="0"/>
                <a:ea typeface="Times New Roman" panose="02020603050405020304" pitchFamily="18" charset="0"/>
              </a:rPr>
              <a:t> запропонував свою модель нейронної мережі - </a:t>
            </a:r>
            <a:r>
              <a:rPr lang="uk-UA" sz="2000" dirty="0" err="1">
                <a:latin typeface="Times New Roman" panose="02020603050405020304" pitchFamily="18" charset="0"/>
                <a:ea typeface="Times New Roman" panose="02020603050405020304" pitchFamily="18" charset="0"/>
              </a:rPr>
              <a:t>перцептрон</a:t>
            </a:r>
            <a:r>
              <a:rPr lang="uk-UA" sz="2000" dirty="0">
                <a:latin typeface="Times New Roman" panose="02020603050405020304" pitchFamily="18" charset="0"/>
                <a:ea typeface="Times New Roman" panose="02020603050405020304" pitchFamily="18" charset="0"/>
              </a:rPr>
              <a:t>, а в 1986 р. </a:t>
            </a:r>
            <a:r>
              <a:rPr lang="uk-UA" sz="2000" dirty="0" err="1">
                <a:latin typeface="Times New Roman" panose="02020603050405020304" pitchFamily="18" charset="0"/>
                <a:ea typeface="Times New Roman" panose="02020603050405020304" pitchFamily="18" charset="0"/>
              </a:rPr>
              <a:t>Дж</a:t>
            </a:r>
            <a:r>
              <a:rPr lang="uk-UA" sz="2000" dirty="0">
                <a:latin typeface="Times New Roman" panose="02020603050405020304" pitchFamily="18" charset="0"/>
                <a:ea typeface="Times New Roman" panose="02020603050405020304" pitchFamily="18" charset="0"/>
              </a:rPr>
              <a:t>. </a:t>
            </a:r>
            <a:r>
              <a:rPr lang="uk-UA" sz="2000" dirty="0" err="1">
                <a:latin typeface="Times New Roman" panose="02020603050405020304" pitchFamily="18" charset="0"/>
                <a:ea typeface="Times New Roman" panose="02020603050405020304" pitchFamily="18" charset="0"/>
              </a:rPr>
              <a:t>Хінтон</a:t>
            </a:r>
            <a:r>
              <a:rPr lang="uk-UA" sz="2000" dirty="0">
                <a:latin typeface="Times New Roman" panose="02020603050405020304" pitchFamily="18" charset="0"/>
                <a:ea typeface="Times New Roman" panose="02020603050405020304" pitchFamily="18" charset="0"/>
              </a:rPr>
              <a:t> і його колеги опублікували статтю з описом моделі нейронної мережі і алгоритмом її навчання, що дало поштовх до ефективного вивчення нейронних мереж. </a:t>
            </a: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873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55380" y="6375042"/>
            <a:ext cx="312906" cy="369332"/>
          </a:xfrm>
          <a:prstGeom prst="rect">
            <a:avLst/>
          </a:prstGeom>
          <a:noFill/>
        </p:spPr>
        <p:txBody>
          <a:bodyPr wrap="none" rtlCol="0">
            <a:spAutoFit/>
          </a:bodyPr>
          <a:lstStyle/>
          <a:p>
            <a:r>
              <a:rPr lang="ru-RU" dirty="0" smtClean="0"/>
              <a:t>7</a:t>
            </a:r>
            <a:endParaRPr lang="en-US" dirty="0"/>
          </a:p>
        </p:txBody>
      </p:sp>
      <p:sp>
        <p:nvSpPr>
          <p:cNvPr id="3" name="Прямоугольник 2"/>
          <p:cNvSpPr/>
          <p:nvPr/>
        </p:nvSpPr>
        <p:spPr>
          <a:xfrm>
            <a:off x="1558342" y="578803"/>
            <a:ext cx="10032643" cy="5847755"/>
          </a:xfrm>
          <a:prstGeom prst="rect">
            <a:avLst/>
          </a:prstGeom>
        </p:spPr>
        <p:txBody>
          <a:bodyPr wrap="square">
            <a:spAutoFit/>
          </a:bodyPr>
          <a:lstStyle/>
          <a:p>
            <a:pPr indent="342900" algn="just">
              <a:spcAft>
                <a:spcPts val="0"/>
              </a:spcAft>
            </a:pPr>
            <a:r>
              <a:rPr lang="uk-UA" sz="2200" dirty="0">
                <a:latin typeface="Times New Roman" panose="02020603050405020304" pitchFamily="18" charset="0"/>
                <a:ea typeface="Times New Roman" panose="02020603050405020304" pitchFamily="18" charset="0"/>
              </a:rPr>
              <a:t>Для моделей, побудованих за типом нейронних мереж людського мозку, характерно легке </a:t>
            </a:r>
            <a:r>
              <a:rPr lang="uk-UA" sz="2200" dirty="0" err="1">
                <a:latin typeface="Times New Roman" panose="02020603050405020304" pitchFamily="18" charset="0"/>
                <a:ea typeface="Times New Roman" panose="02020603050405020304" pitchFamily="18" charset="0"/>
              </a:rPr>
              <a:t>розпаралелювання</a:t>
            </a:r>
            <a:r>
              <a:rPr lang="uk-UA" sz="2200" dirty="0">
                <a:latin typeface="Times New Roman" panose="02020603050405020304" pitchFamily="18" charset="0"/>
                <a:ea typeface="Times New Roman" panose="02020603050405020304" pitchFamily="18" charset="0"/>
              </a:rPr>
              <a:t> алгоритмів і висока продуктивність. З людським мозком їх зближує важлива властивість, яка відсутня в простих електронних машинах: нейронні мережі працюють навіть за умови неповної інформації про навколишнє середовище, тобто, як і людина, вони можуть відповідати не тільки "так " або " ні ", але і" не знаю точно, але скоріше так ". </a:t>
            </a:r>
            <a:endParaRPr lang="en-US" sz="2200" dirty="0">
              <a:latin typeface="Times New Roman" panose="02020603050405020304" pitchFamily="18" charset="0"/>
              <a:ea typeface="Times New Roman" panose="02020603050405020304" pitchFamily="18" charset="0"/>
            </a:endParaRPr>
          </a:p>
          <a:p>
            <a:pPr indent="342900" algn="just">
              <a:spcAft>
                <a:spcPts val="0"/>
              </a:spcAft>
            </a:pPr>
            <a:r>
              <a:rPr lang="uk-UA" sz="2200" dirty="0">
                <a:latin typeface="Times New Roman" panose="02020603050405020304" pitchFamily="18" charset="0"/>
                <a:ea typeface="Times New Roman" panose="02020603050405020304" pitchFamily="18" charset="0"/>
              </a:rPr>
              <a:t>Нейронним мережам сьогодні під силу розпізнавання сигналів, мови, зображень, пошук даних, фінансове прогнозування, шифрування даних. </a:t>
            </a:r>
            <a:r>
              <a:rPr lang="uk-UA" sz="2200" dirty="0" err="1">
                <a:latin typeface="Times New Roman" panose="02020603050405020304" pitchFamily="18" charset="0"/>
                <a:ea typeface="Times New Roman" panose="02020603050405020304" pitchFamily="18" charset="0"/>
              </a:rPr>
              <a:t>Нейромережний</a:t>
            </a:r>
            <a:r>
              <a:rPr lang="uk-UA" sz="2200" dirty="0">
                <a:latin typeface="Times New Roman" panose="02020603050405020304" pitchFamily="18" charset="0"/>
                <a:ea typeface="Times New Roman" panose="02020603050405020304" pitchFamily="18" charset="0"/>
              </a:rPr>
              <a:t> підхід використовується у великій кількості завдань - для </a:t>
            </a:r>
            <a:r>
              <a:rPr lang="uk-UA" sz="2200" dirty="0" err="1">
                <a:latin typeface="Times New Roman" panose="02020603050405020304" pitchFamily="18" charset="0"/>
                <a:ea typeface="Times New Roman" panose="02020603050405020304" pitchFamily="18" charset="0"/>
              </a:rPr>
              <a:t>кластеризації</a:t>
            </a:r>
            <a:r>
              <a:rPr lang="uk-UA" sz="2200" dirty="0">
                <a:latin typeface="Times New Roman" panose="02020603050405020304" pitchFamily="18" charset="0"/>
                <a:ea typeface="Times New Roman" panose="02020603050405020304" pitchFamily="18" charset="0"/>
              </a:rPr>
              <a:t> інформації з Інтернету, для імітації та моделювання складно влаштованого людського мозку, для розпізнавання образів і ін.. Зараз продовжується вдосконалення методів синхронної роботи нейронних мереж на паралельних пристроях.</a:t>
            </a:r>
            <a:endParaRPr lang="en-US" sz="2200" dirty="0">
              <a:latin typeface="Times New Roman" panose="02020603050405020304" pitchFamily="18" charset="0"/>
              <a:ea typeface="Times New Roman" panose="02020603050405020304" pitchFamily="18" charset="0"/>
            </a:endParaRPr>
          </a:p>
          <a:p>
            <a:pPr indent="342900" algn="just">
              <a:spcAft>
                <a:spcPts val="0"/>
              </a:spcAft>
            </a:pPr>
            <a:r>
              <a:rPr lang="uk-UA" sz="2200" dirty="0">
                <a:latin typeface="Times New Roman" panose="02020603050405020304" pitchFamily="18" charset="0"/>
                <a:ea typeface="Times New Roman" panose="02020603050405020304" pitchFamily="18" charset="0"/>
              </a:rPr>
              <a:t>До переваг нейронних мереж можна віднести самонавчання, само налаштування, гнучкість конфігурації, високу ефективність. Серед найбільш відомих сьогодні нейронних мереж виділяють мережі </a:t>
            </a:r>
            <a:r>
              <a:rPr lang="uk-UA" sz="2200" dirty="0" err="1">
                <a:latin typeface="Times New Roman" panose="02020603050405020304" pitchFamily="18" charset="0"/>
                <a:ea typeface="Times New Roman" panose="02020603050405020304" pitchFamily="18" charset="0"/>
              </a:rPr>
              <a:t>Хопфілда</a:t>
            </a:r>
            <a:r>
              <a:rPr lang="uk-UA" sz="2200" dirty="0">
                <a:latin typeface="Times New Roman" panose="02020603050405020304" pitchFamily="18" charset="0"/>
                <a:ea typeface="Times New Roman" panose="02020603050405020304" pitchFamily="18" charset="0"/>
              </a:rPr>
              <a:t>, нейронні мережі зі зворотним поширенням похибки і </a:t>
            </a:r>
            <a:r>
              <a:rPr lang="uk-UA" sz="2200" dirty="0" err="1">
                <a:latin typeface="Times New Roman" panose="02020603050405020304" pitchFamily="18" charset="0"/>
                <a:ea typeface="Times New Roman" panose="02020603050405020304" pitchFamily="18" charset="0"/>
              </a:rPr>
              <a:t>самоорганізовані</a:t>
            </a:r>
            <a:r>
              <a:rPr lang="uk-UA" sz="2200" dirty="0">
                <a:latin typeface="Times New Roman" panose="02020603050405020304" pitchFamily="18" charset="0"/>
                <a:ea typeface="Times New Roman" panose="02020603050405020304" pitchFamily="18" charset="0"/>
              </a:rPr>
              <a:t> карти.</a:t>
            </a:r>
            <a:endParaRPr lang="en-US" sz="2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25376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06896" y="6310648"/>
            <a:ext cx="312906" cy="369332"/>
          </a:xfrm>
          <a:prstGeom prst="rect">
            <a:avLst/>
          </a:prstGeom>
          <a:noFill/>
        </p:spPr>
        <p:txBody>
          <a:bodyPr wrap="none" rtlCol="0">
            <a:spAutoFit/>
          </a:bodyPr>
          <a:lstStyle/>
          <a:p>
            <a:r>
              <a:rPr lang="ru-RU" dirty="0" smtClean="0"/>
              <a:t>8</a:t>
            </a:r>
            <a:endParaRPr lang="en-US" dirty="0"/>
          </a:p>
        </p:txBody>
      </p:sp>
      <p:sp>
        <p:nvSpPr>
          <p:cNvPr id="3" name="Прямоугольник 2"/>
          <p:cNvSpPr/>
          <p:nvPr/>
        </p:nvSpPr>
        <p:spPr>
          <a:xfrm>
            <a:off x="1609860" y="945571"/>
            <a:ext cx="9929611" cy="4547463"/>
          </a:xfrm>
          <a:prstGeom prst="rect">
            <a:avLst/>
          </a:prstGeom>
        </p:spPr>
        <p:txBody>
          <a:bodyPr wrap="square">
            <a:spAutoFit/>
          </a:bodyPr>
          <a:lstStyle/>
          <a:p>
            <a:pPr marL="455930" indent="-6350" algn="just">
              <a:lnSpc>
                <a:spcPct val="112000"/>
              </a:lnSpc>
              <a:spcAft>
                <a:spcPts val="25"/>
              </a:spcAft>
            </a:pPr>
            <a:r>
              <a:rPr lang="ru-RU" sz="2000" b="1" i="1" dirty="0" err="1">
                <a:solidFill>
                  <a:srgbClr val="000000"/>
                </a:solidFill>
                <a:latin typeface="Times New Roman" panose="02020603050405020304" pitchFamily="18" charset="0"/>
                <a:ea typeface="Times New Roman" panose="02020603050405020304" pitchFamily="18" charset="0"/>
              </a:rPr>
              <a:t>Наразі</a:t>
            </a:r>
            <a:r>
              <a:rPr lang="ru-RU" sz="2000" b="1" i="1" dirty="0">
                <a:solidFill>
                  <a:srgbClr val="000000"/>
                </a:solidFill>
                <a:latin typeface="Times New Roman" panose="02020603050405020304" pitchFamily="18" charset="0"/>
                <a:ea typeface="Times New Roman" panose="02020603050405020304" pitchFamily="18" charset="0"/>
              </a:rPr>
              <a:t> НМ </a:t>
            </a:r>
            <a:r>
              <a:rPr lang="ru-RU" sz="2000" b="1" i="1" dirty="0" err="1">
                <a:solidFill>
                  <a:srgbClr val="000000"/>
                </a:solidFill>
                <a:latin typeface="Times New Roman" panose="02020603050405020304" pitchFamily="18" charset="0"/>
                <a:ea typeface="Times New Roman" panose="02020603050405020304" pitchFamily="18" charset="0"/>
              </a:rPr>
              <a:t>розв’язують</a:t>
            </a:r>
            <a:r>
              <a:rPr lang="ru-RU" sz="2000" b="1" i="1" dirty="0">
                <a:solidFill>
                  <a:srgbClr val="000000"/>
                </a:solidFill>
                <a:latin typeface="Times New Roman" panose="02020603050405020304" pitchFamily="18" charset="0"/>
                <a:ea typeface="Times New Roman" panose="02020603050405020304" pitchFamily="18" charset="0"/>
              </a:rPr>
              <a:t> </a:t>
            </a:r>
            <a:r>
              <a:rPr lang="ru-RU" sz="2000" b="1" i="1" dirty="0" err="1">
                <a:solidFill>
                  <a:srgbClr val="000000"/>
                </a:solidFill>
                <a:latin typeface="Times New Roman" panose="02020603050405020304" pitchFamily="18" charset="0"/>
                <a:ea typeface="Times New Roman" panose="02020603050405020304" pitchFamily="18" charset="0"/>
              </a:rPr>
              <a:t>наступні</a:t>
            </a:r>
            <a:r>
              <a:rPr lang="ru-RU" sz="2000" b="1" i="1" dirty="0">
                <a:solidFill>
                  <a:srgbClr val="000000"/>
                </a:solidFill>
                <a:latin typeface="Times New Roman" panose="02020603050405020304" pitchFamily="18" charset="0"/>
                <a:ea typeface="Times New Roman" panose="02020603050405020304" pitchFamily="18" charset="0"/>
              </a:rPr>
              <a:t> </a:t>
            </a:r>
            <a:r>
              <a:rPr lang="ru-RU" sz="2000" b="1" i="1" dirty="0" err="1">
                <a:solidFill>
                  <a:srgbClr val="000000"/>
                </a:solidFill>
                <a:latin typeface="Times New Roman" panose="02020603050405020304" pitchFamily="18" charset="0"/>
                <a:ea typeface="Times New Roman" panose="02020603050405020304" pitchFamily="18" charset="0"/>
              </a:rPr>
              <a:t>класи</a:t>
            </a:r>
            <a:r>
              <a:rPr lang="ru-RU" sz="2000" b="1" i="1" dirty="0">
                <a:solidFill>
                  <a:srgbClr val="000000"/>
                </a:solidFill>
                <a:latin typeface="Times New Roman" panose="02020603050405020304" pitchFamily="18" charset="0"/>
                <a:ea typeface="Times New Roman" panose="02020603050405020304" pitchFamily="18" charset="0"/>
              </a:rPr>
              <a:t> задач.</a:t>
            </a:r>
            <a:r>
              <a:rPr lang="ru-RU" sz="2000" dirty="0">
                <a:solidFill>
                  <a:srgbClr val="000000"/>
                </a:solidFill>
                <a:latin typeface="Times New Roman" panose="02020603050405020304" pitchFamily="18" charset="0"/>
                <a:ea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000" i="1" dirty="0" err="1">
                <a:solidFill>
                  <a:srgbClr val="000000"/>
                </a:solidFill>
                <a:latin typeface="Times New Roman" panose="02020603050405020304" pitchFamily="18" charset="0"/>
                <a:ea typeface="Times New Roman" panose="02020603050405020304" pitchFamily="18" charset="0"/>
              </a:rPr>
              <a:t>Класифікація</a:t>
            </a:r>
            <a:r>
              <a:rPr lang="ru-RU" sz="2000" i="1" dirty="0">
                <a:solidFill>
                  <a:srgbClr val="000000"/>
                </a:solidFill>
                <a:latin typeface="Times New Roman" panose="02020603050405020304" pitchFamily="18" charset="0"/>
                <a:ea typeface="Times New Roman" panose="02020603050405020304" pitchFamily="18" charset="0"/>
              </a:rPr>
              <a:t> </a:t>
            </a:r>
            <a:r>
              <a:rPr lang="ru-RU" sz="2000" i="1" dirty="0" err="1">
                <a:solidFill>
                  <a:srgbClr val="000000"/>
                </a:solidFill>
                <a:latin typeface="Times New Roman" panose="02020603050405020304" pitchFamily="18" charset="0"/>
                <a:ea typeface="Times New Roman" panose="02020603050405020304" pitchFamily="18" charset="0"/>
              </a:rPr>
              <a:t>образів</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вхідний</a:t>
            </a:r>
            <a:r>
              <a:rPr lang="ru-RU" sz="2000" dirty="0">
                <a:solidFill>
                  <a:srgbClr val="000000"/>
                </a:solidFill>
                <a:latin typeface="Times New Roman" panose="02020603050405020304" pitchFamily="18" charset="0"/>
                <a:ea typeface="Times New Roman" panose="02020603050405020304" pitchFamily="18" charset="0"/>
              </a:rPr>
              <a:t> образ має </a:t>
            </a:r>
            <a:r>
              <a:rPr lang="ru-RU" sz="2000" dirty="0" err="1">
                <a:solidFill>
                  <a:srgbClr val="000000"/>
                </a:solidFill>
                <a:latin typeface="Times New Roman" panose="02020603050405020304" pitchFamily="18" charset="0"/>
                <a:ea typeface="Times New Roman" panose="02020603050405020304" pitchFamily="18" charset="0"/>
              </a:rPr>
              <a:t>вигляд</a:t>
            </a:r>
            <a:r>
              <a:rPr lang="ru-RU" sz="2000" dirty="0">
                <a:solidFill>
                  <a:srgbClr val="000000"/>
                </a:solidFill>
                <a:latin typeface="Times New Roman" panose="02020603050405020304" pitchFamily="18" charset="0"/>
                <a:ea typeface="Times New Roman" panose="02020603050405020304" pitchFamily="18" charset="0"/>
              </a:rPr>
              <a:t> вектора </a:t>
            </a:r>
            <a:r>
              <a:rPr lang="ru-RU" sz="2000" dirty="0" err="1">
                <a:solidFill>
                  <a:srgbClr val="000000"/>
                </a:solidFill>
                <a:latin typeface="Times New Roman" panose="02020603050405020304" pitchFamily="18" charset="0"/>
                <a:ea typeface="Times New Roman" panose="02020603050405020304" pitchFamily="18" charset="0"/>
              </a:rPr>
              <a:t>ознак</a:t>
            </a:r>
            <a:r>
              <a:rPr lang="ru-RU" sz="2000" dirty="0">
                <a:solidFill>
                  <a:srgbClr val="000000"/>
                </a:solidFill>
                <a:latin typeface="Times New Roman" panose="02020603050405020304" pitchFamily="18" charset="0"/>
                <a:ea typeface="Times New Roman" panose="02020603050405020304" pitchFamily="18" charset="0"/>
              </a:rPr>
              <a:t>, для </a:t>
            </a:r>
            <a:r>
              <a:rPr lang="ru-RU" sz="2000" dirty="0" err="1">
                <a:solidFill>
                  <a:srgbClr val="000000"/>
                </a:solidFill>
                <a:latin typeface="Times New Roman" panose="02020603050405020304" pitchFamily="18" charset="0"/>
                <a:ea typeface="Times New Roman" panose="02020603050405020304" pitchFamily="18" charset="0"/>
              </a:rPr>
              <a:t>якого</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розпізнається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відповідний</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еталонний</a:t>
            </a:r>
            <a:r>
              <a:rPr lang="ru-RU" sz="2000" dirty="0">
                <a:solidFill>
                  <a:srgbClr val="000000"/>
                </a:solidFill>
                <a:latin typeface="Times New Roman" panose="02020603050405020304" pitchFamily="18" charset="0"/>
                <a:ea typeface="Times New Roman" panose="02020603050405020304" pitchFamily="18" charset="0"/>
              </a:rPr>
              <a:t> вектор. </a:t>
            </a:r>
            <a:endParaRPr lang="en-US" sz="20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000" i="1" dirty="0" err="1">
                <a:solidFill>
                  <a:srgbClr val="000000"/>
                </a:solidFill>
                <a:latin typeface="Times New Roman" panose="02020603050405020304" pitchFamily="18" charset="0"/>
                <a:ea typeface="Times New Roman" panose="02020603050405020304" pitchFamily="18" charset="0"/>
              </a:rPr>
              <a:t>Кластеризація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категоризація</a:t>
            </a:r>
            <a:r>
              <a:rPr lang="ru-RU" sz="2000" dirty="0">
                <a:solidFill>
                  <a:srgbClr val="000000"/>
                </a:solidFill>
                <a:latin typeface="Times New Roman" panose="02020603050405020304" pitchFamily="18" charset="0"/>
                <a:ea typeface="Times New Roman" panose="02020603050405020304" pitchFamily="18" charset="0"/>
              </a:rPr>
              <a:t>), при </a:t>
            </a:r>
            <a:r>
              <a:rPr lang="ru-RU" sz="2000" dirty="0" err="1">
                <a:solidFill>
                  <a:srgbClr val="000000"/>
                </a:solidFill>
                <a:latin typeface="Times New Roman" panose="02020603050405020304" pitchFamily="18" charset="0"/>
                <a:ea typeface="Times New Roman" panose="02020603050405020304" pitchFamily="18" charset="0"/>
              </a:rPr>
              <a:t>якій</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близькі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образи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розміщуються</a:t>
            </a:r>
            <a:r>
              <a:rPr lang="ru-RU" sz="2000" dirty="0">
                <a:solidFill>
                  <a:srgbClr val="000000"/>
                </a:solidFill>
                <a:latin typeface="Times New Roman" panose="02020603050405020304" pitchFamily="18" charset="0"/>
                <a:ea typeface="Times New Roman" panose="02020603050405020304" pitchFamily="18" charset="0"/>
              </a:rPr>
              <a:t> в один кластер (одну </a:t>
            </a:r>
            <a:r>
              <a:rPr lang="ru-RU" sz="2000" dirty="0" err="1">
                <a:solidFill>
                  <a:srgbClr val="000000"/>
                </a:solidFill>
                <a:latin typeface="Times New Roman" panose="02020603050405020304" pitchFamily="18" charset="0"/>
                <a:ea typeface="Times New Roman" panose="02020603050405020304" pitchFamily="18" charset="0"/>
              </a:rPr>
              <a:t>групу</a:t>
            </a:r>
            <a:r>
              <a:rPr lang="ru-RU" sz="2000" dirty="0">
                <a:solidFill>
                  <a:srgbClr val="000000"/>
                </a:solidFill>
                <a:latin typeface="Times New Roman" panose="02020603050405020304" pitchFamily="18" charset="0"/>
                <a:ea typeface="Times New Roman" panose="02020603050405020304" pitchFamily="18" charset="0"/>
              </a:rPr>
              <a:t>). </a:t>
            </a:r>
            <a:r>
              <a:rPr lang="ru-RU" sz="2000" i="1" dirty="0" smtClean="0">
                <a:solidFill>
                  <a:srgbClr val="000000"/>
                </a:solidFill>
                <a:latin typeface="Times New Roman" panose="02020603050405020304" pitchFamily="18" charset="0"/>
                <a:ea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000" i="1" dirty="0" err="1">
                <a:solidFill>
                  <a:srgbClr val="000000"/>
                </a:solidFill>
                <a:latin typeface="Times New Roman" panose="02020603050405020304" pitchFamily="18" charset="0"/>
                <a:ea typeface="Times New Roman" panose="02020603050405020304" pitchFamily="18" charset="0"/>
              </a:rPr>
              <a:t>Апроксимація</a:t>
            </a:r>
            <a:r>
              <a:rPr lang="ru-RU" sz="2000" i="1" dirty="0">
                <a:solidFill>
                  <a:srgbClr val="000000"/>
                </a:solidFill>
                <a:latin typeface="Times New Roman" panose="02020603050405020304" pitchFamily="18" charset="0"/>
                <a:ea typeface="Times New Roman" panose="02020603050405020304" pitchFamily="18" charset="0"/>
              </a:rPr>
              <a:t> </a:t>
            </a:r>
            <a:r>
              <a:rPr lang="ru-RU" sz="2000" i="1" dirty="0" err="1">
                <a:solidFill>
                  <a:srgbClr val="000000"/>
                </a:solidFill>
                <a:latin typeface="Times New Roman" panose="02020603050405020304" pitchFamily="18" charset="0"/>
                <a:ea typeface="Times New Roman" panose="02020603050405020304" pitchFamily="18" charset="0"/>
              </a:rPr>
              <a:t>функцій</a:t>
            </a:r>
            <a:r>
              <a:rPr lang="ru-RU" sz="2000" dirty="0">
                <a:solidFill>
                  <a:srgbClr val="000000"/>
                </a:solidFill>
                <a:latin typeface="Times New Roman" panose="02020603050405020304" pitchFamily="18" charset="0"/>
                <a:ea typeface="Times New Roman" panose="02020603050405020304" pitchFamily="18" charset="0"/>
              </a:rPr>
              <a:t>, при </a:t>
            </a:r>
            <a:r>
              <a:rPr lang="ru-RU" sz="2000" dirty="0" err="1">
                <a:solidFill>
                  <a:srgbClr val="000000"/>
                </a:solidFill>
                <a:latin typeface="Times New Roman" panose="02020603050405020304" pitchFamily="18" charset="0"/>
                <a:ea typeface="Times New Roman" panose="02020603050405020304" pitchFamily="18" charset="0"/>
              </a:rPr>
              <a:t>якій</a:t>
            </a:r>
            <a:r>
              <a:rPr lang="ru-RU" sz="2000" dirty="0">
                <a:solidFill>
                  <a:srgbClr val="000000"/>
                </a:solidFill>
                <a:latin typeface="Times New Roman" panose="02020603050405020304" pitchFamily="18" charset="0"/>
                <a:ea typeface="Times New Roman" panose="02020603050405020304" pitchFamily="18" charset="0"/>
              </a:rPr>
              <a:t> по </a:t>
            </a:r>
            <a:r>
              <a:rPr lang="ru-RU" sz="2000" dirty="0" err="1">
                <a:solidFill>
                  <a:srgbClr val="000000"/>
                </a:solidFill>
                <a:latin typeface="Times New Roman" panose="02020603050405020304" pitchFamily="18" charset="0"/>
                <a:ea typeface="Times New Roman" panose="02020603050405020304" pitchFamily="18" charset="0"/>
              </a:rPr>
              <a:t>даних</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вхід-вихід</a:t>
            </a:r>
            <a:r>
              <a:rPr lang="ru-RU" sz="2000" dirty="0">
                <a:solidFill>
                  <a:srgbClr val="000000"/>
                </a:solidFill>
                <a:latin typeface="Times New Roman" panose="02020603050405020304" pitchFamily="18" charset="0"/>
                <a:ea typeface="Times New Roman" panose="02020603050405020304" pitchFamily="18" charset="0"/>
              </a:rPr>
              <a:t> для </a:t>
            </a:r>
            <a:r>
              <a:rPr lang="ru-RU" sz="2000" dirty="0" err="1">
                <a:solidFill>
                  <a:srgbClr val="000000"/>
                </a:solidFill>
                <a:latin typeface="Times New Roman" panose="02020603050405020304" pitchFamily="18" charset="0"/>
                <a:ea typeface="Times New Roman" panose="02020603050405020304" pitchFamily="18" charset="0"/>
              </a:rPr>
              <a:t>невідомої</a:t>
            </a:r>
            <a:r>
              <a:rPr lang="ru-RU" sz="2000" dirty="0">
                <a:solidFill>
                  <a:srgbClr val="000000"/>
                </a:solidFill>
                <a:latin typeface="Times New Roman" panose="02020603050405020304" pitchFamily="18" charset="0"/>
                <a:ea typeface="Times New Roman" panose="02020603050405020304" pitchFamily="18" charset="0"/>
              </a:rPr>
              <a:t> функції </a:t>
            </a:r>
            <a:r>
              <a:rPr lang="en-US" sz="2000" dirty="0">
                <a:solidFill>
                  <a:srgbClr val="000000"/>
                </a:solidFill>
                <a:latin typeface="Times New Roman" panose="02020603050405020304" pitchFamily="18" charset="0"/>
                <a:ea typeface="Times New Roman" panose="02020603050405020304" pitchFamily="18" charset="0"/>
              </a:rPr>
              <a:t>F</a:t>
            </a:r>
            <a:r>
              <a:rPr lang="ru-RU" sz="2000" dirty="0">
                <a:solidFill>
                  <a:srgbClr val="000000"/>
                </a:solidFill>
                <a:latin typeface="Times New Roman" panose="02020603050405020304" pitchFamily="18" charset="0"/>
                <a:ea typeface="Times New Roman" panose="02020603050405020304" pitchFamily="18" charset="0"/>
              </a:rPr>
              <a:t>(</a:t>
            </a:r>
            <a:r>
              <a:rPr lang="en-US" sz="2000" dirty="0">
                <a:solidFill>
                  <a:srgbClr val="000000"/>
                </a:solidFill>
                <a:latin typeface="Times New Roman" panose="02020603050405020304" pitchFamily="18" charset="0"/>
                <a:ea typeface="Times New Roman" panose="02020603050405020304" pitchFamily="18" charset="0"/>
              </a:rPr>
              <a:t>x</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знаходиться</a:t>
            </a:r>
            <a:r>
              <a:rPr lang="ru-RU" sz="2000" dirty="0">
                <a:solidFill>
                  <a:srgbClr val="000000"/>
                </a:solidFill>
                <a:latin typeface="Times New Roman" panose="02020603050405020304" pitchFamily="18" charset="0"/>
                <a:ea typeface="Times New Roman" panose="02020603050405020304" pitchFamily="18" charset="0"/>
              </a:rPr>
              <a:t> її </a:t>
            </a:r>
            <a:r>
              <a:rPr lang="ru-RU" sz="2000" dirty="0" err="1">
                <a:solidFill>
                  <a:srgbClr val="000000"/>
                </a:solidFill>
                <a:latin typeface="Times New Roman" panose="02020603050405020304" pitchFamily="18" charset="0"/>
                <a:ea typeface="Times New Roman" panose="02020603050405020304" pitchFamily="18" charset="0"/>
              </a:rPr>
              <a:t>оцінка</a:t>
            </a:r>
            <a:r>
              <a:rPr lang="ru-RU" sz="2000" dirty="0">
                <a:solidFill>
                  <a:srgbClr val="000000"/>
                </a:solidFill>
                <a:latin typeface="Times New Roman" panose="02020603050405020304" pitchFamily="18" charset="0"/>
                <a:ea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000" i="1" dirty="0" err="1">
                <a:solidFill>
                  <a:srgbClr val="000000"/>
                </a:solidFill>
                <a:latin typeface="Times New Roman" panose="02020603050405020304" pitchFamily="18" charset="0"/>
                <a:ea typeface="Times New Roman" panose="02020603050405020304" pitchFamily="18" charset="0"/>
              </a:rPr>
              <a:t>Прогнозування</a:t>
            </a:r>
            <a:r>
              <a:rPr lang="ru-RU" sz="2000" dirty="0">
                <a:solidFill>
                  <a:srgbClr val="000000"/>
                </a:solidFill>
                <a:latin typeface="Times New Roman" panose="02020603050405020304" pitchFamily="18" charset="0"/>
                <a:ea typeface="Times New Roman" panose="02020603050405020304" pitchFamily="18" charset="0"/>
              </a:rPr>
              <a:t>, по якому </a:t>
            </a:r>
            <a:r>
              <a:rPr lang="ru-RU" sz="2000" dirty="0" err="1">
                <a:solidFill>
                  <a:srgbClr val="000000"/>
                </a:solidFill>
                <a:latin typeface="Times New Roman" panose="02020603050405020304" pitchFamily="18" charset="0"/>
                <a:ea typeface="Times New Roman" panose="02020603050405020304" pitchFamily="18" charset="0"/>
              </a:rPr>
              <a:t>передбачається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деяке</a:t>
            </a:r>
            <a:r>
              <a:rPr lang="ru-RU" sz="2000" dirty="0">
                <a:solidFill>
                  <a:srgbClr val="000000"/>
                </a:solidFill>
                <a:latin typeface="Times New Roman" panose="02020603050405020304" pitchFamily="18" charset="0"/>
                <a:ea typeface="Times New Roman" panose="02020603050405020304" pitchFamily="18" charset="0"/>
              </a:rPr>
              <a:t> значення у </a:t>
            </a:r>
            <a:r>
              <a:rPr lang="ru-RU" sz="2000" dirty="0" err="1">
                <a:solidFill>
                  <a:srgbClr val="000000"/>
                </a:solidFill>
                <a:latin typeface="Times New Roman" panose="02020603050405020304" pitchFamily="18" charset="0"/>
                <a:ea typeface="Times New Roman" panose="02020603050405020304" pitchFamily="18" charset="0"/>
              </a:rPr>
              <a:t>деякий</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майбутній</a:t>
            </a:r>
            <a:r>
              <a:rPr lang="ru-RU" sz="2000" dirty="0">
                <a:solidFill>
                  <a:srgbClr val="000000"/>
                </a:solidFill>
                <a:latin typeface="Times New Roman" panose="02020603050405020304" pitchFamily="18" charset="0"/>
                <a:ea typeface="Times New Roman" panose="02020603050405020304" pitchFamily="18" charset="0"/>
              </a:rPr>
              <a:t> момент часу. </a:t>
            </a:r>
            <a:r>
              <a:rPr lang="ru-RU" sz="2000" dirty="0" err="1">
                <a:solidFill>
                  <a:srgbClr val="000000"/>
                </a:solidFill>
                <a:latin typeface="Times New Roman" panose="02020603050405020304" pitchFamily="18" charset="0"/>
                <a:ea typeface="Times New Roman" panose="02020603050405020304" pitchFamily="18" charset="0"/>
              </a:rPr>
              <a:t>Фахівці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інвестиційного</a:t>
            </a:r>
            <a:r>
              <a:rPr lang="ru-RU" sz="2000" dirty="0">
                <a:solidFill>
                  <a:srgbClr val="000000"/>
                </a:solidFill>
                <a:latin typeface="Times New Roman" panose="02020603050405020304" pitchFamily="18" charset="0"/>
                <a:ea typeface="Times New Roman" panose="02020603050405020304" pitchFamily="18" charset="0"/>
              </a:rPr>
              <a:t> банку за </a:t>
            </a:r>
            <a:r>
              <a:rPr lang="ru-RU" sz="2000" dirty="0" err="1">
                <a:solidFill>
                  <a:srgbClr val="000000"/>
                </a:solidFill>
                <a:latin typeface="Times New Roman" panose="02020603050405020304" pitchFamily="18" charset="0"/>
                <a:ea typeface="Times New Roman" panose="02020603050405020304" pitchFamily="18" charset="0"/>
              </a:rPr>
              <a:t>допомогою</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програмного</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нейропакета</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роблять</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короткострокові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прогнози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коливань</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курсів</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smtClean="0">
                <a:solidFill>
                  <a:srgbClr val="000000"/>
                </a:solidFill>
                <a:latin typeface="Times New Roman" panose="02020603050405020304" pitchFamily="18" charset="0"/>
                <a:ea typeface="Times New Roman" panose="02020603050405020304" pitchFamily="18" charset="0"/>
              </a:rPr>
              <a:t>валют. </a:t>
            </a:r>
            <a:endParaRPr lang="en-US" sz="2000" dirty="0">
              <a:solidFill>
                <a:srgbClr val="000000"/>
              </a:solidFill>
              <a:latin typeface="Times New Roman" panose="02020603050405020304" pitchFamily="18" charset="0"/>
              <a:ea typeface="Times New Roman" panose="02020603050405020304" pitchFamily="18" charset="0"/>
            </a:endParaRPr>
          </a:p>
          <a:p>
            <a:pPr marL="90170" marR="3175" indent="359410" algn="just">
              <a:lnSpc>
                <a:spcPct val="112000"/>
              </a:lnSpc>
              <a:spcAft>
                <a:spcPts val="25"/>
              </a:spcAft>
            </a:pPr>
            <a:r>
              <a:rPr lang="ru-RU" sz="2000" i="1" dirty="0" err="1">
                <a:solidFill>
                  <a:srgbClr val="000000"/>
                </a:solidFill>
                <a:latin typeface="Times New Roman" panose="02020603050405020304" pitchFamily="18" charset="0"/>
                <a:ea typeface="Times New Roman" panose="02020603050405020304" pitchFamily="18" charset="0"/>
              </a:rPr>
              <a:t>Оптимізація</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завданням</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якої</a:t>
            </a:r>
            <a:r>
              <a:rPr lang="ru-RU" sz="2000" dirty="0">
                <a:solidFill>
                  <a:srgbClr val="000000"/>
                </a:solidFill>
                <a:latin typeface="Times New Roman" panose="02020603050405020304" pitchFamily="18" charset="0"/>
                <a:ea typeface="Times New Roman" panose="02020603050405020304" pitchFamily="18" charset="0"/>
              </a:rPr>
              <a:t> є </a:t>
            </a:r>
            <a:r>
              <a:rPr lang="ru-RU" sz="2000" dirty="0" err="1">
                <a:solidFill>
                  <a:srgbClr val="000000"/>
                </a:solidFill>
                <a:latin typeface="Times New Roman" panose="02020603050405020304" pitchFamily="18" charset="0"/>
                <a:ea typeface="Times New Roman" panose="02020603050405020304" pitchFamily="18" charset="0"/>
              </a:rPr>
              <a:t>знаходження</a:t>
            </a:r>
            <a:r>
              <a:rPr lang="ru-RU" sz="2000" dirty="0">
                <a:solidFill>
                  <a:srgbClr val="000000"/>
                </a:solidFill>
                <a:latin typeface="Times New Roman" panose="02020603050405020304" pitchFamily="18" charset="0"/>
                <a:ea typeface="Times New Roman" panose="02020603050405020304" pitchFamily="18" charset="0"/>
              </a:rPr>
              <a:t> такого </a:t>
            </a:r>
            <a:r>
              <a:rPr lang="ru-RU" sz="2000" dirty="0" err="1">
                <a:solidFill>
                  <a:srgbClr val="000000"/>
                </a:solidFill>
                <a:latin typeface="Times New Roman" panose="02020603050405020304" pitchFamily="18" charset="0"/>
                <a:ea typeface="Times New Roman" panose="02020603050405020304" pitchFamily="18" charset="0"/>
              </a:rPr>
              <a:t>рішення</a:t>
            </a:r>
            <a:r>
              <a:rPr lang="ru-RU" sz="2000" dirty="0">
                <a:solidFill>
                  <a:srgbClr val="000000"/>
                </a:solidFill>
                <a:latin typeface="Times New Roman" panose="02020603050405020304" pitchFamily="18" charset="0"/>
                <a:ea typeface="Times New Roman" panose="02020603050405020304" pitchFamily="18" charset="0"/>
              </a:rPr>
              <a:t>, яке </a:t>
            </a:r>
            <a:r>
              <a:rPr lang="ru-RU" sz="2000" dirty="0" err="1">
                <a:solidFill>
                  <a:srgbClr val="000000"/>
                </a:solidFill>
                <a:latin typeface="Times New Roman" panose="02020603050405020304" pitchFamily="18" charset="0"/>
                <a:ea typeface="Times New Roman" panose="02020603050405020304" pitchFamily="18" charset="0"/>
              </a:rPr>
              <a:t>задовільняє</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обмеження</a:t>
            </a:r>
            <a:r>
              <a:rPr lang="ru-RU" sz="2000" dirty="0">
                <a:solidFill>
                  <a:srgbClr val="000000"/>
                </a:solidFill>
                <a:latin typeface="Times New Roman" panose="02020603050405020304" pitchFamily="18" charset="0"/>
                <a:ea typeface="Times New Roman" panose="02020603050405020304" pitchFamily="18" charset="0"/>
              </a:rPr>
              <a:t> системи і </a:t>
            </a:r>
            <a:r>
              <a:rPr lang="ru-RU" sz="2000" dirty="0" err="1">
                <a:solidFill>
                  <a:srgbClr val="000000"/>
                </a:solidFill>
                <a:latin typeface="Times New Roman" panose="02020603050405020304" pitchFamily="18" charset="0"/>
                <a:ea typeface="Times New Roman" panose="02020603050405020304" pitchFamily="18" charset="0"/>
              </a:rPr>
              <a:t>максимізує</a:t>
            </a:r>
            <a:r>
              <a:rPr lang="ru-RU" sz="2000" dirty="0">
                <a:solidFill>
                  <a:srgbClr val="000000"/>
                </a:solidFill>
                <a:latin typeface="Times New Roman" panose="02020603050405020304" pitchFamily="18" charset="0"/>
                <a:ea typeface="Times New Roman" panose="02020603050405020304" pitchFamily="18" charset="0"/>
              </a:rPr>
              <a:t> чи </a:t>
            </a:r>
            <a:r>
              <a:rPr lang="ru-RU" sz="2000" dirty="0" err="1">
                <a:solidFill>
                  <a:srgbClr val="000000"/>
                </a:solidFill>
                <a:latin typeface="Times New Roman" panose="02020603050405020304" pitchFamily="18" charset="0"/>
                <a:ea typeface="Times New Roman" panose="02020603050405020304" pitchFamily="18" charset="0"/>
              </a:rPr>
              <a:t>мінімізує</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цільову</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функцію</a:t>
            </a:r>
            <a:r>
              <a:rPr lang="ru-RU" sz="2000" dirty="0">
                <a:solidFill>
                  <a:srgbClr val="000000"/>
                </a:solidFill>
                <a:latin typeface="Times New Roman" panose="02020603050405020304" pitchFamily="18" charset="0"/>
                <a:ea typeface="Times New Roman" panose="02020603050405020304" pitchFamily="18" charset="0"/>
              </a:rPr>
              <a:t>. </a:t>
            </a:r>
            <a:r>
              <a:rPr lang="ru-RU" sz="2000" i="1" dirty="0">
                <a:solidFill>
                  <a:srgbClr val="000000"/>
                </a:solidFill>
                <a:latin typeface="Times New Roman" panose="02020603050405020304" pitchFamily="18" charset="0"/>
                <a:ea typeface="Times New Roman" panose="02020603050405020304" pitchFamily="18" charset="0"/>
              </a:rPr>
              <a:t>Задача </a:t>
            </a:r>
            <a:r>
              <a:rPr lang="ru-RU" sz="2000" i="1" dirty="0" err="1">
                <a:solidFill>
                  <a:srgbClr val="000000"/>
                </a:solidFill>
                <a:latin typeface="Times New Roman" panose="02020603050405020304" pitchFamily="18" charset="0"/>
                <a:ea typeface="Times New Roman" panose="02020603050405020304" pitchFamily="18" charset="0"/>
              </a:rPr>
              <a:t>комівояжера</a:t>
            </a:r>
            <a:r>
              <a:rPr lang="ru-RU" sz="2000" dirty="0">
                <a:solidFill>
                  <a:srgbClr val="000000"/>
                </a:solidFill>
                <a:latin typeface="Times New Roman" panose="02020603050405020304" pitchFamily="18" charset="0"/>
                <a:ea typeface="Times New Roman" panose="02020603050405020304" pitchFamily="18" charset="0"/>
              </a:rPr>
              <a:t> є </a:t>
            </a:r>
            <a:r>
              <a:rPr lang="ru-RU" sz="2000" dirty="0" err="1">
                <a:solidFill>
                  <a:srgbClr val="000000"/>
                </a:solidFill>
                <a:latin typeface="Times New Roman" panose="02020603050405020304" pitchFamily="18" charset="0"/>
                <a:ea typeface="Times New Roman" panose="02020603050405020304" pitchFamily="18" charset="0"/>
              </a:rPr>
              <a:t>класичним</a:t>
            </a:r>
            <a:r>
              <a:rPr lang="ru-RU" sz="2000" dirty="0">
                <a:solidFill>
                  <a:srgbClr val="000000"/>
                </a:solidFill>
                <a:latin typeface="Times New Roman" panose="02020603050405020304" pitchFamily="18" charset="0"/>
                <a:ea typeface="Times New Roman" panose="02020603050405020304" pitchFamily="18" charset="0"/>
              </a:rPr>
              <a:t> прикладом </a:t>
            </a:r>
            <a:r>
              <a:rPr lang="ru-RU" sz="2000" dirty="0" err="1">
                <a:solidFill>
                  <a:srgbClr val="000000"/>
                </a:solidFill>
                <a:latin typeface="Times New Roman" panose="02020603050405020304" pitchFamily="18" charset="0"/>
                <a:ea typeface="Times New Roman" panose="02020603050405020304" pitchFamily="18" charset="0"/>
              </a:rPr>
              <a:t>задачі</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err="1">
                <a:solidFill>
                  <a:srgbClr val="000000"/>
                </a:solidFill>
                <a:latin typeface="Times New Roman" panose="02020603050405020304" pitchFamily="18" charset="0"/>
                <a:ea typeface="Times New Roman" panose="02020603050405020304" pitchFamily="18" charset="0"/>
              </a:rPr>
              <a:t>оптимізації</a:t>
            </a:r>
            <a:r>
              <a:rPr lang="ru-RU" sz="2000" dirty="0">
                <a:solidFill>
                  <a:srgbClr val="000000"/>
                </a:solidFill>
                <a:latin typeface="Times New Roman" panose="02020603050405020304" pitchFamily="18" charset="0"/>
                <a:ea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95105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694017" y="6323527"/>
            <a:ext cx="312906" cy="369332"/>
          </a:xfrm>
          <a:prstGeom prst="rect">
            <a:avLst/>
          </a:prstGeom>
          <a:noFill/>
        </p:spPr>
        <p:txBody>
          <a:bodyPr wrap="none" rtlCol="0">
            <a:spAutoFit/>
          </a:bodyPr>
          <a:lstStyle/>
          <a:p>
            <a:r>
              <a:rPr lang="ru-RU" dirty="0" smtClean="0"/>
              <a:t>9</a:t>
            </a:r>
            <a:endParaRPr lang="en-US" dirty="0"/>
          </a:p>
        </p:txBody>
      </p:sp>
      <p:sp>
        <p:nvSpPr>
          <p:cNvPr id="3" name="Прямоугольник 2"/>
          <p:cNvSpPr/>
          <p:nvPr/>
        </p:nvSpPr>
        <p:spPr>
          <a:xfrm>
            <a:off x="1558343" y="782978"/>
            <a:ext cx="9929611" cy="5236883"/>
          </a:xfrm>
          <a:prstGeom prst="rect">
            <a:avLst/>
          </a:prstGeom>
        </p:spPr>
        <p:txBody>
          <a:bodyPr wrap="square">
            <a:spAutoFit/>
          </a:bodyPr>
          <a:lstStyle/>
          <a:p>
            <a:pPr marL="90170" marR="3175" indent="359410" algn="just">
              <a:lnSpc>
                <a:spcPct val="112000"/>
              </a:lnSpc>
              <a:spcAft>
                <a:spcPts val="25"/>
              </a:spcAft>
            </a:pPr>
            <a:r>
              <a:rPr lang="ru-RU" sz="2000" b="1" i="1" dirty="0" err="1">
                <a:solidFill>
                  <a:srgbClr val="000000"/>
                </a:solidFill>
                <a:latin typeface="Times New Roman" panose="02020603050405020304" pitchFamily="18" charset="0"/>
                <a:ea typeface="Times New Roman" panose="02020603050405020304" pitchFamily="18" charset="0"/>
              </a:rPr>
              <a:t>Основні</a:t>
            </a:r>
            <a:r>
              <a:rPr lang="ru-RU" sz="2000" b="1" i="1" dirty="0">
                <a:solidFill>
                  <a:srgbClr val="000000"/>
                </a:solidFill>
                <a:latin typeface="Times New Roman" panose="02020603050405020304" pitchFamily="18" charset="0"/>
                <a:ea typeface="Times New Roman" panose="02020603050405020304" pitchFamily="18" charset="0"/>
              </a:rPr>
              <a:t> </a:t>
            </a:r>
            <a:r>
              <a:rPr lang="ru-RU" sz="2000" b="1" i="1" dirty="0" err="1">
                <a:solidFill>
                  <a:srgbClr val="000000"/>
                </a:solidFill>
                <a:latin typeface="Times New Roman" panose="02020603050405020304" pitchFamily="18" charset="0"/>
                <a:ea typeface="Times New Roman" panose="02020603050405020304" pitchFamily="18" charset="0"/>
              </a:rPr>
              <a:t>недоліки</a:t>
            </a:r>
            <a:r>
              <a:rPr lang="ru-RU" sz="2000" b="1" i="1" dirty="0">
                <a:solidFill>
                  <a:srgbClr val="000000"/>
                </a:solidFill>
                <a:latin typeface="Times New Roman" panose="02020603050405020304" pitchFamily="18" charset="0"/>
                <a:ea typeface="Times New Roman" panose="02020603050405020304" pitchFamily="18" charset="0"/>
              </a:rPr>
              <a:t> НМ:</a:t>
            </a:r>
            <a:r>
              <a:rPr lang="ru-RU" sz="2000" dirty="0">
                <a:solidFill>
                  <a:srgbClr val="000000"/>
                </a:solidFill>
                <a:latin typeface="Times New Roman" panose="02020603050405020304" pitchFamily="18" charset="0"/>
                <a:ea typeface="Times New Roman" panose="02020603050405020304" pitchFamily="18" charset="0"/>
              </a:rPr>
              <a:t> </a:t>
            </a:r>
            <a:endParaRPr lang="en-US" sz="2000" dirty="0">
              <a:solidFill>
                <a:srgbClr val="000000"/>
              </a:solidFill>
              <a:latin typeface="Times New Roman" panose="02020603050405020304" pitchFamily="18" charset="0"/>
              <a:ea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НМ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можуть</a:t>
            </a: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помилятись</a:t>
            </a: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тобто не мають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достатнього</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рівня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надійності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Наприклад</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не треба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нейронні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мережі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використовувати</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для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нарахування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заробітної</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плати, або при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введенні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у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дію</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бойових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балістичних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ракет (у таких випадках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кажуть</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про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недостатню</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надійність</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нейронних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мереж). </a:t>
            </a:r>
            <a:endPar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можна</a:t>
            </a: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гарантувати</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що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розроблена</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мережа є оптимальною мережею. </a:t>
            </a:r>
            <a:endPar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У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загальному</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випадку</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невідома</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потрібних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внутрішніх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шарів</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нейронів</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в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цих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шарах. </a:t>
            </a:r>
            <a:endPar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Невідома</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еталонних</a:t>
            </a:r>
            <a:r>
              <a:rPr lang="ru-RU" sz="2000"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пар</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вхід-вихід</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та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кількість</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кроків</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які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потрібні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для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навчання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3175" lvl="0" indent="-342900" algn="just" fontAlgn="base">
              <a:lnSpc>
                <a:spcPct val="112000"/>
              </a:lnSpc>
              <a:spcAft>
                <a:spcPts val="25"/>
              </a:spcAft>
              <a:buClr>
                <a:srgbClr val="000000"/>
              </a:buClr>
              <a:buSzPts val="1400"/>
              <a:buFont typeface="+mj-lt"/>
              <a:buAutoNum type="arabicPeriod"/>
            </a:pP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Основні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успіхи</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нейронних</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мереж отримані як результат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використання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алгоритму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зворотного</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розповсюдження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похибок</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який</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має ряд проблем: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немає</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гарантії</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що мережа є оптимальною і може бути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навчена</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за </a:t>
            </a:r>
            <a:r>
              <a:rPr lang="ru-RU" sz="2000"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виправданий</a:t>
            </a:r>
            <a:r>
              <a:rPr lang="ru-RU" sz="2000"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час</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немає</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впевненості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що мережа </a:t>
            </a:r>
            <a:r>
              <a:rPr lang="ru-RU" sz="2000"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не </a:t>
            </a:r>
            <a:r>
              <a:rPr lang="ru-RU" sz="2000"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попаде</a:t>
            </a:r>
            <a:r>
              <a:rPr lang="ru-RU" sz="2000"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у </a:t>
            </a:r>
            <a:r>
              <a:rPr lang="ru-RU" sz="2000"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локальний</a:t>
            </a:r>
            <a:r>
              <a:rPr lang="ru-RU" sz="2000" b="1" i="1"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b="1" i="1"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мінімум</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і тому може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отримати</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гірше</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навчання</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у </a:t>
            </a:r>
            <a:r>
              <a:rPr lang="ru-RU" sz="2000" dirty="0" err="1">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порівнянні</a:t>
            </a:r>
            <a:r>
              <a:rPr lang="ru-RU"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з оптимумом. </a:t>
            </a:r>
            <a:endPar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789803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781</TotalTime>
  <Words>2835</Words>
  <Application>Microsoft Office PowerPoint</Application>
  <PresentationFormat>Широкоэкранный</PresentationFormat>
  <Paragraphs>127</Paragraphs>
  <Slides>26</Slides>
  <Notes>0</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1</vt:i4>
      </vt:variant>
      <vt:variant>
        <vt:lpstr>Заголовки слайдов</vt:lpstr>
      </vt:variant>
      <vt:variant>
        <vt:i4>26</vt:i4>
      </vt:variant>
    </vt:vector>
  </HeadingPairs>
  <TitlesOfParts>
    <vt:vector size="35" baseType="lpstr">
      <vt:lpstr>Arial</vt:lpstr>
      <vt:lpstr>Arial Black</vt:lpstr>
      <vt:lpstr>Calibri</vt:lpstr>
      <vt:lpstr>Century Gothic</vt:lpstr>
      <vt:lpstr>Sylfaen</vt:lpstr>
      <vt:lpstr>Times New Roman</vt:lpstr>
      <vt:lpstr>Wingdings 3</vt:lpstr>
      <vt:lpstr>Легкий дым</vt:lpstr>
      <vt:lpstr>Уравнение</vt:lpstr>
      <vt:lpstr>ЛЕКЦІЯ №1 Поняття штучного інтелекту. Нейрон та нейромережі.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№4</dc:title>
  <dc:creator>Admin</dc:creator>
  <cp:lastModifiedBy>Admin</cp:lastModifiedBy>
  <cp:revision>77</cp:revision>
  <dcterms:created xsi:type="dcterms:W3CDTF">2022-01-24T19:17:24Z</dcterms:created>
  <dcterms:modified xsi:type="dcterms:W3CDTF">2024-02-07T15:51:56Z</dcterms:modified>
</cp:coreProperties>
</file>