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6" r:id="rId8"/>
    <p:sldId id="265" r:id="rId9"/>
    <p:sldId id="261" r:id="rId10"/>
    <p:sldId id="264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87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997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04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4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06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06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080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1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055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67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478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73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736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01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09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92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6BD1-3586-48ED-BE14-99B4CBD69AFD}" type="datetimeFigureOut">
              <a:rPr lang="uk-UA" smtClean="0"/>
              <a:t>09.03.2026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E2B7A3-D148-4D5D-BF90-56370E503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5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rl.li/qmtnfh" TargetMode="External"/><Relationship Id="rId2" Type="http://schemas.openxmlformats.org/officeDocument/2006/relationships/hyperlink" Target="https://www.youtube.com/watch?v=y6w9WUP88Ew&amp;t=370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WGWr7y1Urw&amp;t=100s" TargetMode="External"/><Relationship Id="rId5" Type="http://schemas.openxmlformats.org/officeDocument/2006/relationships/hyperlink" Target="https://www.youtube.com/watch?v=kNOOrbzjf0E" TargetMode="External"/><Relationship Id="rId4" Type="http://schemas.openxmlformats.org/officeDocument/2006/relationships/hyperlink" Target="https://www.youtube.com/watch?v=fELvkgPbiW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Ультразвук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44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10" y="448717"/>
            <a:ext cx="11021438" cy="61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Терапевтичне та хірургічне застосування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3" y="2160589"/>
            <a:ext cx="8943321" cy="403593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Ультразвук використовується не лише для того, щоб "дивитися", але й щоб "лікувати".</a:t>
            </a:r>
          </a:p>
          <a:p>
            <a:pPr>
              <a:lnSpc>
                <a:spcPct val="11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Терапія (низька інтенсивність):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 для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зняття запалення, спазмів, стимуляції регенерації тканин (завдяки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мікромасажу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прогріванню).</a:t>
            </a:r>
          </a:p>
          <a:p>
            <a:pPr>
              <a:lnSpc>
                <a:spcPct val="11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Фокусований ультразвук високої інтенсивності (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HIFU):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 </a:t>
            </a:r>
            <a:r>
              <a:rPr lang="uk-U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точково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нагрівати пухлинні тканини до температур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коагуляційного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некрозу (понад 60°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пошкодження навколишніх здорових тканин. Це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неінвазивна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"хірургія".</a:t>
            </a:r>
          </a:p>
          <a:p>
            <a:pPr>
              <a:lnSpc>
                <a:spcPct val="11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Ударно-хвильова літотрипсія: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потужних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акустичних хвиль (зокрема УЗ) для руйнування каменів у нирках або жовчному міхурі.</a:t>
            </a:r>
          </a:p>
          <a:p>
            <a:pPr>
              <a:lnSpc>
                <a:spcPct val="110000"/>
              </a:lnSpc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1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Безпека та біологічні ризики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 майбутні фахівці, ви повинні розуміти межі безпеки.</a:t>
            </a:r>
          </a:p>
          <a:p>
            <a:r>
              <a:rPr lang="uk-UA" dirty="0"/>
              <a:t>Діагностичний ультразвук вважається дуже безпечним і не має іонізуючої дії (на відміну від рентгену).</a:t>
            </a:r>
          </a:p>
          <a:p>
            <a:r>
              <a:rPr lang="uk-UA" dirty="0"/>
              <a:t>Проте, застосовуються принципи </a:t>
            </a:r>
            <a:r>
              <a:rPr lang="en-AU" b="1" dirty="0"/>
              <a:t>ALARA</a:t>
            </a:r>
            <a:r>
              <a:rPr lang="en-AU" dirty="0"/>
              <a:t> (As Low As Reasonably Achievable) — </a:t>
            </a:r>
            <a:r>
              <a:rPr lang="uk-UA" dirty="0"/>
              <a:t>використання мінімально необхідної потужності та часу сканування. Основні показники безпеки на екрані апарату:</a:t>
            </a:r>
          </a:p>
          <a:p>
            <a:pPr lvl="1"/>
            <a:r>
              <a:rPr lang="en-AU" b="1" dirty="0"/>
              <a:t>MI (Mechanical Index):</a:t>
            </a:r>
            <a:r>
              <a:rPr lang="en-AU" dirty="0"/>
              <a:t> </a:t>
            </a:r>
            <a:r>
              <a:rPr lang="uk-UA" dirty="0"/>
              <a:t>Оцінює ризик кавітації.</a:t>
            </a:r>
          </a:p>
          <a:p>
            <a:pPr lvl="1"/>
            <a:r>
              <a:rPr lang="en-AU" b="1" dirty="0"/>
              <a:t>TI (Thermal Index):</a:t>
            </a:r>
            <a:r>
              <a:rPr lang="en-AU" dirty="0"/>
              <a:t> </a:t>
            </a:r>
            <a:r>
              <a:rPr lang="uk-UA" dirty="0"/>
              <a:t>Оцінює ризик перегріву тканин (особливо актуально при дослідженні плода під час вагітності).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272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Ультразвук в хірургії </a:t>
            </a:r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www.youtube.com/watch?v=y6w9WUP88Ew&amp;t=370s</a:t>
            </a:r>
            <a:endParaRPr lang="uk-UA" dirty="0" smtClean="0"/>
          </a:p>
          <a:p>
            <a:r>
              <a:rPr lang="uk-UA" altLang="uk-UA" dirty="0"/>
              <a:t>Використання ультразвуку в хірургії </a:t>
            </a:r>
            <a:r>
              <a:rPr lang="en-AU" altLang="uk-UA" dirty="0">
                <a:hlinkClick r:id="rId3"/>
              </a:rPr>
              <a:t>https://surl.li/qmtnfh</a:t>
            </a:r>
            <a:endParaRPr lang="uk-UA" altLang="uk-UA" dirty="0"/>
          </a:p>
          <a:p>
            <a:r>
              <a:rPr lang="uk-UA" dirty="0" smtClean="0"/>
              <a:t>Ультразвукова терапія </a:t>
            </a:r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www.youtube.com/watch?v=fELvkgPbiWU</a:t>
            </a:r>
            <a:endParaRPr lang="uk-UA" dirty="0" smtClean="0"/>
          </a:p>
          <a:p>
            <a:r>
              <a:rPr lang="uk-UA"/>
              <a:t>Ультразвукова терапія </a:t>
            </a:r>
            <a:r>
              <a:rPr lang="en-AU" smtClean="0">
                <a:hlinkClick r:id="rId5"/>
              </a:rPr>
              <a:t>https</a:t>
            </a:r>
            <a:r>
              <a:rPr lang="en-AU" dirty="0">
                <a:hlinkClick r:id="rId5"/>
              </a:rPr>
              <a:t>://</a:t>
            </a:r>
            <a:r>
              <a:rPr lang="en-AU" dirty="0" smtClean="0">
                <a:hlinkClick r:id="rId5"/>
              </a:rPr>
              <a:t>www.youtube.com/watch?v=kNOOrbzjf0E</a:t>
            </a:r>
            <a:endParaRPr lang="uk-UA" dirty="0" smtClean="0"/>
          </a:p>
          <a:p>
            <a:r>
              <a:rPr lang="uk-UA" dirty="0" smtClean="0"/>
              <a:t>Ультразвукова косметологія </a:t>
            </a:r>
          </a:p>
          <a:p>
            <a:r>
              <a:rPr lang="uk-UA" altLang="uk-UA" dirty="0" smtClean="0"/>
              <a:t>Звукова/Ультразвукова </a:t>
            </a:r>
            <a:r>
              <a:rPr lang="uk-UA" altLang="uk-UA" dirty="0"/>
              <a:t>щітка </a:t>
            </a:r>
            <a:r>
              <a:rPr lang="en-AU" altLang="uk-UA" dirty="0">
                <a:hlinkClick r:id="rId6"/>
              </a:rPr>
              <a:t>https://</a:t>
            </a:r>
            <a:r>
              <a:rPr lang="en-AU" altLang="uk-UA" dirty="0" smtClean="0">
                <a:hlinkClick r:id="rId6"/>
              </a:rPr>
              <a:t>www.youtube.com/watch?v=UWGWr7y1Urw&amp;t=100s</a:t>
            </a:r>
            <a:endParaRPr lang="uk-UA" altLang="uk-UA" dirty="0" smtClean="0"/>
          </a:p>
          <a:p>
            <a:endParaRPr lang="uk-UA" alt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221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таке</a:t>
            </a:r>
            <a:r>
              <a:rPr lang="ru-RU" dirty="0"/>
              <a:t> ультразвук?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1691" y="1361856"/>
            <a:ext cx="8596668" cy="1137088"/>
          </a:xfrm>
        </p:spPr>
        <p:txBody>
          <a:bodyPr/>
          <a:lstStyle/>
          <a:p>
            <a:r>
              <a:rPr lang="uk-UA" b="1" dirty="0"/>
              <a:t>Визначення: </a:t>
            </a:r>
            <a:r>
              <a:rPr lang="uk-UA" dirty="0"/>
              <a:t>Ультразвук — це пружні механічні коливання середовища з частотою, що перевищує верхню межу чутності людського вуха (понад 20 000 </a:t>
            </a:r>
            <a:r>
              <a:rPr lang="uk-UA" dirty="0" err="1"/>
              <a:t>Гц</a:t>
            </a:r>
            <a:r>
              <a:rPr lang="uk-UA" dirty="0"/>
              <a:t> або 20 </a:t>
            </a:r>
            <a:r>
              <a:rPr lang="uk-UA" dirty="0" err="1"/>
              <a:t>кГц</a:t>
            </a:r>
            <a:r>
              <a:rPr lang="uk-UA" dirty="0" smtClean="0"/>
              <a:t>).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871887" y="3170153"/>
            <a:ext cx="7318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медичній практиці (діагностиці та терапії) найчастіше використовують частоти в діапазоні від 1 до 15 МГц (мегагерц).</a:t>
            </a:r>
          </a:p>
          <a:p>
            <a:endParaRPr lang="uk-UA" dirty="0" smtClean="0"/>
          </a:p>
          <a:p>
            <a:r>
              <a:rPr lang="uk-UA" b="1" dirty="0" smtClean="0"/>
              <a:t>Природа хвиль: </a:t>
            </a:r>
            <a:r>
              <a:rPr lang="uk-UA" dirty="0" smtClean="0"/>
              <a:t>У м'яких тканинах організму ультразвук поширюється переважно у вигляді поздовжніх хвиль (частинки середовища коливаються вздовж напрямку поширення хвилі).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6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9044" y="894945"/>
            <a:ext cx="4176769" cy="56031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 візуалізація ілюструє природу звукових хвиль як хвиль тиску, що поширюються через середовище. Вона зображує, як звукові хвилі виникають у джерелі вібрації, в цьому випадку динаміку, і як ці коливання створюють області високого та низького тиску, які представлені як синусоїдою, так і конденсаціями та розрідженнями частинок у середовищі.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Діаграми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показують зв'язок між цими змінами тиску та довжиною хвилі звукової хвилі.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842" y="1342419"/>
            <a:ext cx="7632315" cy="42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2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Хвильовий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та </a:t>
            </a:r>
            <a:r>
              <a:rPr lang="ru-RU" dirty="0" err="1"/>
              <a:t>відбиття</a:t>
            </a:r>
            <a:r>
              <a:rPr lang="ru-RU" dirty="0"/>
              <a:t> ультразвуку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Фундаментальний принцип УЗ-діагностики базується на взаємодії хвиль з межами різних середовищ.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35" y="2743965"/>
            <a:ext cx="7839444" cy="251869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58698" y="5349508"/>
            <a:ext cx="10679472" cy="98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Чим більша різниця опорів, тим сильніше відбиття. Наприклад, межа "м'які тканини – кістка" або "тканина – повітря" відбиває майже 100% ультразвуку (саме тому на шкіру наносять спеціальний гель, щоб усунути повітряний прошарок).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8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7550" y="557188"/>
            <a:ext cx="3258766" cy="4754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малюнку показано дві основні ситуації: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Ліворуч </a:t>
            </a: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(відбиття на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межах середовищ):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 можете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побачити, як ультразвук поводиться на межі тканин з різним опором.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випадку «М'які тканини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Кістка» та особливо «М'які тканини –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Повітря» відбувається майже повне відбиття хвиль (великі стрілки вгору), через що сигнал не проходить глибше.</a:t>
            </a: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499" y="150779"/>
            <a:ext cx="8979438" cy="489787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442934" y="5311301"/>
            <a:ext cx="9179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Праворуч (роль ультразвукового гелю):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показано, чому важливо використовувати гель. Без гелю навіть тонкий шар повітря створює бар'єр, і хвилі не проникають у тіло. Гель усуває повітря та дозволяє ультразвуку вільно проходити всередину для сканування органів.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9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Біофізичні ефекти ультразвуку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99513" y="1780162"/>
            <a:ext cx="8596668" cy="45919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саме УЗ впливає на біологічні тканини на клітинному та молекулярному рівнях? Ми виділяємо три основні механізми:</a:t>
            </a:r>
          </a:p>
          <a:p>
            <a:pPr>
              <a:lnSpc>
                <a:spcPct val="12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Механічний вплив: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Високочастотні коливання створюють ефект "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мікромасажу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тканин на клітинному рівні. При високій інтенсивності виникає явище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кавітації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утворення та миттєве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схлопування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мікроскопічних бульбашок газу в рідинах, що супроводжується локальним виділенням великої кількості енергії.</a:t>
            </a:r>
          </a:p>
          <a:p>
            <a:pPr>
              <a:lnSpc>
                <a:spcPct val="12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Тепловий вплив: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Частина енергії механічних коливань поглинається тканинами (особливо тими, що містять багато білка, як-от м'язи та кістки) і перетворюється на тепло.</a:t>
            </a:r>
          </a:p>
          <a:p>
            <a:pPr>
              <a:lnSpc>
                <a:spcPct val="12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Фізико-хімічний вплив: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УЗ здатний пришвидшувати біохімічні реакції, змінювати проникність клітинних мембран (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сонопорація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та стимулювати генерацію вільних радикалів (при високих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інтенсивностях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5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4" y="335605"/>
            <a:ext cx="11112230" cy="62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0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3" y="496111"/>
            <a:ext cx="9235151" cy="602142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Детальний опис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кожного розділу на зображенні:</a:t>
            </a:r>
          </a:p>
          <a:p>
            <a:pPr>
              <a:lnSpc>
                <a:spcPct val="11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МЕХАНІЧНИЙ ВПЛИВ: МІКРОМАСАЖ ТА КАВІТАЦІЯ.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цьому розділі показано, як УЗ-хвилі спричиняють вібрацію клітин тканини на мікрорівні (зліва). Праворуч ви можете побачити послідовність кавітації при високій інтенсивності: утворення, зростання та миттєве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схлопування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мікробульбашок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 в рідині з локальним вивільненням великої кількості енергії (світловий сплеск).</a:t>
            </a:r>
          </a:p>
          <a:p>
            <a:pPr>
              <a:lnSpc>
                <a:spcPct val="11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ТЕПЛОВИЙ ВПЛИВ: ПОГЛИНАННЯ ТА НАГРІВАННЯ.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цій панелі показано розріз тканин із різними типами поглинання енергії. Ви можете побачити тепловий градієнт та шкалу температури. Тканини з високим вмістом білка, такі як м'язи та кістки, поглинають найбільше енергії та нагріваються сильніше, ніж інші тканини.</a:t>
            </a:r>
          </a:p>
          <a:p>
            <a:pPr>
              <a:lnSpc>
                <a:spcPct val="11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ФІЗИКО-ХІМІЧНИЙ ВПЛИВ: БІОХІМІЧНІ ЗМІНИ.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Цей розділ ілюструє, як УЗ-хвилі змінюють проникність клітинних мембран, спричиняючи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сонопорацію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(ліва схема), що дозволяє молекулам краще проникати. Також показано генерацію вільних радикалів (РОС) при високій інтенсивності внаслідок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схлопування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кавітаційних бульбашок, що може пошкоджувати мембрани.</a:t>
            </a:r>
          </a:p>
          <a:p>
            <a:pPr>
              <a:lnSpc>
                <a:spcPct val="110000"/>
              </a:lnSpc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9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Використання в діагностиці (</a:t>
            </a:r>
            <a:r>
              <a:rPr lang="uk-UA" dirty="0" err="1"/>
              <a:t>Ехографія</a:t>
            </a:r>
            <a:r>
              <a:rPr lang="uk-UA" dirty="0"/>
              <a:t>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3" y="2160589"/>
            <a:ext cx="9128147" cy="388077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 відоме застосування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ультразвукове дослідження (УЗД).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ехолокації: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П'єзоелектричний датчик випромінює короткі імпульси УЗ і сам же фіксує відбиті сигнали. Час затримки відбитого сигналу дозволяє розрахувати глибину розташування органу, а амплітуда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щільність тканини.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 Допплера: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Використовується для вимірювання швидкості кровотоку. Якщо УЗ-хвиля відбивається від рухомого об'єкта (наприклад, еритроцитів), її частота змінюється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пропорційно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швидкості руху цього об'єкта.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66" y="4817826"/>
            <a:ext cx="8285636" cy="9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088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882</Words>
  <Application>Microsoft Office PowerPoint</Application>
  <PresentationFormat>Широкий екран</PresentationFormat>
  <Paragraphs>47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Ультразвук</vt:lpstr>
      <vt:lpstr>Що таке ультразвук? Основні поняття</vt:lpstr>
      <vt:lpstr>Презентація PowerPoint</vt:lpstr>
      <vt:lpstr>Хвильовий опір та відбиття ультразвуку</vt:lpstr>
      <vt:lpstr>Презентація PowerPoint</vt:lpstr>
      <vt:lpstr>Біофізичні ефекти ультразвуку</vt:lpstr>
      <vt:lpstr>Презентація PowerPoint</vt:lpstr>
      <vt:lpstr>Презентація PowerPoint</vt:lpstr>
      <vt:lpstr>Використання в діагностиці (Ехографія)</vt:lpstr>
      <vt:lpstr>Презентація PowerPoint</vt:lpstr>
      <vt:lpstr>Терапевтичне та хірургічне застосування</vt:lpstr>
      <vt:lpstr>Безпека та біологічні ризики</vt:lpstr>
      <vt:lpstr>Література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</dc:title>
  <dc:creator>admin</dc:creator>
  <cp:lastModifiedBy>admin</cp:lastModifiedBy>
  <cp:revision>6</cp:revision>
  <dcterms:created xsi:type="dcterms:W3CDTF">2026-03-09T07:13:33Z</dcterms:created>
  <dcterms:modified xsi:type="dcterms:W3CDTF">2026-03-09T10:44:16Z</dcterms:modified>
</cp:coreProperties>
</file>