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9" r:id="rId3"/>
    <p:sldId id="290" r:id="rId4"/>
    <p:sldId id="292" r:id="rId5"/>
    <p:sldId id="293" r:id="rId6"/>
    <p:sldId id="294" r:id="rId7"/>
    <p:sldId id="295" r:id="rId8"/>
    <p:sldId id="300" r:id="rId9"/>
    <p:sldId id="301" r:id="rId10"/>
    <p:sldId id="302" r:id="rId11"/>
    <p:sldId id="303" r:id="rId12"/>
    <p:sldId id="304" r:id="rId13"/>
    <p:sldId id="305" r:id="rId14"/>
    <p:sldId id="310" r:id="rId15"/>
    <p:sldId id="311" r:id="rId16"/>
    <p:sldId id="312" r:id="rId17"/>
    <p:sldId id="344" r:id="rId18"/>
    <p:sldId id="313" r:id="rId19"/>
    <p:sldId id="314" r:id="rId20"/>
    <p:sldId id="315" r:id="rId21"/>
    <p:sldId id="316" r:id="rId22"/>
    <p:sldId id="345" r:id="rId23"/>
    <p:sldId id="350" r:id="rId24"/>
    <p:sldId id="351" r:id="rId25"/>
    <p:sldId id="346" r:id="rId26"/>
    <p:sldId id="318" r:id="rId27"/>
    <p:sldId id="349" r:id="rId28"/>
    <p:sldId id="347" r:id="rId29"/>
    <p:sldId id="348" r:id="rId30"/>
    <p:sldId id="325" r:id="rId31"/>
    <p:sldId id="339" r:id="rId32"/>
    <p:sldId id="340" r:id="rId33"/>
    <p:sldId id="341" r:id="rId34"/>
    <p:sldId id="352" r:id="rId35"/>
    <p:sldId id="342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7" r:id="rId46"/>
    <p:sldId id="338" r:id="rId47"/>
    <p:sldId id="343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8B3A7-417F-4D5D-A810-25CAC5531F64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714F2-FDDD-4937-9703-F64935E74F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75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2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69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endParaRPr lang="uk-UA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38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0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endParaRPr lang="uk-UA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39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56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40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16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41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87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42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75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43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61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44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43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45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endParaRPr lang="uk-UA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77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46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36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3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3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34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72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/>
              <a:pPr rtl="0"/>
              <a:t>6</a:t>
            </a:fld>
            <a:endParaRPr sz="8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45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15.2.4 — Традиційні однорангові застосунки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15.2.5 — Питання для самоперевірки — Однорангове з'єднання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32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714F2-FDDD-4937-9703-F64935E74F7C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0532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endParaRPr lang="uk-UA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36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30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endParaRPr lang="uk-UA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37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840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179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860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200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27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766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95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2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70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236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574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3AF60-F299-4973-B444-89CA1F1447D3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13F10-F689-4303-9D54-78AE855D30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194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1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66250"/>
            <a:ext cx="9144000" cy="3691550"/>
          </a:xfrm>
        </p:spPr>
        <p:txBody>
          <a:bodyPr>
            <a:normAutofit/>
          </a:bodyPr>
          <a:lstStyle/>
          <a:p>
            <a:r>
              <a:rPr lang="uk-UA" sz="3200" dirty="0"/>
              <a:t>Лекція 10</a:t>
            </a:r>
          </a:p>
          <a:p>
            <a:endParaRPr lang="uk-UA" sz="3200" dirty="0"/>
          </a:p>
          <a:p>
            <a:endParaRPr lang="en-US" sz="3200" dirty="0"/>
          </a:p>
          <a:p>
            <a:r>
              <a:rPr lang="uk-UA" sz="4000" b="1" dirty="0"/>
              <a:t>Протоколи прикладного рівня. </a:t>
            </a:r>
          </a:p>
        </p:txBody>
      </p:sp>
    </p:spTree>
    <p:extLst>
      <p:ext uri="{BB962C8B-B14F-4D97-AF65-F5344CB8AC3E}">
        <p14:creationId xmlns:p14="http://schemas.microsoft.com/office/powerpoint/2010/main" val="415880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/>
              <a:t>Складові систем, заснованих на </a:t>
            </a:r>
            <a:r>
              <a:rPr lang="en-US" sz="1600" b="1" dirty="0"/>
              <a:t>HTTP</a:t>
            </a:r>
          </a:p>
          <a:p>
            <a:pPr marL="0" indent="0">
              <a:buNone/>
            </a:pPr>
            <a:r>
              <a:rPr lang="en-US" sz="1600" dirty="0"/>
              <a:t>HTTP - </a:t>
            </a:r>
            <a:r>
              <a:rPr lang="uk-UA" sz="1600" dirty="0"/>
              <a:t>це клієнт-серверний протокол, тобто запити надсилаються якоюсь однією стороною - користувацьким агентом (або проксі від його імені). Найчастіше як користувацький агент виступає веб-браузер, але необов'язково, наприклад, ним може бути робот, який індексує веб-сторінки для пошукових систем.</a:t>
            </a:r>
          </a:p>
          <a:p>
            <a:pPr marL="0" indent="0">
              <a:buNone/>
            </a:pPr>
            <a:r>
              <a:rPr lang="uk-UA" sz="1600" dirty="0"/>
              <a:t>Кожен окремий запит надсилається серверу, який обробляє його і повертає відповідь. Між клієнтом і сервером, як правило, існують численні посередники, звані проксі, які виконують різні операції і працюють як шлюзи або, наприклад, кеш.</a:t>
            </a:r>
          </a:p>
          <a:p>
            <a:pPr marL="0" indent="0">
              <a:buNone/>
            </a:pPr>
            <a:endParaRPr lang="uk-UA" sz="1867" dirty="0"/>
          </a:p>
        </p:txBody>
      </p: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29BF9CD7-9913-42EE-95F9-62022BCBC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3" y="2411494"/>
            <a:ext cx="12192000" cy="2253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30D20C-BE9E-4636-87C8-36F060585627}"/>
              </a:ext>
            </a:extLst>
          </p:cNvPr>
          <p:cNvSpPr txBox="1"/>
          <p:nvPr/>
        </p:nvSpPr>
        <p:spPr>
          <a:xfrm>
            <a:off x="192087" y="4690243"/>
            <a:ext cx="11722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/>
              <a:t>Зазвичай між браузером і сервером набагато більше різних пристроїв-посередників, які відіграють будь-яку роль в обробці запиту: маршрутизатори, модеми тощо. Завдяки тому, що Інтернет має багаторівневу структуру, ці посередники «заховані» на мережевому і транспортному рівнях. У цій системі рівнів </a:t>
            </a:r>
            <a:r>
              <a:rPr lang="en-US" sz="1600" dirty="0"/>
              <a:t>HTTP </a:t>
            </a:r>
            <a:r>
              <a:rPr lang="uk-UA" sz="1600" dirty="0"/>
              <a:t>займає найвищий рівень, який називається «прикладним» або «рівнем додатків».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457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uk-UA" sz="1800" b="1" dirty="0"/>
              <a:t>Клієнт: користувацький агент</a:t>
            </a:r>
          </a:p>
          <a:p>
            <a:pPr marL="0" indent="0">
              <a:buNone/>
            </a:pPr>
            <a:r>
              <a:rPr lang="uk-UA" sz="1400" dirty="0"/>
              <a:t>Призначений для користувача агент (</a:t>
            </a:r>
            <a:r>
              <a:rPr lang="uk-UA" sz="1400" dirty="0" err="1"/>
              <a:t>англ</a:t>
            </a:r>
            <a:r>
              <a:rPr lang="uk-UA" sz="1400" dirty="0"/>
              <a:t>. </a:t>
            </a:r>
            <a:r>
              <a:rPr lang="en-US" sz="1400" b="1" dirty="0"/>
              <a:t>user agent</a:t>
            </a:r>
            <a:r>
              <a:rPr lang="en-US" sz="1400" dirty="0"/>
              <a:t>) - </a:t>
            </a:r>
            <a:r>
              <a:rPr lang="uk-UA" sz="1400" dirty="0"/>
              <a:t>це будь-який інструмент або пристрій, що діють від імені користувача. Це завдання переважно виконує </a:t>
            </a:r>
            <a:r>
              <a:rPr lang="uk-UA" sz="1400" b="1" dirty="0"/>
              <a:t>веб-браузер</a:t>
            </a:r>
            <a:r>
              <a:rPr lang="uk-UA" sz="1400" dirty="0"/>
              <a:t>, але це також можуть бути програми, які використовуються інженерами та веб-розробниками для налагодження своїх додатків.</a:t>
            </a:r>
          </a:p>
          <a:p>
            <a:pPr marL="0" indent="0">
              <a:buNone/>
            </a:pPr>
            <a:r>
              <a:rPr lang="uk-UA" sz="1400" dirty="0"/>
              <a:t>Браузер завжди є тією сутністю, яка ініціює запит. Сервер зазвичай цього не робить, хоча за роки існування мережі були придумані способи, які можуть дозволити виконати запити з боку сервера.</a:t>
            </a:r>
          </a:p>
          <a:p>
            <a:pPr marL="0" indent="0">
              <a:buNone/>
            </a:pPr>
            <a:r>
              <a:rPr lang="uk-UA" sz="1400" dirty="0"/>
              <a:t>Щоб відобразити веб-сторінку, браузер надсилає початковий запит для отримання </a:t>
            </a:r>
            <a:r>
              <a:rPr lang="en-US" sz="1400" dirty="0"/>
              <a:t>HTML-</a:t>
            </a:r>
            <a:r>
              <a:rPr lang="uk-UA" sz="1400" dirty="0"/>
              <a:t>документа. Після цього браузер вивчає цей документ і запитує додаткові файли, необхідні для відображення веб-сторінки (виконувані скрипти, </a:t>
            </a:r>
            <a:r>
              <a:rPr lang="en-US" sz="1400" dirty="0"/>
              <a:t>CSS-</a:t>
            </a:r>
            <a:r>
              <a:rPr lang="uk-UA" sz="1400" dirty="0"/>
              <a:t>стилі, зображення та відео-файли). Далі браузер з'єднує всі ці ресурси для відображення їх користувачеві у вигляді єдиного документа - веб-сторінки. Скрипти, що виконуються самим браузером, можуть отримувати додаткові ресурси на наступних етапах обробки веб-сторінки, і браузер відповідним чином оновлює відображення цієї сторінки.</a:t>
            </a:r>
          </a:p>
          <a:p>
            <a:pPr marL="0" indent="0">
              <a:buNone/>
            </a:pPr>
            <a:r>
              <a:rPr lang="uk-UA" sz="1400" dirty="0"/>
              <a:t>Веб-сторінка є гіпертекстовим документом. Це означає, що деякі частини відображуваного тексту є посиланнями, які можуть бути активовані (зазвичай натисканням кнопки миші) для отримання нової веб-сторінки. Це дає змогу користувачеві «переміщатися» сторінками мережі Інтернет. Браузер перетворює ці переходи на </a:t>
            </a:r>
            <a:r>
              <a:rPr lang="en-US" sz="1400" dirty="0"/>
              <a:t>HTTP-</a:t>
            </a:r>
            <a:r>
              <a:rPr lang="uk-UA" sz="1400" dirty="0"/>
              <a:t>запити і надалі відображає отримані </a:t>
            </a:r>
            <a:r>
              <a:rPr lang="en-US" sz="1400" dirty="0"/>
              <a:t>HTTP-</a:t>
            </a:r>
            <a:r>
              <a:rPr lang="uk-UA" sz="1400" dirty="0"/>
              <a:t>відповіді у зрозумілому для користувача вигляді.</a:t>
            </a:r>
          </a:p>
          <a:p>
            <a:pPr marL="0" indent="0">
              <a:buNone/>
            </a:pPr>
            <a:endParaRPr lang="uk-UA" sz="1333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68" y="3526842"/>
            <a:ext cx="5162550" cy="2447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32" y="3035881"/>
            <a:ext cx="4692948" cy="36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0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19" y="50976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/>
              <a:t>Веб-сервер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dirty="0"/>
              <a:t>На іншому боці комунікаційного каналу розташований </a:t>
            </a:r>
            <a:r>
              <a:rPr lang="uk-UA" sz="1600" b="1" dirty="0"/>
              <a:t>сервер</a:t>
            </a:r>
            <a:r>
              <a:rPr lang="uk-UA" sz="1600" dirty="0"/>
              <a:t>, який обслуговує (</a:t>
            </a:r>
            <a:r>
              <a:rPr lang="uk-UA" sz="1600" dirty="0" err="1"/>
              <a:t>англ</a:t>
            </a:r>
            <a:r>
              <a:rPr lang="uk-UA" sz="1600" dirty="0"/>
              <a:t>. </a:t>
            </a:r>
            <a:r>
              <a:rPr lang="en-US" sz="1600" dirty="0"/>
              <a:t>serve) </a:t>
            </a:r>
            <a:r>
              <a:rPr lang="uk-UA" sz="1600" dirty="0"/>
              <a:t>запити клієнта. Сервер видається якоюсь однією віртуальною машиною, але фактично це може бути група серверів, між якими балансується навантаження, тобто перерозподіляються запити різних користувачів, або іншим програмним забезпеченням (таким як </a:t>
            </a:r>
            <a:r>
              <a:rPr lang="uk-UA" sz="1600" dirty="0" err="1"/>
              <a:t>кешувальні</a:t>
            </a:r>
            <a:r>
              <a:rPr lang="uk-UA" sz="1600" dirty="0"/>
              <a:t> сервери, сервери баз даних, сервери додатків електронної комерції та інші).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dirty="0"/>
              <a:t>Сервер не обов'язково розташований на одному комп'ютері, і навпаки - кілька серверів можуть бути розташовані на одній і тій самій машині. Починаючи з версії </a:t>
            </a:r>
            <a:r>
              <a:rPr lang="en-US" sz="1600" dirty="0"/>
              <a:t>HTTP/1.1 </a:t>
            </a:r>
            <a:r>
              <a:rPr lang="uk-UA" sz="1600" dirty="0"/>
              <a:t>заголовок </a:t>
            </a:r>
            <a:r>
              <a:rPr lang="en-US" sz="1600" dirty="0"/>
              <a:t>Host </a:t>
            </a:r>
            <a:r>
              <a:rPr lang="uk-UA" sz="1600" dirty="0"/>
              <a:t>дає змогу кільком серверам навіть використовувати одну й ту саму </a:t>
            </a:r>
            <a:r>
              <a:rPr lang="en-US" sz="1600" dirty="0"/>
              <a:t>IP-</a:t>
            </a:r>
            <a:r>
              <a:rPr lang="uk-UA" sz="1600" dirty="0"/>
              <a:t>адресу.</a:t>
            </a:r>
          </a:p>
          <a:p>
            <a:pPr marL="0" indent="0">
              <a:buNone/>
            </a:pPr>
            <a:endParaRPr lang="uk-UA" sz="18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9" y="2743751"/>
            <a:ext cx="6096000" cy="2266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553" y="3294344"/>
            <a:ext cx="5966447" cy="3169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881497-3B62-42B6-8D96-0BCC15377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34" y="5010701"/>
            <a:ext cx="2569628" cy="1807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D32644-2334-4C0E-8308-0A11A8ECF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572" y="5010701"/>
            <a:ext cx="2596817" cy="17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63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/>
              <a:t>Проксі</a:t>
            </a:r>
          </a:p>
          <a:p>
            <a:pPr marL="0" indent="0">
              <a:buNone/>
            </a:pPr>
            <a:br>
              <a:rPr lang="uk-UA" sz="1600" dirty="0"/>
            </a:br>
            <a:r>
              <a:rPr lang="uk-UA" sz="1600" dirty="0"/>
              <a:t>Між веб-браузером і сервером знаходиться велика кількість мережевих вузлів, що передають </a:t>
            </a:r>
            <a:r>
              <a:rPr lang="en-US" sz="1600" dirty="0"/>
              <a:t>HTTP-</a:t>
            </a:r>
            <a:r>
              <a:rPr lang="uk-UA" sz="1600" dirty="0"/>
              <a:t>повідомлення. Через багаторівневу структуру більшість із них оперують на транспортному, мережевому або фізичному рівнях, стаючи прозорим для </a:t>
            </a:r>
            <a:r>
              <a:rPr lang="en-US" sz="1600" dirty="0"/>
              <a:t>HTTP </a:t>
            </a:r>
            <a:r>
              <a:rPr lang="uk-UA" sz="1600" dirty="0"/>
              <a:t>і потенційно знижуючи продуктивність. Ці проміжні вузли на рівні додатків називаються </a:t>
            </a:r>
            <a:r>
              <a:rPr lang="uk-UA" sz="1600" b="1" dirty="0"/>
              <a:t>проксі</a:t>
            </a:r>
            <a:r>
              <a:rPr lang="uk-UA" sz="1600" dirty="0"/>
              <a:t>. Вони можуть бути </a:t>
            </a:r>
            <a:r>
              <a:rPr lang="uk-UA" sz="1600" b="1" dirty="0"/>
              <a:t>прозорими</a:t>
            </a:r>
            <a:r>
              <a:rPr lang="uk-UA" sz="1600" dirty="0"/>
              <a:t>, тобто пересилати запити без перетворень, і </a:t>
            </a:r>
            <a:r>
              <a:rPr lang="uk-UA" sz="1600" b="1" dirty="0"/>
              <a:t>непрозорими</a:t>
            </a:r>
            <a:r>
              <a:rPr lang="uk-UA" sz="1600" dirty="0"/>
              <a:t> - такими, що змінюють запит якимось чином перед передачею його іншому серверу. </a:t>
            </a:r>
          </a:p>
          <a:p>
            <a:pPr marL="0" indent="0">
              <a:buNone/>
            </a:pPr>
            <a:r>
              <a:rPr lang="uk-UA" sz="1600" dirty="0"/>
              <a:t>Проксі можуть виконувати різні </a:t>
            </a:r>
            <a:r>
              <a:rPr lang="uk-UA" sz="1600" b="1" dirty="0"/>
              <a:t>функції</a:t>
            </a:r>
            <a:r>
              <a:rPr lang="uk-UA" sz="1600" dirty="0"/>
              <a:t>:</a:t>
            </a:r>
          </a:p>
          <a:p>
            <a:r>
              <a:rPr lang="uk-UA" sz="1600" u="sng" dirty="0"/>
              <a:t>кешування</a:t>
            </a:r>
            <a:r>
              <a:rPr lang="uk-UA" sz="1600" dirty="0"/>
              <a:t> (кеш може бути публічним або приватними, як кеш браузера)</a:t>
            </a:r>
          </a:p>
          <a:p>
            <a:r>
              <a:rPr lang="uk-UA" sz="1600" u="sng" dirty="0"/>
              <a:t>фільтрація</a:t>
            </a:r>
            <a:r>
              <a:rPr lang="uk-UA" sz="1600" dirty="0"/>
              <a:t> (як сканування антивірусом або батьківський контроль)</a:t>
            </a:r>
          </a:p>
          <a:p>
            <a:r>
              <a:rPr lang="uk-UA" sz="1600" u="sng" dirty="0"/>
              <a:t>балансування навантаження </a:t>
            </a:r>
            <a:r>
              <a:rPr lang="uk-UA" sz="1600" dirty="0"/>
              <a:t>(щоб дати змогу кільком серверам обслуговувати запити)</a:t>
            </a:r>
          </a:p>
          <a:p>
            <a:r>
              <a:rPr lang="uk-UA" sz="1600" u="sng" dirty="0"/>
              <a:t>автентифікація</a:t>
            </a:r>
            <a:r>
              <a:rPr lang="uk-UA" sz="1600" dirty="0"/>
              <a:t> (для контролю доступу до різних ресурсів)</a:t>
            </a:r>
          </a:p>
          <a:p>
            <a:r>
              <a:rPr lang="uk-UA" sz="1600" u="sng" dirty="0"/>
              <a:t>протоколювання</a:t>
            </a:r>
            <a:r>
              <a:rPr lang="uk-UA" sz="1600" dirty="0"/>
              <a:t> (дає змогу зберігати історію операцій)</a:t>
            </a:r>
          </a:p>
          <a:p>
            <a:pPr marL="0" indent="0">
              <a:buNone/>
            </a:pPr>
            <a:endParaRPr lang="uk-UA" sz="14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983" y="3762123"/>
            <a:ext cx="6607485" cy="3095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87" y="4627434"/>
            <a:ext cx="4415498" cy="151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HTTP-</a:t>
            </a:r>
            <a:r>
              <a:rPr lang="uk-UA" sz="1800" dirty="0"/>
              <a:t>потік</a:t>
            </a:r>
          </a:p>
          <a:p>
            <a:pPr marL="0" indent="0">
              <a:buNone/>
            </a:pPr>
            <a:r>
              <a:rPr lang="uk-UA" sz="1400" dirty="0"/>
              <a:t>Коли клієнт хоче взаємодіяти із сервером, який є кінцевим сервером або проміжним проксі, він виконує такі кроки:</a:t>
            </a:r>
          </a:p>
          <a:p>
            <a:pPr marL="0" indent="0">
              <a:buNone/>
            </a:pPr>
            <a:r>
              <a:rPr lang="en-US" sz="1400" dirty="0"/>
              <a:t>1</a:t>
            </a:r>
            <a:r>
              <a:rPr lang="uk-UA" sz="1400" dirty="0"/>
              <a:t>. Відкриття </a:t>
            </a:r>
            <a:r>
              <a:rPr lang="en-US" sz="1400" dirty="0"/>
              <a:t>TCP-</a:t>
            </a:r>
            <a:r>
              <a:rPr lang="uk-UA" sz="1400" dirty="0"/>
              <a:t>з'єднання: </a:t>
            </a:r>
            <a:r>
              <a:rPr lang="en-US" sz="1400" dirty="0"/>
              <a:t>TCP-</a:t>
            </a:r>
            <a:r>
              <a:rPr lang="uk-UA" sz="1400" dirty="0"/>
              <a:t>з'єднання буде використовуватися для надсилання запиту (або запитів) і отримання відповіді. Клієнт може відкрити нове з'єднання, </a:t>
            </a:r>
            <a:r>
              <a:rPr lang="uk-UA" sz="1400" dirty="0" err="1"/>
              <a:t>перевикористати</a:t>
            </a:r>
            <a:r>
              <a:rPr lang="uk-UA" sz="1400" dirty="0"/>
              <a:t> наявне або відкрити кілька </a:t>
            </a:r>
            <a:r>
              <a:rPr lang="en-US" sz="1400" dirty="0"/>
              <a:t>TCP-</a:t>
            </a:r>
            <a:r>
              <a:rPr lang="uk-UA" sz="1400" dirty="0"/>
              <a:t>з'єднань до сервера.</a:t>
            </a:r>
          </a:p>
          <a:p>
            <a:pPr marL="0" indent="0">
              <a:buNone/>
            </a:pPr>
            <a:r>
              <a:rPr lang="uk-UA" sz="1400" dirty="0"/>
              <a:t>2. Надсилання </a:t>
            </a:r>
            <a:r>
              <a:rPr lang="en-US" sz="1400" dirty="0"/>
              <a:t>HTTP-</a:t>
            </a:r>
            <a:r>
              <a:rPr lang="uk-UA" sz="1400" dirty="0"/>
              <a:t>повідомлення: </a:t>
            </a:r>
            <a:r>
              <a:rPr lang="en-US" sz="1400" dirty="0"/>
              <a:t>HTTP-</a:t>
            </a:r>
            <a:r>
              <a:rPr lang="uk-UA" sz="1400" dirty="0"/>
              <a:t>повідомлення (до </a:t>
            </a:r>
            <a:r>
              <a:rPr lang="en-US" sz="1400" dirty="0"/>
              <a:t>HTTP/2) </a:t>
            </a:r>
            <a:r>
              <a:rPr lang="uk-UA" sz="1400" dirty="0"/>
              <a:t>є </a:t>
            </a:r>
            <a:r>
              <a:rPr lang="uk-UA" sz="1400" dirty="0" err="1"/>
              <a:t>людинозчитуваними</a:t>
            </a:r>
            <a:r>
              <a:rPr lang="uk-UA" sz="1400" dirty="0"/>
              <a:t>. Починаючи з </a:t>
            </a:r>
            <a:r>
              <a:rPr lang="en-US" sz="1400" dirty="0"/>
              <a:t>HTTP/2, </a:t>
            </a:r>
            <a:r>
              <a:rPr lang="uk-UA" sz="1400" dirty="0"/>
              <a:t>окремі повідомлення </a:t>
            </a:r>
            <a:r>
              <a:rPr lang="uk-UA" sz="1400" dirty="0" err="1"/>
              <a:t>інкапсулюються</a:t>
            </a:r>
            <a:r>
              <a:rPr lang="uk-UA" sz="1400" dirty="0"/>
              <a:t> в кадри, унеможливлюючи їхнє читання напряму, але принципово залишаються такими самими. Наприклад:</a:t>
            </a:r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r>
              <a:rPr lang="ru-RU" sz="1400" dirty="0"/>
              <a:t>3. Читання відповіді від сервера, наприклад: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r>
              <a:rPr lang="uk-UA" sz="1400" dirty="0"/>
              <a:t>4. Закриття або перевикористання з'єднання для наступних запитів</a:t>
            </a:r>
            <a:endParaRPr lang="ru-RU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867" dirty="0"/>
          </a:p>
        </p:txBody>
      </p:sp>
      <p:pic>
        <p:nvPicPr>
          <p:cNvPr id="3" name="Місце для вмісту 3">
            <a:extLst>
              <a:ext uri="{FF2B5EF4-FFF2-40B4-BE49-F238E27FC236}">
                <a16:creationId xmlns:a16="http://schemas.microsoft.com/office/drawing/2014/main" id="{72AC868C-3271-40DB-A3AD-EE13B76AC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2087" y="1762116"/>
            <a:ext cx="3492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6759EB8B-EA37-4F55-B306-5298EAFFF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19" y="3750147"/>
            <a:ext cx="4680380" cy="20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2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6B532B36-2127-4C5E-962C-49B90F0A7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227981"/>
            <a:ext cx="11804381" cy="6377704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/>
              <a:t>Якщо активовано конвеєрну обробку </a:t>
            </a:r>
            <a:r>
              <a:rPr lang="en-US" sz="1800" dirty="0"/>
              <a:t>HTTP, </a:t>
            </a:r>
            <a:r>
              <a:rPr lang="uk-UA" sz="1800" dirty="0"/>
              <a:t>можна надіслати кілька запитів, не чекаючи повного отримання першої відповіді. Конвеєрну обробку </a:t>
            </a:r>
            <a:r>
              <a:rPr lang="en-US" sz="1800" dirty="0"/>
              <a:t>HTTP </a:t>
            </a:r>
            <a:r>
              <a:rPr lang="uk-UA" sz="1800" dirty="0"/>
              <a:t>виявилося складно реалізувати в наявних мережах, де старі частини програмного забезпечення співіснують із сучасними версіями. Конвеєрне опрацювання </a:t>
            </a:r>
            <a:r>
              <a:rPr lang="en-US" sz="1800" dirty="0"/>
              <a:t>HTTP </a:t>
            </a:r>
            <a:r>
              <a:rPr lang="uk-UA" sz="1800" dirty="0"/>
              <a:t>було замінено в </a:t>
            </a:r>
            <a:r>
              <a:rPr lang="en-US" sz="1800" dirty="0"/>
              <a:t>HTTP/2 </a:t>
            </a:r>
            <a:r>
              <a:rPr lang="uk-UA" sz="1800" dirty="0"/>
              <a:t>надійнішим мультиплексуванням запитів усередині кадру.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32" y="1694176"/>
            <a:ext cx="5735715" cy="3176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749" y="1406522"/>
            <a:ext cx="5709719" cy="51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29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HTTP-</a:t>
            </a:r>
            <a:r>
              <a:rPr lang="uk-UA" sz="1600" b="1" dirty="0"/>
              <a:t>повідомлення</a:t>
            </a:r>
          </a:p>
          <a:p>
            <a:pPr marL="0" indent="0">
              <a:buNone/>
            </a:pPr>
            <a:br>
              <a:rPr lang="uk-UA" sz="1600" dirty="0"/>
            </a:br>
            <a:r>
              <a:rPr lang="uk-UA" sz="1600" dirty="0"/>
              <a:t>Повідомлення в </a:t>
            </a:r>
            <a:r>
              <a:rPr lang="en-US" sz="1600" dirty="0"/>
              <a:t>HTTP/1.1 </a:t>
            </a:r>
            <a:r>
              <a:rPr lang="uk-UA" sz="1600" dirty="0"/>
              <a:t>і більш ранніх версіях </a:t>
            </a:r>
            <a:r>
              <a:rPr lang="uk-UA" sz="1600" dirty="0" err="1"/>
              <a:t>людиночитані</a:t>
            </a:r>
            <a:r>
              <a:rPr lang="uk-UA" sz="1600" dirty="0"/>
              <a:t>. У версії </a:t>
            </a:r>
            <a:r>
              <a:rPr lang="en-US" sz="1600" dirty="0"/>
              <a:t>HTTP/2 </a:t>
            </a:r>
            <a:r>
              <a:rPr lang="uk-UA" sz="1600" dirty="0"/>
              <a:t>повідомлення вбудовані в нову бінарну структуру - кадр (</a:t>
            </a:r>
            <a:r>
              <a:rPr lang="uk-UA" sz="1600" dirty="0" err="1"/>
              <a:t>англ</a:t>
            </a:r>
            <a:r>
              <a:rPr lang="uk-UA" sz="1600" dirty="0"/>
              <a:t>. </a:t>
            </a:r>
            <a:r>
              <a:rPr lang="en-US" sz="1600" dirty="0"/>
              <a:t>frame), </a:t>
            </a:r>
            <a:r>
              <a:rPr lang="uk-UA" sz="1600" dirty="0"/>
              <a:t>яка підтримує оптимізації, такі як стиснення заголовків і мультиплексування. Навіть якщо тільки частина вихідного </a:t>
            </a:r>
            <a:r>
              <a:rPr lang="en-US" sz="1600" dirty="0"/>
              <a:t>HTTP-</a:t>
            </a:r>
            <a:r>
              <a:rPr lang="uk-UA" sz="1600" dirty="0"/>
              <a:t>повідомлення відправляється в цій версії </a:t>
            </a:r>
            <a:r>
              <a:rPr lang="en-US" sz="1600" dirty="0"/>
              <a:t>HTTP, </a:t>
            </a:r>
            <a:r>
              <a:rPr lang="uk-UA" sz="1600" dirty="0"/>
              <a:t>семантика кожного повідомлення залишається незмінною, і клієнт відтворює (віртуально) вихідний </a:t>
            </a:r>
            <a:r>
              <a:rPr lang="en-US" sz="1600" dirty="0"/>
              <a:t>HTTP/1.1-</a:t>
            </a:r>
            <a:r>
              <a:rPr lang="uk-UA" sz="1600" dirty="0"/>
              <a:t>запит. Тому корисно розуміти </a:t>
            </a:r>
            <a:r>
              <a:rPr lang="en-US" sz="1600" dirty="0"/>
              <a:t>HTTP/2-</a:t>
            </a:r>
            <a:r>
              <a:rPr lang="uk-UA" sz="1600" dirty="0"/>
              <a:t>повідомлення у форматі </a:t>
            </a:r>
            <a:r>
              <a:rPr lang="en-US" sz="1600" dirty="0"/>
              <a:t>HTTP/1.1.</a:t>
            </a:r>
          </a:p>
          <a:p>
            <a:pPr marL="0" indent="0">
              <a:buNone/>
            </a:pPr>
            <a:r>
              <a:rPr lang="uk-UA" sz="1600" dirty="0"/>
              <a:t>Існує два типи </a:t>
            </a:r>
            <a:r>
              <a:rPr lang="en-US" sz="1600" dirty="0"/>
              <a:t>HTTP-</a:t>
            </a:r>
            <a:r>
              <a:rPr lang="uk-UA" sz="1600" dirty="0"/>
              <a:t>повідомлень: запити і відповіді, для кожного з них є свій формат.</a:t>
            </a:r>
          </a:p>
          <a:p>
            <a:r>
              <a:rPr lang="uk-UA" sz="1600" dirty="0"/>
              <a:t>Запити</a:t>
            </a:r>
          </a:p>
          <a:p>
            <a:pPr marL="0" indent="0">
              <a:buNone/>
            </a:pPr>
            <a:r>
              <a:rPr lang="uk-UA" sz="1600" dirty="0"/>
              <a:t>Приклад </a:t>
            </a:r>
            <a:r>
              <a:rPr lang="en-US" sz="1600" dirty="0"/>
              <a:t>HTTP-</a:t>
            </a:r>
            <a:r>
              <a:rPr lang="uk-UA" sz="1600" dirty="0"/>
              <a:t>запиту:</a:t>
            </a:r>
          </a:p>
          <a:p>
            <a:pPr marL="0" indent="0">
              <a:buNone/>
            </a:pPr>
            <a:endParaRPr lang="uk-UA" sz="1867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8F27E0-1BE1-42D2-A253-B03D2642A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446"/>
            <a:ext cx="5600700" cy="34020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7058" y="2820033"/>
            <a:ext cx="64249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HTTP-</a:t>
            </a:r>
            <a:r>
              <a:rPr lang="uk-UA" sz="1600" b="1" dirty="0"/>
              <a:t>запити</a:t>
            </a:r>
            <a:r>
              <a:rPr lang="uk-UA" sz="1600" dirty="0"/>
              <a:t> містять такі елементи:</a:t>
            </a:r>
          </a:p>
          <a:p>
            <a:endParaRPr lang="uk-UA" sz="1600" dirty="0"/>
          </a:p>
          <a:p>
            <a:r>
              <a:rPr lang="uk-UA" sz="1600" dirty="0"/>
              <a:t>- </a:t>
            </a:r>
            <a:r>
              <a:rPr lang="en-US" sz="1600" b="1" dirty="0"/>
              <a:t>HTTP-</a:t>
            </a:r>
            <a:r>
              <a:rPr lang="uk-UA" sz="1600" b="1" dirty="0"/>
              <a:t>метод</a:t>
            </a:r>
            <a:r>
              <a:rPr lang="uk-UA" sz="1600" dirty="0"/>
              <a:t>, зазвичай це дієслово (</a:t>
            </a:r>
            <a:r>
              <a:rPr lang="en-US" sz="1600" dirty="0"/>
              <a:t>GET, POST) </a:t>
            </a:r>
            <a:r>
              <a:rPr lang="uk-UA" sz="1600" dirty="0"/>
              <a:t>або іменник (</a:t>
            </a:r>
            <a:r>
              <a:rPr lang="en-US" sz="1600" dirty="0"/>
              <a:t>OPTIONS, HEAD), </a:t>
            </a:r>
            <a:r>
              <a:rPr lang="uk-UA" sz="1600" dirty="0"/>
              <a:t>що визначає операцію, яку клієнт хоче виконати. Найпоширеніші операції - це отримання ресурсу (використовуючи </a:t>
            </a:r>
            <a:r>
              <a:rPr lang="en-US" sz="1600" dirty="0"/>
              <a:t>GET) </a:t>
            </a:r>
            <a:r>
              <a:rPr lang="uk-UA" sz="1600" dirty="0"/>
              <a:t>або надсилання </a:t>
            </a:r>
            <a:r>
              <a:rPr lang="en-US" sz="1600" dirty="0"/>
              <a:t>HTML-</a:t>
            </a:r>
            <a:r>
              <a:rPr lang="uk-UA" sz="1600" dirty="0"/>
              <a:t>форми (використовуючи </a:t>
            </a:r>
            <a:r>
              <a:rPr lang="en-US" sz="1600" dirty="0"/>
              <a:t>POST), </a:t>
            </a:r>
            <a:r>
              <a:rPr lang="uk-UA" sz="1600" dirty="0"/>
              <a:t>хоча існують і інші.</a:t>
            </a:r>
          </a:p>
          <a:p>
            <a:r>
              <a:rPr lang="uk-UA" sz="1600" dirty="0"/>
              <a:t>- </a:t>
            </a:r>
            <a:r>
              <a:rPr lang="uk-UA" sz="1600" b="1" dirty="0"/>
              <a:t>Шлях до ресурсу</a:t>
            </a:r>
            <a:r>
              <a:rPr lang="uk-UA" sz="1600" dirty="0"/>
              <a:t>. </a:t>
            </a:r>
            <a:r>
              <a:rPr lang="en-US" sz="1600" dirty="0"/>
              <a:t>URL </a:t>
            </a:r>
            <a:r>
              <a:rPr lang="uk-UA" sz="1600" dirty="0"/>
              <a:t>ресурсу не містить елементів, які очевидні з контексту, наприклад протокол (</a:t>
            </a:r>
            <a:r>
              <a:rPr lang="en-US" sz="1600" dirty="0"/>
              <a:t>http://), </a:t>
            </a:r>
            <a:r>
              <a:rPr lang="uk-UA" sz="1600" dirty="0"/>
              <a:t>домен (</a:t>
            </a:r>
            <a:r>
              <a:rPr lang="en-US" sz="1600" dirty="0"/>
              <a:t>developer.mozilla.org) </a:t>
            </a:r>
            <a:r>
              <a:rPr lang="uk-UA" sz="1600" dirty="0"/>
              <a:t>або </a:t>
            </a:r>
            <a:r>
              <a:rPr lang="en-US" sz="1600" dirty="0"/>
              <a:t>TCP-</a:t>
            </a:r>
            <a:r>
              <a:rPr lang="uk-UA" sz="1600" dirty="0"/>
              <a:t>порт (80).</a:t>
            </a:r>
          </a:p>
          <a:p>
            <a:r>
              <a:rPr lang="uk-UA" sz="1600" dirty="0"/>
              <a:t>- </a:t>
            </a:r>
            <a:r>
              <a:rPr lang="uk-UA" sz="1600" b="1" dirty="0"/>
              <a:t>Версія </a:t>
            </a:r>
            <a:r>
              <a:rPr lang="en-US" sz="1600" b="1" dirty="0"/>
              <a:t>HTTP-</a:t>
            </a:r>
            <a:r>
              <a:rPr lang="uk-UA" sz="1600" dirty="0"/>
              <a:t>протоколу.</a:t>
            </a:r>
          </a:p>
          <a:p>
            <a:r>
              <a:rPr lang="uk-UA" sz="1600" dirty="0"/>
              <a:t>- </a:t>
            </a:r>
            <a:r>
              <a:rPr lang="uk-UA" sz="1600" b="1" dirty="0"/>
              <a:t>Необов'язкові заголовки</a:t>
            </a:r>
            <a:r>
              <a:rPr lang="uk-UA" sz="1600" dirty="0"/>
              <a:t>, що надають додаткову інформацію для сервера.</a:t>
            </a:r>
          </a:p>
          <a:p>
            <a:r>
              <a:rPr lang="uk-UA" sz="1600" dirty="0"/>
              <a:t>- </a:t>
            </a:r>
            <a:r>
              <a:rPr lang="uk-UA" sz="1600" b="1" dirty="0"/>
              <a:t>Тіло</a:t>
            </a:r>
            <a:r>
              <a:rPr lang="uk-UA" sz="1600" dirty="0"/>
              <a:t> - для деяких методів (таких як </a:t>
            </a:r>
            <a:r>
              <a:rPr lang="en-US" sz="1600" dirty="0"/>
              <a:t>POST) </a:t>
            </a:r>
            <a:r>
              <a:rPr lang="uk-UA" sz="1600" dirty="0"/>
              <a:t>містить відправлений ресурс.</a:t>
            </a:r>
          </a:p>
        </p:txBody>
      </p:sp>
    </p:spTree>
    <p:extLst>
      <p:ext uri="{BB962C8B-B14F-4D97-AF65-F5344CB8AC3E}">
        <p14:creationId xmlns:p14="http://schemas.microsoft.com/office/powerpoint/2010/main" val="2910846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82" y="2141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HTTP</a:t>
            </a:r>
            <a:r>
              <a:rPr lang="uk-UA" sz="2400" b="1" dirty="0"/>
              <a:t>-методи</a:t>
            </a:r>
          </a:p>
          <a:p>
            <a:pPr marL="0" indent="0">
              <a:buNone/>
            </a:pPr>
            <a:endParaRPr lang="uk-UA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83823"/>
              </p:ext>
            </p:extLst>
          </p:nvPr>
        </p:nvGraphicFramePr>
        <p:xfrm>
          <a:off x="328336" y="1159840"/>
          <a:ext cx="11535327" cy="4837449"/>
        </p:xfrm>
        <a:graphic>
          <a:graphicData uri="http://schemas.openxmlformats.org/drawingml/2006/table">
            <a:tbl>
              <a:tblPr/>
              <a:tblGrid>
                <a:gridCol w="1460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3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0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42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Метод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Опис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Приклад використання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GET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Отримання</a:t>
                      </a:r>
                      <a:r>
                        <a:rPr lang="ru-RU" sz="1800" dirty="0"/>
                        <a:t> ресурсу. Не </a:t>
                      </a:r>
                      <a:r>
                        <a:rPr lang="ru-RU" sz="1800" dirty="0" err="1"/>
                        <a:t>змінює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дані</a:t>
                      </a:r>
                      <a:r>
                        <a:rPr lang="ru-RU" sz="1800" dirty="0"/>
                        <a:t> на </a:t>
                      </a:r>
                      <a:r>
                        <a:rPr lang="ru-RU" sz="1800" dirty="0" err="1"/>
                        <a:t>сервері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GET /users – </a:t>
                      </a:r>
                      <a:r>
                        <a:rPr lang="ru-RU" sz="1800" i="1" dirty="0"/>
                        <a:t>отримати список користувачів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POST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Створення</a:t>
                      </a:r>
                      <a:r>
                        <a:rPr lang="ru-RU" sz="1800" dirty="0"/>
                        <a:t> нового ресурсу.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POST /users – </a:t>
                      </a:r>
                      <a:r>
                        <a:rPr lang="ru-RU" sz="1800" i="1" dirty="0"/>
                        <a:t>створити нового користувача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PUT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Повна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заміна</a:t>
                      </a:r>
                      <a:r>
                        <a:rPr lang="ru-RU" sz="1800" dirty="0"/>
                        <a:t> ресурсу </a:t>
                      </a:r>
                      <a:r>
                        <a:rPr lang="ru-RU" sz="1800" dirty="0" err="1"/>
                        <a:t>або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створення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 err="1"/>
                        <a:t>якщо</a:t>
                      </a:r>
                      <a:r>
                        <a:rPr lang="ru-RU" sz="1800" dirty="0"/>
                        <a:t> не </a:t>
                      </a:r>
                      <a:r>
                        <a:rPr lang="ru-RU" sz="1800" dirty="0" err="1"/>
                        <a:t>існує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PUT /users/1 – </a:t>
                      </a:r>
                      <a:r>
                        <a:rPr lang="ru-RU" sz="1800" i="1" dirty="0"/>
                        <a:t>повністю оновити користувача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PATCH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Часткове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оновлення</a:t>
                      </a:r>
                      <a:r>
                        <a:rPr lang="ru-RU" sz="1800" dirty="0"/>
                        <a:t> ресурсу.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PATCH /users/1 – </a:t>
                      </a:r>
                      <a:r>
                        <a:rPr lang="ru-RU" sz="1800" i="1" dirty="0"/>
                        <a:t>оновити лише </a:t>
                      </a:r>
                      <a:r>
                        <a:rPr lang="en-US" sz="1800" i="1" dirty="0"/>
                        <a:t>email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DELETE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Видалення ресурсу.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DELETE /users/1 – </a:t>
                      </a:r>
                      <a:r>
                        <a:rPr lang="ru-RU" sz="1800" i="1" dirty="0"/>
                        <a:t>видалити користувача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HEAD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Отримання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тільки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заголовків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відповіді</a:t>
                      </a:r>
                      <a:r>
                        <a:rPr lang="ru-RU" sz="1800" dirty="0"/>
                        <a:t> (без </a:t>
                      </a:r>
                      <a:r>
                        <a:rPr lang="ru-RU" sz="1800" dirty="0" err="1"/>
                        <a:t>тіла</a:t>
                      </a:r>
                      <a:r>
                        <a:rPr lang="ru-RU" sz="1800" dirty="0"/>
                        <a:t>).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HEAD /users – </a:t>
                      </a:r>
                      <a:r>
                        <a:rPr lang="ru-RU" sz="1800" i="1" dirty="0"/>
                        <a:t>перевірити існування ресурсу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OPTIONS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Отримання дозволених методів для ресурсу.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OPTIONS /users – </a:t>
                      </a:r>
                      <a:r>
                        <a:rPr lang="ru-RU" sz="1800" i="1" dirty="0"/>
                        <a:t>дізнатися дозволені дії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CONNECT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Встановлення тунелю, зазвичай для HTTPS через проксі.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CONNECT www.example.com:443 – </a:t>
                      </a:r>
                      <a:r>
                        <a:rPr lang="ru-RU" sz="1800" i="1" dirty="0"/>
                        <a:t>тунелювання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162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TRACE</a:t>
                      </a:r>
                      <a:endParaRPr lang="en-US" sz="1800" dirty="0"/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Повернення запиту, як його отримав сервер (для налагодження).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TRACE /path – </a:t>
                      </a:r>
                      <a:r>
                        <a:rPr lang="ru-RU" sz="1800" i="1" dirty="0"/>
                        <a:t>перевірити маршрутизацію</a:t>
                      </a: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80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746466-5C95-4F13-B658-39207B3C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27" y="3429000"/>
            <a:ext cx="6072420" cy="2928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82EDCB-DE4A-42B3-BE87-E2398994F316}"/>
              </a:ext>
            </a:extLst>
          </p:cNvPr>
          <p:cNvSpPr txBox="1"/>
          <p:nvPr/>
        </p:nvSpPr>
        <p:spPr>
          <a:xfrm>
            <a:off x="403006" y="538881"/>
            <a:ext cx="77637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HTTP-</a:t>
            </a:r>
            <a:r>
              <a:rPr lang="uk-UA" sz="1600" b="1" dirty="0"/>
              <a:t>відповіді </a:t>
            </a:r>
            <a:r>
              <a:rPr lang="uk-UA" sz="1600" dirty="0"/>
              <a:t>містять такі елементи:</a:t>
            </a:r>
          </a:p>
          <a:p>
            <a:br>
              <a:rPr lang="uk-UA" sz="1600" dirty="0"/>
            </a:br>
            <a:endParaRPr lang="uk-U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Версія </a:t>
            </a:r>
            <a:r>
              <a:rPr lang="en-US" sz="1600" dirty="0"/>
              <a:t>HTTP-</a:t>
            </a:r>
            <a:r>
              <a:rPr lang="uk-UA" sz="1600" dirty="0"/>
              <a:t>протоколу.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Код стану, що повідомляє про успішність запиту або причину невдачі.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Повідомлення стану - короткий опис коду стану.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HTTP-</a:t>
            </a:r>
            <a:r>
              <a:rPr lang="uk-UA" sz="1600" dirty="0"/>
              <a:t>заголовки, подібно до заголовків у запитах.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Необов'язково: тіло, що містить одержуваний ресурс.</a:t>
            </a:r>
          </a:p>
        </p:txBody>
      </p:sp>
    </p:spTree>
    <p:extLst>
      <p:ext uri="{BB962C8B-B14F-4D97-AF65-F5344CB8AC3E}">
        <p14:creationId xmlns:p14="http://schemas.microsoft.com/office/powerpoint/2010/main" val="1362030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80" y="14610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uk-UA" sz="1400" b="1" dirty="0"/>
              <a:t>Еволюція </a:t>
            </a:r>
            <a:r>
              <a:rPr lang="en-US" sz="1400" b="1" dirty="0"/>
              <a:t>HTTP</a:t>
            </a:r>
          </a:p>
          <a:p>
            <a:pPr marL="0" indent="0">
              <a:buNone/>
            </a:pPr>
            <a:r>
              <a:rPr lang="en-US" sz="1400" dirty="0"/>
              <a:t>HTTP (</a:t>
            </a:r>
            <a:r>
              <a:rPr lang="en-US" sz="1400" dirty="0" err="1"/>
              <a:t>HyperText</a:t>
            </a:r>
            <a:r>
              <a:rPr lang="en-US" sz="1400" dirty="0"/>
              <a:t> Transfer Protocol - </a:t>
            </a:r>
            <a:r>
              <a:rPr lang="uk-UA" sz="1400" dirty="0"/>
              <a:t>протокол передачі гіпертексту) - це протокол, що лежить в основі Всесвітньої павутини. Розроблений Тімом </a:t>
            </a:r>
            <a:r>
              <a:rPr lang="uk-UA" sz="1400" dirty="0" err="1"/>
              <a:t>Бернерсом</a:t>
            </a:r>
            <a:r>
              <a:rPr lang="uk-UA" sz="1400" dirty="0"/>
              <a:t>-Лі та його командою у 1989-1991 роках, </a:t>
            </a:r>
            <a:r>
              <a:rPr lang="en-US" sz="1400" dirty="0"/>
              <a:t>HTTP </a:t>
            </a:r>
            <a:r>
              <a:rPr lang="uk-UA" sz="1400" dirty="0"/>
              <a:t>зазнав багато змін, які допомогли зберегти його простоту і водночас сформувати його гнучкість. Продовжуйте читати, щоб дізнатися, як </a:t>
            </a:r>
            <a:r>
              <a:rPr lang="en-US" sz="1400" dirty="0"/>
              <a:t>HTTP </a:t>
            </a:r>
            <a:r>
              <a:rPr lang="uk-UA" sz="1400" dirty="0"/>
              <a:t>перетворився з протоколу, розробленого для обміну файлами в </a:t>
            </a:r>
            <a:r>
              <a:rPr lang="uk-UA" sz="1400" dirty="0" err="1"/>
              <a:t>напівнадійному</a:t>
            </a:r>
            <a:r>
              <a:rPr lang="uk-UA" sz="1400" dirty="0"/>
              <a:t> лабораторному середовищі, на сучасний лабіринт Інтернету, який </a:t>
            </a:r>
            <a:r>
              <a:rPr lang="uk-UA" sz="1400" dirty="0" err="1"/>
              <a:t>переносить</a:t>
            </a:r>
            <a:r>
              <a:rPr lang="uk-UA" sz="1400" dirty="0"/>
              <a:t> зображення та відео у високій роздільній здатності та 3</a:t>
            </a:r>
            <a:r>
              <a:rPr lang="en-US" sz="1400" dirty="0"/>
              <a:t>D-</a:t>
            </a:r>
            <a:r>
              <a:rPr lang="uk-UA" sz="1400" dirty="0"/>
              <a:t>форматі.</a:t>
            </a:r>
          </a:p>
          <a:p>
            <a:pPr marL="0" indent="0">
              <a:buNone/>
            </a:pPr>
            <a:r>
              <a:rPr lang="uk-UA" sz="1400" dirty="0"/>
              <a:t>Винахід Всесвітньої павутини</a:t>
            </a:r>
          </a:p>
          <a:p>
            <a:pPr marL="0" indent="0">
              <a:buNone/>
            </a:pPr>
            <a:r>
              <a:rPr lang="uk-UA" sz="1400" dirty="0"/>
              <a:t> 1989 році, працюючи в ЦЕРНі, Тім Бернерс-Лі написав пропозицію про створення гіпертекстової системи в Інтернеті. Спочатку вона називалася </a:t>
            </a:r>
            <a:r>
              <a:rPr lang="en-US" sz="1400" dirty="0"/>
              <a:t>Mesh, </a:t>
            </a:r>
            <a:r>
              <a:rPr lang="uk-UA" sz="1400" dirty="0"/>
              <a:t>а згодом була перейменована на </a:t>
            </a:r>
            <a:r>
              <a:rPr lang="en-US" sz="1400" dirty="0"/>
              <a:t>World Wide Web </a:t>
            </a:r>
            <a:r>
              <a:rPr lang="uk-UA" sz="1400" dirty="0"/>
              <a:t>під час її реалізації в 1990 році. Побудована на основі існуючих протоколів </a:t>
            </a:r>
            <a:r>
              <a:rPr lang="en-US" sz="1400" dirty="0"/>
              <a:t>TCP </a:t>
            </a:r>
            <a:r>
              <a:rPr lang="uk-UA" sz="1400" dirty="0"/>
              <a:t>та </a:t>
            </a:r>
            <a:r>
              <a:rPr lang="en-US" sz="1400" dirty="0"/>
              <a:t>IP, </a:t>
            </a:r>
            <a:r>
              <a:rPr lang="uk-UA" sz="1400" dirty="0"/>
              <a:t>вона складалася з 4 будівельних блоків:</a:t>
            </a:r>
          </a:p>
          <a:p>
            <a:r>
              <a:rPr lang="uk-UA" sz="1400" dirty="0"/>
              <a:t>Текстовий формат для представлення гіпертекстових документів, мова розмітки гіпертексту (</a:t>
            </a:r>
            <a:r>
              <a:rPr lang="en-US" sz="1400" dirty="0"/>
              <a:t>HTML).</a:t>
            </a:r>
          </a:p>
          <a:p>
            <a:r>
              <a:rPr lang="uk-UA" sz="1400" dirty="0"/>
              <a:t>Протокол для обміну цими документами - </a:t>
            </a:r>
            <a:r>
              <a:rPr lang="en-US" sz="1400" dirty="0" err="1"/>
              <a:t>HyperText</a:t>
            </a:r>
            <a:r>
              <a:rPr lang="en-US" sz="1400" dirty="0"/>
              <a:t> Transfer Protocol (HTTP).</a:t>
            </a:r>
          </a:p>
          <a:p>
            <a:r>
              <a:rPr lang="uk-UA" sz="1400" dirty="0"/>
              <a:t>Клієнт для відображення (і редагування) цих документів, перший веб-браузер під назвою </a:t>
            </a:r>
            <a:r>
              <a:rPr lang="en-US" sz="1400" dirty="0" err="1"/>
              <a:t>WorldWideWeb</a:t>
            </a:r>
            <a:r>
              <a:rPr lang="en-US" sz="1400" dirty="0"/>
              <a:t>.</a:t>
            </a:r>
          </a:p>
          <a:p>
            <a:r>
              <a:rPr lang="uk-UA" sz="1400" dirty="0"/>
              <a:t>Сервер для надання доступу до документа, рання версія </a:t>
            </a:r>
            <a:r>
              <a:rPr lang="en-US" sz="1400" dirty="0" err="1"/>
              <a:t>httpd</a:t>
            </a:r>
            <a:r>
              <a:rPr lang="en-US" sz="1400" dirty="0"/>
              <a:t>.</a:t>
            </a:r>
            <a:endParaRPr lang="uk-UA" sz="1400" dirty="0"/>
          </a:p>
          <a:p>
            <a:endParaRPr lang="en-US" sz="1400" dirty="0"/>
          </a:p>
          <a:p>
            <a:pPr marL="0" indent="0">
              <a:buNone/>
            </a:pPr>
            <a:r>
              <a:rPr lang="uk-UA" sz="1400" dirty="0"/>
              <a:t>Ці чотири будівельні блоки були завершені до кінця 1990 року, а перші сервери працювали за межами </a:t>
            </a:r>
            <a:r>
              <a:rPr lang="uk-UA" sz="1400" dirty="0" err="1"/>
              <a:t>ЦЕРНу</a:t>
            </a:r>
            <a:r>
              <a:rPr lang="uk-UA" sz="1400" dirty="0"/>
              <a:t> на початку 1991 року. 6 серпня 1991 року Тім </a:t>
            </a:r>
            <a:r>
              <a:rPr lang="uk-UA" sz="1400" dirty="0" err="1"/>
              <a:t>Бернерс</a:t>
            </a:r>
            <a:r>
              <a:rPr lang="uk-UA" sz="1400" dirty="0"/>
              <a:t>-Лі опублікував документ у загальнодоступній групі новин </a:t>
            </a:r>
            <a:r>
              <a:rPr lang="en-US" sz="1400" dirty="0" err="1"/>
              <a:t>alt.hypertext</a:t>
            </a:r>
            <a:r>
              <a:rPr lang="en-US" sz="1400" dirty="0"/>
              <a:t>. </a:t>
            </a:r>
            <a:r>
              <a:rPr lang="uk-UA" sz="1400" dirty="0"/>
              <a:t>Зараз це вважається офіційним початком Всесвітньої павутини як публічного проекту.</a:t>
            </a:r>
          </a:p>
          <a:p>
            <a:pPr marL="0" indent="0">
              <a:buNone/>
            </a:pPr>
            <a:r>
              <a:rPr lang="uk-UA" sz="1400" dirty="0"/>
              <a:t>Протокол </a:t>
            </a:r>
            <a:r>
              <a:rPr lang="en-US" sz="1400" dirty="0"/>
              <a:t>HTTP, </a:t>
            </a:r>
            <a:r>
              <a:rPr lang="uk-UA" sz="1400" dirty="0"/>
              <a:t>що використовувався на тих ранніх етапах, був дуже простим. Пізніше він отримав назву </a:t>
            </a:r>
            <a:r>
              <a:rPr lang="en-US" sz="1400" dirty="0"/>
              <a:t>HTTP/0.9 </a:t>
            </a:r>
            <a:r>
              <a:rPr lang="uk-UA" sz="1400" dirty="0"/>
              <a:t>і іноді його називають однолінійним протоколом.</a:t>
            </a:r>
          </a:p>
          <a:p>
            <a:pPr marL="0" indent="0">
              <a:buNone/>
            </a:pPr>
            <a:endParaRPr lang="uk-UA" sz="1333" dirty="0"/>
          </a:p>
        </p:txBody>
      </p:sp>
    </p:spTree>
    <p:extLst>
      <p:ext uri="{BB962C8B-B14F-4D97-AF65-F5344CB8AC3E}">
        <p14:creationId xmlns:p14="http://schemas.microsoft.com/office/powerpoint/2010/main" val="3686709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4928" y="1580153"/>
            <a:ext cx="5267809" cy="4379145"/>
          </a:xfrm>
        </p:spPr>
        <p:txBody>
          <a:bodyPr>
            <a:normAutofit/>
          </a:bodyPr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sz="1800" dirty="0"/>
              <a:t>Верхні три рівні моделі OSI (прикладний, представлення і сеансовий) визначають функції прикладного рівня стеку TCP/IP.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800" dirty="0"/>
              <a:t>Прикладний рівень забезпечує інтерфейс між застосунками, які використовуються для з'єднання, і базовою мережею, по якій передаються повідомлення.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800" dirty="0"/>
              <a:t>До найбільш відомих протоколів прикладного рівня належать HTTP, FTP, TFTP, IMAP і DNS.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939" y="147842"/>
            <a:ext cx="10515600" cy="533609"/>
          </a:xfrm>
        </p:spPr>
        <p:txBody>
          <a:bodyPr>
            <a:normAutofit/>
          </a:bodyPr>
          <a:lstStyle/>
          <a:p>
            <a:pPr rtl="0"/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Прикладний рівень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5F2B3-CD4D-C44D-9149-650EFF802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977" y="866999"/>
            <a:ext cx="6085991" cy="3881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68" y="4165333"/>
            <a:ext cx="4621039" cy="2692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08693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6" y="118948"/>
            <a:ext cx="5810361" cy="648673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HTTP/1.1 - </a:t>
            </a:r>
            <a:r>
              <a:rPr lang="uk-UA" sz="1400" dirty="0"/>
              <a:t>стандартизований протокол</a:t>
            </a:r>
          </a:p>
          <a:p>
            <a:pPr marL="0" indent="0">
              <a:buNone/>
            </a:pPr>
            <a:endParaRPr lang="uk-UA" sz="1400" dirty="0"/>
          </a:p>
          <a:p>
            <a:r>
              <a:rPr lang="uk-UA" sz="1400" dirty="0"/>
              <a:t>Перша стандартизована версія </a:t>
            </a:r>
            <a:r>
              <a:rPr lang="en-US" sz="1400" dirty="0"/>
              <a:t>HTTP, HTTP/1.1, </a:t>
            </a:r>
            <a:r>
              <a:rPr lang="uk-UA" sz="1400" dirty="0"/>
              <a:t>була опублікована на початку 1997 року, всього через кілька місяців після </a:t>
            </a:r>
            <a:r>
              <a:rPr lang="en-US" sz="1400" dirty="0"/>
              <a:t>HTTP/1.0.</a:t>
            </a:r>
          </a:p>
          <a:p>
            <a:r>
              <a:rPr lang="en-US" sz="1400" dirty="0"/>
              <a:t>HTTP/1.1 </a:t>
            </a:r>
            <a:r>
              <a:rPr lang="uk-UA" sz="1400" dirty="0"/>
              <a:t>прояснив неоднозначності і </a:t>
            </a:r>
            <a:r>
              <a:rPr lang="uk-UA" sz="1400" dirty="0" err="1"/>
              <a:t>вніс</a:t>
            </a:r>
            <a:r>
              <a:rPr lang="uk-UA" sz="1400" dirty="0"/>
              <a:t> численні поліпшення:</a:t>
            </a:r>
          </a:p>
          <a:p>
            <a:r>
              <a:rPr lang="uk-UA" sz="1400" dirty="0"/>
              <a:t>З'єднання можна було використовувати повторно, що економило час. Його більше не потрібно було відкривати кілька разів, щоб відобразити ресурси, вбудовані в один оригінальний документ.</a:t>
            </a:r>
          </a:p>
          <a:p>
            <a:r>
              <a:rPr lang="uk-UA" sz="1400" dirty="0"/>
              <a:t>Було додано конвеєризацію. Це дозволило надсилати другий запит до того, як відповідь на перший буде повністю передано. Це зменшило затримку комунікації.</a:t>
            </a:r>
          </a:p>
          <a:p>
            <a:r>
              <a:rPr lang="uk-UA" sz="1400" dirty="0"/>
              <a:t>Підтримувалися також фрагментарні відповіді.</a:t>
            </a:r>
          </a:p>
          <a:p>
            <a:r>
              <a:rPr lang="uk-UA" sz="1400" dirty="0"/>
              <a:t>Були введені додаткові механізми управління кешем.</a:t>
            </a:r>
          </a:p>
          <a:p>
            <a:r>
              <a:rPr lang="uk-UA" sz="1400" dirty="0"/>
              <a:t>Було введено узгодження вмісту, включаючи мову, кодування і тип. Клієнт і сервер тепер могли домовитися про те, яким контентом обмінюватися.</a:t>
            </a:r>
          </a:p>
          <a:p>
            <a:r>
              <a:rPr lang="uk-UA" sz="1400" dirty="0"/>
              <a:t>Завдяки заголовку </a:t>
            </a:r>
            <a:r>
              <a:rPr lang="en-US" sz="1400" dirty="0"/>
              <a:t>Host </a:t>
            </a:r>
            <a:r>
              <a:rPr lang="uk-UA" sz="1400" dirty="0"/>
              <a:t>з'явилася можливість розміщувати різні домени з однієї </a:t>
            </a:r>
            <a:r>
              <a:rPr lang="en-US" sz="1400" dirty="0"/>
              <a:t>IP-</a:t>
            </a:r>
            <a:r>
              <a:rPr lang="uk-UA" sz="1400" dirty="0"/>
              <a:t>адреси, що дозволило розміщувати сервери в одному місці.</a:t>
            </a:r>
          </a:p>
          <a:p>
            <a:r>
              <a:rPr lang="uk-UA" sz="1400" dirty="0"/>
              <a:t>Типовий потік запитів, що проходив через одне з'єднання, виглядав так:</a:t>
            </a:r>
          </a:p>
          <a:p>
            <a:pPr marL="0" indent="0">
              <a:buNone/>
            </a:pPr>
            <a:endParaRPr lang="uk-UA" sz="933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F79A9A-5653-43E6-865A-0019FAD8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18" y="0"/>
            <a:ext cx="5151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56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2066305" cy="6486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67" b="1" dirty="0"/>
              <a:t>HTTP/2</a:t>
            </a:r>
            <a:r>
              <a:rPr lang="en-US" sz="1467" dirty="0"/>
              <a:t> - </a:t>
            </a:r>
            <a:r>
              <a:rPr lang="uk-UA" sz="1467" dirty="0"/>
              <a:t>протокол для більшої продуктивності</a:t>
            </a:r>
          </a:p>
          <a:p>
            <a:pPr marL="0" indent="0">
              <a:buNone/>
            </a:pPr>
            <a:br>
              <a:rPr lang="uk-UA" sz="1467" dirty="0"/>
            </a:br>
            <a:r>
              <a:rPr lang="uk-UA" sz="1467" dirty="0"/>
              <a:t>Протокол </a:t>
            </a:r>
            <a:r>
              <a:rPr lang="en-US" sz="1467" dirty="0"/>
              <a:t>HTTP/2 </a:t>
            </a:r>
            <a:r>
              <a:rPr lang="uk-UA" sz="1467" dirty="0"/>
              <a:t>відрізняється від </a:t>
            </a:r>
            <a:r>
              <a:rPr lang="en-US" sz="1467" dirty="0"/>
              <a:t>HTTP/1.1 </a:t>
            </a:r>
            <a:r>
              <a:rPr lang="uk-UA" sz="1467" dirty="0"/>
              <a:t>в декількох аспектах:</a:t>
            </a:r>
          </a:p>
          <a:p>
            <a:r>
              <a:rPr lang="uk-UA" sz="1467" dirty="0"/>
              <a:t>Це </a:t>
            </a:r>
            <a:r>
              <a:rPr lang="uk-UA" sz="1467" b="1" dirty="0"/>
              <a:t>двійковий, а не текстовий протокол</a:t>
            </a:r>
            <a:r>
              <a:rPr lang="uk-UA" sz="1467" dirty="0"/>
              <a:t>. Його </a:t>
            </a:r>
            <a:r>
              <a:rPr lang="uk-UA" sz="1467" b="1" dirty="0"/>
              <a:t>не можна прочитати і заповнити вручну</a:t>
            </a:r>
            <a:r>
              <a:rPr lang="uk-UA" sz="1467" dirty="0"/>
              <a:t>. Незважаючи на цю перешкоду, він дозволяє впроваджувати покращені методи оптимізації.</a:t>
            </a:r>
          </a:p>
          <a:p>
            <a:r>
              <a:rPr lang="uk-UA" sz="1467" dirty="0"/>
              <a:t>Це </a:t>
            </a:r>
            <a:r>
              <a:rPr lang="uk-UA" sz="1467" b="1" dirty="0" err="1"/>
              <a:t>мультиплексований</a:t>
            </a:r>
            <a:r>
              <a:rPr lang="uk-UA" sz="1467" b="1" dirty="0"/>
              <a:t> протокол</a:t>
            </a:r>
            <a:r>
              <a:rPr lang="uk-UA" sz="1467" dirty="0"/>
              <a:t>. Паралельні запити можуть виконуватися через одне і те ж з'єднання, що усуває обмеження протоколу </a:t>
            </a:r>
            <a:r>
              <a:rPr lang="en-US" sz="1467" dirty="0"/>
              <a:t>HTTP/1.x.</a:t>
            </a:r>
          </a:p>
          <a:p>
            <a:r>
              <a:rPr lang="uk-UA" sz="1467" b="1" dirty="0"/>
              <a:t>Він стискає заголовки</a:t>
            </a:r>
            <a:r>
              <a:rPr lang="en-US" sz="1467" b="1" dirty="0"/>
              <a:t> (HPACK)</a:t>
            </a:r>
            <a:r>
              <a:rPr lang="uk-UA" sz="1467" dirty="0"/>
              <a:t>. Оскільки вони часто схожі серед набору запитів, це усуває дублювання і накладні витрати на передачу даних.</a:t>
            </a:r>
          </a:p>
          <a:p>
            <a:pPr marL="0" indent="0">
              <a:buNone/>
            </a:pPr>
            <a:r>
              <a:rPr lang="uk-UA" sz="1467" dirty="0"/>
              <a:t>Офіційно стандартизований у травні 2015 року, </a:t>
            </a:r>
            <a:r>
              <a:rPr lang="en-US" sz="1467" dirty="0"/>
              <a:t>HTTP/2 </a:t>
            </a:r>
            <a:r>
              <a:rPr lang="uk-UA" sz="1467" dirty="0"/>
              <a:t>досяг піку використання у січні 2022 року. Веб-сайти з високим трафіком продемонстрували найшвидше впровадження, намагаючись заощадити на накладних витратах на передачу даних і подальших бюджетах.</a:t>
            </a:r>
          </a:p>
          <a:p>
            <a:endParaRPr lang="uk-UA" sz="1467" dirty="0"/>
          </a:p>
          <a:p>
            <a:pPr marL="0" indent="0">
              <a:buNone/>
            </a:pPr>
            <a:endParaRPr lang="uk-UA" sz="140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7" y="3162668"/>
            <a:ext cx="6191989" cy="3052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481" y="2956760"/>
            <a:ext cx="4065181" cy="1732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481" y="4731000"/>
            <a:ext cx="4481640" cy="2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0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974" y="177015"/>
            <a:ext cx="6031168" cy="4847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44" y="285372"/>
            <a:ext cx="4827478" cy="455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25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F10B8-25A0-4F47-9513-D73A618CD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668710"/>
            <a:ext cx="11403346" cy="3351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57084-95F9-4F18-AFDF-D1E147C83BCC}"/>
              </a:ext>
            </a:extLst>
          </p:cNvPr>
          <p:cNvSpPr txBox="1"/>
          <p:nvPr/>
        </p:nvSpPr>
        <p:spPr>
          <a:xfrm>
            <a:off x="251012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HTTP</a:t>
            </a:r>
            <a:r>
              <a:rPr lang="uk-UA" sz="1800" b="1" dirty="0"/>
              <a:t>/1.1</a:t>
            </a:r>
            <a:r>
              <a:rPr lang="en-US" sz="1800" b="1" dirty="0"/>
              <a:t>-</a:t>
            </a:r>
            <a:r>
              <a:rPr lang="uk-UA" sz="1800" b="1" dirty="0"/>
              <a:t>відповідь </a:t>
            </a:r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A195DF-2EE2-4CE6-BB85-15DA3B9D8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9" y="4320048"/>
            <a:ext cx="6096000" cy="23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8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A55D88F-DDA8-4F54-ADC0-F5568F9BD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2" y="612081"/>
            <a:ext cx="9228558" cy="590277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BFE438-0B38-4EF3-8E29-88E42D195A85}"/>
              </a:ext>
            </a:extLst>
          </p:cNvPr>
          <p:cNvSpPr txBox="1"/>
          <p:nvPr/>
        </p:nvSpPr>
        <p:spPr>
          <a:xfrm>
            <a:off x="148524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HTTP</a:t>
            </a:r>
            <a:r>
              <a:rPr lang="uk-UA" sz="1800" b="1" dirty="0"/>
              <a:t>/2</a:t>
            </a:r>
            <a:r>
              <a:rPr lang="en-US" sz="1800" b="1" dirty="0"/>
              <a:t>-</a:t>
            </a:r>
            <a:r>
              <a:rPr lang="uk-UA" sz="1800" b="1" dirty="0"/>
              <a:t>відповідь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657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890" y="576247"/>
            <a:ext cx="10821859" cy="60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921450" cy="6486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HTTP/3 </a:t>
            </a:r>
            <a:r>
              <a:rPr lang="en-US" sz="1600" dirty="0"/>
              <a:t>— </a:t>
            </a:r>
            <a:r>
              <a:rPr lang="ru-RU" sz="1600" dirty="0"/>
              <a:t>це третя версія протоколу </a:t>
            </a:r>
            <a:r>
              <a:rPr lang="en-US" sz="1600" dirty="0"/>
              <a:t>HTTP, </a:t>
            </a:r>
            <a:r>
              <a:rPr lang="ru-RU" sz="1600" dirty="0"/>
              <a:t>яка прийшла на зміну </a:t>
            </a:r>
            <a:r>
              <a:rPr lang="en-US" sz="1600" dirty="0"/>
              <a:t>HTTP/2 </a:t>
            </a:r>
            <a:r>
              <a:rPr lang="ru-RU" sz="1600" dirty="0"/>
              <a:t>і має на меті підвищити швидкість, надійність та безпеку передавання даних у мережі. Основна відмінність </a:t>
            </a:r>
            <a:r>
              <a:rPr lang="en-US" sz="1600" dirty="0"/>
              <a:t>HTTP/3 </a:t>
            </a:r>
            <a:r>
              <a:rPr lang="ru-RU" sz="1600" dirty="0"/>
              <a:t>полягає в тому, що він працює поверх протоколу </a:t>
            </a:r>
            <a:r>
              <a:rPr lang="en-US" sz="1600" dirty="0"/>
              <a:t>QUIC (Quick UDP Internet Connections), </a:t>
            </a:r>
            <a:r>
              <a:rPr lang="ru-RU" sz="1600" dirty="0"/>
              <a:t>розробленого </a:t>
            </a:r>
            <a:r>
              <a:rPr lang="en-US" sz="1600" dirty="0"/>
              <a:t>Google, </a:t>
            </a:r>
            <a:r>
              <a:rPr lang="ru-RU" sz="1600" dirty="0"/>
              <a:t>замість </a:t>
            </a:r>
            <a:r>
              <a:rPr lang="en-US" sz="1600" dirty="0"/>
              <a:t>TCP, </a:t>
            </a:r>
            <a:r>
              <a:rPr lang="ru-RU" sz="1600" dirty="0"/>
              <a:t>який використовували попередні версії </a:t>
            </a:r>
            <a:r>
              <a:rPr lang="en-US" sz="1600" dirty="0"/>
              <a:t>HTTP.</a:t>
            </a:r>
          </a:p>
          <a:p>
            <a:pPr marL="0" indent="0">
              <a:buNone/>
            </a:pPr>
            <a:r>
              <a:rPr lang="en-US" sz="1600" dirty="0"/>
              <a:t>QUIC </a:t>
            </a:r>
            <a:r>
              <a:rPr lang="ru-RU" sz="1600" dirty="0"/>
              <a:t>базується на </a:t>
            </a:r>
            <a:r>
              <a:rPr lang="en-US" sz="1600" b="1" dirty="0"/>
              <a:t>UDP</a:t>
            </a:r>
            <a:r>
              <a:rPr lang="en-US" sz="1600" dirty="0"/>
              <a:t> (User Datagram Protocol) </a:t>
            </a:r>
            <a:r>
              <a:rPr lang="ru-RU" sz="1600" dirty="0"/>
              <a:t>і дозволяє встановлювати з’єднання швидше, зменшуючи затримки, особливо під час першого запиту. Оскільки </a:t>
            </a:r>
            <a:r>
              <a:rPr lang="en-US" sz="1600" dirty="0"/>
              <a:t>QUIC </a:t>
            </a:r>
            <a:r>
              <a:rPr lang="ru-RU" sz="1600" dirty="0"/>
              <a:t>уже має вбудовану підтримку шифрування (аналог </a:t>
            </a:r>
            <a:r>
              <a:rPr lang="en-US" sz="1600" dirty="0"/>
              <a:t>TLS 1.3), HTTP/3 </a:t>
            </a:r>
            <a:r>
              <a:rPr lang="ru-RU" sz="1600" dirty="0"/>
              <a:t>забезпечує безпеку "з коробки" без потреби в додатковому рівні.</a:t>
            </a:r>
          </a:p>
          <a:p>
            <a:pPr marL="0" indent="0">
              <a:buNone/>
            </a:pPr>
            <a:r>
              <a:rPr lang="ru-RU" sz="1600" dirty="0"/>
              <a:t>Однією з ключових переваг </a:t>
            </a:r>
            <a:r>
              <a:rPr lang="en-US" sz="1600" dirty="0"/>
              <a:t>HTTP/3 </a:t>
            </a:r>
            <a:r>
              <a:rPr lang="ru-RU" sz="1600" dirty="0"/>
              <a:t>є </a:t>
            </a:r>
            <a:r>
              <a:rPr lang="ru-RU" sz="1600" b="1" dirty="0"/>
              <a:t>уникнення проблем </a:t>
            </a:r>
            <a:r>
              <a:rPr lang="en-US" sz="1600" b="1" dirty="0"/>
              <a:t>TCP Head-of-Line Blocking </a:t>
            </a:r>
            <a:r>
              <a:rPr lang="en-US" sz="1600" dirty="0"/>
              <a:t>— </a:t>
            </a:r>
            <a:r>
              <a:rPr lang="ru-RU" sz="1600" dirty="0"/>
              <a:t>ситуації, коли одна затримка або втрата пакета блокує весь трафік у </a:t>
            </a:r>
            <a:r>
              <a:rPr lang="en-US" sz="1600" dirty="0"/>
              <a:t>TCP-</a:t>
            </a:r>
            <a:r>
              <a:rPr lang="ru-RU" sz="1600" dirty="0"/>
              <a:t>з’єднанні. Завдяки мультиплексуванню потоків у </a:t>
            </a:r>
            <a:r>
              <a:rPr lang="en-US" sz="1600" dirty="0"/>
              <a:t>QUIC, HTTP/3 </a:t>
            </a:r>
            <a:r>
              <a:rPr lang="ru-RU" sz="1600" dirty="0"/>
              <a:t>може передавати кілька потоків одночасно, і затримка в одному з них не впливає на інші.</a:t>
            </a:r>
          </a:p>
          <a:p>
            <a:pPr marL="0" indent="0">
              <a:buNone/>
            </a:pPr>
            <a:r>
              <a:rPr lang="ru-RU" sz="1600" dirty="0"/>
              <a:t>Також </a:t>
            </a:r>
            <a:r>
              <a:rPr lang="en-US" sz="1600" dirty="0"/>
              <a:t>HTTP/3 </a:t>
            </a:r>
            <a:r>
              <a:rPr lang="ru-RU" sz="1600" dirty="0"/>
              <a:t>підтримує швидше відновлення з’єднання після зміни мережі (наприклад, перехід з </a:t>
            </a:r>
            <a:r>
              <a:rPr lang="en-US" sz="1600" dirty="0"/>
              <a:t>Wi-Fi </a:t>
            </a:r>
            <a:r>
              <a:rPr lang="ru-RU" sz="1600" dirty="0"/>
              <a:t>на мобільний інтернет), оскільки </a:t>
            </a:r>
            <a:r>
              <a:rPr lang="en-US" sz="1600" dirty="0"/>
              <a:t>QUIC </a:t>
            </a:r>
            <a:r>
              <a:rPr lang="ru-RU" sz="1600" dirty="0"/>
              <a:t>використовує унікальні ідентифікатори сесій замість </a:t>
            </a:r>
            <a:r>
              <a:rPr lang="en-US" sz="1600" dirty="0"/>
              <a:t>IP-</a:t>
            </a:r>
            <a:r>
              <a:rPr lang="ru-RU" sz="1600" dirty="0"/>
              <a:t>адрес.</a:t>
            </a:r>
          </a:p>
          <a:p>
            <a:pPr marL="0" indent="0">
              <a:buNone/>
            </a:pPr>
            <a:r>
              <a:rPr lang="ru-RU" sz="1600" dirty="0"/>
              <a:t>Загалом, </a:t>
            </a:r>
            <a:r>
              <a:rPr lang="en-US" sz="1600" dirty="0"/>
              <a:t>HTTP/3 </a:t>
            </a:r>
            <a:r>
              <a:rPr lang="ru-RU" sz="1600" dirty="0"/>
              <a:t>спрямований на покращення продуктивності веб-застосунків, зменшення часу завантаження сторінок і стабільнішу роботу в умовах нестабільного підключення. Хоча його впровадження ще триває, багато популярних веб-сайтів і браузерів уже підтримують </a:t>
            </a:r>
            <a:r>
              <a:rPr lang="en-US" sz="1600" dirty="0"/>
              <a:t>HTTP/3.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4" y="3664579"/>
            <a:ext cx="3485584" cy="3155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795" y="3723167"/>
            <a:ext cx="4798963" cy="3037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687" y="4181664"/>
            <a:ext cx="3574313" cy="212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22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617" y="345384"/>
            <a:ext cx="11537887" cy="6512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b="1" dirty="0"/>
              <a:t>Відмінності між </a:t>
            </a:r>
            <a:r>
              <a:rPr lang="en-US" sz="2000" b="1" dirty="0"/>
              <a:t>TCP </a:t>
            </a:r>
            <a:r>
              <a:rPr lang="uk-UA" sz="2000" b="1" dirty="0"/>
              <a:t>і </a:t>
            </a:r>
            <a:r>
              <a:rPr lang="en-US" sz="2000" b="1" dirty="0"/>
              <a:t>QUIC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QUIC = UDP + TLS + TCP-</a:t>
            </a:r>
            <a:r>
              <a:rPr lang="ru-RU" sz="2000" dirty="0"/>
              <a:t>подібні можливості, але без типових недоліків </a:t>
            </a:r>
            <a:r>
              <a:rPr lang="en-US" sz="2000" dirty="0"/>
              <a:t>TCP.</a:t>
            </a:r>
          </a:p>
          <a:p>
            <a:pPr marL="0" indent="0">
              <a:buNone/>
            </a:pPr>
            <a:r>
              <a:rPr lang="ru-RU" sz="2000" dirty="0"/>
              <a:t>Переваги найбільше відчутні в мобільних мережах, при частих змінах </a:t>
            </a:r>
            <a:r>
              <a:rPr lang="en-US" sz="2000" dirty="0"/>
              <a:t>IP </a:t>
            </a:r>
            <a:r>
              <a:rPr lang="ru-RU" sz="2000" dirty="0"/>
              <a:t>або втраті пакетів.</a:t>
            </a:r>
            <a:endParaRPr lang="en-US" sz="2000" dirty="0"/>
          </a:p>
          <a:p>
            <a:pPr marL="0" indent="0">
              <a:buNone/>
            </a:pPr>
            <a:r>
              <a:rPr lang="ru-RU" sz="2000" dirty="0"/>
              <a:t>Станом на травень 2025 року більшість сучасних браузерів підтримують протокол </a:t>
            </a:r>
            <a:r>
              <a:rPr lang="en-US" sz="2000" dirty="0"/>
              <a:t>QUIC, </a:t>
            </a:r>
            <a:r>
              <a:rPr lang="ru-RU" sz="2000" dirty="0"/>
              <a:t>який використовується в </a:t>
            </a:r>
            <a:r>
              <a:rPr lang="en-US" sz="2000" dirty="0"/>
              <a:t>HTTP/3 </a:t>
            </a:r>
            <a:r>
              <a:rPr lang="ru-RU" sz="2000" dirty="0"/>
              <a:t>для покращення швидкості та надійності передачі даних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466037"/>
              </p:ext>
            </p:extLst>
          </p:nvPr>
        </p:nvGraphicFramePr>
        <p:xfrm>
          <a:off x="231617" y="714327"/>
          <a:ext cx="11728765" cy="3788396"/>
        </p:xfrm>
        <a:graphic>
          <a:graphicData uri="http://schemas.openxmlformats.org/drawingml/2006/table">
            <a:tbl>
              <a:tblPr/>
              <a:tblGrid>
                <a:gridCol w="2916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2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5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Особливість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TCP</a:t>
                      </a:r>
                      <a:endParaRPr lang="en-US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QUIC</a:t>
                      </a:r>
                      <a:endParaRPr lang="en-US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r>
                        <a:rPr lang="ru-RU" sz="1600" b="1" dirty="0"/>
                        <a:t>Протокол транспортного рівня</a:t>
                      </a:r>
                      <a:endParaRPr lang="ru-RU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TCP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UDP (</a:t>
                      </a:r>
                      <a:r>
                        <a:rPr lang="ru-RU" sz="1600" dirty="0"/>
                        <a:t>з додатковими функціями)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739">
                <a:tc>
                  <a:txBody>
                    <a:bodyPr/>
                    <a:lstStyle/>
                    <a:p>
                      <a:r>
                        <a:rPr lang="ru-RU" sz="1600" b="1" dirty="0"/>
                        <a:t>Рукостискання (</a:t>
                      </a:r>
                      <a:r>
                        <a:rPr lang="en-US" sz="1600" b="1" dirty="0"/>
                        <a:t>handshake)</a:t>
                      </a:r>
                      <a:endParaRPr lang="en-US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Повільне (кілька раундів)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Швидке (1 раунд, з TLS 1.3 одразу)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70">
                <a:tc>
                  <a:txBody>
                    <a:bodyPr/>
                    <a:lstStyle/>
                    <a:p>
                      <a:r>
                        <a:rPr lang="ru-RU" sz="1600" b="1" dirty="0"/>
                        <a:t>Шифрування</a:t>
                      </a:r>
                      <a:endParaRPr lang="ru-RU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Окремо (</a:t>
                      </a:r>
                      <a:r>
                        <a:rPr lang="en-US" sz="1600" dirty="0"/>
                        <a:t>TLS </a:t>
                      </a:r>
                      <a:r>
                        <a:rPr lang="ru-RU" sz="1600" dirty="0"/>
                        <a:t>поверх </a:t>
                      </a:r>
                      <a:r>
                        <a:rPr lang="en-US" sz="1600" dirty="0"/>
                        <a:t>TCP)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Вбудоване, завжди шифрується (TLS 1.3)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861">
                <a:tc>
                  <a:txBody>
                    <a:bodyPr/>
                    <a:lstStyle/>
                    <a:p>
                      <a:r>
                        <a:rPr lang="ru-RU" sz="1600" b="1" dirty="0"/>
                        <a:t>Мультиплексування</a:t>
                      </a:r>
                      <a:endParaRPr lang="ru-RU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Один потік — блокування при затримках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Кілька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незалежних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потоків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нема</a:t>
                      </a:r>
                      <a:r>
                        <a:rPr lang="en-US" sz="1600" dirty="0"/>
                        <a:t> head-of-line blocking)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893">
                <a:tc>
                  <a:txBody>
                    <a:bodyPr/>
                    <a:lstStyle/>
                    <a:p>
                      <a:r>
                        <a:rPr lang="ru-RU" sz="1600" b="1" dirty="0"/>
                        <a:t>Втрати пакетів</a:t>
                      </a:r>
                      <a:endParaRPr lang="ru-RU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Затримують весь потік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Впливають лише на конкретний потік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r>
                        <a:rPr lang="ru-RU" sz="1600" b="1" dirty="0"/>
                        <a:t>Зміна </a:t>
                      </a:r>
                      <a:r>
                        <a:rPr lang="en-US" sz="1600" b="1" dirty="0"/>
                        <a:t>IP / </a:t>
                      </a:r>
                      <a:r>
                        <a:rPr lang="ru-RU" sz="1600" b="1" dirty="0"/>
                        <a:t>мережі</a:t>
                      </a:r>
                      <a:endParaRPr lang="ru-RU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Нове з’єднання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Можна продовжити з’єднання (</a:t>
                      </a:r>
                      <a:r>
                        <a:rPr lang="en-US" sz="1600" dirty="0"/>
                        <a:t>connection migration)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321">
                <a:tc>
                  <a:txBody>
                    <a:bodyPr/>
                    <a:lstStyle/>
                    <a:p>
                      <a:r>
                        <a:rPr lang="ru-RU" sz="1600" b="1" dirty="0"/>
                        <a:t>Контроль перегрузки</a:t>
                      </a:r>
                      <a:endParaRPr lang="ru-RU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Є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Є (сучасні алгоритми)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74">
                <a:tc>
                  <a:txBody>
                    <a:bodyPr/>
                    <a:lstStyle/>
                    <a:p>
                      <a:r>
                        <a:rPr lang="ru-RU" sz="1600" b="1" dirty="0"/>
                        <a:t>Підтримка у мережах</a:t>
                      </a:r>
                      <a:endParaRPr lang="ru-RU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Широка, стандарт з 1980-х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Новіший, ще не скрізь підтримується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203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008" y="4087451"/>
            <a:ext cx="3911098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HTTP/1.1 (1997)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Текстовий протокол.</a:t>
            </a:r>
            <a:r>
              <a:rPr lang="ru-RU" sz="1400" dirty="0"/>
              <a:t> Всі запити й відповіді — це звичайний текст.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Одна передача на з’єднання.</a:t>
            </a:r>
            <a:r>
              <a:rPr lang="ru-RU" sz="1400" dirty="0"/>
              <a:t> Потрібне нове </a:t>
            </a:r>
            <a:r>
              <a:rPr lang="en-US" sz="1400" dirty="0"/>
              <a:t>TCP-</a:t>
            </a:r>
            <a:r>
              <a:rPr lang="ru-RU" sz="1400" dirty="0"/>
              <a:t>з'єднання для кожного запиту або використання </a:t>
            </a:r>
            <a:r>
              <a:rPr lang="en-US" sz="1400" dirty="0"/>
              <a:t>keep-alive.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Чергування запитів (</a:t>
            </a:r>
            <a:r>
              <a:rPr lang="en-US" sz="1400" b="1" dirty="0"/>
              <a:t>head-of-line blocking).</a:t>
            </a:r>
            <a:r>
              <a:rPr lang="en-US" sz="1400" dirty="0"/>
              <a:t> </a:t>
            </a:r>
            <a:r>
              <a:rPr lang="ru-RU" sz="1400" dirty="0"/>
              <a:t>Якщо один запит «завис», всі наступні чекають.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Множинні з’єднання.</a:t>
            </a:r>
            <a:r>
              <a:rPr lang="ru-RU" sz="1400" dirty="0"/>
              <a:t> Для паралельних завантажень (наприклад, кількох зображень) браузери відкривали кілька </a:t>
            </a:r>
            <a:r>
              <a:rPr lang="en-US" sz="1400" dirty="0"/>
              <a:t>TCP-</a:t>
            </a:r>
            <a:r>
              <a:rPr lang="ru-RU" sz="1400" dirty="0"/>
              <a:t>з'єднань до одного сервера.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3113" y="4087451"/>
            <a:ext cx="3838670" cy="2657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HTTP/2 (2015)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Бінарний протокол.</a:t>
            </a:r>
            <a:r>
              <a:rPr lang="ru-RU" sz="1400" dirty="0"/>
              <a:t> Швидше і менш ресурсозатратно для обробки.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Мультиплексування.</a:t>
            </a:r>
            <a:r>
              <a:rPr lang="ru-RU" sz="1400" dirty="0"/>
              <a:t> Кілька запитів одночасно в одному </a:t>
            </a:r>
            <a:r>
              <a:rPr lang="en-US" sz="1400" dirty="0"/>
              <a:t>TCP-</a:t>
            </a:r>
            <a:r>
              <a:rPr lang="ru-RU" sz="1400" dirty="0"/>
              <a:t>з’єднанні.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Стиснення заголовків (</a:t>
            </a:r>
            <a:r>
              <a:rPr lang="en-US" sz="1400" b="1" dirty="0"/>
              <a:t>HPACK).</a:t>
            </a:r>
            <a:r>
              <a:rPr lang="en-US" sz="1400" dirty="0"/>
              <a:t> </a:t>
            </a:r>
            <a:r>
              <a:rPr lang="ru-RU" sz="1400" dirty="0"/>
              <a:t>Менше трафіку, швидше завантаження.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Пріоритети запитів.</a:t>
            </a:r>
            <a:r>
              <a:rPr lang="ru-RU" sz="1400" dirty="0"/>
              <a:t> Клієнт може вказати важливість запитів.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Проте все ще залежить від </a:t>
            </a:r>
            <a:r>
              <a:rPr lang="en-US" sz="1400" b="1" dirty="0"/>
              <a:t>TCP.</a:t>
            </a:r>
            <a:r>
              <a:rPr lang="en-US" sz="1400" dirty="0"/>
              <a:t> </a:t>
            </a:r>
            <a:r>
              <a:rPr lang="ru-RU" sz="1400" dirty="0"/>
              <a:t>Проблема </a:t>
            </a:r>
            <a:r>
              <a:rPr lang="en-US" sz="1400" dirty="0"/>
              <a:t>head-of-line blocking </a:t>
            </a:r>
            <a:r>
              <a:rPr lang="ru-RU" sz="1400" dirty="0"/>
              <a:t>зберігається на рівні </a:t>
            </a:r>
            <a:r>
              <a:rPr lang="en-US" sz="1400" dirty="0"/>
              <a:t>TCP: </a:t>
            </a:r>
            <a:r>
              <a:rPr lang="ru-RU" sz="1400" dirty="0"/>
              <a:t>один втрачений пакет блокує весь потік.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95" y="100697"/>
            <a:ext cx="8162925" cy="39719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7790" y="4077313"/>
            <a:ext cx="4098202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HTTP/3 (2022)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Працює поверх </a:t>
            </a:r>
            <a:r>
              <a:rPr lang="en-US" sz="1400" b="1" dirty="0"/>
              <a:t>QUIC (UDP).</a:t>
            </a:r>
            <a:r>
              <a:rPr lang="en-US" sz="1400" dirty="0"/>
              <a:t> QUIC —</a:t>
            </a:r>
            <a:r>
              <a:rPr lang="ru-RU" sz="1400" dirty="0"/>
              <a:t>транспортний протокол від </a:t>
            </a:r>
            <a:r>
              <a:rPr lang="en-US" sz="1400" dirty="0"/>
              <a:t>Google.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Швидше встановлення з'єднання.</a:t>
            </a:r>
            <a:r>
              <a:rPr lang="ru-RU" sz="1400" dirty="0"/>
              <a:t> Вбудований </a:t>
            </a:r>
            <a:r>
              <a:rPr lang="en-US" sz="1400" dirty="0"/>
              <a:t>TLS 1.3, </a:t>
            </a:r>
            <a:r>
              <a:rPr lang="ru-RU" sz="1400" dirty="0"/>
              <a:t>одне рукостискання.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Мультиплексування без блокувань.</a:t>
            </a:r>
            <a:r>
              <a:rPr lang="ru-RU" sz="1400" dirty="0"/>
              <a:t> Кожен потік незалежний — втрати пакетів не впливають на інші потоки.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Вища стабільність в умовах поганого з'єднання.</a:t>
            </a:r>
            <a:r>
              <a:rPr lang="ru-RU" sz="1400" dirty="0"/>
              <a:t> Краще працює на мобільних мережах.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/>
              <a:t>Підтримка ще розвивається.</a:t>
            </a:r>
            <a:r>
              <a:rPr lang="ru-RU" sz="1400" dirty="0"/>
              <a:t> Не всі сервери й мережеві пристрої повністю підтримують </a:t>
            </a:r>
            <a:r>
              <a:rPr lang="en-US" sz="1400" dirty="0"/>
              <a:t>HTTP/3.</a:t>
            </a:r>
          </a:p>
        </p:txBody>
      </p:sp>
    </p:spTree>
    <p:extLst>
      <p:ext uri="{BB962C8B-B14F-4D97-AF65-F5344CB8AC3E}">
        <p14:creationId xmlns:p14="http://schemas.microsoft.com/office/powerpoint/2010/main" val="3593820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ytimg.com/vi/UMwQjFzTQXw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6" y="243831"/>
            <a:ext cx="11379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33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559" y="1425827"/>
            <a:ext cx="5703720" cy="5075483"/>
          </a:xfrm>
        </p:spPr>
        <p:txBody>
          <a:bodyPr/>
          <a:lstStyle/>
          <a:p>
            <a:pPr marL="0" indent="0">
              <a:buNone/>
            </a:pPr>
            <a:r>
              <a:rPr lang="uk-UA" sz="1733" b="1" dirty="0"/>
              <a:t>Рівень подання даних виконує три основні функції:</a:t>
            </a:r>
          </a:p>
          <a:p>
            <a:pPr marL="353475" lvl="2" indent="-353475" algn="just"/>
            <a:r>
              <a:rPr lang="uk-UA" sz="1733" u="sng" dirty="0"/>
              <a:t>Форматування або перетворення даних </a:t>
            </a:r>
            <a:r>
              <a:rPr lang="uk-UA" sz="1733" dirty="0"/>
              <a:t>на боці джерела у формат, сумісний для сприйняття пристроєм призначення.</a:t>
            </a:r>
          </a:p>
          <a:p>
            <a:pPr marL="353475" lvl="2" indent="-353475" algn="just"/>
            <a:r>
              <a:rPr lang="uk-UA" sz="1733" u="sng" dirty="0"/>
              <a:t>Ущільнення даних </a:t>
            </a:r>
            <a:r>
              <a:rPr lang="uk-UA" sz="1733" dirty="0"/>
              <a:t>у спосіб, придатний для </a:t>
            </a:r>
            <a:r>
              <a:rPr lang="uk-UA" sz="1733" u="sng" dirty="0"/>
              <a:t>розпакування</a:t>
            </a:r>
            <a:r>
              <a:rPr lang="uk-UA" sz="1733" dirty="0"/>
              <a:t> пристроєм призначення.</a:t>
            </a:r>
          </a:p>
          <a:p>
            <a:pPr marL="353475" lvl="2" indent="-353475" algn="just"/>
            <a:r>
              <a:rPr lang="uk-UA" sz="1733" u="sng" dirty="0"/>
              <a:t>Шифрування даних </a:t>
            </a:r>
            <a:r>
              <a:rPr lang="uk-UA" sz="1733" dirty="0"/>
              <a:t>для передавання і </a:t>
            </a:r>
            <a:r>
              <a:rPr lang="uk-UA" sz="1733" u="sng" dirty="0"/>
              <a:t>розшифрування</a:t>
            </a:r>
            <a:r>
              <a:rPr lang="uk-UA" sz="1733" dirty="0"/>
              <a:t> даних при отриманні.</a:t>
            </a:r>
          </a:p>
          <a:p>
            <a:pPr marL="0" indent="0">
              <a:buNone/>
            </a:pPr>
            <a:endParaRPr lang="uk-UA" sz="1733" dirty="0"/>
          </a:p>
          <a:p>
            <a:pPr marL="0" indent="0">
              <a:buNone/>
            </a:pPr>
            <a:r>
              <a:rPr lang="uk-UA" sz="1733" b="1" dirty="0"/>
              <a:t>Функції сеансового рівня:</a:t>
            </a:r>
          </a:p>
          <a:p>
            <a:pPr marL="353475" lvl="3" indent="-353475" algn="just">
              <a:tabLst>
                <a:tab pos="353475" algn="l"/>
              </a:tabLst>
            </a:pPr>
            <a:r>
              <a:rPr lang="uk-UA" sz="1733" dirty="0"/>
              <a:t>створення і підтримка </a:t>
            </a:r>
            <a:r>
              <a:rPr lang="uk-UA" sz="1733" u="sng" dirty="0"/>
              <a:t>діалогів</a:t>
            </a:r>
            <a:r>
              <a:rPr lang="uk-UA" sz="1733" dirty="0"/>
              <a:t> між прикладними програмами джерела і одержувача. </a:t>
            </a:r>
          </a:p>
          <a:p>
            <a:pPr marL="353475" lvl="3" indent="-353475" algn="just">
              <a:tabLst>
                <a:tab pos="353475" algn="l"/>
              </a:tabLst>
            </a:pPr>
            <a:r>
              <a:rPr lang="uk-UA" sz="1733" dirty="0"/>
              <a:t>обмін інформацією для </a:t>
            </a:r>
            <a:r>
              <a:rPr lang="uk-UA" sz="1733" u="sng" dirty="0"/>
              <a:t>ініціювання діалогів, підтримки їх активного стану та перезапуску сеансів</a:t>
            </a:r>
            <a:r>
              <a:rPr lang="uk-UA" sz="1733" dirty="0"/>
              <a:t>, які перериваються або простоюють протягом тривалого періоду часу.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59" y="100264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uk-UA" sz="2800" b="1" dirty="0">
                <a:solidFill>
                  <a:schemeClr val="tx1">
                    <a:lumMod val="50000"/>
                  </a:schemeClr>
                </a:solidFill>
              </a:rPr>
              <a:t>Подання даних і сеансовий рівень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F26E1-C4D9-4741-B3D4-5D7EEC262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608" y="1419084"/>
            <a:ext cx="6154392" cy="3667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97547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929221"/>
              </p:ext>
            </p:extLst>
          </p:nvPr>
        </p:nvGraphicFramePr>
        <p:xfrm>
          <a:off x="374264" y="1681707"/>
          <a:ext cx="11306748" cy="2970973"/>
        </p:xfrm>
        <a:graphic>
          <a:graphicData uri="http://schemas.openxmlformats.org/drawingml/2006/table">
            <a:tbl>
              <a:tblPr/>
              <a:tblGrid>
                <a:gridCol w="1456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69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Назва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Сутність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91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Continue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Клієнт може продовжити запит.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691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101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Switching Protocols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Сервер погоджується змінити протокол (наприклад, на WebSocket).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691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Processing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Запит обробляється, але ще не завершено.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209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Early Hints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Попередні заголовки, які можна використати до завершення відповіді.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11511" y="386777"/>
            <a:ext cx="9684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 </a:t>
            </a:r>
            <a:r>
              <a:rPr lang="uk-UA" b="1" dirty="0"/>
              <a:t>коди відповідей</a:t>
            </a:r>
          </a:p>
          <a:p>
            <a:endParaRPr lang="uk-UA" dirty="0"/>
          </a:p>
          <a:p>
            <a:r>
              <a:rPr lang="uk-UA" b="1" dirty="0"/>
              <a:t>1xx – Інформаційні   </a:t>
            </a:r>
            <a:r>
              <a:rPr lang="uk-UA" dirty="0"/>
              <a:t>(Сервер отримав запит і триває його обробка)</a:t>
            </a:r>
          </a:p>
        </p:txBody>
      </p:sp>
    </p:spTree>
    <p:extLst>
      <p:ext uri="{BB962C8B-B14F-4D97-AF65-F5344CB8AC3E}">
        <p14:creationId xmlns:p14="http://schemas.microsoft.com/office/powerpoint/2010/main" val="1989284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ru-RU" sz="1867" b="1" dirty="0"/>
              <a:t>2xx – Успішні </a:t>
            </a:r>
            <a:r>
              <a:rPr lang="ru-RU" sz="1867" b="1" dirty="0" err="1"/>
              <a:t>відповіді</a:t>
            </a:r>
            <a:r>
              <a:rPr lang="ru-RU" sz="1867" b="1" dirty="0"/>
              <a:t>   </a:t>
            </a:r>
            <a:r>
              <a:rPr lang="ru-RU" sz="1867" dirty="0"/>
              <a:t>(Запит був успішно отриманий, зрозумілий і </a:t>
            </a:r>
            <a:r>
              <a:rPr lang="ru-RU" sz="1867" dirty="0" err="1"/>
              <a:t>оброблений</a:t>
            </a:r>
            <a:r>
              <a:rPr lang="ru-RU" sz="1867" dirty="0"/>
              <a:t>)</a:t>
            </a:r>
            <a:endParaRPr lang="uk-UA" sz="1867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98110"/>
              </p:ext>
            </p:extLst>
          </p:nvPr>
        </p:nvGraphicFramePr>
        <p:xfrm>
          <a:off x="334308" y="1127879"/>
          <a:ext cx="10557011" cy="5084659"/>
        </p:xfrm>
        <a:graphic>
          <a:graphicData uri="http://schemas.openxmlformats.org/drawingml/2006/table">
            <a:tbl>
              <a:tblPr/>
              <a:tblGrid>
                <a:gridCol w="906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6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76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Код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/>
                        <a:t>Назва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/>
                        <a:t>Сутність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764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200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OK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Успішна відповідь.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64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201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Created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Ресурс створено.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215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202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Accepted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Запит прийнято, але ще не оброблено.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764">
                <a:tc>
                  <a:txBody>
                    <a:bodyPr/>
                    <a:lstStyle/>
                    <a:p>
                      <a:pPr algn="ctr"/>
                      <a:r>
                        <a:rPr lang="ru-RU" sz="1500" b="1"/>
                        <a:t>203</a:t>
                      </a:r>
                      <a:endParaRPr lang="ru-RU" sz="150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Non-Authoritative Information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/>
                        <a:t>Інформація</a:t>
                      </a:r>
                      <a:r>
                        <a:rPr lang="ru-RU" sz="1500" dirty="0"/>
                        <a:t> з </a:t>
                      </a:r>
                      <a:r>
                        <a:rPr lang="ru-RU" sz="1500" dirty="0" err="1"/>
                        <a:t>кешу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або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проксі</a:t>
                      </a:r>
                      <a:r>
                        <a:rPr lang="ru-RU" sz="1500" dirty="0"/>
                        <a:t>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764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204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No Content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/>
                        <a:t>Успішно</a:t>
                      </a:r>
                      <a:r>
                        <a:rPr lang="ru-RU" sz="1500" dirty="0"/>
                        <a:t>, але без </a:t>
                      </a:r>
                      <a:r>
                        <a:rPr lang="ru-RU" sz="1500" dirty="0" err="1"/>
                        <a:t>тіла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відповіді</a:t>
                      </a:r>
                      <a:r>
                        <a:rPr lang="ru-RU" sz="1500" dirty="0"/>
                        <a:t>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764">
                <a:tc>
                  <a:txBody>
                    <a:bodyPr/>
                    <a:lstStyle/>
                    <a:p>
                      <a:pPr algn="ctr"/>
                      <a:r>
                        <a:rPr lang="ru-RU" sz="1500" b="1"/>
                        <a:t>205</a:t>
                      </a:r>
                      <a:endParaRPr lang="ru-RU" sz="150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Reset Content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Скидання форми клієнта.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215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206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Partial Content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Часткова відповідь (наприклад, для завантажень).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7215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207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Multi-Status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Багатостатусна відповідь (</a:t>
                      </a:r>
                      <a:r>
                        <a:rPr lang="en-US" sz="1500"/>
                        <a:t>WebDAV).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7215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208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Already Reported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Раніше вже повідомлено (</a:t>
                      </a:r>
                      <a:r>
                        <a:rPr lang="en-US" sz="1500"/>
                        <a:t>WebDAV).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7215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226</a:t>
                      </a:r>
                      <a:endParaRPr lang="ru-RU" sz="15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IM Used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Результат після трансформації ресурсу (</a:t>
                      </a:r>
                      <a:r>
                        <a:rPr lang="en-US" sz="1500" dirty="0"/>
                        <a:t>HTTP Delta Encoding).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086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ru-RU" sz="1867" b="1" dirty="0"/>
              <a:t>3xx – </a:t>
            </a:r>
            <a:r>
              <a:rPr lang="ru-RU" sz="1867" b="1" dirty="0" err="1"/>
              <a:t>Перенаправлення</a:t>
            </a:r>
            <a:r>
              <a:rPr lang="ru-RU" sz="1867" b="1" dirty="0"/>
              <a:t>    </a:t>
            </a:r>
            <a:r>
              <a:rPr lang="ru-RU" sz="1867" dirty="0"/>
              <a:t>(</a:t>
            </a:r>
            <a:r>
              <a:rPr lang="ru-RU" sz="1867" dirty="0" err="1"/>
              <a:t>Клієнт</a:t>
            </a:r>
            <a:r>
              <a:rPr lang="ru-RU" sz="1867" dirty="0"/>
              <a:t> повинен вжити додаткових дій для </a:t>
            </a:r>
            <a:r>
              <a:rPr lang="ru-RU" sz="1867" dirty="0" err="1"/>
              <a:t>завершення</a:t>
            </a:r>
            <a:r>
              <a:rPr lang="ru-RU" sz="1867" dirty="0"/>
              <a:t> </a:t>
            </a:r>
            <a:r>
              <a:rPr lang="ru-RU" sz="1867" dirty="0" err="1"/>
              <a:t>запиту</a:t>
            </a:r>
            <a:r>
              <a:rPr lang="ru-RU" sz="1867" dirty="0"/>
              <a:t>)</a:t>
            </a:r>
            <a:endParaRPr lang="uk-UA" sz="1867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569972"/>
              </p:ext>
            </p:extLst>
          </p:nvPr>
        </p:nvGraphicFramePr>
        <p:xfrm>
          <a:off x="491375" y="782081"/>
          <a:ext cx="10875870" cy="5179450"/>
        </p:xfrm>
        <a:graphic>
          <a:graphicData uri="http://schemas.openxmlformats.org/drawingml/2006/table">
            <a:tbl>
              <a:tblPr/>
              <a:tblGrid>
                <a:gridCol w="1430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9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6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47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Код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Назва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/>
                        <a:t>Сутність</a:t>
                      </a:r>
                      <a:endParaRPr lang="ru-RU" sz="1500" dirty="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073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300</a:t>
                      </a:r>
                      <a:endParaRPr lang="ru-RU" sz="1500" dirty="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Multiple Choices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Доступно </a:t>
                      </a:r>
                      <a:r>
                        <a:rPr lang="ru-RU" sz="1500" dirty="0" err="1"/>
                        <a:t>кілька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варіантів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відповіді</a:t>
                      </a:r>
                      <a:r>
                        <a:rPr lang="ru-RU" sz="1500" dirty="0"/>
                        <a:t>.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7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301</a:t>
                      </a:r>
                      <a:endParaRPr lang="ru-RU" sz="1500" dirty="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Moved Permanently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Ресурс назавжди переміщено.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470">
                <a:tc>
                  <a:txBody>
                    <a:bodyPr/>
                    <a:lstStyle/>
                    <a:p>
                      <a:pPr algn="ctr"/>
                      <a:r>
                        <a:rPr lang="ru-RU" sz="1500" b="1"/>
                        <a:t>302</a:t>
                      </a:r>
                      <a:endParaRPr lang="ru-RU" sz="150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Found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Тимчасове перенаправлення.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073">
                <a:tc>
                  <a:txBody>
                    <a:bodyPr/>
                    <a:lstStyle/>
                    <a:p>
                      <a:pPr algn="ctr"/>
                      <a:r>
                        <a:rPr lang="ru-RU" sz="1500" b="1"/>
                        <a:t>303</a:t>
                      </a:r>
                      <a:endParaRPr lang="ru-RU" sz="150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See Other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Перейти за </a:t>
                      </a:r>
                      <a:r>
                        <a:rPr lang="ru-RU" sz="1500" dirty="0" err="1"/>
                        <a:t>іншим</a:t>
                      </a:r>
                      <a:r>
                        <a:rPr lang="ru-RU" sz="1500" dirty="0"/>
                        <a:t> URL для </a:t>
                      </a:r>
                      <a:r>
                        <a:rPr lang="ru-RU" sz="1500" dirty="0" err="1"/>
                        <a:t>отримання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відповіді</a:t>
                      </a:r>
                      <a:r>
                        <a:rPr lang="ru-RU" sz="1500" dirty="0"/>
                        <a:t>.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073">
                <a:tc>
                  <a:txBody>
                    <a:bodyPr/>
                    <a:lstStyle/>
                    <a:p>
                      <a:pPr algn="ctr"/>
                      <a:r>
                        <a:rPr lang="ru-RU" sz="1500" b="1"/>
                        <a:t>304</a:t>
                      </a:r>
                      <a:endParaRPr lang="ru-RU" sz="150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Not Modified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Ресурс не </a:t>
                      </a:r>
                      <a:r>
                        <a:rPr lang="ru-RU" sz="1500" dirty="0" err="1"/>
                        <a:t>змінився</a:t>
                      </a:r>
                      <a:r>
                        <a:rPr lang="ru-RU" sz="1500" dirty="0"/>
                        <a:t> з моменту </a:t>
                      </a:r>
                      <a:r>
                        <a:rPr lang="ru-RU" sz="1500" dirty="0" err="1"/>
                        <a:t>останнього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запиту</a:t>
                      </a:r>
                      <a:r>
                        <a:rPr lang="ru-RU" sz="1500" dirty="0"/>
                        <a:t>.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8675">
                <a:tc>
                  <a:txBody>
                    <a:bodyPr/>
                    <a:lstStyle/>
                    <a:p>
                      <a:pPr algn="ctr"/>
                      <a:r>
                        <a:rPr lang="ru-RU" sz="1500" b="1"/>
                        <a:t>305</a:t>
                      </a:r>
                      <a:endParaRPr lang="ru-RU" sz="150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Use Proxy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Для доступу </a:t>
                      </a:r>
                      <a:r>
                        <a:rPr lang="ru-RU" sz="1500" dirty="0" err="1"/>
                        <a:t>потрібно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використовувати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проксі</a:t>
                      </a:r>
                      <a:r>
                        <a:rPr lang="ru-RU" sz="1500" dirty="0"/>
                        <a:t>. </a:t>
                      </a:r>
                      <a:r>
                        <a:rPr lang="ru-RU" sz="1500" i="1" dirty="0"/>
                        <a:t>(</a:t>
                      </a:r>
                      <a:r>
                        <a:rPr lang="ru-RU" sz="1500" i="1" dirty="0" err="1"/>
                        <a:t>застарілий</a:t>
                      </a:r>
                      <a:r>
                        <a:rPr lang="ru-RU" sz="1500" i="1" dirty="0"/>
                        <a:t>)</a:t>
                      </a:r>
                      <a:endParaRPr lang="ru-RU" sz="1500" dirty="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073">
                <a:tc>
                  <a:txBody>
                    <a:bodyPr/>
                    <a:lstStyle/>
                    <a:p>
                      <a:pPr algn="ctr"/>
                      <a:r>
                        <a:rPr lang="ru-RU" sz="1500" b="1"/>
                        <a:t>307</a:t>
                      </a:r>
                      <a:endParaRPr lang="ru-RU" sz="150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Temporary Redirect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/>
                        <a:t>Тимчасове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перенаправлення</a:t>
                      </a:r>
                      <a:r>
                        <a:rPr lang="ru-RU" sz="1500" dirty="0"/>
                        <a:t> без </a:t>
                      </a:r>
                      <a:r>
                        <a:rPr lang="ru-RU" sz="1500" dirty="0" err="1"/>
                        <a:t>зміни</a:t>
                      </a:r>
                      <a:r>
                        <a:rPr lang="ru-RU" sz="1500" dirty="0"/>
                        <a:t> методу </a:t>
                      </a:r>
                      <a:r>
                        <a:rPr lang="ru-RU" sz="1500" dirty="0" err="1"/>
                        <a:t>запиту</a:t>
                      </a:r>
                      <a:r>
                        <a:rPr lang="ru-RU" sz="1500" dirty="0"/>
                        <a:t>.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6073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/>
                        <a:t>308</a:t>
                      </a:r>
                      <a:endParaRPr lang="ru-RU" sz="1500" dirty="0"/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Permanent Redirect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Постійне перенаправлення без зміни методу запиту.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11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8" y="0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ru-RU" sz="1867" b="1" dirty="0"/>
              <a:t>4xx – Помилки </a:t>
            </a:r>
            <a:r>
              <a:rPr lang="ru-RU" sz="1867" b="1" dirty="0" err="1"/>
              <a:t>клієнта</a:t>
            </a:r>
            <a:r>
              <a:rPr lang="ru-RU" sz="1867" b="1" dirty="0"/>
              <a:t>   (</a:t>
            </a:r>
            <a:r>
              <a:rPr lang="ru-RU" sz="1867" dirty="0"/>
              <a:t>Запит має помилку, яку потрібно виправити з боку </a:t>
            </a:r>
            <a:r>
              <a:rPr lang="ru-RU" sz="1867" dirty="0" err="1"/>
              <a:t>клієнта</a:t>
            </a:r>
            <a:r>
              <a:rPr lang="ru-RU" sz="1867" dirty="0"/>
              <a:t>)</a:t>
            </a:r>
            <a:endParaRPr lang="uk-UA" sz="1867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18548"/>
              </p:ext>
            </p:extLst>
          </p:nvPr>
        </p:nvGraphicFramePr>
        <p:xfrm>
          <a:off x="192088" y="371263"/>
          <a:ext cx="11462030" cy="6423806"/>
        </p:xfrm>
        <a:graphic>
          <a:graphicData uri="http://schemas.openxmlformats.org/drawingml/2006/table">
            <a:tbl>
              <a:tblPr/>
              <a:tblGrid>
                <a:gridCol w="1147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5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9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07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Код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Назва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Сутність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400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Bad Request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Неправильний або пошкоджений запит.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7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401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Unauthorized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Потрібна авторизація.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402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Payment Required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Резервовано</a:t>
                      </a:r>
                      <a:r>
                        <a:rPr lang="ru-RU" sz="1800" dirty="0"/>
                        <a:t> (</a:t>
                      </a:r>
                      <a:r>
                        <a:rPr lang="ru-RU" sz="1800" dirty="0" err="1"/>
                        <a:t>рідко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використовується</a:t>
                      </a:r>
                      <a:r>
                        <a:rPr lang="ru-RU" sz="1800" dirty="0"/>
                        <a:t>).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403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Forbidden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Заборонено, </a:t>
                      </a:r>
                      <a:r>
                        <a:rPr lang="ru-RU" sz="1800" dirty="0" err="1"/>
                        <a:t>навіть</a:t>
                      </a:r>
                      <a:r>
                        <a:rPr lang="ru-RU" sz="1800" dirty="0"/>
                        <a:t> при </a:t>
                      </a:r>
                      <a:r>
                        <a:rPr lang="ru-RU" sz="1800" dirty="0" err="1"/>
                        <a:t>наявності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авторизації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07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404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 Found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Ресурс не </a:t>
                      </a:r>
                      <a:r>
                        <a:rPr lang="ru-RU" sz="1800" dirty="0" err="1"/>
                        <a:t>знайдено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405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 Not Allowed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Метод не дозволений для ресурсу.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07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406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 Acceptable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Неприйнятний</a:t>
                      </a:r>
                      <a:r>
                        <a:rPr lang="ru-RU" sz="1800" dirty="0"/>
                        <a:t> формат </a:t>
                      </a:r>
                      <a:r>
                        <a:rPr lang="ru-RU" sz="1800" dirty="0" err="1"/>
                        <a:t>відповіді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407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Proxy Authentication Required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Потрібна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автентифікація</a:t>
                      </a:r>
                      <a:r>
                        <a:rPr lang="ru-RU" sz="1800" dirty="0"/>
                        <a:t> через </a:t>
                      </a:r>
                      <a:r>
                        <a:rPr lang="ru-RU" sz="1800" dirty="0" err="1"/>
                        <a:t>проксі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07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408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Request Timeout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Час </a:t>
                      </a:r>
                      <a:r>
                        <a:rPr lang="ru-RU" sz="1800" dirty="0" err="1"/>
                        <a:t>очікування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запиту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вичерпано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409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Conflict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Конфлікт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 err="1"/>
                        <a:t>наприклад</a:t>
                      </a:r>
                      <a:r>
                        <a:rPr lang="ru-RU" sz="1800" dirty="0"/>
                        <a:t>, при </a:t>
                      </a:r>
                      <a:r>
                        <a:rPr lang="ru-RU" sz="1800" dirty="0" err="1"/>
                        <a:t>створенні</a:t>
                      </a:r>
                      <a:r>
                        <a:rPr lang="ru-RU" sz="1800" dirty="0"/>
                        <a:t> ресурсу.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410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Gone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Ресурс </a:t>
                      </a:r>
                      <a:r>
                        <a:rPr lang="ru-RU" sz="1800" dirty="0" err="1"/>
                        <a:t>більше</a:t>
                      </a:r>
                      <a:r>
                        <a:rPr lang="ru-RU" sz="1800" dirty="0"/>
                        <a:t> не </a:t>
                      </a:r>
                      <a:r>
                        <a:rPr lang="ru-RU" sz="1800" dirty="0" err="1"/>
                        <a:t>існує</a:t>
                      </a:r>
                      <a:r>
                        <a:rPr lang="ru-RU" sz="1800" dirty="0"/>
                        <a:t> і не </a:t>
                      </a:r>
                      <a:r>
                        <a:rPr lang="ru-RU" sz="1800" dirty="0" err="1"/>
                        <a:t>повернеться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411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Length Required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Відсутній</a:t>
                      </a:r>
                      <a:r>
                        <a:rPr lang="ru-RU" sz="1800" dirty="0"/>
                        <a:t> заголовок </a:t>
                      </a:r>
                      <a:r>
                        <a:rPr lang="en-US" sz="1800" dirty="0"/>
                        <a:t>Content-Length.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544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412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Precondition Failed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Попередні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умови</a:t>
                      </a:r>
                      <a:r>
                        <a:rPr lang="ru-RU" sz="1800" dirty="0"/>
                        <a:t> не </a:t>
                      </a:r>
                      <a:r>
                        <a:rPr lang="ru-RU" sz="1800" dirty="0" err="1"/>
                        <a:t>виконано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4079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413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Payload Too Large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Тіло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запиту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занадто</a:t>
                      </a:r>
                      <a:r>
                        <a:rPr lang="ru-RU" sz="1800" dirty="0"/>
                        <a:t> велике.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883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CB5D9166-CDE8-4C04-A008-728A4A8C2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755864"/>
              </p:ext>
            </p:extLst>
          </p:nvPr>
        </p:nvGraphicFramePr>
        <p:xfrm>
          <a:off x="156229" y="41223"/>
          <a:ext cx="11381347" cy="6775554"/>
        </p:xfrm>
        <a:graphic>
          <a:graphicData uri="http://schemas.openxmlformats.org/drawingml/2006/table">
            <a:tbl>
              <a:tblPr/>
              <a:tblGrid>
                <a:gridCol w="1138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2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0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Код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Назва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Сутність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414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URI Too Long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URL </a:t>
                      </a:r>
                      <a:r>
                        <a:rPr lang="ru-RU" sz="1800" dirty="0" err="1"/>
                        <a:t>занадто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довгий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415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Unsupported Media Type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Непідтримуваний тип контенту.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416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Range Not Satisfiable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Запитаний діапазон недоступний.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417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Expectation Failed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Значення заголовка Expect не може бути виконане.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418</a:t>
                      </a:r>
                      <a:endParaRPr lang="ru-RU" sz="1800" dirty="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I'm a teapot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Жартівливий</a:t>
                      </a:r>
                      <a:r>
                        <a:rPr lang="ru-RU" sz="1800" dirty="0"/>
                        <a:t> код (</a:t>
                      </a:r>
                      <a:r>
                        <a:rPr lang="en-US" sz="1800" dirty="0"/>
                        <a:t>RFC 2324).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421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Misdirected Request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Запит </a:t>
                      </a:r>
                      <a:r>
                        <a:rPr lang="ru-RU" sz="1800" dirty="0" err="1"/>
                        <a:t>був</a:t>
                      </a:r>
                      <a:r>
                        <a:rPr lang="ru-RU" sz="1800" dirty="0"/>
                        <a:t> направлений не тому серверу.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32677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422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Unprocessable</a:t>
                      </a:r>
                      <a:r>
                        <a:rPr lang="en-US" sz="1800" dirty="0"/>
                        <a:t> Entity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Неможливо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обробити</a:t>
                      </a:r>
                      <a:r>
                        <a:rPr lang="ru-RU" sz="1800" dirty="0"/>
                        <a:t> запит (</a:t>
                      </a:r>
                      <a:r>
                        <a:rPr lang="ru-RU" sz="1800" dirty="0" err="1"/>
                        <a:t>наприклад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 err="1"/>
                        <a:t>помилка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валідації</a:t>
                      </a:r>
                      <a:r>
                        <a:rPr lang="ru-RU" sz="1800" dirty="0"/>
                        <a:t>).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423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Locked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Ресурс </a:t>
                      </a:r>
                      <a:r>
                        <a:rPr lang="ru-RU" sz="1800" dirty="0" err="1"/>
                        <a:t>заблокований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424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Failed Dependency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Помилка</a:t>
                      </a:r>
                      <a:r>
                        <a:rPr lang="ru-RU" sz="1800" dirty="0"/>
                        <a:t> в залежному </a:t>
                      </a:r>
                      <a:r>
                        <a:rPr lang="ru-RU" sz="1800" dirty="0" err="1"/>
                        <a:t>запиті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425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Too Early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Рано </a:t>
                      </a:r>
                      <a:r>
                        <a:rPr lang="ru-RU" sz="1800" dirty="0" err="1"/>
                        <a:t>повторювати</a:t>
                      </a:r>
                      <a:r>
                        <a:rPr lang="ru-RU" sz="1800" dirty="0"/>
                        <a:t> запит.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426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Upgrade Required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Потрібне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оновлення</a:t>
                      </a:r>
                      <a:r>
                        <a:rPr lang="ru-RU" sz="1800" dirty="0"/>
                        <a:t> протоколу.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428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Precondition Required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Потрібна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умова</a:t>
                      </a:r>
                      <a:r>
                        <a:rPr lang="ru-RU" sz="1800" dirty="0"/>
                        <a:t> (</a:t>
                      </a:r>
                      <a:r>
                        <a:rPr lang="en-US" sz="1800" dirty="0"/>
                        <a:t>If-Match </a:t>
                      </a:r>
                      <a:r>
                        <a:rPr lang="ru-RU" sz="1800" dirty="0" err="1"/>
                        <a:t>тощо</a:t>
                      </a:r>
                      <a:r>
                        <a:rPr lang="ru-RU" sz="1800" dirty="0"/>
                        <a:t>).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429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Too Many Requests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Забагато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запитів</a:t>
                      </a:r>
                      <a:r>
                        <a:rPr lang="ru-RU" sz="1800" dirty="0"/>
                        <a:t> (</a:t>
                      </a:r>
                      <a:r>
                        <a:rPr lang="ru-RU" sz="1800" dirty="0" err="1"/>
                        <a:t>рейт-ліміт</a:t>
                      </a:r>
                      <a:r>
                        <a:rPr lang="ru-RU" sz="1800" dirty="0"/>
                        <a:t>).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431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Request Header Fields Too Large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Заголовки </a:t>
                      </a:r>
                      <a:r>
                        <a:rPr lang="ru-RU" sz="1800" dirty="0" err="1"/>
                        <a:t>занадто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великі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9303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451</a:t>
                      </a:r>
                      <a:endParaRPr lang="ru-RU" sz="1800"/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Unavailable For Legal Reasons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Недоступно з юридичних причин.</a:t>
                      </a:r>
                    </a:p>
                  </a:txBody>
                  <a:tcPr marL="28440" marR="28440" marT="14220" marB="142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715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ru-RU" sz="1867" b="1" dirty="0"/>
              <a:t>5xx – Помилки сервера    (</a:t>
            </a:r>
            <a:r>
              <a:rPr lang="ru-RU" sz="1867" dirty="0"/>
              <a:t>Сервер не зміг виконати запит через </a:t>
            </a:r>
            <a:r>
              <a:rPr lang="ru-RU" sz="1867" dirty="0" err="1"/>
              <a:t>внутрішню</a:t>
            </a:r>
            <a:r>
              <a:rPr lang="ru-RU" sz="1867" dirty="0"/>
              <a:t> </a:t>
            </a:r>
            <a:r>
              <a:rPr lang="ru-RU" sz="1867" dirty="0" err="1"/>
              <a:t>помилку</a:t>
            </a:r>
            <a:r>
              <a:rPr lang="ru-RU" sz="1867" dirty="0"/>
              <a:t>)</a:t>
            </a:r>
            <a:endParaRPr lang="uk-UA" sz="1867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90891"/>
              </p:ext>
            </p:extLst>
          </p:nvPr>
        </p:nvGraphicFramePr>
        <p:xfrm>
          <a:off x="314451" y="630568"/>
          <a:ext cx="11241055" cy="5259244"/>
        </p:xfrm>
        <a:graphic>
          <a:graphicData uri="http://schemas.openxmlformats.org/drawingml/2006/table">
            <a:tbl>
              <a:tblPr/>
              <a:tblGrid>
                <a:gridCol w="112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5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Код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Назва</a:t>
                      </a:r>
                      <a:endParaRPr lang="ru-RU" sz="18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Сутність</a:t>
                      </a:r>
                      <a:endParaRPr lang="ru-RU" sz="18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500</a:t>
                      </a:r>
                      <a:endParaRPr lang="ru-RU" sz="18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Internal Server Error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Загальна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помилка</a:t>
                      </a:r>
                      <a:r>
                        <a:rPr lang="ru-RU" sz="1800" dirty="0"/>
                        <a:t> сервера.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501</a:t>
                      </a:r>
                      <a:endParaRPr lang="ru-RU" sz="180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 Implemented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Метод не підтримується.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78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502</a:t>
                      </a:r>
                      <a:endParaRPr lang="ru-RU" sz="18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Bad Gateway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Неправильна відповідь від іншого сервера.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503</a:t>
                      </a:r>
                      <a:endParaRPr lang="ru-RU" sz="18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Service Unavailable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Сервер тимчасово недоступний.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785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504</a:t>
                      </a:r>
                      <a:endParaRPr lang="ru-RU" sz="180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Gateway Timeout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Час </a:t>
                      </a:r>
                      <a:r>
                        <a:rPr lang="ru-RU" sz="1800" dirty="0" err="1"/>
                        <a:t>очікування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відповіді</a:t>
                      </a:r>
                      <a:r>
                        <a:rPr lang="ru-RU" sz="1800" dirty="0"/>
                        <a:t> шлюзу </a:t>
                      </a:r>
                      <a:r>
                        <a:rPr lang="ru-RU" sz="1800" dirty="0" err="1"/>
                        <a:t>вичерпано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505</a:t>
                      </a:r>
                      <a:endParaRPr lang="ru-RU" sz="180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HTTP Version Not Supported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HTTP-</a:t>
                      </a:r>
                      <a:r>
                        <a:rPr lang="ru-RU" sz="1800"/>
                        <a:t>версія не підтримується.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506</a:t>
                      </a:r>
                      <a:endParaRPr lang="ru-RU" sz="180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Variant Also Negotiates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Помилка у варіації контенту.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2785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507</a:t>
                      </a:r>
                      <a:endParaRPr lang="ru-RU" sz="180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Insufficient Storage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Немає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місця</a:t>
                      </a:r>
                      <a:r>
                        <a:rPr lang="ru-RU" sz="1800" dirty="0"/>
                        <a:t> для </a:t>
                      </a:r>
                      <a:r>
                        <a:rPr lang="ru-RU" sz="1800" dirty="0" err="1"/>
                        <a:t>збереження</a:t>
                      </a:r>
                      <a:r>
                        <a:rPr lang="ru-RU" sz="1800" dirty="0"/>
                        <a:t> (</a:t>
                      </a:r>
                      <a:r>
                        <a:rPr lang="ru-RU" sz="1800" dirty="0" err="1"/>
                        <a:t>WebDAV</a:t>
                      </a:r>
                      <a:r>
                        <a:rPr lang="ru-RU" sz="1800" dirty="0"/>
                        <a:t>).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508</a:t>
                      </a:r>
                      <a:endParaRPr lang="ru-RU" sz="180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Loop Detected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Виявлено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нескінченний</a:t>
                      </a:r>
                      <a:r>
                        <a:rPr lang="ru-RU" sz="1800" dirty="0"/>
                        <a:t> цикл.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3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510</a:t>
                      </a:r>
                      <a:endParaRPr lang="ru-RU" sz="180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 Extended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Потрібні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додаткові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розширення</a:t>
                      </a:r>
                      <a:r>
                        <a:rPr lang="ru-RU" sz="1800" dirty="0"/>
                        <a:t>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4145">
                <a:tc>
                  <a:txBody>
                    <a:bodyPr/>
                    <a:lstStyle/>
                    <a:p>
                      <a:pPr algn="ctr"/>
                      <a:r>
                        <a:rPr lang="ru-RU" sz="1800" b="1"/>
                        <a:t>511</a:t>
                      </a:r>
                      <a:endParaRPr lang="ru-RU" sz="180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Network Authentication Required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Потрібна автентифікація в мережі (наприклад, </a:t>
                      </a:r>
                      <a:r>
                        <a:rPr lang="en-US" sz="1800" dirty="0"/>
                        <a:t>captive portal).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6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8451" y="1263732"/>
            <a:ext cx="5552928" cy="49016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dirty="0"/>
              <a:t>Електронна пошта (</a:t>
            </a:r>
            <a:r>
              <a:rPr lang="uk-UA" sz="1800" dirty="0" err="1"/>
              <a:t>email</a:t>
            </a:r>
            <a:r>
              <a:rPr lang="uk-UA" sz="1800" dirty="0"/>
              <a:t>) - це спосіб передавання, зберігання і отримання електронних повідомлень у мережі. </a:t>
            </a:r>
            <a:r>
              <a:rPr lang="uk-UA" sz="1800" dirty="0" err="1"/>
              <a:t>Email</a:t>
            </a:r>
            <a:r>
              <a:rPr lang="uk-UA" sz="1800" dirty="0"/>
              <a:t>-повідомлення зберігаються у базах даних на поштових серверах. </a:t>
            </a:r>
            <a:r>
              <a:rPr lang="uk-UA" sz="1800" dirty="0" err="1"/>
              <a:t>Email</a:t>
            </a:r>
            <a:r>
              <a:rPr lang="uk-UA" sz="1800" dirty="0"/>
              <a:t>-клієнти зв'язуються з ними для надсилання і отримання електронних повідомлень.</a:t>
            </a:r>
          </a:p>
          <a:p>
            <a:pPr marL="0" indent="0" algn="just">
              <a:buNone/>
            </a:pPr>
            <a:endParaRPr lang="uk-UA" sz="1800" dirty="0"/>
          </a:p>
          <a:p>
            <a:pPr marL="0" indent="0">
              <a:buNone/>
            </a:pPr>
            <a:r>
              <a:rPr lang="uk-UA" sz="1800" dirty="0"/>
              <a:t>Для роботи електронної пошти використовуються такі протоколи: </a:t>
            </a:r>
          </a:p>
          <a:p>
            <a:r>
              <a:rPr lang="uk-UA" sz="1800" b="1" dirty="0" err="1"/>
              <a:t>Simple</a:t>
            </a:r>
            <a:r>
              <a:rPr lang="uk-UA" sz="1800" b="1" dirty="0"/>
              <a:t> </a:t>
            </a:r>
            <a:r>
              <a:rPr lang="uk-UA" sz="1800" b="1" dirty="0" err="1"/>
              <a:t>Mail</a:t>
            </a:r>
            <a:r>
              <a:rPr lang="uk-UA" sz="1800" b="1" dirty="0"/>
              <a:t> </a:t>
            </a:r>
            <a:r>
              <a:rPr lang="uk-UA" sz="1800" b="1" dirty="0" err="1"/>
              <a:t>Transfer</a:t>
            </a:r>
            <a:r>
              <a:rPr lang="uk-UA" sz="1800" b="1" dirty="0"/>
              <a:t> </a:t>
            </a:r>
            <a:r>
              <a:rPr lang="uk-UA" sz="1800" b="1" dirty="0" err="1"/>
              <a:t>Protocol</a:t>
            </a:r>
            <a:r>
              <a:rPr lang="uk-UA" sz="1800" b="1" dirty="0"/>
              <a:t> (SMTP) </a:t>
            </a:r>
            <a:r>
              <a:rPr lang="uk-UA" sz="1800" dirty="0"/>
              <a:t>– для надсилання пошти.</a:t>
            </a:r>
          </a:p>
          <a:p>
            <a:r>
              <a:rPr lang="uk-UA" sz="1800" b="1" dirty="0" err="1"/>
              <a:t>Post</a:t>
            </a:r>
            <a:r>
              <a:rPr lang="uk-UA" sz="1800" b="1" dirty="0"/>
              <a:t> Office </a:t>
            </a:r>
            <a:r>
              <a:rPr lang="uk-UA" sz="1800" b="1" dirty="0" err="1"/>
              <a:t>Protocol</a:t>
            </a:r>
            <a:r>
              <a:rPr lang="uk-UA" sz="1800" b="1" dirty="0"/>
              <a:t> (POP) &amp; IMAP </a:t>
            </a:r>
            <a:r>
              <a:rPr lang="uk-UA" sz="1800" dirty="0"/>
              <a:t>— для отримання пошти клієнтами.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451" y="157503"/>
            <a:ext cx="10515600" cy="1325563"/>
          </a:xfrm>
        </p:spPr>
        <p:txBody>
          <a:bodyPr/>
          <a:lstStyle/>
          <a:p>
            <a:pPr rtl="0"/>
            <a:r>
              <a:rPr lang="uk-UA" sz="2667" b="1" dirty="0">
                <a:solidFill>
                  <a:schemeClr val="tx1">
                    <a:lumMod val="50000"/>
                  </a:schemeClr>
                </a:solidFill>
              </a:rPr>
              <a:t>Протоколи електронної пошти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2A158-1A2F-834B-AA99-AC8B6A2F06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379" y="1365904"/>
            <a:ext cx="6117156" cy="4321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381043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2522" y="1065260"/>
            <a:ext cx="5883479" cy="5082257"/>
          </a:xfrm>
        </p:spPr>
        <p:txBody>
          <a:bodyPr/>
          <a:lstStyle/>
          <a:p>
            <a:pPr marL="228594" indent="-228594" algn="just"/>
            <a:r>
              <a:rPr lang="uk-UA" sz="1800" dirty="0"/>
              <a:t>Коли клієнт надсилає повідомлення електронної пошти, SMTP-процес клієнта з'єднується з SMTP-процесом сервера через відомий </a:t>
            </a:r>
            <a:r>
              <a:rPr lang="uk-UA" sz="1800" b="1" dirty="0"/>
              <a:t>порт 25</a:t>
            </a:r>
            <a:r>
              <a:rPr lang="uk-UA" sz="1800" dirty="0"/>
              <a:t>. </a:t>
            </a:r>
          </a:p>
          <a:p>
            <a:pPr marL="228594" indent="-228594" algn="just"/>
            <a:r>
              <a:rPr lang="uk-UA" sz="1800" dirty="0"/>
              <a:t>Після встановлення з'єднання, клієнт намагається передати </a:t>
            </a:r>
            <a:r>
              <a:rPr lang="uk-UA" sz="1800" dirty="0" err="1"/>
              <a:t>email</a:t>
            </a:r>
            <a:r>
              <a:rPr lang="uk-UA" sz="1800" dirty="0"/>
              <a:t>-повідомлення серверу. </a:t>
            </a:r>
          </a:p>
          <a:p>
            <a:pPr marL="228594" indent="-228594" algn="just"/>
            <a:r>
              <a:rPr lang="uk-UA" sz="1800" dirty="0"/>
              <a:t>Коли сервер отримує повідомлення, він розміщує його у локальній поштовій скриньці, якщо одержувач є користувачем цього сервера, або пересилає повідомлення на інший поштовий сервер для доставки.</a:t>
            </a:r>
          </a:p>
          <a:p>
            <a:pPr marL="228594" indent="-228594" algn="just"/>
            <a:r>
              <a:rPr lang="uk-UA" sz="1800" dirty="0"/>
              <a:t>При надсиланні електронного повідомлення, </a:t>
            </a:r>
            <a:r>
              <a:rPr lang="uk-UA" sz="1800" dirty="0" err="1"/>
              <a:t>email</a:t>
            </a:r>
            <a:r>
              <a:rPr lang="uk-UA" sz="1800" dirty="0"/>
              <a:t>-сервер призначення може бути зайнятий або не на зв'язку. У такому випадку SMTP ставить повідомлення у чергу очікування для подальшого надсилання. </a:t>
            </a:r>
          </a:p>
          <a:p>
            <a:pPr marL="0" indent="0">
              <a:buNone/>
            </a:pPr>
            <a:endParaRPr lang="en-US" sz="1867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045" y="154687"/>
            <a:ext cx="8387282" cy="795928"/>
          </a:xfrm>
        </p:spPr>
        <p:txBody>
          <a:bodyPr>
            <a:normAutofit/>
          </a:bodyPr>
          <a:lstStyle/>
          <a:p>
            <a:pPr rtl="0"/>
            <a:r>
              <a:rPr lang="uk-UA" sz="2800" b="1" dirty="0">
                <a:solidFill>
                  <a:schemeClr val="tx1">
                    <a:lumMod val="50000"/>
                  </a:schemeClr>
                </a:solidFill>
              </a:rPr>
              <a:t>SMTP, POP та IMAP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280D7-3AAC-2F4F-A10C-2BF65CDD24A5}"/>
              </a:ext>
            </a:extLst>
          </p:cNvPr>
          <p:cNvSpPr txBox="1"/>
          <p:nvPr/>
        </p:nvSpPr>
        <p:spPr>
          <a:xfrm>
            <a:off x="6052653" y="4930967"/>
            <a:ext cx="613934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867" b="1" i="1" dirty="0"/>
              <a:t>Примітка</a:t>
            </a:r>
            <a:r>
              <a:rPr lang="uk-UA" sz="1867" i="1" dirty="0"/>
              <a:t>: Згідно SMTP повідомлення повинно містити заголовок з </a:t>
            </a:r>
            <a:r>
              <a:rPr lang="uk-UA" sz="1867" i="1" dirty="0" err="1"/>
              <a:t>email</a:t>
            </a:r>
            <a:r>
              <a:rPr lang="uk-UA" sz="1867" i="1" dirty="0"/>
              <a:t>-адресами одержувача та відправника, а також тіло повідомлення.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221D30-2DD5-7848-A041-0C1604ECB2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815" y="1480249"/>
            <a:ext cx="5072607" cy="3035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872652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0539" y="960734"/>
            <a:ext cx="11665243" cy="8617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dirty="0"/>
              <a:t>POP використовується застосунком для отримання </a:t>
            </a:r>
            <a:r>
              <a:rPr lang="uk-UA" sz="1800" dirty="0" err="1"/>
              <a:t>email</a:t>
            </a:r>
            <a:r>
              <a:rPr lang="uk-UA" sz="1800" dirty="0"/>
              <a:t>-повідомлень з поштового сервера. За допомогою POP пошта завантажується на бік клієнта, після чого видаляється із сервера.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0BF74-693D-A948-BA3D-E75F2787A14C}"/>
              </a:ext>
            </a:extLst>
          </p:cNvPr>
          <p:cNvSpPr txBox="1"/>
          <p:nvPr/>
        </p:nvSpPr>
        <p:spPr>
          <a:xfrm>
            <a:off x="80085" y="1822509"/>
            <a:ext cx="549498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0471" lvl="1" indent="-228594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/>
              <a:t>Сервер запускає сервіс POP, пасивно прослуховуючи </a:t>
            </a:r>
            <a:r>
              <a:rPr lang="uk-UA" b="1" dirty="0"/>
              <a:t>TCP-порт 110 </a:t>
            </a:r>
            <a:r>
              <a:rPr lang="uk-UA" dirty="0"/>
              <a:t>щодо надходження запитів від клієнта. </a:t>
            </a:r>
          </a:p>
          <a:p>
            <a:pPr marL="480471" lvl="1" indent="-228594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/>
              <a:t>Коли клієнт хоче скористатися цим сервісом, він надсилає запит на встановлення ТСР-з'єднання із сервером.</a:t>
            </a:r>
          </a:p>
          <a:p>
            <a:pPr marL="480471" lvl="1" indent="-228594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/>
              <a:t>Коли з'єднання встановлене, сервер POP надсилає привітання. </a:t>
            </a:r>
          </a:p>
          <a:p>
            <a:pPr marL="480471" lvl="1" indent="-228594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dirty="0"/>
              <a:t>Далі клієнт і POP-сервер обмінюються командами і відповідями, до закриття або переривання з'єднання.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280D7-3AAC-2F4F-A10C-2BF65CDD24A5}"/>
              </a:ext>
            </a:extLst>
          </p:cNvPr>
          <p:cNvSpPr txBox="1"/>
          <p:nvPr/>
        </p:nvSpPr>
        <p:spPr>
          <a:xfrm>
            <a:off x="5736435" y="5327307"/>
            <a:ext cx="613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600" i="1" dirty="0"/>
              <a:t>Примітка: Оскільки POP не зберігає повідомлення, його використання небажане для малих підприємств, які потребують централізованого рішення для резервного копіювання.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6C8FC-AA7E-4540-8C1B-7D30BA766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558" y="2050271"/>
            <a:ext cx="4921100" cy="3153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236945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5808" y="390322"/>
            <a:ext cx="5494908" cy="46763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b="1" dirty="0"/>
              <a:t>IMAP</a:t>
            </a:r>
            <a:r>
              <a:rPr lang="uk-UA" sz="1800" dirty="0"/>
              <a:t> - це ще один протокол, який описує спосіб отримання повідомлень електронної пошти.</a:t>
            </a:r>
          </a:p>
          <a:p>
            <a:pPr marL="228594" indent="-228594" algn="just"/>
            <a:r>
              <a:rPr lang="uk-UA" sz="1800" dirty="0"/>
              <a:t>На відміну від POP, коли користувач </a:t>
            </a:r>
            <a:r>
              <a:rPr lang="uk-UA" sz="1800" dirty="0" err="1"/>
              <a:t>під'єднується</a:t>
            </a:r>
            <a:r>
              <a:rPr lang="uk-UA" sz="1800" dirty="0"/>
              <a:t> до сервера з підтримкою IMAP, до клієнтського застосунку завантажуються копії повідомлень. Оригінальні повідомлення зберігаються на сервері, поки не будуть видалені вручну. </a:t>
            </a:r>
          </a:p>
          <a:p>
            <a:pPr marL="228594" indent="-228594" algn="just"/>
            <a:r>
              <a:rPr lang="uk-UA" sz="1800" dirty="0"/>
              <a:t>Коли користувач вирішує видалити повідомлення, сервер синхронізує цю дію і видаляє повідомлення у себе.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3C51F-9248-F141-809D-8ED8CD7247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87083"/>
            <a:ext cx="5351760" cy="3683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97975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69722" y="1008673"/>
            <a:ext cx="10585313" cy="2042843"/>
          </a:xfrm>
        </p:spPr>
        <p:txBody>
          <a:bodyPr>
            <a:normAutofit/>
          </a:bodyPr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sz="1800" dirty="0"/>
              <a:t>Клієнтські та серверні процеси розглядаються на прикладному рівні.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800" dirty="0"/>
              <a:t>У моделі клієнт-сервера пристрій, що запитує інформацію, називається клієнтом, а пристрій, що відповідає на запит, - сервером.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800" dirty="0"/>
              <a:t>Протоколи прикладного рівня описують формат запитів і відповідей між клієнтами і серверами.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35" y="190104"/>
            <a:ext cx="10515600" cy="633761"/>
          </a:xfrm>
        </p:spPr>
        <p:txBody>
          <a:bodyPr>
            <a:normAutofit/>
          </a:bodyPr>
          <a:lstStyle/>
          <a:p>
            <a:pPr rtl="0"/>
            <a:r>
              <a:rPr lang="uk-UA" sz="3200" b="1" dirty="0"/>
              <a:t>М</a:t>
            </a:r>
            <a:r>
              <a:rPr lang="uk-UA" sz="3200" b="1" dirty="0">
                <a:solidFill>
                  <a:schemeClr val="tx1"/>
                </a:solidFill>
              </a:rPr>
              <a:t>одель клієнт-сервер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13" y="2567218"/>
            <a:ext cx="8575230" cy="3860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129817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004" y="1204111"/>
            <a:ext cx="11523361" cy="1924411"/>
          </a:xfrm>
        </p:spPr>
        <p:txBody>
          <a:bodyPr>
            <a:normAutofit/>
          </a:bodyPr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Доменні імена були визначені для перетворення числової ІР-адреси на просте, </a:t>
            </a:r>
            <a:r>
              <a:rPr lang="uk-UA" sz="1800" dirty="0" err="1"/>
              <a:t>впізнаване</a:t>
            </a:r>
            <a:r>
              <a:rPr lang="uk-UA" sz="1800" dirty="0"/>
              <a:t> ім'я.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Людям набагато легше запам'ятати </a:t>
            </a:r>
            <a:r>
              <a:rPr lang="uk-UA" sz="1800" dirty="0" err="1"/>
              <a:t>повнокваліфіковані</a:t>
            </a:r>
            <a:r>
              <a:rPr lang="uk-UA" sz="1800" dirty="0"/>
              <a:t> доменні імена (FQDNS), такі як http://www.cisco.com, аніж 198.133.219.25.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Протокол DNS визначає автоматизований сервіс, який зіставляє імена ресурсів з відповідними числовими мережними адресами. Повідомлення містить формат запитів, відповідей і дані.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72017" y="181939"/>
            <a:ext cx="5341543" cy="1022172"/>
          </a:xfrm>
        </p:spPr>
        <p:txBody>
          <a:bodyPr>
            <a:normAutofit/>
          </a:bodyPr>
          <a:lstStyle/>
          <a:p>
            <a:pPr rtl="0"/>
            <a:r>
              <a:rPr lang="uk-UA" sz="2400" b="1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Служба доменних імен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 (DNS)</a:t>
            </a:r>
            <a:endParaRPr lang="uk-UA" sz="2400" b="1" dirty="0">
              <a:solidFill>
                <a:schemeClr val="tx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242" name="Picture 2" descr="https://wiki.teltonika-networks.com/images/thumb/1/17/DNS.png/594px-D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33" y="3445303"/>
            <a:ext cx="565785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3296438"/>
            <a:ext cx="6296025" cy="2990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893095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3811" y="1251984"/>
            <a:ext cx="11259800" cy="480967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800" dirty="0"/>
              <a:t>На DNS-серверах зберігаються різні типи ресурсних записів, які використовуються для перетворення імен. Ці записи містять ім'я, адресу і тип запису.</a:t>
            </a:r>
          </a:p>
          <a:p>
            <a:pPr marL="0" indent="0">
              <a:buNone/>
            </a:pPr>
            <a:r>
              <a:rPr lang="uk-UA" sz="1800" dirty="0"/>
              <a:t>До таких типів записів належать: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800" b="1" dirty="0"/>
              <a:t>A</a:t>
            </a:r>
            <a:r>
              <a:rPr lang="uk-UA" sz="1800" dirty="0"/>
              <a:t> - Адреса IPv4 кінцевого пристрою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800" b="1" dirty="0"/>
              <a:t>NS</a:t>
            </a:r>
            <a:r>
              <a:rPr lang="uk-UA" sz="1800" dirty="0"/>
              <a:t> - Авторитетний сервер імен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800" b="1" dirty="0"/>
              <a:t>AAAA</a:t>
            </a:r>
            <a:r>
              <a:rPr lang="uk-UA" sz="1800" dirty="0"/>
              <a:t> - Адреса IPv6 кінцевого пристрою. </a:t>
            </a:r>
            <a:endParaRPr lang="en-US" sz="1800" dirty="0"/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800" b="1" dirty="0"/>
              <a:t>MX</a:t>
            </a:r>
            <a:r>
              <a:rPr lang="uk-UA" sz="1800" dirty="0"/>
              <a:t> - Запис для поштового сервера домену.</a:t>
            </a:r>
          </a:p>
          <a:p>
            <a:pPr marL="0" indent="0" algn="just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800" dirty="0"/>
              <a:t>При зверненні клієнта процес DNS-сервера спочатку переглядає власні записи у спробі перетворити ім'я. Якщо розпізнати ім'я, використовуючи збережені записи не вдається, сервер звертається до інших серверів для перетворення імені. </a:t>
            </a:r>
          </a:p>
          <a:p>
            <a:pPr marL="0" indent="0" algn="just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800" dirty="0"/>
              <a:t>Після того, як відповідність знайдено і числова адреса повертається серверу, який надсилав запит, він тимчасово зберігає цю адресу на випадок, якщо запит на те саме ім'я надійде повторно.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11" y="102576"/>
            <a:ext cx="5606354" cy="802860"/>
          </a:xfrm>
        </p:spPr>
        <p:txBody>
          <a:bodyPr>
            <a:normAutofit/>
          </a:bodyPr>
          <a:lstStyle/>
          <a:p>
            <a:pPr rtl="0"/>
            <a:r>
              <a:rPr lang="uk-UA" sz="2800" b="1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Формат DNS-повідомлень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00633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01" y="333463"/>
            <a:ext cx="11259800" cy="11349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800" dirty="0"/>
              <a:t>DNS використовує однаковий формат повідомлень, який складається із запитання, відповіді, авторитетного джерела і додаткової інформації, для усіх типів клієнтських запитів і відгуків серверів. а також передавання ресурсних записів між серверами.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980BE5-FAC9-104D-A85A-B7F1F7B03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32313"/>
              </p:ext>
            </p:extLst>
          </p:nvPr>
        </p:nvGraphicFramePr>
        <p:xfrm>
          <a:off x="129501" y="1262989"/>
          <a:ext cx="6081176" cy="3019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974">
                  <a:extLst>
                    <a:ext uri="{9D8B030D-6E8A-4147-A177-3AD203B41FA5}">
                      <a16:colId xmlns:a16="http://schemas.microsoft.com/office/drawing/2014/main" val="2315706228"/>
                    </a:ext>
                  </a:extLst>
                </a:gridCol>
                <a:gridCol w="3997202">
                  <a:extLst>
                    <a:ext uri="{9D8B030D-6E8A-4147-A177-3AD203B41FA5}">
                      <a16:colId xmlns:a16="http://schemas.microsoft.com/office/drawing/2014/main" val="542607747"/>
                    </a:ext>
                  </a:extLst>
                </a:gridCol>
              </a:tblGrid>
              <a:tr h="523932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b="1" dirty="0">
                          <a:effectLst/>
                        </a:rPr>
                        <a:t>Розділ DNS-повідомлень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b="1">
                          <a:effectLst/>
                        </a:rPr>
                        <a:t>Опис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80480"/>
                  </a:ext>
                </a:extLst>
              </a:tr>
              <a:tr h="523932">
                <a:tc>
                  <a:txBody>
                    <a:bodyPr/>
                    <a:lstStyle/>
                    <a:p>
                      <a:pPr rtl="0" fontAlgn="ctr"/>
                      <a:r>
                        <a:rPr lang="uk-UA" sz="1600" b="0" dirty="0">
                          <a:effectLst/>
                        </a:rPr>
                        <a:t>Запитання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600" b="0">
                          <a:effectLst/>
                        </a:rPr>
                        <a:t>Запитання до сервера імен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125352"/>
                  </a:ext>
                </a:extLst>
              </a:tr>
              <a:tr h="523932">
                <a:tc>
                  <a:txBody>
                    <a:bodyPr/>
                    <a:lstStyle/>
                    <a:p>
                      <a:pPr rtl="0" fontAlgn="ctr"/>
                      <a:r>
                        <a:rPr lang="uk-UA" sz="1600" b="0">
                          <a:effectLst/>
                        </a:rPr>
                        <a:t>Відповідь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600" b="0">
                          <a:effectLst/>
                        </a:rPr>
                        <a:t>Ресурсні записи, які відповідають на запитання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012850"/>
                  </a:ext>
                </a:extLst>
              </a:tr>
              <a:tr h="651327">
                <a:tc>
                  <a:txBody>
                    <a:bodyPr/>
                    <a:lstStyle/>
                    <a:p>
                      <a:pPr rtl="0" fontAlgn="ctr"/>
                      <a:r>
                        <a:rPr lang="uk-UA" sz="1600" b="0">
                          <a:effectLst/>
                        </a:rPr>
                        <a:t>Авторитет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600" b="0">
                          <a:effectLst/>
                        </a:rPr>
                        <a:t>Ресурсні записи, які вказують на авторитетне джерело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945836"/>
                  </a:ext>
                </a:extLst>
              </a:tr>
              <a:tr h="523932">
                <a:tc>
                  <a:txBody>
                    <a:bodyPr/>
                    <a:lstStyle/>
                    <a:p>
                      <a:pPr rtl="0" fontAlgn="ctr"/>
                      <a:r>
                        <a:rPr lang="uk-UA" sz="1600" b="0">
                          <a:effectLst/>
                        </a:rPr>
                        <a:t>Додатковий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600" b="0" dirty="0">
                          <a:effectLst/>
                        </a:rPr>
                        <a:t>Ресурсні записи, що містять додаткову інформацію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80171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677" y="3476625"/>
            <a:ext cx="5991225" cy="3381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660407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5989" y="1538832"/>
            <a:ext cx="6143196" cy="4929876"/>
          </a:xfrm>
        </p:spPr>
        <p:txBody>
          <a:bodyPr>
            <a:normAutofit/>
          </a:bodyPr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Як видно з рисунку, протокол DNS використовує ієрархічну систему для створення бази даних, що забезпечує перетворення імен.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Кожен DNS-сервер підтримує певний файл бази даних і відповідає лише за зіставлення імен з IP для цієї невеликої частини всієї структури DNS.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Коли DNS-сервер отримує запит на переклад імені, яке не належить до його DNS-зони, він перенаправляє запит для перетворення на інший DNS-сервер у межах відповідної зони.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800" dirty="0"/>
              <a:t>Приклади доменів верхнього рівня:</a:t>
            </a:r>
          </a:p>
          <a:p>
            <a:pPr lvl="2" rtl="0"/>
            <a:r>
              <a:rPr lang="uk-UA" sz="1800" b="1" dirty="0"/>
              <a:t>.</a:t>
            </a:r>
            <a:r>
              <a:rPr lang="uk-UA" sz="1800" b="1" dirty="0" err="1"/>
              <a:t>com</a:t>
            </a:r>
            <a:r>
              <a:rPr lang="uk-UA" sz="1800" dirty="0"/>
              <a:t> - бізнес або промисловість</a:t>
            </a:r>
          </a:p>
          <a:p>
            <a:pPr lvl="2" rtl="0"/>
            <a:r>
              <a:rPr lang="uk-UA" sz="1800" b="1" dirty="0"/>
              <a:t>.</a:t>
            </a:r>
            <a:r>
              <a:rPr lang="uk-UA" sz="1800" b="1" dirty="0" err="1"/>
              <a:t>org</a:t>
            </a:r>
            <a:r>
              <a:rPr lang="uk-UA" sz="1800" dirty="0"/>
              <a:t> - некомерційна організація</a:t>
            </a:r>
          </a:p>
          <a:p>
            <a:pPr lvl="2" rtl="0"/>
            <a:r>
              <a:rPr lang="uk-UA" sz="1800" b="1" dirty="0"/>
              <a:t>.</a:t>
            </a:r>
            <a:r>
              <a:rPr lang="uk-UA" sz="1800" b="1" dirty="0" err="1"/>
              <a:t>au</a:t>
            </a:r>
            <a:r>
              <a:rPr lang="uk-UA" sz="1800" dirty="0"/>
              <a:t> - Австралія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21" y="238308"/>
            <a:ext cx="6283061" cy="962963"/>
          </a:xfrm>
        </p:spPr>
        <p:txBody>
          <a:bodyPr>
            <a:normAutofit/>
          </a:bodyPr>
          <a:lstStyle/>
          <a:p>
            <a:pPr rtl="0"/>
            <a:r>
              <a:rPr lang="uk-UA" sz="2400" dirty="0">
                <a:latin typeface="Arial" charset="0"/>
              </a:rPr>
              <a:t>Ієрархія</a:t>
            </a:r>
            <a:r>
              <a:rPr lang="uk-UA" sz="3200" dirty="0">
                <a:latin typeface="Arial" charset="0"/>
              </a:rPr>
              <a:t> </a:t>
            </a:r>
            <a:r>
              <a:rPr lang="uk-UA" sz="2400" dirty="0">
                <a:latin typeface="Arial" charset="0"/>
              </a:rPr>
              <a:t>DNS</a:t>
            </a:r>
            <a:endParaRPr lang="uk-UA" sz="3200" dirty="0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54D7E-85AC-F849-98E7-21E1FEC4A5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949" y="1668517"/>
            <a:ext cx="5529329" cy="5066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137793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3923" y="1351220"/>
            <a:ext cx="5902192" cy="4603612"/>
          </a:xfrm>
        </p:spPr>
        <p:txBody>
          <a:bodyPr>
            <a:normAutofit/>
          </a:bodyPr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 err="1"/>
              <a:t>Nslookup</a:t>
            </a:r>
            <a:r>
              <a:rPr lang="uk-UA" sz="1800" dirty="0"/>
              <a:t> - це утиліта операційної системи комп'ютера, яка дозволяє користувачу вручну сформувати запит до DNS-сервера для розпізнавання заданого імені </a:t>
            </a:r>
            <a:r>
              <a:rPr lang="uk-UA" sz="1800" dirty="0" err="1"/>
              <a:t>хоста</a:t>
            </a:r>
            <a:r>
              <a:rPr lang="uk-UA" sz="1800" dirty="0"/>
              <a:t>. 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Ця утиліта також може використовуватися для усунення проблем із перетворенням і перевірки поточного стану серверів імен.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Запуск команди </a:t>
            </a:r>
            <a:r>
              <a:rPr lang="uk-UA" sz="1800" b="1" dirty="0" err="1"/>
              <a:t>nslookup</a:t>
            </a:r>
            <a:r>
              <a:rPr lang="uk-UA" sz="1800" dirty="0"/>
              <a:t> відображає DNS-сервер за замовчуванням, налаштований на вашому пристрої.  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800" dirty="0"/>
              <a:t>Ім'я вузла або домену можна ввести в режимі </a:t>
            </a:r>
            <a:r>
              <a:rPr lang="uk-UA" sz="1800" b="1" dirty="0" err="1"/>
              <a:t>nslookup</a:t>
            </a:r>
            <a:r>
              <a:rPr lang="uk-UA" sz="1800" dirty="0"/>
              <a:t>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23" y="25657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uk-UA" sz="2800" dirty="0">
                <a:latin typeface="Arial" charset="0"/>
              </a:rPr>
              <a:t>Команда nslookup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31C44E-5369-ED4A-8F52-91563D1671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555" y="1251983"/>
            <a:ext cx="4819057" cy="4220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972421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3810" y="1127186"/>
            <a:ext cx="11804381" cy="10100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dirty="0" err="1"/>
              <a:t>File</a:t>
            </a:r>
            <a:r>
              <a:rPr lang="uk-UA" sz="1800" dirty="0"/>
              <a:t> </a:t>
            </a:r>
            <a:r>
              <a:rPr lang="uk-UA" sz="1800" dirty="0" err="1"/>
              <a:t>Transfer</a:t>
            </a:r>
            <a:r>
              <a:rPr lang="uk-UA" sz="1800" dirty="0"/>
              <a:t> </a:t>
            </a:r>
            <a:r>
              <a:rPr lang="uk-UA" sz="1800" dirty="0" err="1"/>
              <a:t>Protocol</a:t>
            </a:r>
            <a:r>
              <a:rPr lang="uk-UA" sz="1800" dirty="0"/>
              <a:t> (FTP) розроблений для обміну даними між клієнтом і сервером. FTP клієнт - це застосунок, який працює на комп'ютері для завантаження даних з FTP-сервера і передавання даних на нього.</a:t>
            </a:r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5414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uk-UA" sz="2800" dirty="0">
                <a:latin typeface="Arial" charset="0"/>
              </a:rPr>
              <a:t>Протокол передавання </a:t>
            </a:r>
            <a:r>
              <a:rPr lang="uk-UA" sz="2400" dirty="0">
                <a:latin typeface="Arial" charset="0"/>
              </a:rPr>
              <a:t>файлів</a:t>
            </a:r>
            <a:r>
              <a:rPr lang="uk-UA" sz="2800" dirty="0">
                <a:latin typeface="Arial" charset="0"/>
              </a:rPr>
              <a:t> (FTP)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91E5B-4914-9147-A6A1-717B5A557658}"/>
              </a:ext>
            </a:extLst>
          </p:cNvPr>
          <p:cNvSpPr txBox="1"/>
          <p:nvPr/>
        </p:nvSpPr>
        <p:spPr>
          <a:xfrm>
            <a:off x="6005223" y="2077111"/>
            <a:ext cx="5992968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uk-UA" b="1" dirty="0"/>
              <a:t>Крок 1 - </a:t>
            </a:r>
            <a:r>
              <a:rPr lang="uk-UA" dirty="0"/>
              <a:t>Клієнт встановлює перше з'єднання із сервером для керування трафіком, використовуючи порт ТСР 21. Трафік складається з клієнтських команд і відповідей сервера.</a:t>
            </a:r>
          </a:p>
          <a:p>
            <a:pPr algn="just">
              <a:spcAft>
                <a:spcPts val="800"/>
              </a:spcAft>
            </a:pPr>
            <a:r>
              <a:rPr lang="uk-UA" b="1" dirty="0"/>
              <a:t>Крок 2 - </a:t>
            </a:r>
            <a:r>
              <a:rPr lang="uk-UA" dirty="0"/>
              <a:t>Клієнт встановлює друге з'єднання із сервером для фактичного передавання даних через порт 20 TCP. Це з'єднання створюється щоразу, коли з'являються дані для передавання.</a:t>
            </a:r>
          </a:p>
          <a:p>
            <a:pPr algn="just">
              <a:spcAft>
                <a:spcPts val="800"/>
              </a:spcAft>
            </a:pPr>
            <a:r>
              <a:rPr lang="uk-UA" b="1" dirty="0"/>
              <a:t>Крок 3 - </a:t>
            </a:r>
            <a:r>
              <a:rPr lang="uk-UA" dirty="0"/>
              <a:t>Обмін даними відбувається в обох напрямках. Клієнт може завантажувати (</a:t>
            </a:r>
            <a:r>
              <a:rPr lang="uk-UA" dirty="0" err="1"/>
              <a:t>pull</a:t>
            </a:r>
            <a:r>
              <a:rPr lang="uk-UA" dirty="0"/>
              <a:t>) дані з сервера, або записувати (</a:t>
            </a:r>
            <a:r>
              <a:rPr lang="uk-UA" dirty="0" err="1"/>
              <a:t>push</a:t>
            </a:r>
            <a:r>
              <a:rPr lang="uk-UA" dirty="0"/>
              <a:t>) дані на сервер.</a:t>
            </a:r>
          </a:p>
        </p:txBody>
      </p:sp>
      <p:pic>
        <p:nvPicPr>
          <p:cNvPr id="9218" name="Picture 2" descr="https://infosys.beckhoff.com/content/1033/tf6300_tc3_ftp/Images/png/83035147__en-US_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7" y="2679085"/>
            <a:ext cx="4762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135928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0504" y="1437191"/>
            <a:ext cx="6830252" cy="49252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800" dirty="0"/>
              <a:t>Протокол блоку серверних повідомлень (Server </a:t>
            </a:r>
            <a:r>
              <a:rPr lang="uk-UA" sz="1800" dirty="0" err="1"/>
              <a:t>Message</a:t>
            </a:r>
            <a:r>
              <a:rPr lang="uk-UA" sz="1800" dirty="0"/>
              <a:t> </a:t>
            </a:r>
            <a:r>
              <a:rPr lang="uk-UA" sz="1800" dirty="0" err="1"/>
              <a:t>Block</a:t>
            </a:r>
            <a:r>
              <a:rPr lang="uk-UA" sz="1800" dirty="0"/>
              <a:t>, SMB) — це клієнт-серверний протокол спільного доступу до файлів на основі запитів та відгуків. Сервери можуть надавати доступ до своїх ресурсів клієнтам у мережі.</a:t>
            </a:r>
          </a:p>
          <a:p>
            <a:pPr marL="0" indent="0" algn="just">
              <a:buNone/>
            </a:pPr>
            <a:r>
              <a:rPr lang="uk-UA" sz="1800" dirty="0"/>
              <a:t>Три функції SMB-повідомлень: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800" dirty="0"/>
              <a:t>Запуск, автентифікація і завершення сеансів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800" dirty="0"/>
              <a:t>Контроль доступу до файлів і принтерів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800" dirty="0"/>
              <a:t>Надання дозволу програмі надсилати повідомлення на інший пристрій або отримувати повідомлення від нього.</a:t>
            </a:r>
          </a:p>
          <a:p>
            <a:pPr marL="0" indent="0" algn="just">
              <a:buNone/>
            </a:pPr>
            <a:r>
              <a:rPr lang="uk-UA" sz="1800" dirty="0"/>
              <a:t>На відміну від </a:t>
            </a:r>
            <a:r>
              <a:rPr lang="uk-UA" sz="1800" dirty="0" err="1"/>
              <a:t>файлообмінників</a:t>
            </a:r>
            <a:r>
              <a:rPr lang="uk-UA" sz="1800" dirty="0"/>
              <a:t>, підтримуваних FTP, клієнти встановлюють із серверами довготривале з'єднання. Після встановлення зв'язку користувач клієнтської програми може отримати доступ до ресурсів на сервері так, наче цей ресурс локальний.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40504" y="410393"/>
            <a:ext cx="10198729" cy="838986"/>
          </a:xfrm>
        </p:spPr>
        <p:txBody>
          <a:bodyPr>
            <a:normAutofit/>
          </a:bodyPr>
          <a:lstStyle/>
          <a:p>
            <a:pPr rtl="0"/>
            <a:r>
              <a:rPr lang="uk-UA" sz="2400" b="1" dirty="0">
                <a:latin typeface="Arial" charset="0"/>
              </a:rPr>
              <a:t> Протокол SMB</a:t>
            </a:r>
          </a:p>
        </p:txBody>
      </p:sp>
      <p:pic>
        <p:nvPicPr>
          <p:cNvPr id="8194" name="Picture 2" descr="https://miro.medium.com/v2/resize:fit:702/1*wKcA973ifip-c_vGrtHCu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80" y="1437191"/>
            <a:ext cx="334327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989471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959" y="2969537"/>
            <a:ext cx="4780984" cy="7423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4800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427067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3EA599-9EF6-BE44-900E-A2949CF66B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931" y="1220740"/>
            <a:ext cx="11164368" cy="2521785"/>
          </a:xfrm>
        </p:spPr>
        <p:txBody>
          <a:bodyPr>
            <a:normAutofit/>
          </a:bodyPr>
          <a:lstStyle/>
          <a:p>
            <a:pPr algn="just">
              <a:spcAft>
                <a:spcPts val="133"/>
              </a:spcAft>
            </a:pPr>
            <a:r>
              <a:rPr lang="uk-UA" sz="2000" dirty="0"/>
              <a:t>В одноранговій моделі (P2P) два або більше комп'ютерів, з'єднаних по мережі, можуть спільно використовувати ресурси (наприклад, принтери і файли), без виділеного сервера.</a:t>
            </a:r>
          </a:p>
          <a:p>
            <a:pPr algn="just">
              <a:spcAft>
                <a:spcPts val="133"/>
              </a:spcAft>
            </a:pPr>
            <a:r>
              <a:rPr lang="uk-UA" sz="2000" dirty="0"/>
              <a:t>Кожен під'єднаний кінцевий пристрій (відомий як вузол) може функціонувати і як сервер, і як клієнт.</a:t>
            </a:r>
          </a:p>
          <a:p>
            <a:pPr algn="just">
              <a:spcAft>
                <a:spcPts val="133"/>
              </a:spcAft>
            </a:pPr>
            <a:r>
              <a:rPr lang="uk-UA" sz="2000" dirty="0"/>
              <a:t>Один комп'ютер може взяти на себе роль сервера для однієї транзакції, і водночас бути клієнтом для іншої. Ролі клієнта і сервера встановлюються за запитом.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9848" y="129734"/>
            <a:ext cx="10515600" cy="926473"/>
          </a:xfrm>
        </p:spPr>
        <p:txBody>
          <a:bodyPr>
            <a:normAutofit/>
          </a:bodyPr>
          <a:lstStyle/>
          <a:p>
            <a:pPr rtl="0"/>
            <a:r>
              <a:rPr lang="uk-UA" sz="2800" b="1" dirty="0">
                <a:solidFill>
                  <a:schemeClr val="tx1">
                    <a:lumMod val="50000"/>
                  </a:schemeClr>
                </a:solidFill>
              </a:rPr>
              <a:t>Однорангові мережі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08D3F-6E0D-7042-88B0-EA3C9FB885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04" y="4124341"/>
            <a:ext cx="6362163" cy="205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62191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9FD26DA6-0FF9-5641-9731-B0A4BDCFDD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87" y="1164077"/>
            <a:ext cx="11532433" cy="1472171"/>
          </a:xfrm>
        </p:spPr>
        <p:txBody>
          <a:bodyPr>
            <a:normAutofit/>
          </a:bodyPr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sz="2000" dirty="0"/>
              <a:t>Використання P2P дозволяє пристрою бути як клієнтом, так і сервером в рамках одного з'єднання.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2000" dirty="0"/>
              <a:t>Деякі однорангові програми використовують гібридну систему, де кожен вузол звертається до сервера індексів, щоб з'ясувати розташування ресурсу, розміщеного на іншому </a:t>
            </a:r>
            <a:r>
              <a:rPr lang="uk-UA" sz="2000" dirty="0" err="1"/>
              <a:t>вузлі</a:t>
            </a:r>
            <a:r>
              <a:rPr lang="uk-UA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altLang="ja-JP" sz="20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7284" y="134731"/>
            <a:ext cx="12192000" cy="790561"/>
          </a:xfrm>
        </p:spPr>
        <p:txBody>
          <a:bodyPr>
            <a:normAutofit/>
          </a:bodyPr>
          <a:lstStyle/>
          <a:p>
            <a:pPr rtl="0"/>
            <a:r>
              <a:rPr lang="uk-UA" sz="2800" b="1" dirty="0">
                <a:solidFill>
                  <a:schemeClr val="tx1">
                    <a:lumMod val="50000"/>
                  </a:schemeClr>
                </a:solidFill>
              </a:rPr>
              <a:t>Однорангові застосунки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54141-D701-6049-AE0B-A96CA6EC39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412" y="3113818"/>
            <a:ext cx="4851372" cy="2850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91842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115" y="1400977"/>
            <a:ext cx="5732797" cy="4901037"/>
          </a:xfrm>
        </p:spPr>
        <p:txBody>
          <a:bodyPr/>
          <a:lstStyle/>
          <a:p>
            <a:pPr marL="0" indent="0" algn="just">
              <a:buNone/>
            </a:pPr>
            <a:r>
              <a:rPr lang="uk-UA" sz="2000" dirty="0"/>
              <a:t>У роботі однорангових застосунків, кожен комп'ютер у мережі із запущеною програмою може виступати як клієнт або сервер для інших комп'ютерів у мережі, які також використовують цей застосунок.</a:t>
            </a:r>
          </a:p>
          <a:p>
            <a:pPr marL="0" indent="0">
              <a:buNone/>
            </a:pPr>
            <a:r>
              <a:rPr lang="uk-UA" sz="2000" dirty="0"/>
              <a:t>До традиційних P2P-мереж належать:</a:t>
            </a:r>
          </a:p>
          <a:p>
            <a:pPr lvl="2" rtl="0"/>
            <a:r>
              <a:rPr lang="uk-UA" dirty="0" err="1"/>
              <a:t>BitTorrent</a:t>
            </a:r>
            <a:endParaRPr lang="uk-UA" dirty="0"/>
          </a:p>
          <a:p>
            <a:pPr lvl="2" rtl="0"/>
            <a:r>
              <a:rPr lang="uk-UA" dirty="0" err="1"/>
              <a:t>Direct</a:t>
            </a:r>
            <a:r>
              <a:rPr lang="uk-UA" dirty="0"/>
              <a:t> </a:t>
            </a:r>
            <a:r>
              <a:rPr lang="uk-UA" dirty="0" err="1"/>
              <a:t>Connect</a:t>
            </a:r>
            <a:endParaRPr lang="uk-UA" dirty="0"/>
          </a:p>
          <a:p>
            <a:pPr lvl="2" rtl="0"/>
            <a:r>
              <a:rPr lang="uk-UA" dirty="0" err="1"/>
              <a:t>eDonKey</a:t>
            </a:r>
            <a:endParaRPr lang="uk-UA" dirty="0"/>
          </a:p>
          <a:p>
            <a:pPr lvl="2" rtl="0"/>
            <a:r>
              <a:rPr lang="uk-UA" dirty="0" err="1"/>
              <a:t>Freenet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ja-JP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116" y="75414"/>
            <a:ext cx="10515600" cy="1325563"/>
          </a:xfrm>
        </p:spPr>
        <p:txBody>
          <a:bodyPr>
            <a:normAutofit/>
          </a:bodyPr>
          <a:lstStyle/>
          <a:p>
            <a:pPr rtl="0"/>
            <a:r>
              <a:rPr lang="uk-UA" sz="28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Традиційні однорангові застосунки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7F0888-DF2E-AE42-83C2-96E5A5F3E7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57270"/>
            <a:ext cx="5461336" cy="3811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44465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/>
              <a:t>Протокол </a:t>
            </a:r>
            <a:r>
              <a:rPr lang="en-US" sz="2400" b="1" dirty="0"/>
              <a:t>HTTP</a:t>
            </a:r>
          </a:p>
          <a:p>
            <a:pPr marL="0" indent="0">
              <a:buNone/>
            </a:pPr>
            <a:br>
              <a:rPr lang="en-US" sz="1600" dirty="0"/>
            </a:br>
            <a:r>
              <a:rPr lang="en-US" sz="1600" b="1" dirty="0"/>
              <a:t>HTTP</a:t>
            </a:r>
            <a:r>
              <a:rPr lang="en-US" sz="1600" dirty="0"/>
              <a:t> - </a:t>
            </a:r>
            <a:r>
              <a:rPr lang="uk-UA" sz="1600" dirty="0"/>
              <a:t>це протокол для отримання ресурсів, наприклад, </a:t>
            </a:r>
            <a:r>
              <a:rPr lang="en-US" sz="1600" dirty="0"/>
              <a:t>HTML-</a:t>
            </a:r>
            <a:r>
              <a:rPr lang="uk-UA" sz="1600" dirty="0"/>
              <a:t>документів. Він лежить в основі обміну даними в Інтернеті і є протоколом клієнт-серверної взаємодії, що означає ініціювання запитів до сервера самим одержувачем, зазвичай веб-браузером. Готовий документ зазвичай складається з різних ресурсів, як-от текстовий вміст, опис структури, зображення, відео-файли, скрипти тощо.</a:t>
            </a:r>
          </a:p>
          <a:p>
            <a:pPr marL="0" indent="0">
              <a:buNone/>
            </a:pPr>
            <a:endParaRPr lang="uk-UA" sz="1867" dirty="0"/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A6D1B2D3-B7A8-4EE3-B747-B967B796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825"/>
            <a:ext cx="5593828" cy="3702957"/>
          </a:xfrm>
          <a:prstGeom prst="rect">
            <a:avLst/>
          </a:prstGeom>
        </p:spPr>
      </p:pic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FB9E9A76-C098-400B-9F85-2DC831C88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273" y="2145525"/>
            <a:ext cx="5493928" cy="33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53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3B111FDA-4E56-4AC1-8B5B-5DD87D539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18948"/>
            <a:ext cx="11804381" cy="6486737"/>
          </a:xfrm>
        </p:spPr>
        <p:txBody>
          <a:bodyPr/>
          <a:lstStyle/>
          <a:p>
            <a:pPr marL="0" indent="0">
              <a:buNone/>
            </a:pPr>
            <a:r>
              <a:rPr lang="uk-UA" sz="1600" dirty="0"/>
              <a:t>Клієнт і сервер взаємодіють, обмінюючись окремими повідомленнями (а не потоком даних). Повідомлення, що надсилаються клієнтом, називаються </a:t>
            </a:r>
            <a:r>
              <a:rPr lang="uk-UA" sz="1600" b="1" dirty="0"/>
              <a:t>запитами</a:t>
            </a:r>
            <a:r>
              <a:rPr lang="uk-UA" sz="1600" dirty="0"/>
              <a:t> (англ. </a:t>
            </a:r>
            <a:r>
              <a:rPr lang="en-US" sz="1600" dirty="0"/>
              <a:t>request), </a:t>
            </a:r>
            <a:r>
              <a:rPr lang="uk-UA" sz="1600" dirty="0"/>
              <a:t>а повідомлення від сервера називаються </a:t>
            </a:r>
            <a:r>
              <a:rPr lang="uk-UA" sz="1600" b="1" dirty="0"/>
              <a:t>відповідями</a:t>
            </a:r>
            <a:r>
              <a:rPr lang="uk-UA" sz="1600" dirty="0"/>
              <a:t> (англ. </a:t>
            </a:r>
            <a:r>
              <a:rPr lang="en-US" sz="1600" dirty="0"/>
              <a:t>response).</a:t>
            </a:r>
          </a:p>
          <a:p>
            <a:pPr marL="0" indent="0">
              <a:buNone/>
            </a:pPr>
            <a:endParaRPr lang="uk-UA" sz="1867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72" y="1091049"/>
            <a:ext cx="5984142" cy="2337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12" y="3954170"/>
            <a:ext cx="5984142" cy="21263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6394A5-C30B-4080-A405-4783F313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551" y="1244016"/>
            <a:ext cx="5581564" cy="48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05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4593</Words>
  <Application>Microsoft Office PowerPoint</Application>
  <PresentationFormat>Широкий екран</PresentationFormat>
  <Paragraphs>528</Paragraphs>
  <Slides>47</Slides>
  <Notes>18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Презентація PowerPoint</vt:lpstr>
      <vt:lpstr>Прикладний рівень</vt:lpstr>
      <vt:lpstr>Подання даних і сеансовий рівень</vt:lpstr>
      <vt:lpstr>Модель клієнт-сервер</vt:lpstr>
      <vt:lpstr>Однорангові мережі</vt:lpstr>
      <vt:lpstr>Однорангові застосунки</vt:lpstr>
      <vt:lpstr>Традиційні однорангові застосунки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Протоколи електронної пошти</vt:lpstr>
      <vt:lpstr>SMTP, POP та IMAP</vt:lpstr>
      <vt:lpstr>Презентація PowerPoint</vt:lpstr>
      <vt:lpstr>Презентація PowerPoint</vt:lpstr>
      <vt:lpstr>Служба доменних імен (DNS)</vt:lpstr>
      <vt:lpstr>Формат DNS-повідомлень</vt:lpstr>
      <vt:lpstr>Презентація PowerPoint</vt:lpstr>
      <vt:lpstr>Ієрархія DNS</vt:lpstr>
      <vt:lpstr>Команда nslookup</vt:lpstr>
      <vt:lpstr>Протокол передавання файлів (FTP)</vt:lpstr>
      <vt:lpstr> Протокол SMB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 Windows</dc:creator>
  <cp:lastModifiedBy>frostoff4ever@gmail.com</cp:lastModifiedBy>
  <cp:revision>23</cp:revision>
  <dcterms:created xsi:type="dcterms:W3CDTF">2025-05-06T16:25:03Z</dcterms:created>
  <dcterms:modified xsi:type="dcterms:W3CDTF">2025-05-07T06:30:35Z</dcterms:modified>
</cp:coreProperties>
</file>