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DD281E9-AE30-473E-AAFE-D5C1E0A1A1E6}" type="datetimeFigureOut">
              <a:rPr lang="uk-UA" smtClean="0"/>
              <a:t>15.02.2022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C287AA-F07F-4A79-8292-D4D0C4BA013D}"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DD281E9-AE30-473E-AAFE-D5C1E0A1A1E6}" type="datetimeFigureOut">
              <a:rPr lang="uk-UA" smtClean="0"/>
              <a:t>15.02.2022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D281E9-AE30-473E-AAFE-D5C1E0A1A1E6}" type="datetimeFigureOut">
              <a:rPr lang="uk-UA" smtClean="0"/>
              <a:t>15.02.2022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D281E9-AE30-473E-AAFE-D5C1E0A1A1E6}" type="datetimeFigureOut">
              <a:rPr lang="uk-UA" smtClean="0"/>
              <a:t>15.02.2022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C287AA-F07F-4A79-8292-D4D0C4BA013D}"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D281E9-AE30-473E-AAFE-D5C1E0A1A1E6}" type="datetimeFigureOut">
              <a:rPr lang="uk-UA" smtClean="0"/>
              <a:t>15.02.2022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DD281E9-AE30-473E-AAFE-D5C1E0A1A1E6}" type="datetimeFigureOut">
              <a:rPr lang="uk-UA" smtClean="0"/>
              <a:t>15.02.2022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DC287AA-F07F-4A79-8292-D4D0C4BA013D}"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D281E9-AE30-473E-AAFE-D5C1E0A1A1E6}" type="datetimeFigureOut">
              <a:rPr lang="uk-UA" smtClean="0"/>
              <a:t>15.02.2022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DC287AA-F07F-4A79-8292-D4D0C4BA013D}"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D281E9-AE30-473E-AAFE-D5C1E0A1A1E6}" type="datetimeFigureOut">
              <a:rPr lang="uk-UA" smtClean="0"/>
              <a:t>15.02.2022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D281E9-AE30-473E-AAFE-D5C1E0A1A1E6}" type="datetimeFigureOut">
              <a:rPr lang="uk-UA" smtClean="0"/>
              <a:t>15.02.2022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D281E9-AE30-473E-AAFE-D5C1E0A1A1E6}" type="datetimeFigureOut">
              <a:rPr lang="uk-UA" smtClean="0"/>
              <a:t>15.02.2022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DC287AA-F07F-4A79-8292-D4D0C4BA013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D281E9-AE30-473E-AAFE-D5C1E0A1A1E6}" type="datetimeFigureOut">
              <a:rPr lang="uk-UA" smtClean="0"/>
              <a:t>15.02.2022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DC287AA-F07F-4A79-8292-D4D0C4BA013D}"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DD281E9-AE30-473E-AAFE-D5C1E0A1A1E6}" type="datetimeFigureOut">
              <a:rPr lang="uk-UA" smtClean="0"/>
              <a:t>15.02.2022</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DC287AA-F07F-4A79-8292-D4D0C4BA013D}"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smtClean="0"/>
              <a:t>Лекція 2</a:t>
            </a:r>
            <a:endParaRPr lang="uk-UA" dirty="0"/>
          </a:p>
        </p:txBody>
      </p:sp>
      <p:sp>
        <p:nvSpPr>
          <p:cNvPr id="2" name="Заголовок 1"/>
          <p:cNvSpPr>
            <a:spLocks noGrp="1"/>
          </p:cNvSpPr>
          <p:nvPr>
            <p:ph type="ctrTitle"/>
          </p:nvPr>
        </p:nvSpPr>
        <p:spPr/>
        <p:txBody>
          <a:bodyPr/>
          <a:lstStyle/>
          <a:p>
            <a:r>
              <a:rPr lang="uk-UA" sz="3200" dirty="0">
                <a:effectLst/>
                <a:latin typeface="Times New Roman" pitchFamily="18" charset="0"/>
                <a:cs typeface="Times New Roman" pitchFamily="18" charset="0"/>
              </a:rPr>
              <a:t>ТЕОРЕТИЧНІ ОСНОВИ ОРГАНІЗАЦІЇ ВИРОБНИЦТВА</a:t>
            </a:r>
            <a:br>
              <a:rPr lang="uk-UA" sz="3200" dirty="0">
                <a:effectLst/>
                <a:latin typeface="Times New Roman" pitchFamily="18" charset="0"/>
                <a:cs typeface="Times New Roman" pitchFamily="18" charset="0"/>
              </a:rPr>
            </a:br>
            <a:r>
              <a:rPr lang="uk-UA" sz="3200" dirty="0">
                <a:effectLst/>
                <a:latin typeface="Times New Roman" pitchFamily="18" charset="0"/>
                <a:cs typeface="Times New Roman" pitchFamily="18" charset="0"/>
              </a:rPr>
              <a:t> </a:t>
            </a:r>
            <a:br>
              <a:rPr lang="uk-UA" sz="3200" dirty="0">
                <a:effectLst/>
                <a:latin typeface="Times New Roman" pitchFamily="18" charset="0"/>
                <a:cs typeface="Times New Roman" pitchFamily="18" charset="0"/>
              </a:rPr>
            </a:br>
            <a:endParaRPr lang="uk-UA" sz="3200" dirty="0">
              <a:latin typeface="Times New Roman" pitchFamily="18" charset="0"/>
              <a:cs typeface="Times New Roman" pitchFamily="18" charset="0"/>
            </a:endParaRPr>
          </a:p>
        </p:txBody>
      </p:sp>
    </p:spTree>
    <p:extLst>
      <p:ext uri="{BB962C8B-B14F-4D97-AF65-F5344CB8AC3E}">
        <p14:creationId xmlns:p14="http://schemas.microsoft.com/office/powerpoint/2010/main" val="2855152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8208912" cy="5577800"/>
          </a:xfrm>
        </p:spPr>
        <p:txBody>
          <a:bodyPr>
            <a:normAutofit fontScale="85000" lnSpcReduction="20000"/>
          </a:bodyPr>
          <a:lstStyle/>
          <a:p>
            <a:pPr algn="just"/>
            <a:r>
              <a:rPr lang="uk-UA" i="1" dirty="0">
                <a:latin typeface="Times New Roman" pitchFamily="18" charset="0"/>
                <a:cs typeface="Times New Roman" pitchFamily="18" charset="0"/>
              </a:rPr>
              <a:t>8. Принцип </a:t>
            </a:r>
            <a:r>
              <a:rPr lang="uk-UA" b="1" i="1" dirty="0">
                <a:latin typeface="Times New Roman" pitchFamily="18" charset="0"/>
                <a:cs typeface="Times New Roman" pitchFamily="18" charset="0"/>
              </a:rPr>
              <a:t>автоматичності</a:t>
            </a:r>
            <a:r>
              <a:rPr lang="uk-UA" i="1" dirty="0">
                <a:latin typeface="Times New Roman" pitchFamily="18" charset="0"/>
                <a:cs typeface="Times New Roman" pitchFamily="18" charset="0"/>
              </a:rPr>
              <a:t>  приводить до зниження затрат живої праці й прискорення виробничого процесу</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Загальний рівень автоматизації процесів виробництва визначається питомою часткою робіт в основному, допоміжному й обслуговуючому виробництві, які виконуються автоматизованим способом, у загальному обсязі робіт підприємства.</a:t>
            </a:r>
          </a:p>
          <a:p>
            <a:pPr algn="just"/>
            <a:r>
              <a:rPr lang="uk-UA" i="1" dirty="0">
                <a:latin typeface="Times New Roman" pitchFamily="18" charset="0"/>
                <a:cs typeface="Times New Roman" pitchFamily="18" charset="0"/>
              </a:rPr>
              <a:t>9. Принцип </a:t>
            </a:r>
            <a:r>
              <a:rPr lang="uk-UA" b="1" i="1" dirty="0">
                <a:latin typeface="Times New Roman" pitchFamily="18" charset="0"/>
                <a:cs typeface="Times New Roman" pitchFamily="18" charset="0"/>
              </a:rPr>
              <a:t>гнучкості</a:t>
            </a:r>
            <a:r>
              <a:rPr lang="uk-UA" i="1" dirty="0">
                <a:latin typeface="Times New Roman" pitchFamily="18" charset="0"/>
                <a:cs typeface="Times New Roman" pitchFamily="18" charset="0"/>
              </a:rPr>
              <a:t> дозволяє мобільно переходити на випуск продукції, якої вимагає ринок. Крім цього його реалізація особливо важлива в умовах прискореного НТП, тобто в умовах переходу підприємств на інноваційну модель господарювання</a:t>
            </a:r>
            <a:r>
              <a:rPr lang="uk-UA" dirty="0">
                <a:latin typeface="Times New Roman" pitchFamily="18" charset="0"/>
                <a:cs typeface="Times New Roman" pitchFamily="18" charset="0"/>
              </a:rPr>
              <a:t>.</a:t>
            </a:r>
          </a:p>
          <a:p>
            <a:pPr algn="just"/>
            <a:r>
              <a:rPr lang="uk-UA" i="1" dirty="0">
                <a:latin typeface="Times New Roman" pitchFamily="18" charset="0"/>
                <a:cs typeface="Times New Roman" pitchFamily="18" charset="0"/>
              </a:rPr>
              <a:t>10. Принцип </a:t>
            </a:r>
            <a:r>
              <a:rPr lang="uk-UA" b="1" i="1" dirty="0">
                <a:latin typeface="Times New Roman" pitchFamily="18" charset="0"/>
                <a:cs typeface="Times New Roman" pitchFamily="18" charset="0"/>
              </a:rPr>
              <a:t>системності</a:t>
            </a:r>
            <a:r>
              <a:rPr lang="uk-UA" i="1" dirty="0">
                <a:latin typeface="Times New Roman" pitchFamily="18" charset="0"/>
                <a:cs typeface="Times New Roman" pitchFamily="18" charset="0"/>
              </a:rPr>
              <a:t> дозволяє цілісно розглядати всі процеси, які відбуваються на підприємстві в царині його місця в ринковому середовищі. Цей процес витікає із розгляду підприємства як системи, діяльність якої має організовуватися за певною послідовністю і комплексністю, враховуючи всі чинники внутрішнього і зовнішнього оточення підприємства. </a:t>
            </a:r>
            <a:endParaRPr lang="uk-UA" i="1" dirty="0" smtClean="0">
              <a:latin typeface="Times New Roman" pitchFamily="18" charset="0"/>
              <a:cs typeface="Times New Roman" pitchFamily="18" charset="0"/>
            </a:endParaRPr>
          </a:p>
          <a:p>
            <a:pPr algn="just"/>
            <a:r>
              <a:rPr lang="uk-UA" i="1" dirty="0">
                <a:latin typeface="Times New Roman" pitchFamily="18" charset="0"/>
                <a:cs typeface="Times New Roman" pitchFamily="18" charset="0"/>
              </a:rPr>
              <a:t>11. Принцип </a:t>
            </a:r>
            <a:r>
              <a:rPr lang="uk-UA" b="1" i="1" dirty="0">
                <a:latin typeface="Times New Roman" pitchFamily="18" charset="0"/>
                <a:cs typeface="Times New Roman" pitchFamily="18" charset="0"/>
              </a:rPr>
              <a:t>оптимальності</a:t>
            </a:r>
            <a:r>
              <a:rPr lang="uk-UA" i="1" dirty="0">
                <a:latin typeface="Times New Roman" pitchFamily="18" charset="0"/>
                <a:cs typeface="Times New Roman" pitchFamily="18" charset="0"/>
              </a:rPr>
              <a:t> зумовлений законом економи часу і націлений на досягнення бажаного результату із найменшими затратами. Цей принцип передбачає вибір критерію оптимальності або мінімізації витрат часу і резервів на організаційні процеси і виробничий процес загалом, або критерію максимізації віддачі ресурсів. </a:t>
            </a:r>
            <a:endParaRPr lang="uk-UA" dirty="0">
              <a:latin typeface="Times New Roman" pitchFamily="18" charset="0"/>
              <a:cs typeface="Times New Roman" pitchFamily="18" charset="0"/>
            </a:endParaRPr>
          </a:p>
          <a:p>
            <a:pPr algn="just"/>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3164715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8208912" cy="5904656"/>
          </a:xfrm>
        </p:spPr>
        <p:txBody>
          <a:bodyPr>
            <a:normAutofit fontScale="85000" lnSpcReduction="20000"/>
          </a:bodyPr>
          <a:lstStyle/>
          <a:p>
            <a:r>
              <a:rPr lang="uk-UA" b="1" dirty="0" smtClean="0">
                <a:latin typeface="Times New Roman" pitchFamily="18" charset="0"/>
                <a:cs typeface="Times New Roman" pitchFamily="18" charset="0"/>
              </a:rPr>
              <a:t>1.4. </a:t>
            </a:r>
            <a:r>
              <a:rPr lang="uk-UA" b="1" dirty="0">
                <a:latin typeface="Times New Roman" pitchFamily="18" charset="0"/>
                <a:cs typeface="Times New Roman" pitchFamily="18" charset="0"/>
              </a:rPr>
              <a:t>Виробничий процес, виробнича структура підприємства і організація процесу виробництва в просторі</a:t>
            </a:r>
            <a:endParaRPr lang="uk-UA" dirty="0">
              <a:latin typeface="Times New Roman" pitchFamily="18" charset="0"/>
              <a:cs typeface="Times New Roman" pitchFamily="18" charset="0"/>
            </a:endParaRPr>
          </a:p>
          <a:p>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Виробничий процес </a:t>
            </a:r>
            <a:r>
              <a:rPr lang="uk-UA" dirty="0">
                <a:latin typeface="Times New Roman" pitchFamily="18" charset="0"/>
                <a:cs typeface="Times New Roman" pitchFamily="18" charset="0"/>
              </a:rPr>
              <a:t>— це сукупність взаємопов'язаних процесів праці і природних процесів, в результаті яких вихідні матеріали й напівфабрикати перетворюються, на готову продукцію.</a:t>
            </a:r>
          </a:p>
          <a:p>
            <a:r>
              <a:rPr lang="uk-UA" dirty="0">
                <a:latin typeface="Times New Roman" pitchFamily="18" charset="0"/>
                <a:cs typeface="Times New Roman" pitchFamily="18" charset="0"/>
              </a:rPr>
              <a:t>Процес виробництва на підприємствах складається з </a:t>
            </a:r>
            <a:r>
              <a:rPr lang="uk-UA" b="1" dirty="0">
                <a:latin typeface="Times New Roman" pitchFamily="18" charset="0"/>
                <a:cs typeface="Times New Roman" pitchFamily="18" charset="0"/>
              </a:rPr>
              <a:t>основних, допоміжних, обслуговуючих </a:t>
            </a:r>
            <a:r>
              <a:rPr lang="uk-UA" dirty="0">
                <a:latin typeface="Times New Roman" pitchFamily="18" charset="0"/>
                <a:cs typeface="Times New Roman" pitchFamily="18" charset="0"/>
              </a:rPr>
              <a:t>процесів.</a:t>
            </a:r>
          </a:p>
          <a:p>
            <a:r>
              <a:rPr lang="uk-UA" b="1" dirty="0">
                <a:latin typeface="Times New Roman" pitchFamily="18" charset="0"/>
                <a:cs typeface="Times New Roman" pitchFamily="18" charset="0"/>
              </a:rPr>
              <a:t>Основний процес </a:t>
            </a:r>
            <a:r>
              <a:rPr lang="uk-UA" dirty="0">
                <a:latin typeface="Times New Roman" pitchFamily="18" charset="0"/>
                <a:cs typeface="Times New Roman" pitchFamily="18" charset="0"/>
              </a:rPr>
              <a:t>- це процес, у якому вихідні сировина і матеріали перетворюються на готову продукцію. Основний процес на підприємствах представлений трьома стадіями: </a:t>
            </a:r>
            <a:r>
              <a:rPr lang="uk-UA" i="1" dirty="0">
                <a:latin typeface="Times New Roman" pitchFamily="18" charset="0"/>
                <a:cs typeface="Times New Roman" pitchFamily="18" charset="0"/>
              </a:rPr>
              <a:t>заготівельною, обробною </a:t>
            </a:r>
            <a:r>
              <a:rPr lang="uk-UA" dirty="0">
                <a:latin typeface="Times New Roman" pitchFamily="18" charset="0"/>
                <a:cs typeface="Times New Roman" pitchFamily="18" charset="0"/>
              </a:rPr>
              <a:t>і </a:t>
            </a:r>
            <a:r>
              <a:rPr lang="uk-UA" i="1" dirty="0">
                <a:latin typeface="Times New Roman" pitchFamily="18" charset="0"/>
                <a:cs typeface="Times New Roman" pitchFamily="18" charset="0"/>
              </a:rPr>
              <a:t>складальною.</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Допоміжні процеси </a:t>
            </a:r>
            <a:r>
              <a:rPr lang="uk-UA" dirty="0">
                <a:latin typeface="Times New Roman" pitchFamily="18" charset="0"/>
                <a:cs typeface="Times New Roman" pitchFamily="18" charset="0"/>
              </a:rPr>
              <a:t>створюють сприятливі умови для успішного здійснення основних процесів (ремонт, виготовлення запчастин, інструментів). Вони покликані забезпечити основні процеси необхідним технологічним оснащенням, проведення ремонтів технологічного устаткування, виготовлення нестандартного устаткування тощо.</a:t>
            </a:r>
          </a:p>
          <a:p>
            <a:r>
              <a:rPr lang="uk-UA" b="1" dirty="0">
                <a:latin typeface="Times New Roman" pitchFamily="18" charset="0"/>
                <a:cs typeface="Times New Roman" pitchFamily="18" charset="0"/>
              </a:rPr>
              <a:t>Обслуговуючі процеси </a:t>
            </a:r>
            <a:r>
              <a:rPr lang="uk-UA" dirty="0">
                <a:latin typeface="Times New Roman" pitchFamily="18" charset="0"/>
                <a:cs typeface="Times New Roman" pitchFamily="18" charset="0"/>
              </a:rPr>
              <a:t>- це процеси, основним завданням, яких є обслуговування основних і допоміжних процесів. До них відноситься виконання складських і транспортних операцій, проведення робіт, пов'язаних з технічним контролем якості продукції. </a:t>
            </a:r>
          </a:p>
          <a:p>
            <a:endParaRPr lang="uk-UA" dirty="0"/>
          </a:p>
        </p:txBody>
      </p:sp>
    </p:spTree>
    <p:extLst>
      <p:ext uri="{BB962C8B-B14F-4D97-AF65-F5344CB8AC3E}">
        <p14:creationId xmlns:p14="http://schemas.microsoft.com/office/powerpoint/2010/main" val="3631617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136904" cy="5793824"/>
          </a:xfrm>
        </p:spPr>
        <p:txBody>
          <a:bodyPr>
            <a:normAutofit fontScale="92500"/>
          </a:bodyPr>
          <a:lstStyle/>
          <a:p>
            <a:pPr algn="just"/>
            <a:r>
              <a:rPr lang="uk-UA" b="1" dirty="0">
                <a:latin typeface="Times New Roman" pitchFamily="18" charset="0"/>
                <a:cs typeface="Times New Roman" pitchFamily="18" charset="0"/>
              </a:rPr>
              <a:t>Технологічний </a:t>
            </a:r>
            <a:r>
              <a:rPr lang="uk-UA" dirty="0">
                <a:latin typeface="Times New Roman" pitchFamily="18" charset="0"/>
                <a:cs typeface="Times New Roman" pitchFamily="18" charset="0"/>
              </a:rPr>
              <a:t>- це процес, який безпосередньо пов'язаний з обробкою або переробкою сировини та перетворення її на готову продукцію шляхом виконання механічних, фізичних та хімічних операцій, які змінюють форму і властивість вихідної сировини. Технологічний процес складається з окремих операцій.</a:t>
            </a:r>
          </a:p>
          <a:p>
            <a:pPr algn="just"/>
            <a:r>
              <a:rPr lang="uk-UA" b="1" dirty="0">
                <a:latin typeface="Times New Roman" pitchFamily="18" charset="0"/>
                <a:cs typeface="Times New Roman" pitchFamily="18" charset="0"/>
              </a:rPr>
              <a:t>Операція </a:t>
            </a:r>
            <a:r>
              <a:rPr lang="uk-UA" dirty="0">
                <a:latin typeface="Times New Roman" pitchFamily="18" charset="0"/>
                <a:cs typeface="Times New Roman" pitchFamily="18" charset="0"/>
              </a:rPr>
              <a:t>є складовою процесу виробництва, яка передбачає виконання однієї роботи на одному робочому місці з постійним застосуванням одного інструменту або обладнання. </a:t>
            </a:r>
          </a:p>
          <a:p>
            <a:pPr algn="just"/>
            <a:r>
              <a:rPr lang="uk-UA" dirty="0">
                <a:latin typeface="Times New Roman" pitchFamily="18" charset="0"/>
                <a:cs typeface="Times New Roman" pitchFamily="18" charset="0"/>
              </a:rPr>
              <a:t>Поєднання частин виробничого процесу в просторі забезпечується </a:t>
            </a:r>
            <a:r>
              <a:rPr lang="uk-UA" b="1" dirty="0">
                <a:latin typeface="Times New Roman" pitchFamily="18" charset="0"/>
                <a:cs typeface="Times New Roman" pitchFamily="18" charset="0"/>
              </a:rPr>
              <a:t>структурою підприємства, </a:t>
            </a:r>
            <a:r>
              <a:rPr lang="uk-UA" dirty="0">
                <a:latin typeface="Times New Roman" pitchFamily="18" charset="0"/>
                <a:cs typeface="Times New Roman" pitchFamily="18" charset="0"/>
              </a:rPr>
              <a:t>під якою розуміють склад підрозділів, що входять до даної виробничої ланки, а також форми їх взаємозв'язку.</a:t>
            </a:r>
          </a:p>
          <a:p>
            <a:pPr algn="just"/>
            <a:r>
              <a:rPr lang="uk-UA" b="1" dirty="0">
                <a:latin typeface="Times New Roman" pitchFamily="18" charset="0"/>
                <a:cs typeface="Times New Roman" pitchFamily="18" charset="0"/>
              </a:rPr>
              <a:t>Фактори, які впливають на виробничу структуру підприємства:</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1. Масштаб виробництва;</a:t>
            </a:r>
          </a:p>
          <a:p>
            <a:pPr algn="just"/>
            <a:r>
              <a:rPr lang="uk-UA" dirty="0">
                <a:latin typeface="Times New Roman" pitchFamily="18" charset="0"/>
                <a:cs typeface="Times New Roman" pitchFamily="18" charset="0"/>
              </a:rPr>
              <a:t>2. Характер і особливості продукції;</a:t>
            </a:r>
          </a:p>
          <a:p>
            <a:pPr algn="just"/>
            <a:r>
              <a:rPr lang="uk-UA" dirty="0">
                <a:latin typeface="Times New Roman" pitchFamily="18" charset="0"/>
                <a:cs typeface="Times New Roman" pitchFamily="18" charset="0"/>
              </a:rPr>
              <a:t>3. Методи виготовлення продукції;</a:t>
            </a:r>
          </a:p>
          <a:p>
            <a:pPr algn="just"/>
            <a:r>
              <a:rPr lang="uk-UA" dirty="0">
                <a:latin typeface="Times New Roman" pitchFamily="18" charset="0"/>
                <a:cs typeface="Times New Roman" pitchFamily="18" charset="0"/>
              </a:rPr>
              <a:t>4. Форма і рівень спеціалізації й кооперації підприємства.</a:t>
            </a:r>
          </a:p>
          <a:p>
            <a:endParaRPr lang="uk-UA" dirty="0"/>
          </a:p>
        </p:txBody>
      </p:sp>
    </p:spTree>
    <p:extLst>
      <p:ext uri="{BB962C8B-B14F-4D97-AF65-F5344CB8AC3E}">
        <p14:creationId xmlns:p14="http://schemas.microsoft.com/office/powerpoint/2010/main" val="3541635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76672"/>
            <a:ext cx="7992888" cy="5760640"/>
          </a:xfrm>
        </p:spPr>
        <p:txBody>
          <a:bodyPr>
            <a:normAutofit fontScale="92500" lnSpcReduction="10000"/>
          </a:bodyPr>
          <a:lstStyle/>
          <a:p>
            <a:pPr algn="just"/>
            <a:r>
              <a:rPr lang="uk-UA" dirty="0">
                <a:latin typeface="Times New Roman" pitchFamily="18" charset="0"/>
                <a:cs typeface="Times New Roman" pitchFamily="18" charset="0"/>
              </a:rPr>
              <a:t>Цехи поділяються на основні (виробничі), допоміжні і обслуговуючі. </a:t>
            </a:r>
          </a:p>
          <a:p>
            <a:pPr algn="just"/>
            <a:r>
              <a:rPr lang="uk-UA" b="1" dirty="0">
                <a:latin typeface="Times New Roman" pitchFamily="18" charset="0"/>
                <a:cs typeface="Times New Roman" pitchFamily="18" charset="0"/>
              </a:rPr>
              <a:t>Основні цехи </a:t>
            </a:r>
            <a:r>
              <a:rPr lang="uk-UA" dirty="0">
                <a:latin typeface="Times New Roman" pitchFamily="18" charset="0"/>
                <a:cs typeface="Times New Roman" pitchFamily="18" charset="0"/>
              </a:rPr>
              <a:t>поділяються на </a:t>
            </a:r>
            <a:r>
              <a:rPr lang="uk-UA" i="1" dirty="0">
                <a:latin typeface="Times New Roman" pitchFamily="18" charset="0"/>
                <a:cs typeface="Times New Roman" pitchFamily="18" charset="0"/>
              </a:rPr>
              <a:t>заготівельні, оброблювальні, складальні і фасувальні цехи.</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Заготівельні цехи </a:t>
            </a:r>
            <a:r>
              <a:rPr lang="uk-UA" dirty="0">
                <a:latin typeface="Times New Roman" pitchFamily="18" charset="0"/>
                <a:cs typeface="Times New Roman" pitchFamily="18" charset="0"/>
              </a:rPr>
              <a:t>призначені для виготовлення заготовок і підготовки матеріалів, які підлягатимуть подальшій обробці в інших цехах або їх можна реалізувати іншим підприємствам як напівфабрикат. До них відносяться: </a:t>
            </a:r>
            <a:r>
              <a:rPr lang="uk-UA" i="1" dirty="0">
                <a:latin typeface="Times New Roman" pitchFamily="18" charset="0"/>
                <a:cs typeface="Times New Roman" pitchFamily="18" charset="0"/>
              </a:rPr>
              <a:t>ливарні, ковальські, пресові, розкрійно-заготівельні, металоконструкцій </a:t>
            </a:r>
            <a:r>
              <a:rPr lang="uk-UA" dirty="0">
                <a:latin typeface="Times New Roman" pitchFamily="18" charset="0"/>
                <a:cs typeface="Times New Roman" pitchFamily="18" charset="0"/>
              </a:rPr>
              <a:t>та інші. </a:t>
            </a:r>
          </a:p>
          <a:p>
            <a:pPr algn="just"/>
            <a:r>
              <a:rPr lang="uk-UA" dirty="0">
                <a:latin typeface="Times New Roman" pitchFamily="18" charset="0"/>
                <a:cs typeface="Times New Roman" pitchFamily="18" charset="0"/>
              </a:rPr>
              <a:t>До </a:t>
            </a:r>
            <a:r>
              <a:rPr lang="uk-UA" b="1" dirty="0">
                <a:latin typeface="Times New Roman" pitchFamily="18" charset="0"/>
                <a:cs typeface="Times New Roman" pitchFamily="18" charset="0"/>
              </a:rPr>
              <a:t>оброблювальних </a:t>
            </a:r>
            <a:r>
              <a:rPr lang="uk-UA" dirty="0">
                <a:latin typeface="Times New Roman" pitchFamily="18" charset="0"/>
                <a:cs typeface="Times New Roman" pitchFamily="18" charset="0"/>
              </a:rPr>
              <a:t>входять </a:t>
            </a:r>
            <a:r>
              <a:rPr lang="uk-UA" i="1" dirty="0" err="1">
                <a:latin typeface="Times New Roman" pitchFamily="18" charset="0"/>
                <a:cs typeface="Times New Roman" pitchFamily="18" charset="0"/>
              </a:rPr>
              <a:t>механооброблювальні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(механічні), термічні, </a:t>
            </a:r>
            <a:r>
              <a:rPr lang="uk-UA" dirty="0" err="1">
                <a:latin typeface="Times New Roman" pitchFamily="18" charset="0"/>
                <a:cs typeface="Times New Roman" pitchFamily="18" charset="0"/>
              </a:rPr>
              <a:t>деревооброблювальні</a:t>
            </a:r>
            <a:r>
              <a:rPr lang="uk-UA" dirty="0">
                <a:latin typeface="Times New Roman" pitchFamily="18" charset="0"/>
                <a:cs typeface="Times New Roman" pitchFamily="18" charset="0"/>
              </a:rPr>
              <a:t>, металопокриття (гальванічні) і фарбувальні цехи.</a:t>
            </a:r>
          </a:p>
          <a:p>
            <a:pPr algn="just"/>
            <a:r>
              <a:rPr lang="uk-UA" b="1" dirty="0">
                <a:latin typeface="Times New Roman" pitchFamily="18" charset="0"/>
                <a:cs typeface="Times New Roman" pitchFamily="18" charset="0"/>
              </a:rPr>
              <a:t>Складальні </a:t>
            </a:r>
            <a:r>
              <a:rPr lang="uk-UA" dirty="0">
                <a:latin typeface="Times New Roman" pitchFamily="18" charset="0"/>
                <a:cs typeface="Times New Roman" pitchFamily="18" charset="0"/>
              </a:rPr>
              <a:t>включають цехи складання окремих </a:t>
            </a:r>
            <a:r>
              <a:rPr lang="uk-UA" i="1" dirty="0">
                <a:latin typeface="Times New Roman" pitchFamily="18" charset="0"/>
                <a:cs typeface="Times New Roman" pitchFamily="18" charset="0"/>
              </a:rPr>
              <a:t>складальних одиниць і загального складання, випробувальні цехи, зварювально-складальні </a:t>
            </a:r>
            <a:r>
              <a:rPr lang="uk-UA" dirty="0">
                <a:latin typeface="Times New Roman" pitchFamily="18" charset="0"/>
                <a:cs typeface="Times New Roman" pitchFamily="18" charset="0"/>
              </a:rPr>
              <a:t>та інші</a:t>
            </a:r>
          </a:p>
          <a:p>
            <a:pPr algn="just"/>
            <a:r>
              <a:rPr lang="uk-UA" b="1" dirty="0">
                <a:latin typeface="Times New Roman" pitchFamily="18" charset="0"/>
                <a:cs typeface="Times New Roman" pitchFamily="18" charset="0"/>
              </a:rPr>
              <a:t>Допоміжні цехи</a:t>
            </a:r>
            <a:r>
              <a:rPr lang="uk-UA" dirty="0">
                <a:latin typeface="Times New Roman" pitchFamily="18" charset="0"/>
                <a:cs typeface="Times New Roman" pitchFamily="18" charset="0"/>
              </a:rPr>
              <a:t> включають: </a:t>
            </a:r>
            <a:r>
              <a:rPr lang="uk-UA" i="1" dirty="0">
                <a:latin typeface="Times New Roman" pitchFamily="18" charset="0"/>
                <a:cs typeface="Times New Roman" pitchFamily="18" charset="0"/>
              </a:rPr>
              <a:t>інструментальні, ремонтні, енергетичні, модельні, електроремонтні, тарні, дослідні </a:t>
            </a:r>
            <a:r>
              <a:rPr lang="uk-UA" dirty="0">
                <a:latin typeface="Times New Roman" pitchFamily="18" charset="0"/>
                <a:cs typeface="Times New Roman" pitchFamily="18" charset="0"/>
              </a:rPr>
              <a:t>та інші цехи. </a:t>
            </a:r>
          </a:p>
          <a:p>
            <a:endParaRPr lang="uk-UA" dirty="0"/>
          </a:p>
        </p:txBody>
      </p:sp>
    </p:spTree>
    <p:extLst>
      <p:ext uri="{BB962C8B-B14F-4D97-AF65-F5344CB8AC3E}">
        <p14:creationId xmlns:p14="http://schemas.microsoft.com/office/powerpoint/2010/main" val="2680675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620688"/>
            <a:ext cx="8136904" cy="5832648"/>
          </a:xfrm>
        </p:spPr>
        <p:txBody>
          <a:bodyPr>
            <a:normAutofit fontScale="85000" lnSpcReduction="20000"/>
          </a:bodyPr>
          <a:lstStyle/>
          <a:p>
            <a:pPr algn="just"/>
            <a:r>
              <a:rPr lang="uk-UA" dirty="0" smtClean="0">
                <a:latin typeface="Times New Roman" pitchFamily="18" charset="0"/>
                <a:cs typeface="Times New Roman" pitchFamily="18" charset="0"/>
              </a:rPr>
              <a:t>Для обслуговування основних і допоміжних цехів на підприємствах </a:t>
            </a:r>
            <a:r>
              <a:rPr lang="uk-UA" b="1" dirty="0" smtClean="0">
                <a:latin typeface="Times New Roman" pitchFamily="18" charset="0"/>
                <a:cs typeface="Times New Roman" pitchFamily="18" charset="0"/>
              </a:rPr>
              <a:t>створюються загальногосподарські служби </a:t>
            </a:r>
            <a:r>
              <a:rPr lang="uk-UA" dirty="0" smtClean="0">
                <a:latin typeface="Times New Roman" pitchFamily="18" charset="0"/>
                <a:cs typeface="Times New Roman" pitchFamily="18" charset="0"/>
              </a:rPr>
              <a:t>виробничого призначення: складське господарство, енергетичне господарство, транспортне господарство, центральна заводська лабораторія та інші.</a:t>
            </a:r>
          </a:p>
          <a:p>
            <a:pPr algn="just"/>
            <a:r>
              <a:rPr lang="uk-UA" dirty="0" smtClean="0">
                <a:latin typeface="Times New Roman" pitchFamily="18" charset="0"/>
                <a:cs typeface="Times New Roman" pitchFamily="18" charset="0"/>
              </a:rPr>
              <a:t>Сукупність </a:t>
            </a:r>
            <a:r>
              <a:rPr lang="uk-UA" dirty="0">
                <a:latin typeface="Times New Roman" pitchFamily="18" charset="0"/>
                <a:cs typeface="Times New Roman" pitchFamily="18" charset="0"/>
              </a:rPr>
              <a:t>допоміжних і обслуговуючих цехів та підрозділів утворюють </a:t>
            </a:r>
            <a:r>
              <a:rPr lang="uk-UA" b="1" dirty="0">
                <a:latin typeface="Times New Roman" pitchFamily="18" charset="0"/>
                <a:cs typeface="Times New Roman" pitchFamily="18" charset="0"/>
              </a:rPr>
              <a:t>виробничу інфраструктуру підприємства</a:t>
            </a:r>
            <a:endParaRPr lang="uk-UA" dirty="0">
              <a:latin typeface="Times New Roman" pitchFamily="18" charset="0"/>
              <a:cs typeface="Times New Roman" pitchFamily="18" charset="0"/>
            </a:endParaRPr>
          </a:p>
          <a:p>
            <a:endParaRPr lang="uk-UA" b="1" dirty="0" smtClean="0"/>
          </a:p>
          <a:p>
            <a:pPr algn="just"/>
            <a:r>
              <a:rPr lang="uk-UA" b="1" dirty="0" smtClean="0">
                <a:latin typeface="Times New Roman" pitchFamily="18" charset="0"/>
                <a:cs typeface="Times New Roman" pitchFamily="18" charset="0"/>
              </a:rPr>
              <a:t>1.5. </a:t>
            </a:r>
            <a:r>
              <a:rPr lang="uk-UA" b="1" dirty="0">
                <a:latin typeface="Times New Roman" pitchFamily="18" charset="0"/>
                <a:cs typeface="Times New Roman" pitchFamily="18" charset="0"/>
              </a:rPr>
              <a:t>Типи організації виробництва та їх характеристика</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 </a:t>
            </a:r>
          </a:p>
          <a:p>
            <a:pPr algn="just"/>
            <a:r>
              <a:rPr lang="uk-UA" b="1" i="1" dirty="0">
                <a:latin typeface="Times New Roman" pitchFamily="18" charset="0"/>
                <a:cs typeface="Times New Roman" pitchFamily="18" charset="0"/>
              </a:rPr>
              <a:t>Тип виробництва </a:t>
            </a:r>
            <a:r>
              <a:rPr lang="uk-UA" i="1" dirty="0">
                <a:latin typeface="Times New Roman" pitchFamily="18" charset="0"/>
                <a:cs typeface="Times New Roman" pitchFamily="18" charset="0"/>
              </a:rPr>
              <a:t>- комплексна характеристика технічних, організаційних та економічних особливостей промислового виробництва, що обумовлена його спеціалізацією, обсягом та повторюваністю випуску виробів.</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Тип виробництва у значній мірі визначає виробничу структуру підприємств та їх підрозділів, характер технологічних процесів та їх оснащеність, організаційні форми виробничих процесів та праці на робочих місцях, конкретні методи управління виробництвом. Тип виробництва суттєво впливає на техніко-економічний рівень підприємства.</a:t>
            </a:r>
          </a:p>
          <a:p>
            <a:pPr algn="just"/>
            <a:r>
              <a:rPr lang="uk-UA" dirty="0">
                <a:latin typeface="Times New Roman" pitchFamily="18" charset="0"/>
                <a:cs typeface="Times New Roman" pitchFamily="18" charset="0"/>
              </a:rPr>
              <a:t>Існує три основних типи організації виробництва: </a:t>
            </a:r>
            <a:r>
              <a:rPr lang="uk-UA" i="1" dirty="0">
                <a:latin typeface="Times New Roman" pitchFamily="18" charset="0"/>
                <a:cs typeface="Times New Roman" pitchFamily="18" charset="0"/>
              </a:rPr>
              <a:t>масовий, серійний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одиничний. </a:t>
            </a:r>
            <a:r>
              <a:rPr lang="uk-UA" dirty="0">
                <a:latin typeface="Times New Roman" pitchFamily="18" charset="0"/>
                <a:cs typeface="Times New Roman" pitchFamily="18" charset="0"/>
              </a:rPr>
              <a:t>В серійному виробництві розрізняють </a:t>
            </a:r>
            <a:r>
              <a:rPr lang="uk-UA" i="1" dirty="0">
                <a:latin typeface="Times New Roman" pitchFamily="18" charset="0"/>
                <a:cs typeface="Times New Roman" pitchFamily="18" charset="0"/>
              </a:rPr>
              <a:t>крупносерійне, </a:t>
            </a:r>
            <a:r>
              <a:rPr lang="uk-UA" i="1" dirty="0" err="1">
                <a:latin typeface="Times New Roman" pitchFamily="18" charset="0"/>
                <a:cs typeface="Times New Roman" pitchFamily="18" charset="0"/>
              </a:rPr>
              <a:t>середньосерійне</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дрібносерійне.</a:t>
            </a:r>
            <a:endParaRPr lang="uk-UA" dirty="0">
              <a:latin typeface="Times New Roman" pitchFamily="18" charset="0"/>
              <a:cs typeface="Times New Roman" pitchFamily="18" charset="0"/>
            </a:endParaRP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86284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76864" cy="5505792"/>
          </a:xfrm>
        </p:spPr>
        <p:txBody>
          <a:bodyPr/>
          <a:lstStyle/>
          <a:p>
            <a:pPr algn="just"/>
            <a:r>
              <a:rPr lang="uk-UA" b="1" i="1" dirty="0">
                <a:latin typeface="Times New Roman" pitchFamily="18" charset="0"/>
                <a:cs typeface="Times New Roman" pitchFamily="18" charset="0"/>
              </a:rPr>
              <a:t>Одиничний тип виробництва </a:t>
            </a:r>
            <a:r>
              <a:rPr lang="uk-UA" dirty="0">
                <a:latin typeface="Times New Roman" pitchFamily="18" charset="0"/>
                <a:cs typeface="Times New Roman" pitchFamily="18" charset="0"/>
              </a:rPr>
              <a:t>характеризується високою різноманітністю продукції, виготовлення якої здійснюється у невеликій кількості за окремими замовленнями і принципово не повторюється, переважанням технологічної спеціалізації робочих місць і відсутністю постійного закріплення за ними нових </a:t>
            </a:r>
            <a:r>
              <a:rPr lang="uk-UA" dirty="0" err="1">
                <a:latin typeface="Times New Roman" pitchFamily="18" charset="0"/>
                <a:cs typeface="Times New Roman" pitchFamily="18" charset="0"/>
              </a:rPr>
              <a:t>деталеоперацій</a:t>
            </a:r>
            <a:r>
              <a:rPr lang="uk-UA" dirty="0">
                <a:latin typeface="Times New Roman" pitchFamily="18" charset="0"/>
                <a:cs typeface="Times New Roman" pitchFamily="18" charset="0"/>
              </a:rPr>
              <a:t>, застосуванням універсального устаткування і пристроїв, високою питомою вагою ручних робіт, виконуваних універсальними робітниками, відносно великою тривалістю виробничого циклу та високою собівартістю продукції.</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15221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7920880" cy="5328592"/>
          </a:xfrm>
        </p:spPr>
        <p:txBody>
          <a:bodyPr/>
          <a:lstStyle/>
          <a:p>
            <a:pPr algn="just"/>
            <a:r>
              <a:rPr lang="uk-UA" b="1" i="1" dirty="0">
                <a:latin typeface="Times New Roman" pitchFamily="18" charset="0"/>
                <a:cs typeface="Times New Roman" pitchFamily="18" charset="0"/>
              </a:rPr>
              <a:t>Серійний тип виробництва </a:t>
            </a:r>
            <a:r>
              <a:rPr lang="uk-UA" dirty="0">
                <a:latin typeface="Times New Roman" pitchFamily="18" charset="0"/>
                <a:cs typeface="Times New Roman" pitchFamily="18" charset="0"/>
              </a:rPr>
              <a:t>характеризується випуском продукції відповідними серіями, які періодично повторюються, та обробкою деталей партіями з певною, наперед встановленою черговістю і періодичністю, спеціалізацією робочих місць на виконанні декількох, постійно закріплених операцій, застосуванням поряд з універсальним спеціалізованого та спеціального устаткування, такого ж інструменту та пристроїв, зменшенням питомої ваги ручних робіт, використанням на виконанні основних операцій робітників середньої кваліфікації, відносним скороченням тривалості виробничого циклу, порівняно низькою собівартістю виготовлюваної продукції.</a:t>
            </a:r>
          </a:p>
          <a:p>
            <a:endParaRPr lang="uk-UA" dirty="0"/>
          </a:p>
        </p:txBody>
      </p:sp>
    </p:spTree>
    <p:extLst>
      <p:ext uri="{BB962C8B-B14F-4D97-AF65-F5344CB8AC3E}">
        <p14:creationId xmlns:p14="http://schemas.microsoft.com/office/powerpoint/2010/main" val="2818129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7920880" cy="5904656"/>
          </a:xfrm>
        </p:spPr>
        <p:txBody>
          <a:bodyPr/>
          <a:lstStyle/>
          <a:p>
            <a:pPr algn="just"/>
            <a:r>
              <a:rPr lang="uk-UA" b="1" i="1" dirty="0">
                <a:latin typeface="Times New Roman" pitchFamily="18" charset="0"/>
                <a:cs typeface="Times New Roman" pitchFamily="18" charset="0"/>
              </a:rPr>
              <a:t>Масовий тип виробництва </a:t>
            </a:r>
            <a:r>
              <a:rPr lang="uk-UA" dirty="0">
                <a:latin typeface="Times New Roman" pitchFamily="18" charset="0"/>
                <a:cs typeface="Times New Roman" pitchFamily="18" charset="0"/>
              </a:rPr>
              <a:t>характеризується великим обсягом виготовлюваних виробів обмеженої номенклатури, які безперервно і постійно виготовляються протягом тривалого періоду часу, вузькою спеціалізацією робочих місць, на яких виконуються від 1 до 3 операцій, стандартизацією всіх видів організаційної діяльності, високою питомою вагою спеціального і спеціалізованого та високопродуктивного оснащення, комплексно механізо­ваними і автоматизованими виробничими процесами, широким використанням робітників, спеціалізованих на виконанні обмеженої кількості операцій і високою продуктивністю праці, мінімальною тривалістю виробничого циклу, низькою собівартістю виготовлюваної продукції.</a:t>
            </a:r>
          </a:p>
          <a:p>
            <a:endParaRPr lang="uk-UA" dirty="0"/>
          </a:p>
        </p:txBody>
      </p:sp>
    </p:spTree>
    <p:extLst>
      <p:ext uri="{BB962C8B-B14F-4D97-AF65-F5344CB8AC3E}">
        <p14:creationId xmlns:p14="http://schemas.microsoft.com/office/powerpoint/2010/main" val="351415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920880" cy="5361776"/>
          </a:xfrm>
        </p:spPr>
        <p:txBody>
          <a:bodyPr>
            <a:noAutofit/>
          </a:bodyPr>
          <a:lstStyle/>
          <a:p>
            <a:pPr algn="just"/>
            <a:r>
              <a:rPr lang="uk-UA" sz="1800" dirty="0">
                <a:latin typeface="Times New Roman" pitchFamily="18" charset="0"/>
                <a:cs typeface="Times New Roman" pitchFamily="18" charset="0"/>
              </a:rPr>
              <a:t>Основа функціонування будь-якого підприємства — виробнича діяльність, яка разом із фінансовою і маркетинговою діяльністю забезпечує досягнення його цілей.</a:t>
            </a:r>
          </a:p>
          <a:p>
            <a:pPr algn="just"/>
            <a:r>
              <a:rPr lang="uk-UA" sz="1800" dirty="0">
                <a:latin typeface="Times New Roman" pitchFamily="18" charset="0"/>
                <a:cs typeface="Times New Roman" pitchFamily="18" charset="0"/>
              </a:rPr>
              <a:t>Під виробничою діяльністю розуміють сукупність цілеспрямованих процесів, що здійснюються людьми за допомогою засобів праці чи природних процесів, у результаті яких предмети праці перетворюються в готову продукцію, змінюючи при цьому свій склад, стан, форму та отримуючи певні нові властивості.</a:t>
            </a:r>
          </a:p>
          <a:p>
            <a:pPr algn="just"/>
            <a:r>
              <a:rPr lang="uk-UA" sz="1800" dirty="0">
                <a:latin typeface="Times New Roman" pitchFamily="18" charset="0"/>
                <a:cs typeface="Times New Roman" pitchFamily="18" charset="0"/>
              </a:rPr>
              <a:t>Виробнича діяльність підприємства — комплексний процес. Він складається із виробництва — процесу виготовлення кінцевої продукції та діяльності із обслуговування виробництва (енергетичне забезпечення, ремонтне, інструментальне, транспортне, складське обслуговування тощо). </a:t>
            </a:r>
          </a:p>
        </p:txBody>
      </p:sp>
    </p:spTree>
    <p:extLst>
      <p:ext uri="{BB962C8B-B14F-4D97-AF65-F5344CB8AC3E}">
        <p14:creationId xmlns:p14="http://schemas.microsoft.com/office/powerpoint/2010/main" val="658828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04664"/>
            <a:ext cx="7704856" cy="5832648"/>
          </a:xfrm>
        </p:spPr>
        <p:txBody>
          <a:bodyPr>
            <a:normAutofit fontScale="92500" lnSpcReduction="10000"/>
          </a:bodyPr>
          <a:lstStyle/>
          <a:p>
            <a:pPr algn="just"/>
            <a:r>
              <a:rPr lang="uk-UA" sz="2400" dirty="0">
                <a:latin typeface="Times New Roman" pitchFamily="18" charset="0"/>
                <a:cs typeface="Times New Roman" pitchFamily="18" charset="0"/>
              </a:rPr>
              <a:t>Виробнича діяльність включає:</a:t>
            </a:r>
          </a:p>
          <a:p>
            <a:pPr lvl="0" algn="just"/>
            <a:r>
              <a:rPr lang="uk-UA" sz="2400" b="1" dirty="0">
                <a:latin typeface="Times New Roman" pitchFamily="18" charset="0"/>
                <a:cs typeface="Times New Roman" pitchFamily="18" charset="0"/>
              </a:rPr>
              <a:t>живу працю</a:t>
            </a:r>
            <a:r>
              <a:rPr lang="uk-UA" sz="2400" dirty="0">
                <a:latin typeface="Times New Roman" pitchFamily="18" charset="0"/>
                <a:cs typeface="Times New Roman" pitchFamily="18" charset="0"/>
              </a:rPr>
              <a:t> людей як активну частину виробництва, що становить основу трудового процесу. Саме робітники є головними творцями матеріальних і нематеріальних благ;</a:t>
            </a:r>
          </a:p>
          <a:p>
            <a:pPr lvl="0" algn="just"/>
            <a:r>
              <a:rPr lang="uk-UA" sz="2400" b="1" dirty="0">
                <a:latin typeface="Times New Roman" pitchFamily="18" charset="0"/>
                <a:cs typeface="Times New Roman" pitchFamily="18" charset="0"/>
              </a:rPr>
              <a:t>предмети праці</a:t>
            </a:r>
            <a:r>
              <a:rPr lang="uk-UA" sz="2400" dirty="0">
                <a:latin typeface="Times New Roman" pitchFamily="18" charset="0"/>
                <a:cs typeface="Times New Roman" pitchFamily="18" charset="0"/>
              </a:rPr>
              <a:t>, над якими працює людина для перетворення їх у проміжний чи кінцевий продукт з метою задоволення певних потреб споживачів. У промисловості — це матеріали, сировина, напівфабрикати, тобто все те, на що спрямована праця людей;</a:t>
            </a:r>
          </a:p>
          <a:p>
            <a:pPr lvl="0" algn="just"/>
            <a:r>
              <a:rPr lang="uk-UA" sz="2400" b="1" dirty="0">
                <a:latin typeface="Times New Roman" pitchFamily="18" charset="0"/>
                <a:cs typeface="Times New Roman" pitchFamily="18" charset="0"/>
              </a:rPr>
              <a:t>засоби праці</a:t>
            </a:r>
            <a:r>
              <a:rPr lang="uk-UA" sz="2400" dirty="0">
                <a:latin typeface="Times New Roman" pitchFamily="18" charset="0"/>
                <a:cs typeface="Times New Roman" pitchFamily="18" charset="0"/>
              </a:rPr>
              <a:t> — частину засобів виробництва (машини, обладнання, інструмент, оснащення тощо), за допомогою яких людина впливає на предмети праці</a:t>
            </a:r>
            <a:r>
              <a:rPr lang="uk-UA" sz="2400" dirty="0" smtClean="0">
                <a:latin typeface="Times New Roman" pitchFamily="18" charset="0"/>
                <a:cs typeface="Times New Roman" pitchFamily="18" charset="0"/>
              </a:rPr>
              <a:t>.</a:t>
            </a:r>
          </a:p>
          <a:p>
            <a:pPr algn="just"/>
            <a:r>
              <a:rPr lang="uk-UA" sz="2400" b="1" i="1" dirty="0">
                <a:latin typeface="Times New Roman" pitchFamily="18" charset="0"/>
                <a:cs typeface="Times New Roman" pitchFamily="18" charset="0"/>
              </a:rPr>
              <a:t>Організація виробництва</a:t>
            </a:r>
            <a:r>
              <a:rPr lang="uk-UA" sz="2400" dirty="0">
                <a:latin typeface="Times New Roman" pitchFamily="18" charset="0"/>
                <a:cs typeface="Times New Roman" pitchFamily="18" charset="0"/>
              </a:rPr>
              <a:t> означає внутрішнє упорядкування й координування всіх елементів і ресурсів виробництва, як єдиного цілого, спрямованих на ефективне господарювання і досягнення позитивного результату в діяльності підприємства.</a:t>
            </a:r>
          </a:p>
          <a:p>
            <a:pPr lvl="0" algn="just"/>
            <a:endParaRPr lang="uk-UA" sz="2400" dirty="0">
              <a:latin typeface="Times New Roman" pitchFamily="18" charset="0"/>
              <a:cs typeface="Times New Roman" pitchFamily="18" charset="0"/>
            </a:endParaRPr>
          </a:p>
          <a:p>
            <a:endParaRPr lang="uk-UA" sz="2400" dirty="0"/>
          </a:p>
          <a:p>
            <a:pPr marL="45720" indent="0">
              <a:buNone/>
            </a:pPr>
            <a:endParaRPr lang="uk-UA" dirty="0"/>
          </a:p>
        </p:txBody>
      </p:sp>
    </p:spTree>
    <p:extLst>
      <p:ext uri="{BB962C8B-B14F-4D97-AF65-F5344CB8AC3E}">
        <p14:creationId xmlns:p14="http://schemas.microsoft.com/office/powerpoint/2010/main" val="141652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136904" cy="5760640"/>
          </a:xfrm>
        </p:spPr>
        <p:txBody>
          <a:bodyPr>
            <a:normAutofit fontScale="77500" lnSpcReduction="20000"/>
          </a:bodyPr>
          <a:lstStyle/>
          <a:p>
            <a:r>
              <a:rPr lang="ru-RU" sz="2300" b="1" dirty="0">
                <a:latin typeface="Times New Roman" pitchFamily="18" charset="0"/>
                <a:cs typeface="Times New Roman" pitchFamily="18" charset="0"/>
              </a:rPr>
              <a:t>1</a:t>
            </a:r>
            <a:r>
              <a:rPr lang="uk-UA" sz="2300" b="1" dirty="0">
                <a:latin typeface="Times New Roman" pitchFamily="18" charset="0"/>
                <a:cs typeface="Times New Roman" pitchFamily="18" charset="0"/>
              </a:rPr>
              <a:t>.2.</a:t>
            </a:r>
            <a:r>
              <a:rPr lang="uk-UA" sz="2300" dirty="0">
                <a:latin typeface="Times New Roman" pitchFamily="18" charset="0"/>
                <a:cs typeface="Times New Roman" pitchFamily="18" charset="0"/>
              </a:rPr>
              <a:t> </a:t>
            </a:r>
            <a:r>
              <a:rPr lang="uk-UA" sz="2300" b="1" dirty="0">
                <a:latin typeface="Times New Roman" pitchFamily="18" charset="0"/>
                <a:cs typeface="Times New Roman" pitchFamily="18" charset="0"/>
              </a:rPr>
              <a:t>Системна концепція організація виробництва</a:t>
            </a:r>
            <a:endParaRPr lang="uk-UA" sz="2300" dirty="0">
              <a:latin typeface="Times New Roman" pitchFamily="18" charset="0"/>
              <a:cs typeface="Times New Roman" pitchFamily="18" charset="0"/>
            </a:endParaRPr>
          </a:p>
          <a:p>
            <a:r>
              <a:rPr lang="uk-UA" sz="2300" b="1" dirty="0">
                <a:latin typeface="Times New Roman" pitchFamily="18" charset="0"/>
                <a:cs typeface="Times New Roman" pitchFamily="18" charset="0"/>
              </a:rPr>
              <a:t> </a:t>
            </a:r>
            <a:endParaRPr lang="uk-UA" sz="2300" dirty="0">
              <a:latin typeface="Times New Roman" pitchFamily="18" charset="0"/>
              <a:cs typeface="Times New Roman" pitchFamily="18" charset="0"/>
            </a:endParaRPr>
          </a:p>
          <a:p>
            <a:pPr algn="just"/>
            <a:r>
              <a:rPr lang="uk-UA" sz="2300" b="1" dirty="0">
                <a:latin typeface="Times New Roman" pitchFamily="18" charset="0"/>
                <a:cs typeface="Times New Roman" pitchFamily="18" charset="0"/>
              </a:rPr>
              <a:t>Система</a:t>
            </a:r>
            <a:r>
              <a:rPr lang="uk-UA" sz="2300" dirty="0">
                <a:latin typeface="Times New Roman" pitchFamily="18" charset="0"/>
                <a:cs typeface="Times New Roman" pitchFamily="18" charset="0"/>
              </a:rPr>
              <a:t> — це сукупність взаємопов'язаних елементів, що перебувають у відношеннях і взаємозв’язках між собою і утворюють певну цілісність і єдність. Розрізняють </a:t>
            </a:r>
            <a:r>
              <a:rPr lang="uk-UA" sz="2300" b="1" dirty="0">
                <a:latin typeface="Times New Roman" pitchFamily="18" charset="0"/>
                <a:cs typeface="Times New Roman" pitchFamily="18" charset="0"/>
              </a:rPr>
              <a:t>природні та штучні системи</a:t>
            </a:r>
            <a:r>
              <a:rPr lang="uk-UA" sz="2300" dirty="0">
                <a:latin typeface="Times New Roman" pitchFamily="18" charset="0"/>
                <a:cs typeface="Times New Roman" pitchFamily="18" charset="0"/>
              </a:rPr>
              <a:t>. Штучні системи створює людина з відповідною метою. З-поміж штучних важливе місце займають економічні, в тому числі й виробничі системи.</a:t>
            </a:r>
          </a:p>
          <a:p>
            <a:pPr algn="just"/>
            <a:r>
              <a:rPr lang="uk-UA" sz="2300" dirty="0">
                <a:latin typeface="Times New Roman" pitchFamily="18" charset="0"/>
                <a:cs typeface="Times New Roman" pitchFamily="18" charset="0"/>
              </a:rPr>
              <a:t>Підприємство — це складна, досить цілісна система, головною функцією якої є виробнича діяльність із випуску продукції.</a:t>
            </a:r>
          </a:p>
          <a:p>
            <a:pPr algn="just"/>
            <a:r>
              <a:rPr lang="uk-UA" sz="2300" b="1" dirty="0">
                <a:latin typeface="Times New Roman" pitchFamily="18" charset="0"/>
                <a:cs typeface="Times New Roman" pitchFamily="18" charset="0"/>
              </a:rPr>
              <a:t>Виробнича</a:t>
            </a:r>
            <a:r>
              <a:rPr lang="uk-UA" sz="2300" dirty="0">
                <a:latin typeface="Times New Roman" pitchFamily="18" charset="0"/>
                <a:cs typeface="Times New Roman" pitchFamily="18" charset="0"/>
              </a:rPr>
              <a:t> </a:t>
            </a:r>
            <a:r>
              <a:rPr lang="uk-UA" sz="2300" b="1" dirty="0">
                <a:latin typeface="Times New Roman" pitchFamily="18" charset="0"/>
                <a:cs typeface="Times New Roman" pitchFamily="18" charset="0"/>
              </a:rPr>
              <a:t>система</a:t>
            </a:r>
            <a:r>
              <a:rPr lang="uk-UA" sz="2300" dirty="0">
                <a:latin typeface="Times New Roman" pitchFamily="18" charset="0"/>
                <a:cs typeface="Times New Roman" pitchFamily="18" charset="0"/>
              </a:rPr>
              <a:t> — частина загальної системи підприємства, яка здатна самостійно або у взаємодії з іншими виробничими системами створювати продукцію чи послуги для задоволення потреб суспільства.</a:t>
            </a:r>
          </a:p>
          <a:p>
            <a:pPr algn="just"/>
            <a:r>
              <a:rPr lang="uk-UA" sz="2300" dirty="0">
                <a:latin typeface="Times New Roman" pitchFamily="18" charset="0"/>
                <a:cs typeface="Times New Roman" pitchFamily="18" charset="0"/>
              </a:rPr>
              <a:t>Первинною ланкою виробничої системи є </a:t>
            </a:r>
            <a:r>
              <a:rPr lang="uk-UA" sz="2300" i="1" dirty="0">
                <a:latin typeface="Times New Roman" pitchFamily="18" charset="0"/>
                <a:cs typeface="Times New Roman" pitchFamily="18" charset="0"/>
              </a:rPr>
              <a:t>робоче місце - </a:t>
            </a:r>
            <a:r>
              <a:rPr lang="uk-UA" sz="2300" dirty="0">
                <a:latin typeface="Times New Roman" pitchFamily="18" charset="0"/>
                <a:cs typeface="Times New Roman" pitchFamily="18" charset="0"/>
              </a:rPr>
              <a:t>це частина виробничої площі з необхідним устаткуванням, інструментами, пристроями, на який робітник виконує певні операції над предметом праці.</a:t>
            </a:r>
          </a:p>
          <a:p>
            <a:pPr algn="just"/>
            <a:r>
              <a:rPr lang="uk-UA" sz="2300" dirty="0">
                <a:latin typeface="Times New Roman" pitchFamily="18" charset="0"/>
                <a:cs typeface="Times New Roman" pitchFamily="18" charset="0"/>
              </a:rPr>
              <a:t>Сукупність взаємопов'язаних робочих місць утворює виробничу дільницю. </a:t>
            </a:r>
            <a:r>
              <a:rPr lang="uk-UA" sz="2300" i="1" dirty="0">
                <a:latin typeface="Times New Roman" pitchFamily="18" charset="0"/>
                <a:cs typeface="Times New Roman" pitchFamily="18" charset="0"/>
              </a:rPr>
              <a:t>Дільниця - </a:t>
            </a:r>
            <a:r>
              <a:rPr lang="uk-UA" sz="2300" dirty="0">
                <a:latin typeface="Times New Roman" pitchFamily="18" charset="0"/>
                <a:cs typeface="Times New Roman" pitchFamily="18" charset="0"/>
              </a:rPr>
              <a:t>це складна виробнича система, що охоплює основних і допоміжних робітників, основне й допоміжне устаткування, функціональні підсистеми зі складним комплексом взаємозв'язків, взаємовідносин та інтересів, що і зумовлює її складну структуру та організацію.</a:t>
            </a:r>
          </a:p>
          <a:p>
            <a:endParaRPr lang="uk-UA" dirty="0"/>
          </a:p>
        </p:txBody>
      </p:sp>
    </p:spTree>
    <p:extLst>
      <p:ext uri="{BB962C8B-B14F-4D97-AF65-F5344CB8AC3E}">
        <p14:creationId xmlns:p14="http://schemas.microsoft.com/office/powerpoint/2010/main" val="1248474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332656"/>
            <a:ext cx="7920880" cy="6120680"/>
          </a:xfrm>
        </p:spPr>
        <p:txBody>
          <a:bodyPr>
            <a:normAutofit fontScale="77500" lnSpcReduction="20000"/>
          </a:bodyPr>
          <a:lstStyle/>
          <a:p>
            <a:pPr algn="just"/>
            <a:r>
              <a:rPr lang="uk-UA" b="1" i="1" dirty="0">
                <a:latin typeface="Times New Roman" pitchFamily="18" charset="0"/>
                <a:cs typeface="Times New Roman" pitchFamily="18" charset="0"/>
              </a:rPr>
              <a:t>Елементи системи</a:t>
            </a:r>
            <a:r>
              <a:rPr lang="uk-UA" dirty="0">
                <a:latin typeface="Times New Roman" pitchFamily="18" charset="0"/>
                <a:cs typeface="Times New Roman" pitchFamily="18" charset="0"/>
              </a:rPr>
              <a:t> - це відносно відокремлені частини системи, які не будучи системами даного типу, при їх безпосередній взаємодії створюють систему певного функціонального призначення.</a:t>
            </a:r>
          </a:p>
          <a:p>
            <a:pPr algn="just"/>
            <a:r>
              <a:rPr lang="uk-UA" dirty="0">
                <a:latin typeface="Times New Roman" pitchFamily="18" charset="0"/>
                <a:cs typeface="Times New Roman" pitchFamily="18" charset="0"/>
              </a:rPr>
              <a:t>До </a:t>
            </a:r>
            <a:r>
              <a:rPr lang="uk-UA" b="1" dirty="0">
                <a:latin typeface="Times New Roman" pitchFamily="18" charset="0"/>
                <a:cs typeface="Times New Roman" pitchFamily="18" charset="0"/>
              </a:rPr>
              <a:t>елементів виробничої системи</a:t>
            </a:r>
            <a:r>
              <a:rPr lang="uk-UA" dirty="0">
                <a:latin typeface="Times New Roman" pitchFamily="18" charset="0"/>
                <a:cs typeface="Times New Roman" pitchFamily="18" charset="0"/>
              </a:rPr>
              <a:t> належить </a:t>
            </a:r>
            <a:r>
              <a:rPr lang="uk-UA" i="1" dirty="0">
                <a:latin typeface="Times New Roman" pitchFamily="18" charset="0"/>
                <a:cs typeface="Times New Roman" pitchFamily="18" charset="0"/>
              </a:rPr>
              <a:t>робоча сила</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предмети праці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засоби праці</a:t>
            </a:r>
            <a:r>
              <a:rPr lang="uk-UA" i="1" dirty="0" smtClean="0">
                <a:latin typeface="Times New Roman" pitchFamily="18" charset="0"/>
                <a:cs typeface="Times New Roman" pitchFamily="18" charset="0"/>
              </a:rPr>
              <a:t>.</a:t>
            </a:r>
          </a:p>
          <a:p>
            <a:pPr algn="just"/>
            <a:r>
              <a:rPr lang="uk-UA" b="1" dirty="0">
                <a:latin typeface="Times New Roman" pitchFamily="18" charset="0"/>
                <a:cs typeface="Times New Roman" pitchFamily="18" charset="0"/>
              </a:rPr>
              <a:t>Склад виробничої системи:</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1. Матеріально-технічні ресурси</a:t>
            </a:r>
            <a:r>
              <a:rPr lang="uk-UA" dirty="0">
                <a:latin typeface="Times New Roman" pitchFamily="18" charset="0"/>
                <a:cs typeface="Times New Roman" pitchFamily="18" charset="0"/>
              </a:rPr>
              <a:t> (виробниче обладнання, інструмент, інвентар, оснащення, енергоресурси, основні та допоміжні матеріали).</a:t>
            </a:r>
          </a:p>
          <a:p>
            <a:pPr algn="just"/>
            <a:r>
              <a:rPr lang="uk-UA" b="1" dirty="0">
                <a:latin typeface="Times New Roman" pitchFamily="18" charset="0"/>
                <a:cs typeface="Times New Roman" pitchFamily="18" charset="0"/>
              </a:rPr>
              <a:t>2. Технологічні ресурси </a:t>
            </a:r>
            <a:r>
              <a:rPr lang="uk-UA" dirty="0">
                <a:latin typeface="Times New Roman" pitchFamily="18" charset="0"/>
                <a:cs typeface="Times New Roman" pitchFamily="18" charset="0"/>
              </a:rPr>
              <a:t>(технологічні процеси, конкурентоспроможні ідеї, наукові розробки та ін.).</a:t>
            </a:r>
          </a:p>
          <a:p>
            <a:pPr algn="just"/>
            <a:r>
              <a:rPr lang="uk-UA" b="1" dirty="0">
                <a:latin typeface="Times New Roman" pitchFamily="18" charset="0"/>
                <a:cs typeface="Times New Roman" pitchFamily="18" charset="0"/>
              </a:rPr>
              <a:t>3. Трудові ресурси</a:t>
            </a:r>
            <a:r>
              <a:rPr lang="uk-UA" dirty="0">
                <a:latin typeface="Times New Roman" pitchFamily="18" charset="0"/>
                <a:cs typeface="Times New Roman" pitchFamily="18" charset="0"/>
              </a:rPr>
              <a:t> (керівники, спеціалісти, технічні виконавці й робітники).</a:t>
            </a:r>
          </a:p>
          <a:p>
            <a:pPr algn="just"/>
            <a:r>
              <a:rPr lang="uk-UA" b="1" dirty="0">
                <a:latin typeface="Times New Roman" pitchFamily="18" charset="0"/>
                <a:cs typeface="Times New Roman" pitchFamily="18" charset="0"/>
              </a:rPr>
              <a:t>4 Просторові ресурси</a:t>
            </a:r>
            <a:r>
              <a:rPr lang="uk-UA" dirty="0">
                <a:latin typeface="Times New Roman" pitchFamily="18" charset="0"/>
                <a:cs typeface="Times New Roman" pitchFamily="18" charset="0"/>
              </a:rPr>
              <a:t> (виробничі приміщення, територія підприємства, мережі тощо).</a:t>
            </a:r>
          </a:p>
          <a:p>
            <a:pPr algn="just"/>
            <a:r>
              <a:rPr lang="uk-UA" b="1" dirty="0">
                <a:latin typeface="Times New Roman" pitchFamily="18" charset="0"/>
                <a:cs typeface="Times New Roman" pitchFamily="18" charset="0"/>
              </a:rPr>
              <a:t>5. Ресурси організаційної структури підприємства і системи його управління</a:t>
            </a:r>
            <a:r>
              <a:rPr lang="uk-UA" dirty="0">
                <a:latin typeface="Times New Roman" pitchFamily="18" charset="0"/>
                <a:cs typeface="Times New Roman" pitchFamily="18" charset="0"/>
              </a:rPr>
              <a:t> (характер і гнучкість управлінської системи, швидкість проходження управлінських дій, рішень, заходів тощо).</a:t>
            </a:r>
          </a:p>
          <a:p>
            <a:pPr algn="just"/>
            <a:r>
              <a:rPr lang="uk-UA" b="1" dirty="0">
                <a:latin typeface="Times New Roman" pitchFamily="18" charset="0"/>
                <a:cs typeface="Times New Roman" pitchFamily="18" charset="0"/>
              </a:rPr>
              <a:t>6. Інформаційні ресурси</a:t>
            </a:r>
            <a:r>
              <a:rPr lang="uk-UA" dirty="0">
                <a:latin typeface="Times New Roman" pitchFamily="18" charset="0"/>
                <a:cs typeface="Times New Roman" pitchFamily="18" charset="0"/>
              </a:rPr>
              <a:t> (інформація про виробничу систему та зовнішнє; середовище).</a:t>
            </a:r>
          </a:p>
          <a:p>
            <a:pPr algn="just"/>
            <a:r>
              <a:rPr lang="uk-UA" b="1" dirty="0">
                <a:latin typeface="Times New Roman" pitchFamily="18" charset="0"/>
                <a:cs typeface="Times New Roman" pitchFamily="18" charset="0"/>
              </a:rPr>
              <a:t>7. Фінансові ресурси</a:t>
            </a:r>
            <a:r>
              <a:rPr lang="uk-UA" dirty="0">
                <a:latin typeface="Times New Roman" pitchFamily="18" charset="0"/>
                <a:cs typeface="Times New Roman" pitchFamily="18" charset="0"/>
              </a:rPr>
              <a:t> (активи, пасиви, ліквідність, наявність кредитних ліній і т. ін.).</a:t>
            </a:r>
          </a:p>
          <a:p>
            <a:pPr algn="just"/>
            <a:r>
              <a:rPr lang="uk-UA" b="1" dirty="0">
                <a:latin typeface="Times New Roman" pitchFamily="18" charset="0"/>
                <a:cs typeface="Times New Roman" pitchFamily="18" charset="0"/>
              </a:rPr>
              <a:t>8. Підприємницькі здібності</a:t>
            </a:r>
            <a:r>
              <a:rPr lang="uk-UA" dirty="0">
                <a:latin typeface="Times New Roman" pitchFamily="18" charset="0"/>
                <a:cs typeface="Times New Roman" pitchFamily="18" charset="0"/>
              </a:rPr>
              <a:t> як особливий вид людського ресурсу, який - приводить в рух і організовує взаємодію всіх інших видів ресурсів виробничої системи</a:t>
            </a:r>
          </a:p>
          <a:p>
            <a:endParaRPr lang="uk-UA" dirty="0"/>
          </a:p>
        </p:txBody>
      </p:sp>
    </p:spTree>
    <p:extLst>
      <p:ext uri="{BB962C8B-B14F-4D97-AF65-F5344CB8AC3E}">
        <p14:creationId xmlns:p14="http://schemas.microsoft.com/office/powerpoint/2010/main" val="266258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992888" cy="5649808"/>
          </a:xfrm>
        </p:spPr>
        <p:txBody>
          <a:bodyPr/>
          <a:lstStyle/>
          <a:p>
            <a:pPr algn="just"/>
            <a:r>
              <a:rPr lang="uk-UA" b="1" dirty="0">
                <a:latin typeface="Times New Roman" pitchFamily="18" charset="0"/>
                <a:cs typeface="Times New Roman" pitchFamily="18" charset="0"/>
              </a:rPr>
              <a:t>1. Закрита система</a:t>
            </a:r>
            <a:r>
              <a:rPr lang="uk-UA" dirty="0">
                <a:latin typeface="Times New Roman" pitchFamily="18" charset="0"/>
                <a:cs typeface="Times New Roman" pitchFamily="18" charset="0"/>
              </a:rPr>
              <a:t> має жорсткі фіксовані межі, її дії відносно зовнішнього середовища незалежні. Прикладом такої системи може бути годинник — його взаємозалежні частини рухаються безперервно і дуже чітко. І поки годинник має джерело накопиченої енергії (заведений механізм чи батарейка), він функціонує незалежно від зовнішнього середовища.</a:t>
            </a:r>
          </a:p>
          <a:p>
            <a:pPr algn="just"/>
            <a:r>
              <a:rPr lang="uk-UA" b="1" dirty="0">
                <a:latin typeface="Times New Roman" pitchFamily="18" charset="0"/>
                <a:cs typeface="Times New Roman" pitchFamily="18" charset="0"/>
              </a:rPr>
              <a:t>2. Відкрита система</a:t>
            </a:r>
            <a:r>
              <a:rPr lang="uk-UA" dirty="0">
                <a:latin typeface="Times New Roman" pitchFamily="18" charset="0"/>
                <a:cs typeface="Times New Roman" pitchFamily="18" charset="0"/>
              </a:rPr>
              <a:t> характеризується взаємодією із зовнішнім середовищем. Така система не є </a:t>
            </a:r>
            <a:r>
              <a:rPr lang="uk-UA" dirty="0" err="1">
                <a:latin typeface="Times New Roman" pitchFamily="18" charset="0"/>
                <a:cs typeface="Times New Roman" pitchFamily="18" charset="0"/>
              </a:rPr>
              <a:t>самозабезпечувальною</a:t>
            </a:r>
            <a:r>
              <a:rPr lang="uk-UA" dirty="0">
                <a:latin typeface="Times New Roman" pitchFamily="18" charset="0"/>
                <a:cs typeface="Times New Roman" pitchFamily="18" charset="0"/>
              </a:rPr>
              <a:t>. Вона залежить від енергії, ресурсів інформації, які отримує ззовні. Для того щоб продовжувати своє існування, відкрита система повинна мати властивості пристосування до змін зовнішнього середовища. Нині всі підприємства вважаються відкритими системами, бо виживання будь-якого з них залежить від зовнішнього середовища</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15534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76672"/>
            <a:ext cx="8280920" cy="5760640"/>
          </a:xfrm>
        </p:spPr>
        <p:txBody>
          <a:bodyPr>
            <a:normAutofit fontScale="77500" lnSpcReduction="20000"/>
          </a:bodyPr>
          <a:lstStyle/>
          <a:p>
            <a:pPr algn="just"/>
            <a:r>
              <a:rPr lang="uk-UA" b="1" i="1" dirty="0">
                <a:latin typeface="Times New Roman" pitchFamily="18" charset="0"/>
                <a:cs typeface="Times New Roman" pitchFamily="18" charset="0"/>
              </a:rPr>
              <a:t>Властивості підприємства як відкритої системи:</a:t>
            </a:r>
            <a:endParaRPr lang="uk-UA" dirty="0">
              <a:latin typeface="Times New Roman" pitchFamily="18" charset="0"/>
              <a:cs typeface="Times New Roman" pitchFamily="18" charset="0"/>
            </a:endParaRPr>
          </a:p>
          <a:p>
            <a:pPr lvl="0" algn="just"/>
            <a:r>
              <a:rPr lang="uk-UA" i="1" dirty="0">
                <a:latin typeface="Times New Roman" pitchFamily="18" charset="0"/>
                <a:cs typeface="Times New Roman" pitchFamily="18" charset="0"/>
              </a:rPr>
              <a:t>результативність </a:t>
            </a:r>
            <a:r>
              <a:rPr lang="uk-UA" dirty="0">
                <a:latin typeface="Times New Roman" pitchFamily="18" charset="0"/>
                <a:cs typeface="Times New Roman" pitchFamily="18" charset="0"/>
              </a:rPr>
              <a:t>(характеризує  спроможність  створювати продукцію або надавати послуги, що необхідні споживачам);</a:t>
            </a:r>
          </a:p>
          <a:p>
            <a:pPr lvl="0" algn="just"/>
            <a:r>
              <a:rPr lang="uk-UA" i="1" dirty="0">
                <a:latin typeface="Times New Roman" pitchFamily="18" charset="0"/>
                <a:cs typeface="Times New Roman" pitchFamily="18" charset="0"/>
              </a:rPr>
              <a:t>надійність </a:t>
            </a:r>
            <a:r>
              <a:rPr lang="uk-UA" dirty="0">
                <a:latin typeface="Times New Roman" pitchFamily="18" charset="0"/>
                <a:cs typeface="Times New Roman" pitchFamily="18" charset="0"/>
              </a:rPr>
              <a:t>(передбачає стійке функціонування, яке забезпечується внутрішніми резервами, системою управління, кооперацією з іншими виробничими системами);</a:t>
            </a:r>
          </a:p>
          <a:p>
            <a:pPr lvl="0" algn="just"/>
            <a:r>
              <a:rPr lang="uk-UA" i="1" dirty="0">
                <a:latin typeface="Times New Roman" pitchFamily="18" charset="0"/>
                <a:cs typeface="Times New Roman" pitchFamily="18" charset="0"/>
              </a:rPr>
              <a:t>гнучкість </a:t>
            </a:r>
            <a:r>
              <a:rPr lang="uk-UA" dirty="0">
                <a:latin typeface="Times New Roman" pitchFamily="18" charset="0"/>
                <a:cs typeface="Times New Roman" pitchFamily="18" charset="0"/>
              </a:rPr>
              <a:t>(можливість  пристосування  виробничої системи до мінливих умов зовнішнього середовища):</a:t>
            </a:r>
          </a:p>
          <a:p>
            <a:pPr lvl="0" algn="just"/>
            <a:r>
              <a:rPr lang="uk-UA" i="1" dirty="0" err="1">
                <a:latin typeface="Times New Roman" pitchFamily="18" charset="0"/>
                <a:cs typeface="Times New Roman" pitchFamily="18" charset="0"/>
              </a:rPr>
              <a:t>довготривалість</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(характеризує здатність виробничої системи довгий час зберігати результативність);</a:t>
            </a:r>
          </a:p>
          <a:p>
            <a:pPr lvl="0" algn="just"/>
            <a:r>
              <a:rPr lang="uk-UA" i="1" dirty="0">
                <a:latin typeface="Times New Roman" pitchFamily="18" charset="0"/>
                <a:cs typeface="Times New Roman" pitchFamily="18" charset="0"/>
              </a:rPr>
              <a:t>керованість </a:t>
            </a:r>
            <a:r>
              <a:rPr lang="uk-UA" dirty="0">
                <a:latin typeface="Times New Roman" pitchFamily="18" charset="0"/>
                <a:cs typeface="Times New Roman" pitchFamily="18" charset="0"/>
              </a:rPr>
              <a:t>(означає допустимість змін процесів функціонування виробничої системи в бажаному напрямі під впливом управлінських дій, що забезпечується внутрішніми резервами, розподілом системи на підсистеми і обмеженням розміру системи).</a:t>
            </a:r>
          </a:p>
          <a:p>
            <a:pPr lvl="0" algn="just"/>
            <a:r>
              <a:rPr lang="uk-UA" i="1" dirty="0">
                <a:latin typeface="Times New Roman" pitchFamily="18" charset="0"/>
                <a:cs typeface="Times New Roman" pitchFamily="18" charset="0"/>
              </a:rPr>
              <a:t>подільність </a:t>
            </a:r>
            <a:r>
              <a:rPr lang="uk-UA" dirty="0">
                <a:latin typeface="Times New Roman" pitchFamily="18" charset="0"/>
                <a:cs typeface="Times New Roman" pitchFamily="18" charset="0"/>
              </a:rPr>
              <a:t>(на елементи або компоненти, що мають певні характеристики параметри);</a:t>
            </a:r>
          </a:p>
          <a:p>
            <a:pPr lvl="0" algn="just"/>
            <a:r>
              <a:rPr lang="uk-UA" i="1" dirty="0">
                <a:latin typeface="Times New Roman" pitchFamily="18" charset="0"/>
                <a:cs typeface="Times New Roman" pitchFamily="18" charset="0"/>
              </a:rPr>
              <a:t>ієрархічність</a:t>
            </a:r>
            <a:r>
              <a:rPr lang="uk-UA" dirty="0">
                <a:latin typeface="Times New Roman" pitchFamily="18" charset="0"/>
                <a:cs typeface="Times New Roman" pitchFamily="18" charset="0"/>
              </a:rPr>
              <a:t> (наявність рівнів управління)</a:t>
            </a:r>
          </a:p>
          <a:p>
            <a:pPr lvl="0" algn="just"/>
            <a:r>
              <a:rPr lang="uk-UA" i="1" dirty="0">
                <a:latin typeface="Times New Roman" pitchFamily="18" charset="0"/>
                <a:cs typeface="Times New Roman" pitchFamily="18" charset="0"/>
              </a:rPr>
              <a:t>обмеженість можливостей наявними ресурсами</a:t>
            </a:r>
            <a:r>
              <a:rPr lang="uk-UA" dirty="0">
                <a:latin typeface="Times New Roman" pitchFamily="18" charset="0"/>
                <a:cs typeface="Times New Roman" pitchFamily="18" charset="0"/>
              </a:rPr>
              <a:t>;</a:t>
            </a:r>
          </a:p>
          <a:p>
            <a:pPr lvl="0" algn="just"/>
            <a:r>
              <a:rPr lang="uk-UA" i="1" dirty="0">
                <a:latin typeface="Times New Roman" pitchFamily="18" charset="0"/>
                <a:cs typeface="Times New Roman" pitchFamily="18" charset="0"/>
              </a:rPr>
              <a:t>здатність адаптуватися</a:t>
            </a:r>
            <a:r>
              <a:rPr lang="uk-UA" dirty="0">
                <a:latin typeface="Times New Roman" pitchFamily="18" charset="0"/>
                <a:cs typeface="Times New Roman" pitchFamily="18" charset="0"/>
              </a:rPr>
              <a:t> до нових умов та протистояти руйнівним тенденціям;</a:t>
            </a:r>
          </a:p>
          <a:p>
            <a:pPr lvl="0" algn="just"/>
            <a:r>
              <a:rPr lang="uk-UA" i="1" dirty="0">
                <a:latin typeface="Times New Roman" pitchFamily="18" charset="0"/>
                <a:cs typeface="Times New Roman" pitchFamily="18" charset="0"/>
              </a:rPr>
              <a:t>синергізм</a:t>
            </a:r>
            <a:r>
              <a:rPr lang="uk-UA" dirty="0">
                <a:latin typeface="Times New Roman" pitchFamily="18" charset="0"/>
                <a:cs typeface="Times New Roman" pitchFamily="18" charset="0"/>
              </a:rPr>
              <a:t>, тобто прагнення до такого поєднання елементів виробництва, яке забезпечує отримання результату, більшого за сумарний результат від відокремленого функціонування цих елементів.</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70339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8352928" cy="5904656"/>
          </a:xfrm>
        </p:spPr>
        <p:txBody>
          <a:bodyPr>
            <a:normAutofit fontScale="77500" lnSpcReduction="20000"/>
          </a:bodyPr>
          <a:lstStyle/>
          <a:p>
            <a:r>
              <a:rPr lang="uk-UA" b="1" dirty="0">
                <a:latin typeface="Times New Roman" pitchFamily="18" charset="0"/>
                <a:cs typeface="Times New Roman" pitchFamily="18" charset="0"/>
              </a:rPr>
              <a:t>1.3. Принципи організації виробничого процесу</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lvl="0" algn="just"/>
            <a:r>
              <a:rPr lang="uk-UA" sz="2600" b="1" i="1" dirty="0">
                <a:latin typeface="Times New Roman" pitchFamily="18" charset="0"/>
                <a:cs typeface="Times New Roman" pitchFamily="18" charset="0"/>
              </a:rPr>
              <a:t>Пропорційності - це</a:t>
            </a:r>
            <a:r>
              <a:rPr lang="uk-UA" sz="2600" i="1" dirty="0">
                <a:latin typeface="Times New Roman" pitchFamily="18" charset="0"/>
                <a:cs typeface="Times New Roman" pitchFamily="18" charset="0"/>
              </a:rPr>
              <a:t> забезпечення однакової пропускної спроможності різних робочих місць одного процесу, яка досягається за допомогою того, що призначене для виконання окремих часткових процесів число робочих місць чи окремих механізмів пропорціональне до трудомісткості цих процесів.</a:t>
            </a:r>
            <a:endParaRPr lang="uk-UA" sz="2600" dirty="0">
              <a:latin typeface="Times New Roman" pitchFamily="18" charset="0"/>
              <a:cs typeface="Times New Roman" pitchFamily="18" charset="0"/>
            </a:endParaRPr>
          </a:p>
          <a:p>
            <a:pPr algn="just"/>
            <a:r>
              <a:rPr lang="uk-UA" sz="2600" dirty="0">
                <a:latin typeface="Times New Roman" pitchFamily="18" charset="0"/>
                <a:cs typeface="Times New Roman" pitchFamily="18" charset="0"/>
              </a:rPr>
              <a:t>Недотримання цього принципу приводить до появи "вузького місця", а підвищення ступеня пропорціональності окремих процесів сприяє безперервному протіканню виробничого процесу.</a:t>
            </a:r>
          </a:p>
          <a:p>
            <a:pPr algn="just"/>
            <a:r>
              <a:rPr lang="uk-UA" sz="2600" b="1" i="1" dirty="0">
                <a:latin typeface="Times New Roman" pitchFamily="18" charset="0"/>
                <a:cs typeface="Times New Roman" pitchFamily="18" charset="0"/>
              </a:rPr>
              <a:t>2. Безперервності </a:t>
            </a:r>
            <a:r>
              <a:rPr lang="uk-UA" sz="2600" i="1" dirty="0">
                <a:latin typeface="Times New Roman" pitchFamily="18" charset="0"/>
                <a:cs typeface="Times New Roman" pitchFamily="18" charset="0"/>
              </a:rPr>
              <a:t>виробництва, який полягає в тому, що кожна наступна операція виробничого процесу повинна починатися зразу після закінчення попередньої, тобто, без будь-яких перерв (чи зведення їх до мінімуму) в часі при одночасному забезпечені безперервної роботи устаткування й робітників. Підвищення рівня безперервності процесу сприяє скороченню виробничого процесу виготовлення продукції</a:t>
            </a:r>
            <a:r>
              <a:rPr lang="uk-UA" sz="2600" dirty="0">
                <a:latin typeface="Times New Roman" pitchFamily="18" charset="0"/>
                <a:cs typeface="Times New Roman" pitchFamily="18" charset="0"/>
              </a:rPr>
              <a:t>.</a:t>
            </a:r>
          </a:p>
          <a:p>
            <a:pPr algn="just"/>
            <a:r>
              <a:rPr lang="uk-UA" sz="2600" b="1" i="1" dirty="0">
                <a:latin typeface="Times New Roman" pitchFamily="18" charset="0"/>
                <a:cs typeface="Times New Roman" pitchFamily="18" charset="0"/>
              </a:rPr>
              <a:t>3. Паралельності</a:t>
            </a:r>
            <a:r>
              <a:rPr lang="uk-UA" sz="2600" dirty="0">
                <a:latin typeface="Times New Roman" pitchFamily="18" charset="0"/>
                <a:cs typeface="Times New Roman" pitchFamily="18" charset="0"/>
              </a:rPr>
              <a:t> </a:t>
            </a:r>
            <a:r>
              <a:rPr lang="uk-UA" sz="2600" i="1" dirty="0">
                <a:latin typeface="Times New Roman" pitchFamily="18" charset="0"/>
                <a:cs typeface="Times New Roman" pitchFamily="18" charset="0"/>
              </a:rPr>
              <a:t>передбачає одночасне виконання окремих частин виробничого процесу з  виготовлення виробів. В результаті цього скорочується час виготовлення продукції. </a:t>
            </a:r>
            <a:endParaRPr lang="uk-UA" sz="2600" dirty="0">
              <a:latin typeface="Times New Roman" pitchFamily="18" charset="0"/>
              <a:cs typeface="Times New Roman" pitchFamily="18" charset="0"/>
            </a:endParaRPr>
          </a:p>
          <a:p>
            <a:pPr algn="just"/>
            <a:r>
              <a:rPr lang="uk-UA" sz="2600" dirty="0">
                <a:latin typeface="Times New Roman" pitchFamily="18" charset="0"/>
                <a:cs typeface="Times New Roman" pitchFamily="18" charset="0"/>
              </a:rPr>
              <a:t>Зростання паралельності приводите до скорочення тривалості виробничого циклу виробництва продукції і до економії робочого часу. </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0752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8064896" cy="5793824"/>
          </a:xfrm>
        </p:spPr>
        <p:txBody>
          <a:bodyPr>
            <a:normAutofit lnSpcReduction="10000"/>
          </a:bodyPr>
          <a:lstStyle/>
          <a:p>
            <a:pPr algn="just"/>
            <a:r>
              <a:rPr lang="uk-UA" b="1" i="1" dirty="0">
                <a:latin typeface="Times New Roman" pitchFamily="18" charset="0"/>
                <a:cs typeface="Times New Roman" pitchFamily="18" charset="0"/>
              </a:rPr>
              <a:t>4. </a:t>
            </a:r>
            <a:r>
              <a:rPr lang="uk-UA" b="1" i="1" dirty="0" err="1">
                <a:latin typeface="Times New Roman" pitchFamily="18" charset="0"/>
                <a:cs typeface="Times New Roman" pitchFamily="18" charset="0"/>
              </a:rPr>
              <a:t>Прямоточність</a:t>
            </a:r>
            <a:r>
              <a:rPr lang="uk-UA" i="1" dirty="0">
                <a:latin typeface="Times New Roman" pitchFamily="18" charset="0"/>
                <a:cs typeface="Times New Roman" pitchFamily="18" charset="0"/>
              </a:rPr>
              <a:t> - характеризує оптимальність шляху проходження предмету праці. Досягають принципу </a:t>
            </a:r>
            <a:r>
              <a:rPr lang="uk-UA" i="1" dirty="0" err="1">
                <a:latin typeface="Times New Roman" pitchFamily="18" charset="0"/>
                <a:cs typeface="Times New Roman" pitchFamily="18" charset="0"/>
              </a:rPr>
              <a:t>прямоточності</a:t>
            </a:r>
            <a:r>
              <a:rPr lang="uk-UA" i="1" dirty="0">
                <a:latin typeface="Times New Roman" pitchFamily="18" charset="0"/>
                <a:cs typeface="Times New Roman" pitchFamily="18" charset="0"/>
              </a:rPr>
              <a:t> за допомогою розміщення цехів, дільниць і робочих місць відповідно до послідовності протікання технологічного процесу</a:t>
            </a:r>
            <a:r>
              <a:rPr lang="uk-UA" dirty="0">
                <a:latin typeface="Times New Roman" pitchFamily="18" charset="0"/>
                <a:cs typeface="Times New Roman" pitchFamily="18" charset="0"/>
              </a:rPr>
              <a:t>.</a:t>
            </a:r>
          </a:p>
          <a:p>
            <a:pPr algn="just"/>
            <a:r>
              <a:rPr lang="uk-UA" b="1" i="1" dirty="0">
                <a:latin typeface="Times New Roman" pitchFamily="18" charset="0"/>
                <a:cs typeface="Times New Roman" pitchFamily="18" charset="0"/>
              </a:rPr>
              <a:t>5. Ритмічність</a:t>
            </a:r>
            <a:r>
              <a:rPr lang="uk-UA" i="1" dirty="0">
                <a:latin typeface="Times New Roman" pitchFamily="18" charset="0"/>
                <a:cs typeface="Times New Roman" pitchFamily="18" charset="0"/>
              </a:rPr>
              <a:t> полягає у забезпеченні випуску за рівні проміжки часу тієї самої рівномірно зростаючої кількості продукції на всіх стадіях та операціях виробничого процесу.</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6. Принцип </a:t>
            </a:r>
            <a:r>
              <a:rPr lang="uk-UA" b="1" i="1" dirty="0">
                <a:latin typeface="Times New Roman" pitchFamily="18" charset="0"/>
                <a:cs typeface="Times New Roman" pitchFamily="18" charset="0"/>
              </a:rPr>
              <a:t>диференціації</a:t>
            </a:r>
            <a:r>
              <a:rPr lang="uk-UA" i="1" dirty="0">
                <a:latin typeface="Times New Roman" pitchFamily="18" charset="0"/>
                <a:cs typeface="Times New Roman" pitchFamily="18" charset="0"/>
              </a:rPr>
              <a:t> передбачає поділ виробничого процесу на окремі технологічні процеси, операції, переходи, забезпечуючи оптимальність їх протікання та мінімізацію сумарних витрат усіх видів ресурсів.</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7. Принцип </a:t>
            </a:r>
            <a:r>
              <a:rPr lang="uk-UA" b="1" i="1" dirty="0">
                <a:latin typeface="Times New Roman" pitchFamily="18" charset="0"/>
                <a:cs typeface="Times New Roman" pitchFamily="18" charset="0"/>
              </a:rPr>
              <a:t>спеціалізації</a:t>
            </a:r>
            <a:r>
              <a:rPr lang="uk-UA" i="1" dirty="0">
                <a:latin typeface="Times New Roman" pitchFamily="18" charset="0"/>
                <a:cs typeface="Times New Roman" pitchFamily="18" charset="0"/>
              </a:rPr>
              <a:t> ґрунтується на обмеженні розмаїття елементів виробничих процесів. Зокрема, виділяються групи робітників, які спеціалізуються за професіями, тобто на виконанні відповідних технологічних операцій</a:t>
            </a:r>
            <a:r>
              <a:rPr lang="uk-UA"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402628321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46</TotalTime>
  <Words>1529</Words>
  <Application>Microsoft Office PowerPoint</Application>
  <PresentationFormat>Экран (4:3)</PresentationFormat>
  <Paragraphs>90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Воздушный поток</vt:lpstr>
      <vt:lpstr>ТЕОРЕТИЧНІ ОСНОВИ ОРГАНІЗАЦІЇ ВИРОБНИЦТВА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ТЕОРЕТИЧНІ ОСНОВИ ОРГАНІЗАЦІЇ ВИРОБНИЦТВА</dc:title>
  <dc:creator>Anonim from Hacapetovka</dc:creator>
  <cp:lastModifiedBy>Anonim from Hacapetovka</cp:lastModifiedBy>
  <cp:revision>6</cp:revision>
  <dcterms:created xsi:type="dcterms:W3CDTF">2022-02-15T16:42:25Z</dcterms:created>
  <dcterms:modified xsi:type="dcterms:W3CDTF">2022-02-15T17:28:34Z</dcterms:modified>
</cp:coreProperties>
</file>