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2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9" r:id="rId14"/>
    <p:sldId id="268" r:id="rId15"/>
    <p:sldId id="270" r:id="rId16"/>
    <p:sldId id="271" r:id="rId17"/>
    <p:sldId id="272" r:id="rId18"/>
    <p:sldId id="278" r:id="rId19"/>
    <p:sldId id="273" r:id="rId20"/>
    <p:sldId id="274" r:id="rId21"/>
    <p:sldId id="279" r:id="rId22"/>
    <p:sldId id="280" r:id="rId23"/>
    <p:sldId id="281" r:id="rId24"/>
    <p:sldId id="276" r:id="rId25"/>
    <p:sldId id="277" r:id="rId2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5909"/>
  </p:normalViewPr>
  <p:slideViewPr>
    <p:cSldViewPr snapToGrid="0">
      <p:cViewPr varScale="1">
        <p:scale>
          <a:sx n="121" d="100"/>
          <a:sy n="121" d="100"/>
        </p:scale>
        <p:origin x="22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7C772C-9807-F547-B185-BD806A91721F}" type="datetimeFigureOut">
              <a:rPr lang="ru-UA" smtClean="0"/>
              <a:t>16.01.2026</a:t>
            </a:fld>
            <a:endParaRPr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AFE886-BAAE-1042-90CE-E18231DE5808}" type="slidenum">
              <a:rPr lang="ru-UA" smtClean="0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7811213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8AFE886-BAAE-1042-90CE-E18231DE5808}" type="slidenum">
              <a:rPr lang="ru-UA" smtClean="0"/>
              <a:t>1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9703595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1/16/26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1/16/26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1/16/26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1/16/26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1/16/26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1/16/26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1/16/26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1/16/26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1/16/26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1/16/26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1/16/26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1/16/26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1/16/26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1/16/26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1/16/26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1/16/26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1/16/26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85ACC59-A3A5-EDB8-496B-CE5321CB28E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sz="1800" b="1" dirty="0">
                <a:effectLst/>
                <a:latin typeface="TimesNewRomanPS"/>
              </a:rPr>
              <a:t>ПОСТАНОВКА ЦІЛЕЙ В САМОМЕНЕДЖМЕНТІ </a:t>
            </a:r>
            <a:br>
              <a:rPr lang="ru-RU" dirty="0"/>
            </a:br>
            <a:endParaRPr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951439A2-5AAA-4B80-2E34-774B9D762CD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/>
              <a:t>Лекція 3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7223920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id="{EB695B2E-123C-ED48-2DD4-D7AD93F56D2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06881" y="476250"/>
            <a:ext cx="9004300" cy="5905500"/>
          </a:xfrm>
        </p:spPr>
      </p:pic>
    </p:spTree>
    <p:extLst>
      <p:ext uri="{BB962C8B-B14F-4D97-AF65-F5344CB8AC3E}">
        <p14:creationId xmlns:p14="http://schemas.microsoft.com/office/powerpoint/2010/main" val="25423799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7F7CE2A3-4D8B-24AE-9FAA-988FEF7B04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9141" y="367990"/>
            <a:ext cx="11162371" cy="6122019"/>
          </a:xfrm>
        </p:spPr>
        <p:txBody>
          <a:bodyPr/>
          <a:lstStyle/>
          <a:p>
            <a:r>
              <a:rPr lang="ru-RU" sz="1800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Етап</a:t>
            </a:r>
            <a:r>
              <a:rPr lang="ru-RU" sz="18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5. </a:t>
            </a:r>
            <a:r>
              <a:rPr lang="ru-RU" sz="1800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Ситуаційнии</a:t>
            </a:r>
            <a:r>
              <a:rPr lang="ru-RU" sz="18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аналіз</a:t>
            </a:r>
            <a:r>
              <a:rPr lang="ru-RU" sz="18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Ситуаційнии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аналіз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дає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можливість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виявити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сильні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слабкі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сторони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розвивати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над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належить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попрацювати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ситуаційного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аналізу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пройти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нижчеописані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етапи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виявити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Ваші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успіхи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особистому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житті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й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роботі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здібності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знання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досвід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були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досягнення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цих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успіхів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Для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цього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наведені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нижче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групи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питань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за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якими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себе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проаналізувати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[2]. </a:t>
            </a:r>
            <a:endParaRPr lang="ru-RU" dirty="0">
              <a:solidFill>
                <a:schemeClr val="tx1"/>
              </a:solidFill>
              <a:highlight>
                <a:srgbClr val="FFFF00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Спеціальні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професійні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менеджменту,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самоменеджменту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спеціальні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виробничо-економічні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ерудиція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контакти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зв’язки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фізичні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дані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конституція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уміння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тримати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себе, бути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завжди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формі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активність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витримка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комунікабельність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-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уміння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слухати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інтуїція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пристосованість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готовність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прийти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допомогу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сприйнятливість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критики, самокритика. </a:t>
            </a:r>
            <a:endParaRPr lang="ru-RU" dirty="0">
              <a:solidFill>
                <a:schemeClr val="tx1"/>
              </a:solidFill>
            </a:endParaRPr>
          </a:p>
          <a:p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27370199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A4C239F1-5608-CEBD-97D7-A6D42B45D7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537" y="379141"/>
            <a:ext cx="10816683" cy="6255835"/>
          </a:xfrm>
        </p:spPr>
        <p:txBody>
          <a:bodyPr/>
          <a:lstStyle/>
          <a:p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3)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Здібності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керівника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пробивна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сила;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уміння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переконувати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уміння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розділяти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обов’язки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уміння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мотивувати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окремих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людеи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колективу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поставленх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завдань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4)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Інтелектуальні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здібності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творчий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потенціал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логічне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мислення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5)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Робочі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прийоми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методика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праці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техніка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ведення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дискусій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переговорів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2.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виявлення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своїх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сильних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сторін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скласти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баланс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успіхів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допомогою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таблиці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2.2. </a:t>
            </a: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такии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спосіб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виявляються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сильні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сторони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здібності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були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досягти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08133800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id="{6BF4AE76-8AE9-C21E-6C46-85859EF3741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79700" y="909095"/>
            <a:ext cx="9004300" cy="2743200"/>
          </a:xfrm>
        </p:spPr>
      </p:pic>
    </p:spTree>
    <p:extLst>
      <p:ext uri="{BB962C8B-B14F-4D97-AF65-F5344CB8AC3E}">
        <p14:creationId xmlns:p14="http://schemas.microsoft.com/office/powerpoint/2010/main" val="72418498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CBB9C09A-3EBA-B683-E3F9-C1E960F339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56479"/>
            <a:ext cx="10897632" cy="6155472"/>
          </a:xfrm>
        </p:spPr>
        <p:txBody>
          <a:bodyPr/>
          <a:lstStyle/>
          <a:p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Наступним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крок 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складання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власного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негативного балансу, 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вказуються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найбільші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невдачі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здібності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бракувало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подолали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(табл. 2.3).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ясно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уявити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слабкі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сторони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вжити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заходів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подолання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своїх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недоліків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перетворити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сильні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сторони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2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виявлення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сильних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слабких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сторін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згрупувати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переваги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недоліки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виділити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по 2–3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найважливіші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сильні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слабкі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сторони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Таке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визначення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особистих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якостеи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передумовою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планування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подальших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заходів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досягнення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цілеи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(табл. 2.4). </a:t>
            </a:r>
            <a:endParaRPr lang="ru-RU" dirty="0">
              <a:solidFill>
                <a:schemeClr val="tx1"/>
              </a:solidFill>
            </a:endParaRPr>
          </a:p>
          <a:p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39D7A22C-B538-12EF-E570-496C262B56F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98239" y="1407376"/>
            <a:ext cx="7772400" cy="22866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494789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id="{B1324C13-8482-751B-2287-1CB0F7319D4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47750" y="308769"/>
            <a:ext cx="9245600" cy="5994400"/>
          </a:xfrm>
        </p:spPr>
      </p:pic>
    </p:spTree>
    <p:extLst>
      <p:ext uri="{BB962C8B-B14F-4D97-AF65-F5344CB8AC3E}">
        <p14:creationId xmlns:p14="http://schemas.microsoft.com/office/powerpoint/2010/main" val="401596370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1A7E1DE-7828-1F21-E941-808BD2A061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4107" y="401445"/>
            <a:ext cx="10805532" cy="6066262"/>
          </a:xfrm>
        </p:spPr>
        <p:txBody>
          <a:bodyPr/>
          <a:lstStyle/>
          <a:p>
            <a:pPr algn="just"/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3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Останнім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етапом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ціль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засіб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», де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потрібні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досягення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бажаних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цілеи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засоби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порівнюються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реальною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ситуацією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Для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професійних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цілеи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у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графі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засоби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вказати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потрібні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їхнього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досягнення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кваліфікацію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ставити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конкретні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реалістичні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цілі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надбання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досвіду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здібностеи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̆,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Вам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ще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вистачає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(табл. 2.5) [2].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DFFAA22C-64CB-1C0A-D495-49CEBED89AB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08873" y="1600510"/>
            <a:ext cx="7772400" cy="46844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221487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61CD357B-7DBE-39E8-7AA3-5C948F0495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199" y="245327"/>
            <a:ext cx="10905893" cy="6188927"/>
          </a:xfrm>
        </p:spPr>
        <p:txBody>
          <a:bodyPr/>
          <a:lstStyle/>
          <a:p>
            <a:pPr algn="just"/>
            <a:r>
              <a:rPr lang="ru-RU" sz="1600" b="1" dirty="0" err="1">
                <a:solidFill>
                  <a:schemeClr val="tx1"/>
                </a:solidFill>
                <a:effectLst/>
                <a:latin typeface="TimesNewRomanPS"/>
              </a:rPr>
              <a:t>Етап</a:t>
            </a:r>
            <a:r>
              <a:rPr lang="ru-RU" sz="1600" b="1" dirty="0">
                <a:solidFill>
                  <a:schemeClr val="tx1"/>
                </a:solidFill>
                <a:effectLst/>
                <a:latin typeface="TimesNewRomanPS"/>
              </a:rPr>
              <a:t> 6. </a:t>
            </a:r>
            <a:r>
              <a:rPr lang="ru-RU" sz="1600" b="1" dirty="0" err="1">
                <a:solidFill>
                  <a:schemeClr val="tx1"/>
                </a:solidFill>
                <a:effectLst/>
                <a:latin typeface="TimesNewRomanPS"/>
              </a:rPr>
              <a:t>Формулювання</a:t>
            </a:r>
            <a:r>
              <a:rPr lang="ru-RU" sz="16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600" b="1" dirty="0" err="1">
                <a:solidFill>
                  <a:schemeClr val="tx1"/>
                </a:solidFill>
                <a:effectLst/>
                <a:latin typeface="TimesNewRomanPS"/>
              </a:rPr>
              <a:t>цілеи</a:t>
            </a:r>
            <a:r>
              <a:rPr lang="ru-RU" sz="1600" b="1" dirty="0">
                <a:solidFill>
                  <a:schemeClr val="tx1"/>
                </a:solidFill>
                <a:effectLst/>
                <a:latin typeface="TimesNewRomanPS"/>
              </a:rPr>
              <a:t>̆. </a:t>
            </a:r>
            <a:r>
              <a:rPr lang="ru-RU" sz="1600" dirty="0">
                <a:solidFill>
                  <a:schemeClr val="tx1"/>
                </a:solidFill>
                <a:effectLst/>
                <a:latin typeface="TimesNewRomanPSMT"/>
              </a:rPr>
              <a:t>Для того, </a:t>
            </a:r>
            <a:r>
              <a:rPr lang="ru-RU" sz="1600" dirty="0" err="1">
                <a:solidFill>
                  <a:schemeClr val="tx1"/>
                </a:solidFill>
                <a:effectLst/>
                <a:latin typeface="TimesNewRomanPSMT"/>
              </a:rPr>
              <a:t>щоб</a:t>
            </a:r>
            <a:r>
              <a:rPr lang="ru-RU" sz="16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600" dirty="0" err="1">
                <a:solidFill>
                  <a:schemeClr val="tx1"/>
                </a:solidFill>
                <a:effectLst/>
                <a:latin typeface="TimesNewRomanPSMT"/>
              </a:rPr>
              <a:t>ціль</a:t>
            </a:r>
            <a:r>
              <a:rPr lang="ru-RU" sz="16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600" dirty="0" err="1">
                <a:solidFill>
                  <a:schemeClr val="tx1"/>
                </a:solidFill>
                <a:effectLst/>
                <a:latin typeface="TimesNewRomanPSMT"/>
              </a:rPr>
              <a:t>була</a:t>
            </a:r>
            <a:r>
              <a:rPr lang="ru-RU" sz="16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600" dirty="0" err="1">
                <a:solidFill>
                  <a:schemeClr val="tx1"/>
                </a:solidFill>
                <a:effectLst/>
                <a:latin typeface="TimesNewRomanPSMT"/>
              </a:rPr>
              <a:t>реалізована</a:t>
            </a:r>
            <a:r>
              <a:rPr lang="ru-RU" sz="1600" dirty="0">
                <a:solidFill>
                  <a:schemeClr val="tx1"/>
                </a:solidFill>
                <a:effectLst/>
                <a:latin typeface="TimesNewRomanPSMT"/>
              </a:rPr>
              <a:t>, вона </a:t>
            </a:r>
            <a:r>
              <a:rPr lang="ru-RU" sz="1600" dirty="0" err="1">
                <a:solidFill>
                  <a:schemeClr val="tx1"/>
                </a:solidFill>
                <a:effectLst/>
                <a:latin typeface="TimesNewRomanPSMT"/>
              </a:rPr>
              <a:t>має</a:t>
            </a:r>
            <a:r>
              <a:rPr lang="ru-RU" sz="1600" dirty="0">
                <a:solidFill>
                  <a:schemeClr val="tx1"/>
                </a:solidFill>
                <a:effectLst/>
                <a:latin typeface="TimesNewRomanPSMT"/>
              </a:rPr>
              <a:t> бути </a:t>
            </a:r>
            <a:r>
              <a:rPr lang="ru-RU" sz="1600" dirty="0" err="1">
                <a:solidFill>
                  <a:schemeClr val="tx1"/>
                </a:solidFill>
                <a:effectLst/>
                <a:latin typeface="TimesNewRomanPSMT"/>
              </a:rPr>
              <a:t>чітко</a:t>
            </a:r>
            <a:r>
              <a:rPr lang="ru-RU" sz="16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600" dirty="0" err="1">
                <a:solidFill>
                  <a:schemeClr val="tx1"/>
                </a:solidFill>
                <a:effectLst/>
                <a:latin typeface="TimesNewRomanPSMT"/>
              </a:rPr>
              <a:t>усвідомлена</a:t>
            </a:r>
            <a:r>
              <a:rPr lang="ru-RU" sz="1600" dirty="0">
                <a:solidFill>
                  <a:schemeClr val="tx1"/>
                </a:solidFill>
                <a:effectLst/>
                <a:latin typeface="TimesNewRomanPSMT"/>
              </a:rPr>
              <a:t> та реальна. </a:t>
            </a:r>
            <a:r>
              <a:rPr lang="ru-RU" sz="1600" dirty="0" err="1">
                <a:solidFill>
                  <a:schemeClr val="tx1"/>
                </a:solidFill>
                <a:effectLst/>
                <a:latin typeface="TimesNewRomanPSMT"/>
              </a:rPr>
              <a:t>Більшість</a:t>
            </a:r>
            <a:r>
              <a:rPr lang="ru-RU" sz="16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600" dirty="0" err="1">
                <a:solidFill>
                  <a:schemeClr val="tx1"/>
                </a:solidFill>
                <a:effectLst/>
                <a:latin typeface="TimesNewRomanPSMT"/>
              </a:rPr>
              <a:t>людеи</a:t>
            </a:r>
            <a:r>
              <a:rPr lang="ru-RU" sz="16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600" dirty="0" err="1">
                <a:solidFill>
                  <a:schemeClr val="tx1"/>
                </a:solidFill>
                <a:effectLst/>
                <a:latin typeface="TimesNewRomanPSMT"/>
              </a:rPr>
              <a:t>формулюють</a:t>
            </a:r>
            <a:r>
              <a:rPr lang="ru-RU" sz="1600" dirty="0">
                <a:solidFill>
                  <a:schemeClr val="tx1"/>
                </a:solidFill>
                <a:effectLst/>
                <a:latin typeface="TimesNewRomanPSMT"/>
              </a:rPr>
              <a:t> свою </a:t>
            </a:r>
            <a:r>
              <a:rPr lang="ru-RU" sz="1600" dirty="0" err="1">
                <a:solidFill>
                  <a:schemeClr val="tx1"/>
                </a:solidFill>
                <a:effectLst/>
                <a:latin typeface="TimesNewRomanPSMT"/>
              </a:rPr>
              <a:t>ціль</a:t>
            </a:r>
            <a:r>
              <a:rPr lang="ru-RU" sz="16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600" dirty="0" err="1">
                <a:solidFill>
                  <a:schemeClr val="tx1"/>
                </a:solidFill>
                <a:effectLst/>
                <a:latin typeface="TimesNewRomanPSMT"/>
              </a:rPr>
              <a:t>загальними</a:t>
            </a:r>
            <a:r>
              <a:rPr lang="ru-RU" sz="1600" dirty="0">
                <a:solidFill>
                  <a:schemeClr val="tx1"/>
                </a:solidFill>
                <a:effectLst/>
                <a:latin typeface="TimesNewRomanPSMT"/>
              </a:rPr>
              <a:t> фразами, </a:t>
            </a:r>
            <a:r>
              <a:rPr lang="ru-RU" sz="1600" dirty="0" err="1">
                <a:solidFill>
                  <a:schemeClr val="tx1"/>
                </a:solidFill>
                <a:effectLst/>
                <a:latin typeface="TimesNewRomanPSMT"/>
              </a:rPr>
              <a:t>роблячи</a:t>
            </a:r>
            <a:r>
              <a:rPr lang="ru-RU" sz="16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600" dirty="0" err="1">
                <a:solidFill>
                  <a:schemeClr val="tx1"/>
                </a:solidFill>
                <a:effectLst/>
                <a:latin typeface="TimesNewRomanPSMT"/>
              </a:rPr>
              <a:t>їх</a:t>
            </a:r>
            <a:r>
              <a:rPr lang="ru-RU" sz="1600" dirty="0">
                <a:solidFill>
                  <a:schemeClr val="tx1"/>
                </a:solidFill>
                <a:effectLst/>
                <a:latin typeface="TimesNewRomanPSMT"/>
              </a:rPr>
              <a:t>, таким чином, </a:t>
            </a:r>
            <a:r>
              <a:rPr lang="ru-RU" sz="1600" dirty="0" err="1">
                <a:solidFill>
                  <a:schemeClr val="tx1"/>
                </a:solidFill>
                <a:effectLst/>
                <a:latin typeface="TimesNewRomanPSMT"/>
              </a:rPr>
              <a:t>недосяжними</a:t>
            </a:r>
            <a:r>
              <a:rPr lang="ru-RU" sz="16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600" dirty="0" err="1">
                <a:solidFill>
                  <a:schemeClr val="tx1"/>
                </a:solidFill>
                <a:effectLst/>
                <a:latin typeface="TimesNewRomanPSMT"/>
              </a:rPr>
              <a:t>Наприклад</a:t>
            </a:r>
            <a:r>
              <a:rPr lang="ru-RU" sz="1600" dirty="0">
                <a:solidFill>
                  <a:schemeClr val="tx1"/>
                </a:solidFill>
                <a:effectLst/>
                <a:latin typeface="TimesNewRomanPSMT"/>
              </a:rPr>
              <a:t>, хочу </a:t>
            </a:r>
            <a:r>
              <a:rPr lang="ru-RU" sz="1600" dirty="0" err="1">
                <a:solidFill>
                  <a:schemeClr val="tx1"/>
                </a:solidFill>
                <a:effectLst/>
                <a:latin typeface="TimesNewRomanPSMT"/>
              </a:rPr>
              <a:t>написати</a:t>
            </a:r>
            <a:r>
              <a:rPr lang="ru-RU" sz="1600" dirty="0">
                <a:solidFill>
                  <a:schemeClr val="tx1"/>
                </a:solidFill>
                <a:effectLst/>
                <a:latin typeface="TimesNewRomanPSMT"/>
              </a:rPr>
              <a:t> книгу. </a:t>
            </a:r>
            <a:r>
              <a:rPr lang="ru-RU" sz="1600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6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600" dirty="0" err="1">
                <a:solidFill>
                  <a:schemeClr val="tx1"/>
                </a:solidFill>
                <a:effectLst/>
                <a:latin typeface="TimesNewRomanPSMT"/>
              </a:rPr>
              <a:t>кінцевии</a:t>
            </a:r>
            <a:r>
              <a:rPr lang="ru-RU" sz="1600" dirty="0">
                <a:solidFill>
                  <a:schemeClr val="tx1"/>
                </a:solidFill>
                <a:effectLst/>
                <a:latin typeface="TimesNewRomanPSMT"/>
              </a:rPr>
              <a:t>̆ результат, </a:t>
            </a:r>
            <a:r>
              <a:rPr lang="ru-RU" sz="1600" dirty="0" err="1">
                <a:solidFill>
                  <a:schemeClr val="tx1"/>
                </a:solidFill>
                <a:effectLst/>
                <a:latin typeface="TimesNewRomanPSMT"/>
              </a:rPr>
              <a:t>якии</a:t>
            </a:r>
            <a:r>
              <a:rPr lang="ru-RU" sz="16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600" dirty="0" err="1">
                <a:solidFill>
                  <a:schemeClr val="tx1"/>
                </a:solidFill>
                <a:effectLst/>
                <a:latin typeface="TimesNewRomanPSMT"/>
              </a:rPr>
              <a:t>потребує</a:t>
            </a:r>
            <a:r>
              <a:rPr lang="ru-RU" sz="16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600" dirty="0" err="1">
                <a:solidFill>
                  <a:schemeClr val="tx1"/>
                </a:solidFill>
                <a:effectLst/>
                <a:latin typeface="TimesNewRomanPSMT"/>
              </a:rPr>
              <a:t>цілоі</a:t>
            </a:r>
            <a:r>
              <a:rPr lang="ru-RU" sz="1600" dirty="0">
                <a:solidFill>
                  <a:schemeClr val="tx1"/>
                </a:solidFill>
                <a:effectLst/>
                <a:latin typeface="TimesNewRomanPSMT"/>
              </a:rPr>
              <a:t>̈ низки </a:t>
            </a:r>
            <a:r>
              <a:rPr lang="ru-RU" sz="1600" dirty="0" err="1">
                <a:solidFill>
                  <a:schemeClr val="tx1"/>
                </a:solidFill>
                <a:effectLst/>
                <a:latin typeface="TimesNewRomanPSMT"/>
              </a:rPr>
              <a:t>зусиль</a:t>
            </a:r>
            <a:r>
              <a:rPr lang="ru-RU" sz="1600" dirty="0">
                <a:solidFill>
                  <a:schemeClr val="tx1"/>
                </a:solidFill>
                <a:effectLst/>
                <a:latin typeface="TimesNewRomanPSMT"/>
              </a:rPr>
              <a:t>: </a:t>
            </a:r>
            <a:r>
              <a:rPr lang="ru-RU" sz="1600" dirty="0" err="1">
                <a:solidFill>
                  <a:schemeClr val="tx1"/>
                </a:solidFill>
                <a:effectLst/>
                <a:latin typeface="TimesNewRomanPSMT"/>
              </a:rPr>
              <a:t>зібрати</a:t>
            </a:r>
            <a:r>
              <a:rPr lang="ru-RU" sz="16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600" dirty="0" err="1">
                <a:solidFill>
                  <a:schemeClr val="tx1"/>
                </a:solidFill>
                <a:effectLst/>
                <a:latin typeface="TimesNewRomanPSMT"/>
              </a:rPr>
              <a:t>інформацію</a:t>
            </a:r>
            <a:r>
              <a:rPr lang="ru-RU" sz="16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600" dirty="0" err="1">
                <a:solidFill>
                  <a:schemeClr val="tx1"/>
                </a:solidFill>
                <a:effectLst/>
                <a:latin typeface="TimesNewRomanPSMT"/>
              </a:rPr>
              <a:t>опрацювати</a:t>
            </a:r>
            <a:r>
              <a:rPr lang="ru-RU" sz="16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600" dirty="0" err="1">
                <a:solidFill>
                  <a:schemeClr val="tx1"/>
                </a:solidFill>
                <a:effectLst/>
                <a:latin typeface="TimesNewRomanPSMT"/>
              </a:rPr>
              <a:t>їі</a:t>
            </a:r>
            <a:r>
              <a:rPr lang="ru-RU" sz="1600" dirty="0">
                <a:solidFill>
                  <a:schemeClr val="tx1"/>
                </a:solidFill>
                <a:effectLst/>
                <a:latin typeface="TimesNewRomanPSMT"/>
              </a:rPr>
              <a:t>̈, </a:t>
            </a:r>
            <a:r>
              <a:rPr lang="ru-RU" sz="1600" dirty="0" err="1">
                <a:solidFill>
                  <a:schemeClr val="tx1"/>
                </a:solidFill>
                <a:effectLst/>
                <a:latin typeface="TimesNewRomanPSMT"/>
              </a:rPr>
              <a:t>скласти</a:t>
            </a:r>
            <a:r>
              <a:rPr lang="ru-RU" sz="1600" dirty="0">
                <a:solidFill>
                  <a:schemeClr val="tx1"/>
                </a:solidFill>
                <a:effectLst/>
                <a:latin typeface="TimesNewRomanPSMT"/>
              </a:rPr>
              <a:t> план і </a:t>
            </a:r>
            <a:r>
              <a:rPr lang="ru-RU" sz="1600" dirty="0" err="1">
                <a:solidFill>
                  <a:schemeClr val="tx1"/>
                </a:solidFill>
                <a:effectLst/>
                <a:latin typeface="TimesNewRomanPSMT"/>
              </a:rPr>
              <a:t>кожен</a:t>
            </a:r>
            <a:r>
              <a:rPr lang="ru-RU" sz="1600" dirty="0">
                <a:solidFill>
                  <a:schemeClr val="tx1"/>
                </a:solidFill>
                <a:effectLst/>
                <a:latin typeface="TimesNewRomanPSMT"/>
              </a:rPr>
              <a:t> день </a:t>
            </a:r>
            <a:r>
              <a:rPr lang="ru-RU" sz="1600" dirty="0" err="1">
                <a:solidFill>
                  <a:schemeClr val="tx1"/>
                </a:solidFill>
                <a:effectLst/>
                <a:latin typeface="TimesNewRomanPSMT"/>
              </a:rPr>
              <a:t>писати</a:t>
            </a:r>
            <a:r>
              <a:rPr lang="ru-RU" sz="16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600" dirty="0" err="1">
                <a:solidFill>
                  <a:schemeClr val="tx1"/>
                </a:solidFill>
                <a:effectLst/>
                <a:latin typeface="TimesNewRomanPSMT"/>
              </a:rPr>
              <a:t>хоча</a:t>
            </a:r>
            <a:r>
              <a:rPr lang="ru-RU" sz="1600" dirty="0">
                <a:solidFill>
                  <a:schemeClr val="tx1"/>
                </a:solidFill>
                <a:effectLst/>
                <a:latin typeface="TimesNewRomanPSMT"/>
              </a:rPr>
              <a:t> б абзац, </a:t>
            </a:r>
            <a:r>
              <a:rPr lang="ru-RU" sz="1600" dirty="0" err="1">
                <a:solidFill>
                  <a:schemeClr val="tx1"/>
                </a:solidFill>
                <a:effectLst/>
                <a:latin typeface="TimesNewRomanPSMT"/>
              </a:rPr>
              <a:t>тоді</a:t>
            </a:r>
            <a:r>
              <a:rPr lang="ru-RU" sz="1600" dirty="0">
                <a:solidFill>
                  <a:schemeClr val="tx1"/>
                </a:solidFill>
                <a:effectLst/>
                <a:latin typeface="TimesNewRomanPSMT"/>
              </a:rPr>
              <a:t> книга буде написана. </a:t>
            </a:r>
            <a:endParaRPr lang="ru-RU" sz="1600" dirty="0">
              <a:solidFill>
                <a:schemeClr val="tx1"/>
              </a:solidFill>
            </a:endParaRPr>
          </a:p>
          <a:p>
            <a:pPr algn="just"/>
            <a:r>
              <a:rPr lang="ru-RU" sz="1600" dirty="0" err="1">
                <a:solidFill>
                  <a:schemeClr val="tx1"/>
                </a:solidFill>
                <a:effectLst/>
                <a:latin typeface="TimesNewRomanPSMT"/>
              </a:rPr>
              <a:t>Щоб</a:t>
            </a:r>
            <a:r>
              <a:rPr lang="ru-RU" sz="16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600" dirty="0" err="1">
                <a:solidFill>
                  <a:schemeClr val="tx1"/>
                </a:solidFill>
                <a:effectLst/>
                <a:latin typeface="TimesNewRomanPSMT"/>
              </a:rPr>
              <a:t>ціль</a:t>
            </a:r>
            <a:r>
              <a:rPr lang="ru-RU" sz="16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600" dirty="0" err="1">
                <a:solidFill>
                  <a:schemeClr val="tx1"/>
                </a:solidFill>
                <a:effectLst/>
                <a:latin typeface="TimesNewRomanPSMT"/>
              </a:rPr>
              <a:t>буда</a:t>
            </a:r>
            <a:r>
              <a:rPr lang="ru-RU" sz="16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600" dirty="0" err="1">
                <a:solidFill>
                  <a:schemeClr val="tx1"/>
                </a:solidFill>
                <a:effectLst/>
                <a:latin typeface="TimesNewRomanPSMT"/>
              </a:rPr>
              <a:t>досяжна</a:t>
            </a:r>
            <a:r>
              <a:rPr lang="ru-RU" sz="1600" dirty="0">
                <a:solidFill>
                  <a:schemeClr val="tx1"/>
                </a:solidFill>
                <a:effectLst/>
                <a:latin typeface="TimesNewRomanPSMT"/>
              </a:rPr>
              <a:t>, вона </a:t>
            </a:r>
            <a:r>
              <a:rPr lang="ru-RU" sz="1600" dirty="0" err="1">
                <a:solidFill>
                  <a:schemeClr val="tx1"/>
                </a:solidFill>
                <a:effectLst/>
                <a:latin typeface="TimesNewRomanPSMT"/>
              </a:rPr>
              <a:t>має</a:t>
            </a:r>
            <a:r>
              <a:rPr lang="ru-RU" sz="1600" dirty="0">
                <a:solidFill>
                  <a:schemeClr val="tx1"/>
                </a:solidFill>
                <a:effectLst/>
                <a:latin typeface="TimesNewRomanPSMT"/>
              </a:rPr>
              <a:t> бути </a:t>
            </a:r>
            <a:r>
              <a:rPr lang="ru-RU" sz="1600" dirty="0" err="1">
                <a:solidFill>
                  <a:schemeClr val="tx1"/>
                </a:solidFill>
                <a:effectLst/>
                <a:latin typeface="TimesNewRomanPSMT"/>
              </a:rPr>
              <a:t>конкретизована</a:t>
            </a:r>
            <a:r>
              <a:rPr lang="ru-RU" sz="16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600" dirty="0" err="1">
                <a:solidFill>
                  <a:schemeClr val="tx1"/>
                </a:solidFill>
                <a:effectLst/>
                <a:latin typeface="TimesNewRomanPSMT"/>
              </a:rPr>
              <a:t>чітко</a:t>
            </a:r>
            <a:r>
              <a:rPr lang="ru-RU" sz="16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600" dirty="0" err="1">
                <a:solidFill>
                  <a:schemeClr val="tx1"/>
                </a:solidFill>
                <a:effectLst/>
                <a:latin typeface="TimesNewRomanPSMT"/>
              </a:rPr>
              <a:t>розписана</a:t>
            </a:r>
            <a:r>
              <a:rPr lang="ru-RU" sz="1600" dirty="0">
                <a:solidFill>
                  <a:schemeClr val="tx1"/>
                </a:solidFill>
                <a:effectLst/>
                <a:latin typeface="TimesNewRomanPSMT"/>
              </a:rPr>
              <a:t> у </a:t>
            </a:r>
            <a:r>
              <a:rPr lang="ru-RU" sz="1600" dirty="0" err="1">
                <a:solidFill>
                  <a:schemeClr val="tx1"/>
                </a:solidFill>
                <a:effectLst/>
                <a:latin typeface="TimesNewRomanPSMT"/>
              </a:rPr>
              <a:t>часі</a:t>
            </a:r>
            <a:r>
              <a:rPr lang="ru-RU" sz="16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600" dirty="0" err="1">
                <a:solidFill>
                  <a:schemeClr val="tx1"/>
                </a:solidFill>
                <a:effectLst/>
                <a:latin typeface="TimesNewRomanPSMT"/>
              </a:rPr>
              <a:t>Розглянемо</a:t>
            </a:r>
            <a:r>
              <a:rPr lang="ru-RU" sz="16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600" dirty="0" err="1">
                <a:solidFill>
                  <a:schemeClr val="tx1"/>
                </a:solidFill>
                <a:effectLst/>
                <a:latin typeface="TimesNewRomanPSMT"/>
              </a:rPr>
              <a:t>деякі</a:t>
            </a:r>
            <a:r>
              <a:rPr lang="ru-RU" sz="16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600" dirty="0" err="1">
                <a:solidFill>
                  <a:schemeClr val="tx1"/>
                </a:solidFill>
                <a:effectLst/>
                <a:latin typeface="TimesNewRomanPSMT"/>
              </a:rPr>
              <a:t>приклади</a:t>
            </a:r>
            <a:r>
              <a:rPr lang="ru-RU" sz="16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600" dirty="0" err="1">
                <a:solidFill>
                  <a:schemeClr val="tx1"/>
                </a:solidFill>
                <a:effectLst/>
                <a:latin typeface="TimesNewRomanPSMT"/>
              </a:rPr>
              <a:t>щодо</a:t>
            </a:r>
            <a:r>
              <a:rPr lang="ru-RU" sz="16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600" dirty="0" err="1">
                <a:solidFill>
                  <a:schemeClr val="tx1"/>
                </a:solidFill>
                <a:effectLst/>
                <a:latin typeface="TimesNewRomanPSMT"/>
              </a:rPr>
              <a:t>формулювання</a:t>
            </a:r>
            <a:r>
              <a:rPr lang="ru-RU" sz="16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600" dirty="0" err="1">
                <a:solidFill>
                  <a:schemeClr val="tx1"/>
                </a:solidFill>
                <a:effectLst/>
                <a:latin typeface="TimesNewRomanPSMT"/>
              </a:rPr>
              <a:t>цілеи</a:t>
            </a:r>
            <a:r>
              <a:rPr lang="ru-RU" sz="1600" dirty="0">
                <a:solidFill>
                  <a:schemeClr val="tx1"/>
                </a:solidFill>
                <a:effectLst/>
                <a:latin typeface="TimesNewRomanPSMT"/>
              </a:rPr>
              <a:t>̆ (табл. 2.6). </a:t>
            </a:r>
            <a:endParaRPr lang="ru-RU" sz="1600" dirty="0">
              <a:solidFill>
                <a:schemeClr val="tx1"/>
              </a:solidFill>
            </a:endParaRPr>
          </a:p>
          <a:p>
            <a:endParaRPr dirty="0"/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126BD0D3-9784-3D03-EEF3-D2ECC3E3186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55803" y="2067777"/>
            <a:ext cx="7772400" cy="20749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138724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3637A535-9A69-4DDB-EF90-DC0A2D6CE8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7990" y="535259"/>
            <a:ext cx="8906012" cy="5506103"/>
          </a:xfrm>
        </p:spPr>
        <p:txBody>
          <a:bodyPr/>
          <a:lstStyle/>
          <a:p>
            <a:r>
              <a:rPr lang="uk-UA" dirty="0"/>
              <a:t> </a:t>
            </a:r>
            <a:endParaRPr dirty="0"/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4E123FDB-7901-9F3C-7AB1-4DFFC0D0215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09568" y="891094"/>
            <a:ext cx="7084587" cy="47944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961370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E70A4738-87C7-708E-B992-AE3A52F0F3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4107" y="423747"/>
            <a:ext cx="11262732" cy="6043960"/>
          </a:xfrm>
        </p:spPr>
        <p:txBody>
          <a:bodyPr/>
          <a:lstStyle/>
          <a:p>
            <a:pPr algn="just"/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Етап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7.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Встановлення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термінів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досягнення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цілеи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̆. 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цьому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етапі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чітко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розподілити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час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виконання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діи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щодо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встановлених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цілеи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часових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обмежень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то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немає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ніякоі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можливості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слідкувати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своїми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успіхами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Визначені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терміни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мотивують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нас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діи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наближають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нас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поставленоі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Етап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8. Контроль за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досягненням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цілеи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̆.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Передбачає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спостереження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своїми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результатами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оцінення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ступеня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досягнення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окремими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результатами.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Отже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щоб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була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досяжна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: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1)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Формулювати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конкретні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цілі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які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орієнтовані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діі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̈,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тобто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чітко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встановлювати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конкретнии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кінцевии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̆ результат. </a:t>
            </a:r>
            <a:endParaRPr lang="ru-RU" b="1" dirty="0">
              <a:solidFill>
                <a:schemeClr val="tx1"/>
              </a:solidFill>
            </a:endParaRPr>
          </a:p>
          <a:p>
            <a:pPr algn="just"/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2)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Визначати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часовии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інтервал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b="1" dirty="0">
              <a:solidFill>
                <a:schemeClr val="tx1"/>
              </a:solidFill>
            </a:endParaRPr>
          </a:p>
          <a:p>
            <a:pPr algn="just"/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3) Головну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ціль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поділити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підціли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задачі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завдання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інше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.</a:t>
            </a:r>
            <a:b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</a:b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4)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Прописати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всі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своі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цілі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папері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.</a:t>
            </a:r>
          </a:p>
          <a:p>
            <a:pPr algn="just"/>
            <a:b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</a:b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також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встановлювати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собі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конкретні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короткострокові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відповідають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Вашим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довгостроковим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цілям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життєвіи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позиціі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̈. </a:t>
            </a:r>
          </a:p>
          <a:p>
            <a:pPr algn="just"/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Досягнення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короткостроких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цілеи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психологічно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мотивує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нас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рухатись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далі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домагатись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проміжних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успіхів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забувайте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Ваші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 часом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можуть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змінюватись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втрачати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свою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актуальність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тому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необхідно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постійно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переглядати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редагувати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6144729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36B58A6A-184A-B15A-192C-D1D99D7487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8351" y="412595"/>
            <a:ext cx="11240429" cy="5865542"/>
          </a:xfrm>
        </p:spPr>
        <p:txBody>
          <a:bodyPr/>
          <a:lstStyle/>
          <a:p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Поняття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мети та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цілеи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в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самоменеджменту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літературі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розрізняють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два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поняття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мета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Мета в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самоменеджменті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напрямок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руху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майбутне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за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яким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людина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свідомо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здійснює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концентрує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зусилля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кінцевому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проявляє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свою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активність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тому,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досягнуте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кінцевии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результат,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людина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прагне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отримати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майбутньому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досягнення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цілеи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людині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прикласти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певні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зусилля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сформулювати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явні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приховані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потреби,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інтереси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бажання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мобілізовувати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себе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прийняття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рішень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конкретних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̆.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Отже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описує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кінцевии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результат, а 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мета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конкретні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кроки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для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їі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досягення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Правильно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сформульована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шлях,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яким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буде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рухатись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людина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Розглянемо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переваги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встановлювати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(рис. 2.1).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02621087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1995DA24-8BB0-1B4A-04C9-AA3132B92C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5259" y="401445"/>
            <a:ext cx="11184673" cy="5876692"/>
          </a:xfrm>
        </p:spPr>
        <p:txBody>
          <a:bodyPr/>
          <a:lstStyle/>
          <a:p>
            <a:pPr algn="just"/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3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Основні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принципи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при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постановці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цілеи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̆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Для того,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щоб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була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досягнута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вона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відповідати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таким принципам.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1. </a:t>
            </a:r>
            <a:r>
              <a:rPr lang="ru-RU" sz="1800" i="1" dirty="0" err="1">
                <a:solidFill>
                  <a:schemeClr val="tx1"/>
                </a:solidFill>
                <a:effectLst/>
                <a:latin typeface="TimesNewRomanPS"/>
              </a:rPr>
              <a:t>Підпорядкованість</a:t>
            </a:r>
            <a:r>
              <a:rPr lang="ru-RU" sz="1800" i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i="1" dirty="0" err="1">
                <a:solidFill>
                  <a:schemeClr val="tx1"/>
                </a:solidFill>
                <a:effectLst/>
                <a:latin typeface="TimesNewRomanPS"/>
              </a:rPr>
              <a:t>місіі</a:t>
            </a:r>
            <a:r>
              <a:rPr lang="ru-RU" sz="1800" i="1" dirty="0">
                <a:solidFill>
                  <a:schemeClr val="tx1"/>
                </a:solidFill>
                <a:effectLst/>
                <a:latin typeface="TimesNewRomanPS"/>
              </a:rPr>
              <a:t>̈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бути значима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людини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відповідати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їі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цінностям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місіі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̈, а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незначним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тимчасовим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потребам.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2. </a:t>
            </a:r>
            <a:r>
              <a:rPr lang="ru-RU" sz="1800" i="1" dirty="0" err="1">
                <a:solidFill>
                  <a:schemeClr val="tx1"/>
                </a:solidFill>
                <a:effectLst/>
                <a:latin typeface="TimesNewRomanPS"/>
              </a:rPr>
              <a:t>Реальність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Сформульована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бути в межах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можливого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людина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бути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переконана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досяжності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поставленоі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Наприклад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«Хочу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заробляти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місяць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10000 $».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добре, але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сьогодні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заробляєте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300 $ і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уявляєте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як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заробити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таку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суму, то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поставте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собі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за мету 1000 $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місяць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даному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етапі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буде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більш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реальна цифра.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3. </a:t>
            </a:r>
            <a:r>
              <a:rPr lang="ru-RU" sz="1800" i="1" dirty="0" err="1">
                <a:solidFill>
                  <a:schemeClr val="tx1"/>
                </a:solidFill>
                <a:effectLst/>
                <a:latin typeface="TimesNewRomanPS"/>
              </a:rPr>
              <a:t>Конкретність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При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формулюванні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встановлювати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чіткі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критеріі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̈, за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вона буде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вважатися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досягнутою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Чим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конкретніше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сформульована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тим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вища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ймовірність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їі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досягнення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Повераючись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попереднього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прикладу: «Хочу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заробляти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1000 $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місяць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», а не «Хочу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більше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заробляти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».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4. </a:t>
            </a:r>
            <a:r>
              <a:rPr lang="ru-RU" sz="1800" i="1" dirty="0" err="1">
                <a:solidFill>
                  <a:schemeClr val="tx1"/>
                </a:solidFill>
                <a:effectLst/>
                <a:latin typeface="TimesNewRomanPS"/>
              </a:rPr>
              <a:t>Контрольованість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формулювати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таким чином,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щоб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можливість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їі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деталізаціі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перевірки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ходу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їі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реалізаціі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5. </a:t>
            </a:r>
            <a:r>
              <a:rPr lang="ru-RU" sz="1800" i="1" dirty="0" err="1">
                <a:solidFill>
                  <a:schemeClr val="tx1"/>
                </a:solidFill>
                <a:effectLst/>
                <a:latin typeface="TimesNewRomanPS"/>
              </a:rPr>
              <a:t>Часовии</a:t>
            </a:r>
            <a:r>
              <a:rPr lang="ru-RU" sz="1800" i="1" dirty="0">
                <a:solidFill>
                  <a:schemeClr val="tx1"/>
                </a:solidFill>
                <a:effectLst/>
                <a:latin typeface="TimesNewRomanPS"/>
              </a:rPr>
              <a:t>̆ </a:t>
            </a:r>
            <a:r>
              <a:rPr lang="ru-RU" sz="1800" i="1" dirty="0" err="1">
                <a:solidFill>
                  <a:schemeClr val="tx1"/>
                </a:solidFill>
                <a:effectLst/>
                <a:latin typeface="TimesNewRomanPS"/>
              </a:rPr>
              <a:t>проміжок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бути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визначена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терміні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вона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бути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досягнута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Приклад: «Хочу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поїхати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відпочинок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море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березні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цього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року», «Хочу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схуднути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5 кг до 8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березня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цього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року». </a:t>
            </a:r>
            <a:endParaRPr lang="ru-RU" dirty="0">
              <a:solidFill>
                <a:schemeClr val="tx1"/>
              </a:solidFill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4356125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317235FB-3305-C1C4-0BC6-07060E98D6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5687" y="446049"/>
            <a:ext cx="11218127" cy="6122019"/>
          </a:xfrm>
        </p:spPr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повинні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усвідомити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собі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до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чого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будете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прагнути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найближчі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роки, а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якими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подіями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повинні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буде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рахуватися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найближчі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20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років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вашого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особистого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часового ряду. При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цьому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треба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брати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уваги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осіб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вашого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найближчого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оточення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дітеи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̆,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батьків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шефа,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друзів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інш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.),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їх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свіи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вік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Подіі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̈, з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якими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вам,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прийдеться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рахуватися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найближчим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часом: </a:t>
            </a:r>
          </a:p>
          <a:p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закінчення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університету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шлюб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народження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дитини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 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улаштування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дитини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дитячии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садок, школу, </a:t>
            </a:r>
            <a:endParaRPr lang="ru-RU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 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досягнення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дитиною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повноліття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т.д.; </a:t>
            </a:r>
            <a:endParaRPr lang="ru-RU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 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вихід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пенсію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батьків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 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вихід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пенсію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безпосереднього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начальника; </a:t>
            </a:r>
            <a:endParaRPr lang="ru-RU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 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витікання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термінів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платежів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довгострокових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кредитах; </a:t>
            </a:r>
            <a:endParaRPr lang="ru-RU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 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вивільнення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вкладених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грошових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коштів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т.д. </a:t>
            </a:r>
            <a:endParaRPr lang="ru-RU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(Приклад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таблиці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“часового ряду для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особистих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цілеи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̆”). </a:t>
            </a:r>
            <a:endParaRPr lang="ru-RU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04197131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id="{FED455D4-8EF6-6644-D533-88279F78CA9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53247" y="432729"/>
            <a:ext cx="8255000" cy="5524500"/>
          </a:xfrm>
        </p:spPr>
      </p:pic>
    </p:spTree>
    <p:extLst>
      <p:ext uri="{BB962C8B-B14F-4D97-AF65-F5344CB8AC3E}">
        <p14:creationId xmlns:p14="http://schemas.microsoft.com/office/powerpoint/2010/main" val="18084346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2A5A9C36-B5CF-CB21-CA79-AF602FC1EE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3317" y="323385"/>
            <a:ext cx="11062010" cy="5932449"/>
          </a:xfrm>
        </p:spPr>
        <p:txBody>
          <a:bodyPr>
            <a:normAutofit lnSpcReduction="10000"/>
          </a:bodyPr>
          <a:lstStyle/>
          <a:p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Цеи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часовии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̆ ряд ставить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ваші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бажання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цілі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взаємозв'язок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іншими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важливими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датами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життя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людеи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вашого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особистого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оточення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endParaRPr lang="uk-UA" dirty="0"/>
          </a:p>
          <a:p>
            <a:endParaRPr lang="ru-UA" dirty="0"/>
          </a:p>
          <a:p>
            <a:endParaRPr lang="ru-UA" dirty="0"/>
          </a:p>
          <a:p>
            <a:endParaRPr lang="ru-UA" dirty="0"/>
          </a:p>
          <a:p>
            <a:endParaRPr lang="ru-UA" dirty="0"/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6. </a:t>
            </a:r>
            <a:r>
              <a:rPr lang="ru-RU" sz="1800" i="1" dirty="0" err="1">
                <a:solidFill>
                  <a:schemeClr val="tx1"/>
                </a:solidFill>
                <a:effectLst/>
                <a:latin typeface="TimesNewRomanPS"/>
              </a:rPr>
              <a:t>Гнучкість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На наше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життя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суттєво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впливає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зовнішне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середовище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тому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бути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гнучкою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щоб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їі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було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пристосувати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змін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або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взагалі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скасувати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7. </a:t>
            </a:r>
            <a:r>
              <a:rPr lang="ru-RU" sz="1800" i="1" dirty="0" err="1">
                <a:solidFill>
                  <a:schemeClr val="tx1"/>
                </a:solidFill>
                <a:effectLst/>
                <a:latin typeface="TimesNewRomanPS"/>
              </a:rPr>
              <a:t>Узгодженість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бути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узгодженою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довгостроковими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середньостковими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короткостроковими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планами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відповідати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життєвіи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місіі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̈. </a:t>
            </a: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8. </a:t>
            </a:r>
            <a:r>
              <a:rPr lang="ru-RU" sz="1800" i="1" dirty="0" err="1">
                <a:solidFill>
                  <a:schemeClr val="tx1"/>
                </a:solidFill>
                <a:effectLst/>
                <a:latin typeface="TimesNewRomanPS"/>
              </a:rPr>
              <a:t>Ефективність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Досягнута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приносити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задоволення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кориснии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ефект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наближати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людину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здійснення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своєі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місіі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Зусилля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витрати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досягнення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бути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виправдані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результатами,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були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отримані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9. </a:t>
            </a:r>
            <a:r>
              <a:rPr lang="ru-RU" sz="1800" i="1" dirty="0" err="1">
                <a:solidFill>
                  <a:schemeClr val="tx1"/>
                </a:solidFill>
                <a:effectLst/>
                <a:latin typeface="TimesNewRomanPS"/>
              </a:rPr>
              <a:t>Письмова</a:t>
            </a:r>
            <a:r>
              <a:rPr lang="ru-RU" sz="1800" i="1" dirty="0">
                <a:solidFill>
                  <a:schemeClr val="tx1"/>
                </a:solidFill>
                <a:effectLst/>
                <a:latin typeface="TimesNewRomanPS"/>
              </a:rPr>
              <a:t> форма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обов’язковою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при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формулюванні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записуєте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свою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папері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ймовірність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їі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досягнути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набагато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вища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ніж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коли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цього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робити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Коли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прописуєте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свою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папері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Ви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їі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ясніше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чіткіше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докладніше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уявляєте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можете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уявити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ніби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 Вами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відбулося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реальності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Тим самим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з’являється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більша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впевненість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їі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досягненні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endParaRPr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71D7E22A-3042-EBA6-1CFD-722A9835A8B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59158" y="1034740"/>
            <a:ext cx="7772400" cy="17496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58613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97FEBF32-8BAE-143C-DFC6-BE6F08774C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1805" y="379141"/>
            <a:ext cx="10983951" cy="5943600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4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Стратегіі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̈ постановки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цілеи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̆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При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постановці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цілеи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можуть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використовуватись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різні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стратегіі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Найчастіше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встановлюється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відносно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теперішнього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стану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або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проблемноі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стуаціі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Розглянемо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стратегіі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детальніше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Стратегія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1. </a:t>
            </a:r>
            <a:r>
              <a:rPr lang="ru-RU" sz="1800" i="1" dirty="0" err="1">
                <a:solidFill>
                  <a:schemeClr val="tx1"/>
                </a:solidFill>
                <a:effectLst/>
                <a:latin typeface="TimesNewRomanPS"/>
              </a:rPr>
              <a:t>Встановлення</a:t>
            </a:r>
            <a:r>
              <a:rPr lang="ru-RU" sz="1800" i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i="1" dirty="0" err="1">
                <a:solidFill>
                  <a:schemeClr val="tx1"/>
                </a:solidFill>
                <a:effectLst/>
                <a:latin typeface="TimesNewRomanPS"/>
              </a:rPr>
              <a:t>цілеи</a:t>
            </a:r>
            <a:r>
              <a:rPr lang="ru-RU" sz="1800" i="1" dirty="0">
                <a:solidFill>
                  <a:schemeClr val="tx1"/>
                </a:solidFill>
                <a:effectLst/>
                <a:latin typeface="TimesNewRomanPS"/>
              </a:rPr>
              <a:t>̆ через </a:t>
            </a:r>
            <a:r>
              <a:rPr lang="ru-RU" sz="1800" i="1" dirty="0" err="1">
                <a:solidFill>
                  <a:schemeClr val="tx1"/>
                </a:solidFill>
                <a:effectLst/>
                <a:latin typeface="TimesNewRomanPS"/>
              </a:rPr>
              <a:t>заперечення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найпростіша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форма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встановлення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цілеи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̆, яка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передбачає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визначення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як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заперечення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проблемного стану.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Наприклад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ситуаціі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̈, коли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людина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боїться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виступати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перед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аудиторією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вона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сформулювати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свою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так: «Я не хочу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більше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боятися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виступати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перед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аудиторією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».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Хоч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стратегія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постановки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цілеи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найбліьш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розповсюдженою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вона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відповіді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питання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: «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Чого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дійсно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хочете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?».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Твердження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того,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чого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Ви «не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хочете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»,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щирою метою. При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постановці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цілеи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дуже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важливо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зрозуміти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істине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бажання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а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концентруватися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тому,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чого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хочеться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Стратегія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2. </a:t>
            </a:r>
            <a:r>
              <a:rPr lang="ru-RU" sz="1800" i="1" dirty="0" err="1">
                <a:solidFill>
                  <a:schemeClr val="tx1"/>
                </a:solidFill>
                <a:effectLst/>
                <a:latin typeface="TimesNewRomanPS"/>
              </a:rPr>
              <a:t>Встановлення</a:t>
            </a:r>
            <a:r>
              <a:rPr lang="ru-RU" sz="1800" i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i="1" dirty="0" err="1">
                <a:solidFill>
                  <a:schemeClr val="tx1"/>
                </a:solidFill>
                <a:effectLst/>
                <a:latin typeface="TimesNewRomanPS"/>
              </a:rPr>
              <a:t>цілеи</a:t>
            </a:r>
            <a:r>
              <a:rPr lang="ru-RU" sz="1800" i="1" dirty="0">
                <a:solidFill>
                  <a:schemeClr val="tx1"/>
                </a:solidFill>
                <a:effectLst/>
                <a:latin typeface="TimesNewRomanPS"/>
              </a:rPr>
              <a:t>̆ через </a:t>
            </a:r>
            <a:r>
              <a:rPr lang="ru-RU" sz="1800" i="1" dirty="0" err="1">
                <a:solidFill>
                  <a:schemeClr val="tx1"/>
                </a:solidFill>
                <a:effectLst/>
                <a:latin typeface="TimesNewRomanPS"/>
              </a:rPr>
              <a:t>протилежність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стратегіі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визначити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протилежності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проблемному стану. 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прикладі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публічним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виступом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сформулювати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так: «Я хочу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почувати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себе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впевнено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виступаючи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перед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аудиторією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».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відміну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попередноі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стратегіі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Ви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концентруєтесь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не на негативному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бажанні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а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позитивних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змінах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досягнення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поставленоі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Недоліком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даноі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стратегіі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те,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вона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призвести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внутрішніх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конфліктів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оскільки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повертає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суті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проблемного стану.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Стратегія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3. </a:t>
            </a:r>
            <a:r>
              <a:rPr lang="ru-RU" sz="1800" i="1" dirty="0" err="1">
                <a:solidFill>
                  <a:schemeClr val="tx1"/>
                </a:solidFill>
                <a:effectLst/>
                <a:latin typeface="TimesNewRomanPS"/>
              </a:rPr>
              <a:t>Встановлення</a:t>
            </a:r>
            <a:r>
              <a:rPr lang="ru-RU" sz="1800" i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i="1" dirty="0" err="1">
                <a:solidFill>
                  <a:schemeClr val="tx1"/>
                </a:solidFill>
                <a:effectLst/>
                <a:latin typeface="TimesNewRomanPS"/>
              </a:rPr>
              <a:t>цілеи</a:t>
            </a:r>
            <a:r>
              <a:rPr lang="ru-RU" sz="1800" i="1" dirty="0">
                <a:solidFill>
                  <a:schemeClr val="tx1"/>
                </a:solidFill>
                <a:effectLst/>
                <a:latin typeface="TimesNewRomanPS"/>
              </a:rPr>
              <a:t>̆ через </a:t>
            </a:r>
            <a:r>
              <a:rPr lang="ru-RU" sz="1800" i="1" dirty="0" err="1">
                <a:solidFill>
                  <a:schemeClr val="tx1"/>
                </a:solidFill>
                <a:effectLst/>
                <a:latin typeface="TimesNewRomanPS"/>
              </a:rPr>
              <a:t>імітацію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Вона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передбачає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використання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вже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існуючоі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зовнішньоі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моделі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наслідування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нашому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пркладі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бути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сформульована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так: «Як хочу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виступати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перед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аудиторію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як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відомии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оратор Марк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Тулліи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Цицерон (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Уїнстон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Черчілль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)».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Перевага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даноі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стратегіі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в тому,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вона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конкретні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можливості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порівняння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й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допомагає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концентруватися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проблемі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Недоліком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те,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вона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викликати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невиправдані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очікування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відчуття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мене так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ніколи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вийде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я не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своїи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тарілці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16695409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61BF27A8-FF3C-2C66-EC07-1E1484F1B0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1443" y="334537"/>
            <a:ext cx="11073161" cy="6166624"/>
          </a:xfrm>
        </p:spPr>
        <p:txBody>
          <a:bodyPr/>
          <a:lstStyle/>
          <a:p>
            <a:pPr algn="just"/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Стратегія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4. </a:t>
            </a:r>
            <a:r>
              <a:rPr lang="ru-RU" sz="1800" i="1" dirty="0" err="1">
                <a:solidFill>
                  <a:schemeClr val="tx1"/>
                </a:solidFill>
                <a:effectLst/>
                <a:latin typeface="TimesNewRomanPS"/>
              </a:rPr>
              <a:t>Встановлення</a:t>
            </a:r>
            <a:r>
              <a:rPr lang="ru-RU" sz="1800" i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i="1" dirty="0" err="1">
                <a:solidFill>
                  <a:schemeClr val="tx1"/>
                </a:solidFill>
                <a:effectLst/>
                <a:latin typeface="TimesNewRomanPS"/>
              </a:rPr>
              <a:t>цілеи</a:t>
            </a:r>
            <a:r>
              <a:rPr lang="ru-RU" sz="1800" i="1" dirty="0">
                <a:solidFill>
                  <a:schemeClr val="tx1"/>
                </a:solidFill>
                <a:effectLst/>
                <a:latin typeface="TimesNewRomanPS"/>
              </a:rPr>
              <a:t>̆ через </a:t>
            </a:r>
            <a:r>
              <a:rPr lang="ru-RU" sz="1800" i="1" dirty="0" err="1">
                <a:solidFill>
                  <a:schemeClr val="tx1"/>
                </a:solidFill>
                <a:effectLst/>
                <a:latin typeface="TimesNewRomanPS"/>
              </a:rPr>
              <a:t>визначення</a:t>
            </a:r>
            <a:r>
              <a:rPr lang="ru-RU" sz="1800" i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i="1" dirty="0" err="1">
                <a:solidFill>
                  <a:schemeClr val="tx1"/>
                </a:solidFill>
                <a:effectLst/>
                <a:latin typeface="TimesNewRomanPS"/>
              </a:rPr>
              <a:t>структури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Дана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стратегія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використовує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правила й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принципи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визначення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структури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стану,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ми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хочемо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отримати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прикладі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страху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виступу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перед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аудиторією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свою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сформулювати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так: «Я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хотів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би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необхідні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ораторському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мистецтві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такі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як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упевненість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відчуття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аудиторіі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почуття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гумору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комунікабельність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тощо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».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Такии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підхід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припускає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наявність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абстрактних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принципів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існують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усередині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конкретноі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бажаноі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ситуаціі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Інколи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стратегіі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прикласти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неабиякі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інтелектуальні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зусилля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формування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принципів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спираються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лише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логіку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Стратегія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5. </a:t>
            </a:r>
            <a:r>
              <a:rPr lang="ru-RU" sz="1800" i="1" dirty="0" err="1">
                <a:solidFill>
                  <a:schemeClr val="tx1"/>
                </a:solidFill>
                <a:effectLst/>
                <a:latin typeface="TimesNewRomanPS"/>
              </a:rPr>
              <a:t>Стратегія</a:t>
            </a:r>
            <a:r>
              <a:rPr lang="ru-RU" sz="1800" i="1" dirty="0">
                <a:solidFill>
                  <a:schemeClr val="tx1"/>
                </a:solidFill>
                <a:effectLst/>
                <a:latin typeface="TimesNewRomanPS"/>
              </a:rPr>
              <a:t> «</a:t>
            </a:r>
            <a:r>
              <a:rPr lang="ru-RU" sz="1800" i="1" dirty="0" err="1">
                <a:solidFill>
                  <a:schemeClr val="tx1"/>
                </a:solidFill>
                <a:effectLst/>
                <a:latin typeface="TimesNewRomanPS"/>
              </a:rPr>
              <a:t>мовби</a:t>
            </a:r>
            <a:r>
              <a:rPr lang="ru-RU" sz="1800" i="1" dirty="0">
                <a:solidFill>
                  <a:schemeClr val="tx1"/>
                </a:solidFill>
                <a:effectLst/>
                <a:latin typeface="TimesNewRomanPS"/>
              </a:rPr>
              <a:t>»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Передбачає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уявлення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бажаного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стану таким чином,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ніби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вже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відбулося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ніби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вже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маєте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цього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бути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творчим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усередині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вміти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бачити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різні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варіанти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ситуаціі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̈, 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потім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впроваджувати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життя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прикладі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виступом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перед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аудиторією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сформулювати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так: «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Якби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вже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досяг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бажаного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стану, я б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почував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себе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впевнено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й комфортно перед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аудиторією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прямо зараз».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Наведені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вище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стратегіі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формулювання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цілеи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своі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переваги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недоліки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застосуванні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Тому при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постановці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цілеи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використовувати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разом,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оскільки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вони створять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послідовність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дослідження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й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побудови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досяжних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цілеи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̆. </a:t>
            </a:r>
            <a:endParaRPr lang="ru-RU" dirty="0">
              <a:solidFill>
                <a:schemeClr val="tx1"/>
              </a:solidFill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1952796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>
            <a:extLst>
              <a:ext uri="{FF2B5EF4-FFF2-40B4-BE49-F238E27FC236}">
                <a16:creationId xmlns:a16="http://schemas.microsoft.com/office/drawing/2014/main" id="{7AFF4B5E-A278-15C1-9B88-07C5CDAE7FD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68589" y="457201"/>
            <a:ext cx="9844368" cy="5261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51854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60E1E5A9-E332-FF4E-03FA-3FC631B459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0293" y="312234"/>
            <a:ext cx="11262731" cy="6266985"/>
          </a:xfrm>
        </p:spPr>
        <p:txBody>
          <a:bodyPr/>
          <a:lstStyle/>
          <a:p>
            <a:pPr algn="just"/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Дуже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якомога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раніше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визначити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своі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професійні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цілі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виявити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своі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сильні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сторони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можливості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розвивати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їх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використовувати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усі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можливі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шанси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й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отримувати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задоволення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свого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майбутнього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життя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Активна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життєва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позиція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цьому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запорукою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успіху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особливо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керівника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b="1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 реальному </a:t>
            </a:r>
            <a:r>
              <a:rPr lang="ru-RU" sz="1800" b="1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житті</a:t>
            </a:r>
            <a:r>
              <a:rPr lang="ru-RU" sz="1800" b="1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дуже</a:t>
            </a:r>
            <a:r>
              <a:rPr lang="ru-RU" sz="1800" b="1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часто </a:t>
            </a:r>
            <a:r>
              <a:rPr lang="ru-RU" sz="1800" b="1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кінцевии</a:t>
            </a:r>
            <a:r>
              <a:rPr lang="ru-RU" sz="1800" b="1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̆ результат </a:t>
            </a:r>
            <a:r>
              <a:rPr lang="ru-RU" sz="1800" b="1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відрізняється</a:t>
            </a:r>
            <a:r>
              <a:rPr lang="ru-RU" sz="1800" b="1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1800" b="1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початково </a:t>
            </a:r>
            <a:r>
              <a:rPr lang="ru-RU" sz="1800" b="1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поставлених</a:t>
            </a:r>
            <a:r>
              <a:rPr lang="ru-RU" sz="1800" b="1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цілеи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пов’зано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великою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кількістю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факторів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впливають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досягнення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але ваша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задача 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зосередитися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сконцентруватися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докласти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усіх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зусиль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їі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̈.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цілеи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дає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людині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багато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переваг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спрямовує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їі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вирішення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дійсно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завдань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Проте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далеко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завжди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люди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ставлять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перед собою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осмислені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Нижче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наведені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причини,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люди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відмовляються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постановки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цілеи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(табл. 2.1). </a:t>
            </a:r>
          </a:p>
          <a:p>
            <a:pPr algn="just"/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Для того,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досягти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поставленоі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потрібно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прикласти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певні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зусилля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про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говорить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відоме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прислів’я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посієш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те й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пожнеш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».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Тобто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чим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більше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зусиль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часу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прикладете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досягнення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поставленоі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тим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більша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ймовірність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їі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досягнення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В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даному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випадку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часом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розуміється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кількість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годин, а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зусиллями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кількість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були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здійснені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напрямку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досягення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поставленоі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мети. </a:t>
            </a:r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9569853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id="{873EC114-4F24-E95D-61EC-0F3CC5A001B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118938" y="501650"/>
            <a:ext cx="7638212" cy="5965825"/>
          </a:xfrm>
        </p:spPr>
      </p:pic>
    </p:spTree>
    <p:extLst>
      <p:ext uri="{BB962C8B-B14F-4D97-AF65-F5344CB8AC3E}">
        <p14:creationId xmlns:p14="http://schemas.microsoft.com/office/powerpoint/2010/main" val="33529673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1FD100E0-DE1F-C934-E2C1-212C5B4232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1443" y="401444"/>
            <a:ext cx="11363093" cy="5887843"/>
          </a:xfrm>
        </p:spPr>
        <p:txBody>
          <a:bodyPr/>
          <a:lstStyle/>
          <a:p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Техніки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постановки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цілеи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вітчизняніи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зарубіжніи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літературі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існує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велика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кількість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методик постановки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цілеи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̆, але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питання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залишається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досьогодні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складним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оскільки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техінка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постановки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цілеи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залежить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самоі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цілі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особливостеи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людини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яка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їі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̈ ставить. </a:t>
            </a:r>
            <a:endParaRPr lang="ru-RU" dirty="0">
              <a:solidFill>
                <a:schemeClr val="tx1"/>
              </a:solidFill>
              <a:highlight>
                <a:srgbClr val="FFFF00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Розглянемо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більш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детально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етапи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постановки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цілеи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̆,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відносять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Виявлення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бажань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Моделювання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майбутнього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потреб;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Ранжування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потреб;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Ситуаційнии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аналіз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6.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Формулювання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цілеи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̆;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7.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термінів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досягнення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цілеи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̆; </a:t>
            </a: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8. Контроль за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досягненням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цілеи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̆.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Етап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1.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Виявлення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бажань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цьому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етапі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помріяти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записати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всі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бажання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Вам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прийшли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голову,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починаючи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закінчуючи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професійними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бажання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будуть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Вас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своєрідною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базою для того,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зрозуміти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хочете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сформулювати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дійсно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важливі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життєві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хочете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досягти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8123618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77ABAD40-7953-9296-87FC-5C8675FFF7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5688" y="412595"/>
            <a:ext cx="11262732" cy="5999356"/>
          </a:xfrm>
        </p:spPr>
        <p:txBody>
          <a:bodyPr>
            <a:normAutofit fontScale="92500" lnSpcReduction="10000"/>
          </a:bodyPr>
          <a:lstStyle/>
          <a:p>
            <a:r>
              <a:rPr lang="ru-RU" sz="1800" dirty="0">
                <a:effectLst/>
                <a:latin typeface="TimesNewRomanPSMT"/>
              </a:rPr>
              <a:t>Для </a:t>
            </a:r>
            <a:r>
              <a:rPr lang="ru-RU" sz="1800" dirty="0" err="1">
                <a:effectLst/>
                <a:latin typeface="TimesNewRomanPSMT"/>
              </a:rPr>
              <a:t>виявлення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бажань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потрібно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задати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собі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такі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питання</a:t>
            </a:r>
            <a:r>
              <a:rPr lang="ru-RU" sz="1800" dirty="0">
                <a:effectLst/>
                <a:latin typeface="TimesNewRomanPSMT"/>
              </a:rPr>
              <a:t>: </a:t>
            </a:r>
          </a:p>
          <a:p>
            <a:pPr marL="0" indent="0">
              <a:buNone/>
            </a:pPr>
            <a:r>
              <a:rPr lang="ru-RU" sz="1800" dirty="0">
                <a:effectLst/>
                <a:latin typeface="TimesNewRomanPSMT"/>
              </a:rPr>
              <a:t>1) Як </a:t>
            </a:r>
            <a:r>
              <a:rPr lang="ru-RU" sz="1800" dirty="0" err="1">
                <a:effectLst/>
                <a:latin typeface="TimesNewRomanPSMT"/>
              </a:rPr>
              <a:t>протікало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дотепер</a:t>
            </a:r>
            <a:r>
              <a:rPr lang="ru-RU" sz="1800" dirty="0">
                <a:effectLst/>
                <a:latin typeface="TimesNewRomanPSMT"/>
              </a:rPr>
              <a:t> Ваше </a:t>
            </a:r>
            <a:r>
              <a:rPr lang="ru-RU" sz="1800" dirty="0" err="1">
                <a:effectLst/>
                <a:latin typeface="TimesNewRomanPSMT"/>
              </a:rPr>
              <a:t>життя</a:t>
            </a:r>
            <a:r>
              <a:rPr lang="ru-RU" sz="1800" dirty="0">
                <a:effectLst/>
                <a:latin typeface="TimesNewRomanPSMT"/>
              </a:rPr>
              <a:t>? </a:t>
            </a:r>
            <a:endParaRPr lang="ru-RU" dirty="0"/>
          </a:p>
          <a:p>
            <a:pPr marL="0" indent="0">
              <a:buNone/>
            </a:pPr>
            <a:r>
              <a:rPr lang="ru-RU" sz="1800" dirty="0">
                <a:effectLst/>
                <a:latin typeface="TimesNewRomanPSMT"/>
              </a:rPr>
              <a:t>2)  У </a:t>
            </a:r>
            <a:r>
              <a:rPr lang="ru-RU" sz="1800" dirty="0" err="1">
                <a:effectLst/>
                <a:latin typeface="TimesNewRomanPSMT"/>
              </a:rPr>
              <a:t>чому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були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Ваші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найбільші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успіхи</a:t>
            </a:r>
            <a:r>
              <a:rPr lang="ru-RU" sz="1800" dirty="0">
                <a:effectLst/>
                <a:latin typeface="TimesNewRomanPSMT"/>
              </a:rPr>
              <a:t>? </a:t>
            </a:r>
            <a:r>
              <a:rPr lang="ru-RU" sz="1800" dirty="0" err="1">
                <a:effectLst/>
                <a:latin typeface="TimesNewRomanPSMT"/>
              </a:rPr>
              <a:t>Які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були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невдачі</a:t>
            </a:r>
            <a:r>
              <a:rPr lang="ru-RU" sz="1800" dirty="0">
                <a:effectLst/>
                <a:latin typeface="TimesNewRomanPSMT"/>
              </a:rPr>
              <a:t>? У </a:t>
            </a:r>
            <a:r>
              <a:rPr lang="ru-RU" sz="1800" dirty="0" err="1">
                <a:effectLst/>
                <a:latin typeface="TimesNewRomanPSMT"/>
              </a:rPr>
              <a:t>професійніи</a:t>
            </a:r>
            <a:r>
              <a:rPr lang="ru-RU" sz="1800" dirty="0">
                <a:effectLst/>
                <a:latin typeface="TimesNewRomanPSMT"/>
              </a:rPr>
              <a:t>̆ </a:t>
            </a:r>
            <a:r>
              <a:rPr lang="ru-RU" sz="1800" dirty="0" err="1">
                <a:effectLst/>
                <a:latin typeface="TimesNewRomanPSMT"/>
              </a:rPr>
              <a:t>сфері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чи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особистому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житті</a:t>
            </a:r>
            <a:r>
              <a:rPr lang="ru-RU" sz="1800" dirty="0">
                <a:effectLst/>
                <a:latin typeface="TimesNewRomanPSMT"/>
              </a:rPr>
              <a:t>? </a:t>
            </a:r>
            <a:endParaRPr lang="ru-RU" dirty="0">
              <a:effectLst/>
            </a:endParaRPr>
          </a:p>
          <a:p>
            <a:pPr marL="0" indent="0">
              <a:buNone/>
            </a:pPr>
            <a:r>
              <a:rPr lang="ru-RU" sz="1800" dirty="0">
                <a:effectLst/>
                <a:latin typeface="TimesNewRomanPSMT"/>
              </a:rPr>
              <a:t>3)  Як Ви </a:t>
            </a:r>
            <a:r>
              <a:rPr lang="ru-RU" sz="1800" dirty="0" err="1">
                <a:effectLst/>
                <a:latin typeface="TimesNewRomanPSMT"/>
              </a:rPr>
              <a:t>уявляєте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своє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майбутнє</a:t>
            </a:r>
            <a:r>
              <a:rPr lang="ru-RU" sz="1800" dirty="0">
                <a:effectLst/>
                <a:latin typeface="TimesNewRomanPSMT"/>
              </a:rPr>
              <a:t>? </a:t>
            </a:r>
            <a:endParaRPr lang="ru-RU" dirty="0">
              <a:effectLst/>
            </a:endParaRPr>
          </a:p>
          <a:p>
            <a:pPr marL="0" indent="0">
              <a:buNone/>
            </a:pPr>
            <a:r>
              <a:rPr lang="ru-RU" sz="1800" dirty="0">
                <a:effectLst/>
                <a:latin typeface="TimesNewRomanPSMT"/>
              </a:rPr>
              <a:t>4)  </a:t>
            </a:r>
            <a:r>
              <a:rPr lang="ru-RU" sz="1800" dirty="0" err="1">
                <a:effectLst/>
                <a:latin typeface="TimesNewRomanPSMT"/>
              </a:rPr>
              <a:t>Яких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цілеи</a:t>
            </a:r>
            <a:r>
              <a:rPr lang="ru-RU" sz="1800" dirty="0">
                <a:effectLst/>
                <a:latin typeface="TimesNewRomanPSMT"/>
              </a:rPr>
              <a:t>̆ Ви </a:t>
            </a:r>
            <a:r>
              <a:rPr lang="ru-RU" sz="1800" dirty="0" err="1">
                <a:effectLst/>
                <a:latin typeface="TimesNewRomanPSMT"/>
              </a:rPr>
              <a:t>хочете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досягти</a:t>
            </a:r>
            <a:r>
              <a:rPr lang="ru-RU" sz="1800" dirty="0">
                <a:effectLst/>
                <a:latin typeface="TimesNewRomanPSMT"/>
              </a:rPr>
              <a:t> в </a:t>
            </a:r>
            <a:r>
              <a:rPr lang="ru-RU" sz="1800" dirty="0" err="1">
                <a:effectLst/>
                <a:latin typeface="TimesNewRomanPSMT"/>
              </a:rPr>
              <a:t>житті</a:t>
            </a:r>
            <a:r>
              <a:rPr lang="ru-RU" sz="1800" dirty="0">
                <a:effectLst/>
                <a:latin typeface="TimesNewRomanPSMT"/>
              </a:rPr>
              <a:t>? </a:t>
            </a:r>
            <a:endParaRPr lang="ru-RU" dirty="0">
              <a:effectLst/>
            </a:endParaRPr>
          </a:p>
          <a:p>
            <a:pPr marL="0" indent="0">
              <a:buNone/>
            </a:pPr>
            <a:r>
              <a:rPr lang="ru-RU" sz="1800" dirty="0">
                <a:effectLst/>
                <a:latin typeface="TimesNewRomanPSMT"/>
              </a:rPr>
              <a:t>5)  Де Ви себе </a:t>
            </a:r>
            <a:r>
              <a:rPr lang="ru-RU" sz="1800" dirty="0" err="1">
                <a:effectLst/>
                <a:latin typeface="TimesNewRomanPSMT"/>
              </a:rPr>
              <a:t>бачите</a:t>
            </a:r>
            <a:r>
              <a:rPr lang="ru-RU" sz="1800" dirty="0">
                <a:effectLst/>
                <a:latin typeface="TimesNewRomanPSMT"/>
              </a:rPr>
              <a:t> через 10, 20, 30... </a:t>
            </a:r>
            <a:r>
              <a:rPr lang="ru-RU" sz="1800" dirty="0" err="1">
                <a:effectLst/>
                <a:latin typeface="TimesNewRomanPSMT"/>
              </a:rPr>
              <a:t>років</a:t>
            </a:r>
            <a:r>
              <a:rPr lang="ru-RU" sz="1800" dirty="0">
                <a:effectLst/>
                <a:latin typeface="TimesNewRomanPSMT"/>
              </a:rPr>
              <a:t>? </a:t>
            </a:r>
            <a:endParaRPr lang="ru-RU" dirty="0">
              <a:effectLst/>
            </a:endParaRPr>
          </a:p>
          <a:p>
            <a:pPr marL="0" indent="0">
              <a:buNone/>
            </a:pPr>
            <a:r>
              <a:rPr lang="ru-RU" sz="1800" dirty="0">
                <a:effectLst/>
                <a:latin typeface="TimesNewRomanPSMT"/>
              </a:rPr>
              <a:t>6)  </a:t>
            </a:r>
            <a:r>
              <a:rPr lang="ru-RU" sz="1800" dirty="0" err="1">
                <a:effectLst/>
                <a:latin typeface="TimesNewRomanPSMT"/>
              </a:rPr>
              <a:t>Чи</a:t>
            </a:r>
            <a:r>
              <a:rPr lang="ru-RU" sz="1800" dirty="0">
                <a:effectLst/>
                <a:latin typeface="TimesNewRomanPSMT"/>
              </a:rPr>
              <a:t> не </a:t>
            </a:r>
            <a:r>
              <a:rPr lang="ru-RU" sz="1800" dirty="0" err="1">
                <a:effectLst/>
                <a:latin typeface="TimesNewRomanPSMT"/>
              </a:rPr>
              <a:t>суперечать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Ваші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цілі</a:t>
            </a:r>
            <a:r>
              <a:rPr lang="ru-RU" sz="1800" dirty="0">
                <a:effectLst/>
                <a:latin typeface="TimesNewRomanPSMT"/>
              </a:rPr>
              <a:t> одна </a:t>
            </a:r>
            <a:r>
              <a:rPr lang="ru-RU" sz="1800" dirty="0" err="1">
                <a:effectLst/>
                <a:latin typeface="TimesNewRomanPSMT"/>
              </a:rPr>
              <a:t>одніи</a:t>
            </a:r>
            <a:r>
              <a:rPr lang="ru-RU" sz="1800" dirty="0">
                <a:effectLst/>
                <a:latin typeface="TimesNewRomanPSMT"/>
              </a:rPr>
              <a:t>̆? </a:t>
            </a:r>
            <a:endParaRPr lang="ru-RU" dirty="0">
              <a:effectLst/>
            </a:endParaRPr>
          </a:p>
          <a:p>
            <a:pPr marL="0" indent="0">
              <a:buNone/>
            </a:pPr>
            <a:r>
              <a:rPr lang="ru-RU" sz="1800" dirty="0">
                <a:effectLst/>
                <a:latin typeface="TimesNewRomanPSMT"/>
              </a:rPr>
              <a:t>7)  </a:t>
            </a:r>
            <a:r>
              <a:rPr lang="ru-RU" sz="1800" dirty="0" err="1">
                <a:effectLst/>
                <a:latin typeface="TimesNewRomanPSMT"/>
              </a:rPr>
              <a:t>Чи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існує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головна</a:t>
            </a:r>
            <a:r>
              <a:rPr lang="ru-RU" sz="1800" dirty="0">
                <a:effectLst/>
                <a:latin typeface="TimesNewRomanPSMT"/>
              </a:rPr>
              <a:t> мета, </a:t>
            </a:r>
            <a:r>
              <a:rPr lang="ru-RU" sz="1800" dirty="0" err="1">
                <a:effectLst/>
                <a:latin typeface="TimesNewRomanPSMT"/>
              </a:rPr>
              <a:t>чи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визначені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проміжні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цілі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щодо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їі</a:t>
            </a:r>
            <a:r>
              <a:rPr lang="ru-RU" sz="1800" dirty="0">
                <a:effectLst/>
                <a:latin typeface="TimesNewRomanPSMT"/>
              </a:rPr>
              <a:t>̈  </a:t>
            </a:r>
            <a:r>
              <a:rPr lang="ru-RU" sz="1800" dirty="0" err="1">
                <a:effectLst/>
                <a:latin typeface="TimesNewRomanPSMT"/>
              </a:rPr>
              <a:t>досягнення</a:t>
            </a:r>
            <a:r>
              <a:rPr lang="ru-RU" sz="1800" dirty="0">
                <a:effectLst/>
                <a:latin typeface="TimesNewRomanPSMT"/>
              </a:rPr>
              <a:t>? </a:t>
            </a:r>
            <a:endParaRPr lang="ru-RU" dirty="0">
              <a:effectLst/>
            </a:endParaRPr>
          </a:p>
          <a:p>
            <a:pPr marL="0" indent="0">
              <a:buNone/>
            </a:pPr>
            <a:r>
              <a:rPr lang="ru-RU" sz="1800" dirty="0">
                <a:effectLst/>
                <a:latin typeface="TimesNewRomanPSMT"/>
              </a:rPr>
              <a:t>8)  </a:t>
            </a:r>
            <a:r>
              <a:rPr lang="ru-RU" sz="1800" dirty="0" err="1">
                <a:effectLst/>
                <a:latin typeface="TimesNewRomanPSMT"/>
              </a:rPr>
              <a:t>Які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цілі</a:t>
            </a:r>
            <a:r>
              <a:rPr lang="ru-RU" sz="1800" dirty="0">
                <a:effectLst/>
                <a:latin typeface="TimesNewRomanPSMT"/>
              </a:rPr>
              <a:t> Ви можете </a:t>
            </a:r>
            <a:r>
              <a:rPr lang="ru-RU" sz="1800" dirty="0" err="1">
                <a:effectLst/>
                <a:latin typeface="TimesNewRomanPSMT"/>
              </a:rPr>
              <a:t>досягти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самі</a:t>
            </a:r>
            <a:r>
              <a:rPr lang="ru-RU" sz="1800" dirty="0">
                <a:effectLst/>
                <a:latin typeface="TimesNewRomanPSMT"/>
              </a:rPr>
              <a:t>, а для </a:t>
            </a:r>
            <a:r>
              <a:rPr lang="ru-RU" sz="1800" dirty="0" err="1">
                <a:effectLst/>
                <a:latin typeface="TimesNewRomanPSMT"/>
              </a:rPr>
              <a:t>досягнення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яких</a:t>
            </a:r>
            <a:r>
              <a:rPr lang="ru-RU" sz="1800" dirty="0">
                <a:effectLst/>
                <a:latin typeface="TimesNewRomanPSMT"/>
              </a:rPr>
              <a:t> Вам </a:t>
            </a:r>
            <a:r>
              <a:rPr lang="ru-RU" sz="1800" dirty="0" err="1">
                <a:effectLst/>
                <a:latin typeface="TimesNewRomanPSMT"/>
              </a:rPr>
              <a:t>потрібна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допомога</a:t>
            </a:r>
            <a:r>
              <a:rPr lang="ru-RU" sz="1800" dirty="0">
                <a:effectLst/>
                <a:latin typeface="TimesNewRomanPSMT"/>
              </a:rPr>
              <a:t>, над </a:t>
            </a:r>
            <a:r>
              <a:rPr lang="ru-RU" sz="1800" dirty="0" err="1">
                <a:effectLst/>
                <a:latin typeface="TimesNewRomanPSMT"/>
              </a:rPr>
              <a:t>якими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слабкими</a:t>
            </a:r>
            <a:r>
              <a:rPr lang="ru-RU" sz="1800" dirty="0">
                <a:effectLst/>
                <a:latin typeface="TimesNewRomanPSMT"/>
              </a:rPr>
              <a:t> сторонами </a:t>
            </a:r>
            <a:r>
              <a:rPr lang="ru-RU" sz="1800" dirty="0" err="1">
                <a:effectLst/>
                <a:latin typeface="TimesNewRomanPSMT"/>
              </a:rPr>
              <a:t>потрібно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працювати</a:t>
            </a:r>
            <a:r>
              <a:rPr lang="ru-RU" sz="1800" dirty="0">
                <a:effectLst/>
                <a:latin typeface="TimesNewRomanPSMT"/>
              </a:rPr>
              <a:t>? </a:t>
            </a:r>
            <a:endParaRPr lang="ru-RU" dirty="0">
              <a:effectLst/>
            </a:endParaRPr>
          </a:p>
          <a:p>
            <a:pPr marL="0" indent="0">
              <a:buNone/>
            </a:pPr>
            <a:r>
              <a:rPr lang="ru-RU" sz="1800" dirty="0">
                <a:effectLst/>
                <a:latin typeface="TimesNewRomanPSMT"/>
              </a:rPr>
              <a:t>9) </a:t>
            </a:r>
            <a:r>
              <a:rPr lang="ru-RU" sz="1800" dirty="0" err="1">
                <a:effectLst/>
                <a:latin typeface="TimesNewRomanPSMT"/>
              </a:rPr>
              <a:t>Які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поразки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чи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удари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долі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можуть</a:t>
            </a:r>
            <a:r>
              <a:rPr lang="ru-RU" sz="1800" dirty="0">
                <a:effectLst/>
                <a:latin typeface="TimesNewRomanPSMT"/>
              </a:rPr>
              <a:t> Вас </a:t>
            </a:r>
            <a:r>
              <a:rPr lang="ru-RU" sz="1800" dirty="0" err="1">
                <a:effectLst/>
                <a:latin typeface="TimesNewRomanPSMT"/>
              </a:rPr>
              <a:t>підстерігати</a:t>
            </a:r>
            <a:r>
              <a:rPr lang="ru-RU" sz="1800" dirty="0">
                <a:effectLst/>
                <a:latin typeface="TimesNewRomanPSMT"/>
              </a:rPr>
              <a:t>?</a:t>
            </a:r>
            <a:br>
              <a:rPr lang="ru-RU" sz="1800" dirty="0">
                <a:effectLst/>
                <a:latin typeface="TimesNewRomanPSMT"/>
              </a:rPr>
            </a:br>
            <a:r>
              <a:rPr lang="ru-RU" sz="1800" dirty="0">
                <a:effectLst/>
                <a:latin typeface="TimesNewRomanPSMT"/>
              </a:rPr>
              <a:t>10) </a:t>
            </a:r>
            <a:r>
              <a:rPr lang="ru-RU" sz="1800" dirty="0" err="1">
                <a:effectLst/>
                <a:latin typeface="TimesNewRomanPSMT"/>
              </a:rPr>
              <a:t>Якого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рівня</a:t>
            </a:r>
            <a:r>
              <a:rPr lang="ru-RU" sz="1800" dirty="0">
                <a:effectLst/>
                <a:latin typeface="TimesNewRomanPSMT"/>
              </a:rPr>
              <a:t> доходу Ви </a:t>
            </a:r>
            <a:r>
              <a:rPr lang="ru-RU" sz="1800" dirty="0" err="1">
                <a:effectLst/>
                <a:latin typeface="TimesNewRomanPSMT"/>
              </a:rPr>
              <a:t>хочете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домогтися</a:t>
            </a:r>
            <a:r>
              <a:rPr lang="ru-RU" sz="1800" dirty="0">
                <a:effectLst/>
                <a:latin typeface="TimesNewRomanPSMT"/>
              </a:rPr>
              <a:t>?</a:t>
            </a:r>
            <a:br>
              <a:rPr lang="ru-RU" sz="1800" dirty="0">
                <a:effectLst/>
                <a:latin typeface="TimesNewRomanPSMT"/>
              </a:rPr>
            </a:br>
            <a:r>
              <a:rPr lang="ru-RU" sz="1800" dirty="0">
                <a:effectLst/>
                <a:latin typeface="TimesNewRomanPSMT"/>
              </a:rPr>
              <a:t>11) Де Ви </a:t>
            </a:r>
            <a:r>
              <a:rPr lang="ru-RU" sz="1800" dirty="0" err="1">
                <a:effectLst/>
                <a:latin typeface="TimesNewRomanPSMT"/>
              </a:rPr>
              <a:t>хотіли</a:t>
            </a:r>
            <a:r>
              <a:rPr lang="ru-RU" sz="1800" dirty="0">
                <a:effectLst/>
                <a:latin typeface="TimesNewRomanPSMT"/>
              </a:rPr>
              <a:t> б </a:t>
            </a:r>
            <a:r>
              <a:rPr lang="ru-RU" sz="1800" dirty="0" err="1">
                <a:effectLst/>
                <a:latin typeface="TimesNewRomanPSMT"/>
              </a:rPr>
              <a:t>працювати</a:t>
            </a:r>
            <a:r>
              <a:rPr lang="ru-RU" sz="1800" dirty="0">
                <a:effectLst/>
                <a:latin typeface="TimesNewRomanPSMT"/>
              </a:rPr>
              <a:t>?</a:t>
            </a:r>
            <a:br>
              <a:rPr lang="ru-RU" sz="1800" dirty="0">
                <a:effectLst/>
                <a:latin typeface="TimesNewRomanPSMT"/>
              </a:rPr>
            </a:br>
            <a:r>
              <a:rPr lang="ru-RU" sz="1800" dirty="0">
                <a:effectLst/>
                <a:latin typeface="TimesNewRomanPSMT"/>
              </a:rPr>
              <a:t>12) </a:t>
            </a:r>
            <a:r>
              <a:rPr lang="ru-RU" sz="1800" dirty="0" err="1">
                <a:effectLst/>
                <a:latin typeface="TimesNewRomanPSMT"/>
              </a:rPr>
              <a:t>Наскільки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важлива</a:t>
            </a:r>
            <a:r>
              <a:rPr lang="ru-RU" sz="1800" dirty="0">
                <a:effectLst/>
                <a:latin typeface="TimesNewRomanPSMT"/>
              </a:rPr>
              <a:t> для Вас  </a:t>
            </a:r>
            <a:r>
              <a:rPr lang="ru-RU" sz="1800" dirty="0" err="1">
                <a:effectLst/>
                <a:latin typeface="TimesNewRomanPSMT"/>
              </a:rPr>
              <a:t>могутність</a:t>
            </a:r>
            <a:r>
              <a:rPr lang="ru-RU" sz="1800" dirty="0">
                <a:effectLst/>
                <a:latin typeface="TimesNewRomanPSMT"/>
              </a:rPr>
              <a:t>  </a:t>
            </a:r>
            <a:r>
              <a:rPr lang="ru-RU" sz="1800" dirty="0" err="1">
                <a:effectLst/>
                <a:latin typeface="TimesNewRomanPSMT"/>
              </a:rPr>
              <a:t>організаціі</a:t>
            </a:r>
            <a:r>
              <a:rPr lang="ru-RU" sz="1800" dirty="0">
                <a:effectLst/>
                <a:latin typeface="TimesNewRomanPSMT"/>
              </a:rPr>
              <a:t>̈?</a:t>
            </a:r>
            <a:br>
              <a:rPr lang="ru-RU" sz="1800" dirty="0">
                <a:effectLst/>
                <a:latin typeface="TimesNewRomanPSMT"/>
              </a:rPr>
            </a:br>
            <a:r>
              <a:rPr lang="ru-RU" sz="1800" dirty="0">
                <a:effectLst/>
                <a:latin typeface="TimesNewRomanPSMT"/>
              </a:rPr>
              <a:t>13) На </a:t>
            </a:r>
            <a:r>
              <a:rPr lang="ru-RU" sz="1800" dirty="0" err="1">
                <a:effectLst/>
                <a:latin typeface="TimesNewRomanPSMT"/>
              </a:rPr>
              <a:t>якіи</a:t>
            </a:r>
            <a:r>
              <a:rPr lang="ru-RU" sz="1800" dirty="0">
                <a:effectLst/>
                <a:latin typeface="TimesNewRomanPSMT"/>
              </a:rPr>
              <a:t>̆ </a:t>
            </a:r>
            <a:r>
              <a:rPr lang="ru-RU" sz="1800" dirty="0" err="1">
                <a:effectLst/>
                <a:latin typeface="TimesNewRomanPSMT"/>
              </a:rPr>
              <a:t>посаді</a:t>
            </a:r>
            <a:r>
              <a:rPr lang="ru-RU" sz="1800" dirty="0">
                <a:effectLst/>
                <a:latin typeface="TimesNewRomanPSMT"/>
              </a:rPr>
              <a:t> Ви </a:t>
            </a:r>
            <a:r>
              <a:rPr lang="ru-RU" sz="1800" dirty="0" err="1">
                <a:effectLst/>
                <a:latin typeface="TimesNewRomanPSMT"/>
              </a:rPr>
              <a:t>хочете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працювати</a:t>
            </a:r>
            <a:r>
              <a:rPr lang="ru-RU" sz="1800" dirty="0">
                <a:effectLst/>
                <a:latin typeface="TimesNewRomanPSMT"/>
              </a:rPr>
              <a:t> в </a:t>
            </a:r>
            <a:r>
              <a:rPr lang="ru-RU" sz="1800" dirty="0" err="1">
                <a:effectLst/>
                <a:latin typeface="TimesNewRomanPSMT"/>
              </a:rPr>
              <a:t>пік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своєі</a:t>
            </a:r>
            <a:r>
              <a:rPr lang="ru-RU" sz="1800" dirty="0">
                <a:effectLst/>
                <a:latin typeface="TimesNewRomanPSMT"/>
              </a:rPr>
              <a:t>̈ </a:t>
            </a:r>
            <a:r>
              <a:rPr lang="ru-RU" sz="1800" dirty="0" err="1">
                <a:effectLst/>
                <a:latin typeface="TimesNewRomanPSMT"/>
              </a:rPr>
              <a:t>кар’єри</a:t>
            </a:r>
            <a:r>
              <a:rPr lang="ru-RU" sz="1800" dirty="0">
                <a:effectLst/>
                <a:latin typeface="TimesNewRomanPSMT"/>
              </a:rPr>
              <a:t>?</a:t>
            </a:r>
            <a:br>
              <a:rPr lang="ru-RU" sz="1800" dirty="0">
                <a:effectLst/>
                <a:latin typeface="TimesNewRomanPSMT"/>
              </a:rPr>
            </a:br>
            <a:r>
              <a:rPr lang="ru-RU" sz="1800" dirty="0">
                <a:effectLst/>
                <a:latin typeface="TimesNewRomanPSMT"/>
              </a:rPr>
              <a:t>14) </a:t>
            </a:r>
            <a:r>
              <a:rPr lang="ru-RU" sz="1800" dirty="0" err="1">
                <a:effectLst/>
                <a:latin typeface="TimesNewRomanPSMT"/>
              </a:rPr>
              <a:t>Наскільки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творча</a:t>
            </a:r>
            <a:r>
              <a:rPr lang="ru-RU" sz="1800" dirty="0">
                <a:effectLst/>
                <a:latin typeface="TimesNewRomanPSMT"/>
              </a:rPr>
              <a:t> та </a:t>
            </a:r>
            <a:r>
              <a:rPr lang="ru-RU" sz="1800" dirty="0" err="1">
                <a:effectLst/>
                <a:latin typeface="TimesNewRomanPSMT"/>
              </a:rPr>
              <a:t>інноваційна</a:t>
            </a:r>
            <a:r>
              <a:rPr lang="ru-RU" sz="1800" dirty="0">
                <a:effectLst/>
                <a:latin typeface="TimesNewRomanPSMT"/>
              </a:rPr>
              <a:t> Ваша робота?</a:t>
            </a:r>
            <a:br>
              <a:rPr lang="ru-RU" sz="1800" dirty="0">
                <a:effectLst/>
                <a:latin typeface="TimesNewRomanPSMT"/>
              </a:rPr>
            </a:br>
            <a:r>
              <a:rPr lang="ru-RU" sz="1800" dirty="0">
                <a:effectLst/>
                <a:latin typeface="TimesNewRomanPSMT"/>
              </a:rPr>
              <a:t>15) </a:t>
            </a:r>
            <a:r>
              <a:rPr lang="ru-RU" sz="1800" dirty="0" err="1">
                <a:effectLst/>
                <a:latin typeface="TimesNewRomanPSMT"/>
              </a:rPr>
              <a:t>Якии</a:t>
            </a:r>
            <a:r>
              <a:rPr lang="ru-RU" sz="1800" dirty="0">
                <a:effectLst/>
                <a:latin typeface="TimesNewRomanPSMT"/>
              </a:rPr>
              <a:t>̆ прогноз </a:t>
            </a:r>
            <a:r>
              <a:rPr lang="ru-RU" sz="1800" dirty="0" err="1">
                <a:effectLst/>
                <a:latin typeface="TimesNewRomanPSMT"/>
              </a:rPr>
              <a:t>розвитку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галузі</a:t>
            </a:r>
            <a:r>
              <a:rPr lang="ru-RU" sz="1800" dirty="0">
                <a:effectLst/>
                <a:latin typeface="TimesNewRomanPSMT"/>
              </a:rPr>
              <a:t>, в </a:t>
            </a:r>
            <a:r>
              <a:rPr lang="ru-RU" sz="1800" dirty="0" err="1">
                <a:effectLst/>
                <a:latin typeface="TimesNewRomanPSMT"/>
              </a:rPr>
              <a:t>якіи</a:t>
            </a:r>
            <a:r>
              <a:rPr lang="ru-RU" sz="1800" dirty="0">
                <a:effectLst/>
                <a:latin typeface="TimesNewRomanPSMT"/>
              </a:rPr>
              <a:t>̆ Ви зараз </a:t>
            </a:r>
            <a:r>
              <a:rPr lang="ru-RU" sz="1800" dirty="0" err="1">
                <a:effectLst/>
                <a:latin typeface="TimesNewRomanPSMT"/>
              </a:rPr>
              <a:t>працюєте</a:t>
            </a:r>
            <a:r>
              <a:rPr lang="ru-RU" sz="1800" dirty="0">
                <a:effectLst/>
                <a:latin typeface="TimesNewRomanPSMT"/>
              </a:rPr>
              <a:t>, через 10–20 </a:t>
            </a:r>
            <a:r>
              <a:rPr lang="ru-RU" sz="1800" dirty="0" err="1">
                <a:effectLst/>
                <a:latin typeface="TimesNewRomanPSMT"/>
              </a:rPr>
              <a:t>років</a:t>
            </a:r>
            <a:r>
              <a:rPr lang="ru-RU" sz="1800" dirty="0">
                <a:effectLst/>
                <a:latin typeface="TimesNewRomanPSMT"/>
              </a:rPr>
              <a:t>?</a:t>
            </a:r>
            <a:br>
              <a:rPr lang="ru-RU" sz="1800" dirty="0">
                <a:effectLst/>
                <a:latin typeface="TimesNewRomanPSMT"/>
              </a:rPr>
            </a:br>
            <a:r>
              <a:rPr lang="ru-RU" sz="1800" dirty="0">
                <a:effectLst/>
                <a:latin typeface="TimesNewRomanPSMT"/>
              </a:rPr>
              <a:t>16) </a:t>
            </a:r>
            <a:r>
              <a:rPr lang="ru-RU" sz="1800" dirty="0" err="1">
                <a:effectLst/>
                <a:latin typeface="TimesNewRomanPSMT"/>
              </a:rPr>
              <a:t>Якби</a:t>
            </a:r>
            <a:r>
              <a:rPr lang="ru-RU" sz="1800" dirty="0">
                <a:effectLst/>
                <a:latin typeface="TimesNewRomanPSMT"/>
              </a:rPr>
              <a:t> Ви </a:t>
            </a:r>
            <a:r>
              <a:rPr lang="ru-RU" sz="1800" dirty="0" err="1">
                <a:effectLst/>
                <a:latin typeface="TimesNewRomanPSMT"/>
              </a:rPr>
              <a:t>були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підприємцем</a:t>
            </a:r>
            <a:r>
              <a:rPr lang="ru-RU" sz="1800" dirty="0">
                <a:effectLst/>
                <a:latin typeface="TimesNewRomanPSMT"/>
              </a:rPr>
              <a:t>, </a:t>
            </a:r>
            <a:r>
              <a:rPr lang="ru-RU" sz="1800" dirty="0" err="1">
                <a:effectLst/>
                <a:latin typeface="TimesNewRomanPSMT"/>
              </a:rPr>
              <a:t>якии</a:t>
            </a:r>
            <a:r>
              <a:rPr lang="ru-RU" sz="1800" dirty="0">
                <a:effectLst/>
                <a:latin typeface="TimesNewRomanPSMT"/>
              </a:rPr>
              <a:t>̆ </a:t>
            </a:r>
            <a:r>
              <a:rPr lang="ru-RU" sz="1800" dirty="0" err="1">
                <a:effectLst/>
                <a:latin typeface="TimesNewRomanPSMT"/>
              </a:rPr>
              <a:t>бізнес</a:t>
            </a:r>
            <a:r>
              <a:rPr lang="ru-RU" sz="1800" dirty="0">
                <a:effectLst/>
                <a:latin typeface="TimesNewRomanPSMT"/>
              </a:rPr>
              <a:t> Ви б створили? </a:t>
            </a:r>
            <a:endParaRPr lang="ru-RU" dirty="0"/>
          </a:p>
          <a:p>
            <a:pPr marL="0" indent="0">
              <a:buNone/>
            </a:pPr>
            <a:r>
              <a:rPr lang="ru-RU" sz="1800" dirty="0">
                <a:effectLst/>
                <a:latin typeface="TimesNewRomanPSMT"/>
              </a:rPr>
              <a:t>17) </a:t>
            </a:r>
            <a:r>
              <a:rPr lang="ru-RU" sz="1800" dirty="0" err="1">
                <a:effectLst/>
                <a:latin typeface="TimesNewRomanPSMT"/>
              </a:rPr>
              <a:t>Чи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хотіли</a:t>
            </a:r>
            <a:r>
              <a:rPr lang="ru-RU" sz="1800" dirty="0">
                <a:effectLst/>
                <a:latin typeface="TimesNewRomanPSMT"/>
              </a:rPr>
              <a:t> б Ви, </a:t>
            </a:r>
            <a:r>
              <a:rPr lang="ru-RU" sz="1800" dirty="0" err="1">
                <a:effectLst/>
                <a:latin typeface="TimesNewRomanPSMT"/>
              </a:rPr>
              <a:t>щоб</a:t>
            </a:r>
            <a:r>
              <a:rPr lang="ru-RU" sz="1800" dirty="0">
                <a:effectLst/>
                <a:latin typeface="TimesNewRomanPSMT"/>
              </a:rPr>
              <a:t> Вас </a:t>
            </a:r>
            <a:r>
              <a:rPr lang="ru-RU" sz="1800" dirty="0" err="1">
                <a:effectLst/>
                <a:latin typeface="TimesNewRomanPSMT"/>
              </a:rPr>
              <a:t>пам’ятали</a:t>
            </a:r>
            <a:r>
              <a:rPr lang="ru-RU" sz="1800" dirty="0">
                <a:effectLst/>
                <a:latin typeface="TimesNewRomanPSMT"/>
              </a:rPr>
              <a:t> в </a:t>
            </a:r>
            <a:r>
              <a:rPr lang="ru-RU" sz="1800" dirty="0" err="1">
                <a:effectLst/>
                <a:latin typeface="TimesNewRomanPSMT"/>
              </a:rPr>
              <a:t>майбутньому</a:t>
            </a:r>
            <a:r>
              <a:rPr lang="ru-RU" sz="1800" dirty="0">
                <a:effectLst/>
                <a:latin typeface="TimesNewRomanPSMT"/>
              </a:rPr>
              <a:t> і за </a:t>
            </a:r>
            <a:r>
              <a:rPr lang="ru-RU" sz="1800" dirty="0" err="1">
                <a:effectLst/>
                <a:latin typeface="TimesNewRomanPSMT"/>
              </a:rPr>
              <a:t>які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вчинки</a:t>
            </a:r>
            <a:r>
              <a:rPr lang="ru-RU" sz="1800" dirty="0">
                <a:effectLst/>
                <a:latin typeface="TimesNewRomanPSMT"/>
              </a:rPr>
              <a:t>? </a:t>
            </a:r>
            <a:endParaRPr lang="ru-RU" dirty="0"/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9722902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CDB6A30C-8550-167C-1777-D8D1C0BF24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6409" y="356839"/>
            <a:ext cx="10783229" cy="6200078"/>
          </a:xfrm>
        </p:spPr>
        <p:txBody>
          <a:bodyPr/>
          <a:lstStyle/>
          <a:p>
            <a:pPr algn="just"/>
            <a:r>
              <a:rPr lang="ru-RU" sz="1800" b="1" dirty="0" err="1">
                <a:effectLst/>
                <a:latin typeface="TimesNewRomanPS"/>
              </a:rPr>
              <a:t>Етап</a:t>
            </a:r>
            <a:r>
              <a:rPr lang="ru-RU" sz="1800" b="1" dirty="0">
                <a:effectLst/>
                <a:latin typeface="TimesNewRomanPS"/>
              </a:rPr>
              <a:t> 2. </a:t>
            </a:r>
            <a:r>
              <a:rPr lang="ru-RU" sz="1800" b="1" dirty="0" err="1">
                <a:effectLst/>
                <a:latin typeface="TimesNewRomanPS"/>
              </a:rPr>
              <a:t>Моделювання</a:t>
            </a:r>
            <a:r>
              <a:rPr lang="ru-RU" sz="1800" b="1" dirty="0">
                <a:effectLst/>
                <a:latin typeface="TimesNewRomanPS"/>
              </a:rPr>
              <a:t> </a:t>
            </a:r>
            <a:r>
              <a:rPr lang="ru-RU" sz="1800" b="1" dirty="0" err="1">
                <a:effectLst/>
                <a:latin typeface="TimesNewRomanPS"/>
              </a:rPr>
              <a:t>майбутнього</a:t>
            </a:r>
            <a:r>
              <a:rPr lang="ru-RU" sz="1800" b="1" dirty="0">
                <a:effectLst/>
                <a:latin typeface="TimesNewRomanPS"/>
              </a:rPr>
              <a:t>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цьому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етапі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уявити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себе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майбутньому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певному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часі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мовби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Ваші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бажання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вже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здійснилися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Час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бути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обумовлении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певною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датою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або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певною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подією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При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моделюванні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майбутнього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важливо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уявити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власнии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стан і стан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найближчого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оточення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дозволить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зрозуміти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маєте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сьогодні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зробити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для того,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щоб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Ваші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мріі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здійснилися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цим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завданням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допомагає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справитися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«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Дошка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бажань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» (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вирізки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журналів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інтернету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ілюструють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те,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хочете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отримати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).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Етап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3.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Формування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потреб. 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При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моделюванні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майбутнього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як правило,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зрозумілим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бажання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важливими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реалізаціі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життєвого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потенціалу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Наприклад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бажання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провести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відпустку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Дубаі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̈ в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найдорожчому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отелі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не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завжди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є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нагальною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потребою,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якщо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Вам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закінчити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ремонт в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квартирі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переїхати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з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орендованоі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квартири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у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власну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.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Задоволення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такого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бажання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як правило,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принесе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короткочасне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задоволення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а потреба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житлом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залишиться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актуальною. Тому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формулювати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потреби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основі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реальних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дійсно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важливих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завдань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</a:p>
          <a:p>
            <a:pPr algn="just"/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Між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потребами й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бажаннями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існує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певна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різниця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Потреба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спонукає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людину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певних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діи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щодо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досягення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поставленоі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Вона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стійка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часі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людина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як правило, добре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знає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вона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хоче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отримати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кінцевому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результаті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відміну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потреби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бажання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частіше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викликане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настроєм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ніж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об’єктивною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необхідністю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змінюватись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часі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Для того,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щоб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бажання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стало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здійсненним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його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трансформувати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повноцінну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потребу.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зробити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шляхом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уявлення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дійсно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досягли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бажаного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Якщо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бажання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є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потребою,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тоді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воно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має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відповідати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таким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умовам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: бути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досяжним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відповідати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витратам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необхідні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для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його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досягнення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, і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відповідати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меті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людини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  <a:highlight>
                <a:srgbClr val="FFFF00"/>
              </a:highlight>
            </a:endParaRPr>
          </a:p>
          <a:p>
            <a:pPr algn="just"/>
            <a:endParaRPr lang="ru-RU" dirty="0">
              <a:solidFill>
                <a:schemeClr val="tx1"/>
              </a:solidFill>
              <a:highlight>
                <a:srgbClr val="FFFF00"/>
              </a:highlight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7372223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EB92AA25-152B-045F-F341-C46C6D2543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8351" y="345689"/>
            <a:ext cx="11162371" cy="6244682"/>
          </a:xfrm>
        </p:spPr>
        <p:txBody>
          <a:bodyPr/>
          <a:lstStyle/>
          <a:p>
            <a:pPr algn="just"/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Етап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4.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Ранжування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потреб.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Формулювання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потреб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зовсім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цілями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оскільки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чіткого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розуміння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яким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чином вони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будуть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досягнуті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Подальшии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етап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спрямовании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виявлення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істиних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потреб,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усунення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конфліктів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між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ними й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перетворення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цьому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етапі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виділити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істотні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потреби,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реалізація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здійснюватись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першу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чергу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й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розташувати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порядку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пріоритету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1 до 10.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Іншии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спосіб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«Колесо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бажань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», яке практично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реалізувати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таким чином.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Напишіть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папері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8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основнх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бажань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напроти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кожного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бажання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напишіть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альтернативне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яке б Ви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хотіли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реалізувати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замість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нього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Потім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рисуєте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колесо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бажань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(рис. 2.2),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спиці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означають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Ваші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бажання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цифри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номер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вашого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бажання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(«1» – перше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бажання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«-1» – альтернатива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першого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бажання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).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Далі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за 10-бальною шкалою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проставити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бали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оцінюєте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його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бажаність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(0 – не хочу, 10 – хочу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ніякі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альтернативи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влаштовують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).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Основне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правило – основному і альтернативному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бажанню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Ви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маєте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права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ставити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однакове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значення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Одне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бажань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маєте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хотіти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менше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вийти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альтернативне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бажання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отримає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вищии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пріоритет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буде для Вас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важливішим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ніж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Центр колеса 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«0», 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обід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– «10».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Після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того, як проставили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цифри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з’єднати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Проробка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колеса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бажань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дасть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Вам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можливість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визначитись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дійсно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хочете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досягти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086655349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366</TotalTime>
  <Words>3426</Words>
  <Application>Microsoft Macintosh PowerPoint</Application>
  <PresentationFormat>Широкоэкранный</PresentationFormat>
  <Paragraphs>112</Paragraphs>
  <Slides>25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33" baseType="lpstr">
      <vt:lpstr>Arial</vt:lpstr>
      <vt:lpstr>Calibri</vt:lpstr>
      <vt:lpstr>Times New Roman</vt:lpstr>
      <vt:lpstr>TimesNewRomanPS</vt:lpstr>
      <vt:lpstr>TimesNewRomanPSMT</vt:lpstr>
      <vt:lpstr>Trebuchet MS</vt:lpstr>
      <vt:lpstr>Wingdings 3</vt:lpstr>
      <vt:lpstr>Facet</vt:lpstr>
      <vt:lpstr>ПОСТАНОВКА ЦІЛЕЙ В САМОМЕНЕДЖМЕНТІ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ПОСТАНОВКА ЦІЛЕЙ В САМОМЕНЕДЖМЕНТІ  </dc:title>
  <dc:creator>Александр Ткачук</dc:creator>
  <cp:lastModifiedBy>Александр Ткачук</cp:lastModifiedBy>
  <cp:revision>28</cp:revision>
  <dcterms:created xsi:type="dcterms:W3CDTF">2024-02-09T20:12:51Z</dcterms:created>
  <dcterms:modified xsi:type="dcterms:W3CDTF">2026-01-16T13:31:19Z</dcterms:modified>
</cp:coreProperties>
</file>