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5" r:id="rId3"/>
    <p:sldId id="288" r:id="rId4"/>
    <p:sldId id="258" r:id="rId5"/>
    <p:sldId id="259" r:id="rId6"/>
    <p:sldId id="260" r:id="rId7"/>
    <p:sldId id="261" r:id="rId8"/>
    <p:sldId id="262" r:id="rId9"/>
    <p:sldId id="266" r:id="rId10"/>
    <p:sldId id="289" r:id="rId11"/>
    <p:sldId id="290" r:id="rId12"/>
    <p:sldId id="291" r:id="rId13"/>
    <p:sldId id="292" r:id="rId14"/>
    <p:sldId id="293" r:id="rId15"/>
    <p:sldId id="295" r:id="rId16"/>
    <p:sldId id="297" r:id="rId17"/>
    <p:sldId id="301" r:id="rId18"/>
    <p:sldId id="302" r:id="rId19"/>
    <p:sldId id="303" r:id="rId20"/>
    <p:sldId id="304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306" r:id="rId38"/>
    <p:sldId id="307" r:id="rId39"/>
    <p:sldId id="28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4632" cy="283574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Технології інклюзивного навчання</a:t>
            </a:r>
            <a:endParaRPr lang="ru-RU" dirty="0"/>
          </a:p>
        </p:txBody>
      </p:sp>
      <p:pic>
        <p:nvPicPr>
          <p:cNvPr id="1026" name="Picture 2" descr="Як відкрити інклюзивний клас у школі? Рекомендації від МОН - новини освіти  | «Освіторія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4824536" cy="3129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>
              <a:buNone/>
            </a:pPr>
            <a:endParaRPr lang="uk-UA" b="1" i="1" dirty="0" smtClean="0"/>
          </a:p>
          <a:p>
            <a:pPr marL="0" indent="457200">
              <a:buNone/>
            </a:pPr>
            <a:r>
              <a:rPr lang="uk-UA" b="1" i="1" dirty="0" smtClean="0"/>
              <a:t>Групова </a:t>
            </a:r>
            <a:r>
              <a:rPr lang="uk-UA" b="1" i="1" dirty="0"/>
              <a:t>навчальна діяльність</a:t>
            </a:r>
            <a:r>
              <a:rPr lang="uk-UA" dirty="0"/>
              <a:t> – це форма організації навчання в малих групах </a:t>
            </a:r>
            <a:r>
              <a:rPr lang="uk-UA" dirty="0" smtClean="0"/>
              <a:t>учнів + включення учня з ООП у ці групи, які </a:t>
            </a:r>
            <a:r>
              <a:rPr lang="uk-UA" dirty="0"/>
              <a:t>об’єднані загальною навчальною метою при опосередкованому керівництві </a:t>
            </a:r>
            <a:r>
              <a:rPr lang="uk-UA" dirty="0" smtClean="0"/>
              <a:t>вчителя, асистента у </a:t>
            </a:r>
            <a:r>
              <a:rPr lang="uk-UA" dirty="0"/>
              <a:t>співпраці з </a:t>
            </a:r>
            <a:r>
              <a:rPr lang="uk-UA" dirty="0" smtClean="0"/>
              <a:t>іншими учнями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5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5900" dirty="0" smtClean="0"/>
              <a:t>Переваги </a:t>
            </a:r>
            <a:r>
              <a:rPr lang="uk-UA" sz="5900" dirty="0"/>
              <a:t>групової навчальної </a:t>
            </a:r>
            <a:r>
              <a:rPr lang="uk-UA" sz="5900" dirty="0" smtClean="0"/>
              <a:t>діяльності</a:t>
            </a:r>
          </a:p>
          <a:p>
            <a:pPr marL="0" indent="0" algn="ctr">
              <a:buNone/>
            </a:pPr>
            <a:endParaRPr lang="ru-RU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збільшується обсяг виконаної роботи за певний час; це досягається завдяки специфічному добору завдань для роботи в мікрогрупі, що в порівнянні з фронтальною та індивідуальною формами навчальної діяльності справді має значно більший обсяг;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висока результативність у засвоєнні знань і формуванні умінь, що досягається шляхом забезпечення активності кожного окремого учня завдяки спеціально організованій взаємодії в мікрогрупі;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формуються вміння співпрацювати;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формуються мотиви навчання, розвиваються гуманні взаємини людей;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розвивається навчальна діяльність, а саме: утворюються такі компоненти навчальної діяльності, як планування, самоконтроль, самооцінка.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577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949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457200" algn="just">
              <a:buNone/>
            </a:pPr>
            <a:endParaRPr lang="uk-UA" sz="4400" b="1" dirty="0" smtClean="0"/>
          </a:p>
          <a:p>
            <a:pPr marL="0" indent="457200" algn="just">
              <a:buNone/>
            </a:pPr>
            <a:r>
              <a:rPr lang="uk-UA" sz="4400" b="1" dirty="0" smtClean="0"/>
              <a:t>Мета </a:t>
            </a:r>
            <a:r>
              <a:rPr lang="uk-UA" sz="4400" b="1" dirty="0"/>
              <a:t>технології</a:t>
            </a:r>
            <a:r>
              <a:rPr lang="uk-UA" sz="4400" dirty="0"/>
              <a:t> –</a:t>
            </a:r>
            <a:r>
              <a:rPr lang="uk-UA" sz="4400" dirty="0" smtClean="0"/>
              <a:t> </a:t>
            </a:r>
            <a:r>
              <a:rPr lang="uk-UA" sz="4400" dirty="0"/>
              <a:t>розвиток дитини як суб’єкта навчальної діяльності. </a:t>
            </a:r>
            <a:endParaRPr lang="uk-UA" sz="4400" dirty="0" smtClean="0"/>
          </a:p>
          <a:p>
            <a:pPr marL="0" indent="0" algn="ctr">
              <a:buNone/>
            </a:pPr>
            <a:r>
              <a:rPr lang="uk-UA" sz="4400" b="1" dirty="0" smtClean="0"/>
              <a:t>Завдання</a:t>
            </a:r>
            <a:r>
              <a:rPr lang="uk-UA" sz="4400" b="1" dirty="0"/>
              <a:t>:</a:t>
            </a:r>
            <a:endParaRPr lang="ru-RU" sz="4400" b="1" dirty="0"/>
          </a:p>
          <a:p>
            <a:pPr lvl="0"/>
            <a:r>
              <a:rPr lang="uk-UA" sz="4400" dirty="0"/>
              <a:t>навчити дітей співпраці при виконанні групових завдань;</a:t>
            </a:r>
            <a:endParaRPr lang="ru-RU" sz="4400" dirty="0"/>
          </a:p>
          <a:p>
            <a:pPr lvl="0"/>
            <a:r>
              <a:rPr lang="uk-UA" sz="4400" dirty="0"/>
              <a:t>стимулювати моральні переживання взаємного навчання, зацікавленості в успіхові товариша;</a:t>
            </a:r>
            <a:endParaRPr lang="ru-RU" sz="4400" dirty="0"/>
          </a:p>
          <a:p>
            <a:pPr lvl="0"/>
            <a:r>
              <a:rPr lang="uk-UA" sz="4400" dirty="0"/>
              <a:t>формувати комунікативні вміння школярів;</a:t>
            </a:r>
            <a:endParaRPr lang="ru-RU" sz="4400" dirty="0"/>
          </a:p>
          <a:p>
            <a:pPr lvl="0"/>
            <a:r>
              <a:rPr lang="uk-UA" sz="4400" dirty="0"/>
              <a:t>формувати рефлексивні компоненти навчальної діяльності: цілеспрямованість, планування, контроль, оцінювання;</a:t>
            </a:r>
            <a:endParaRPr lang="ru-RU" sz="4400" dirty="0"/>
          </a:p>
          <a:p>
            <a:pPr lvl="0"/>
            <a:r>
              <a:rPr lang="uk-UA" sz="4400" dirty="0"/>
              <a:t>поєднувати фронтальну, індивідуальну та групову форми навчальної діяльності.</a:t>
            </a:r>
            <a:endParaRPr lang="ru-RU" sz="4400" dirty="0"/>
          </a:p>
          <a:p>
            <a:pPr marL="0" indent="457200" algn="just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0391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714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Базові положення технології </a:t>
            </a:r>
            <a:r>
              <a:rPr lang="uk-UA" sz="2800" b="1" dirty="0"/>
              <a:t>групової навчальної </a:t>
            </a:r>
            <a:r>
              <a:rPr lang="uk-UA" sz="2800" b="1" dirty="0" smtClean="0"/>
              <a:t>діяльності:</a:t>
            </a:r>
            <a:endParaRPr lang="ru-RU" sz="2800" b="1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навчати учнів прийомів ділової співпраці;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забезпечувати спеціальний добір дітей у групи;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актуалізувати активність кожного учня;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поєднувати всі форми навчальної діяльності школярів на занятті.</a:t>
            </a:r>
            <a:endParaRPr lang="ru-RU" sz="2800" dirty="0"/>
          </a:p>
          <a:p>
            <a:pPr marL="0" indent="457200" algn="just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6041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33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5100" b="1" dirty="0" smtClean="0"/>
              <a:t>Зміст технології:</a:t>
            </a:r>
            <a:endParaRPr lang="ru-RU" sz="5100" b="1" dirty="0" smtClean="0"/>
          </a:p>
          <a:p>
            <a:pPr algn="just"/>
            <a:r>
              <a:rPr lang="uk-UA" sz="4400" dirty="0" smtClean="0"/>
              <a:t>найбільш </a:t>
            </a:r>
            <a:r>
              <a:rPr lang="uk-UA" sz="4400" dirty="0"/>
              <a:t>раціонально організовувати навчальні групи з 4-5 </a:t>
            </a:r>
            <a:r>
              <a:rPr lang="uk-UA" sz="4400" dirty="0" smtClean="0"/>
              <a:t>осіб;</a:t>
            </a:r>
          </a:p>
          <a:p>
            <a:pPr algn="just"/>
            <a:r>
              <a:rPr lang="uk-UA" sz="4400" dirty="0"/>
              <a:t>с</a:t>
            </a:r>
            <a:r>
              <a:rPr lang="uk-UA" sz="4400" dirty="0" smtClean="0"/>
              <a:t>клад групи - гетерогенний </a:t>
            </a:r>
            <a:r>
              <a:rPr lang="uk-UA" sz="4400" dirty="0"/>
              <a:t>за навчальними та психологічними можливостями </a:t>
            </a:r>
            <a:r>
              <a:rPr lang="uk-UA" sz="4400" dirty="0" smtClean="0"/>
              <a:t>дітей (у </a:t>
            </a:r>
            <a:r>
              <a:rPr lang="uk-UA" sz="4400" dirty="0"/>
              <a:t>групі повинен бути хоча б один сильний </a:t>
            </a:r>
            <a:r>
              <a:rPr lang="uk-UA" sz="4400" dirty="0" smtClean="0"/>
              <a:t>учень); </a:t>
            </a:r>
          </a:p>
          <a:p>
            <a:pPr algn="just"/>
            <a:r>
              <a:rPr lang="uk-UA" sz="4400" dirty="0"/>
              <a:t>г</a:t>
            </a:r>
            <a:r>
              <a:rPr lang="uk-UA" sz="4400" dirty="0" smtClean="0"/>
              <a:t>рупу </a:t>
            </a:r>
            <a:r>
              <a:rPr lang="uk-UA" sz="4400" dirty="0"/>
              <a:t>слід формувати на основі особистісних переваг учнів, обрати консультанта, розподілити </a:t>
            </a:r>
            <a:r>
              <a:rPr lang="uk-UA" sz="4400" dirty="0" smtClean="0"/>
              <a:t>обов’язки</a:t>
            </a:r>
            <a:r>
              <a:rPr lang="uk-UA" sz="4400" dirty="0"/>
              <a:t>;</a:t>
            </a:r>
            <a:endParaRPr lang="uk-UA" sz="4400" dirty="0" smtClean="0"/>
          </a:p>
          <a:p>
            <a:pPr algn="just"/>
            <a:r>
              <a:rPr lang="uk-UA" sz="4400" dirty="0"/>
              <a:t>п</a:t>
            </a:r>
            <a:r>
              <a:rPr lang="uk-UA" sz="4400" dirty="0" smtClean="0"/>
              <a:t>ри </a:t>
            </a:r>
            <a:r>
              <a:rPr lang="uk-UA" sz="4400" dirty="0"/>
              <a:t>створенні групи необхідно брати до уваги психологічну єдність дітей, їхні бажання, потенціальні можливості для успішної навчальної діяльності. Робота проводиться за принципом </a:t>
            </a:r>
            <a:r>
              <a:rPr lang="uk-UA" sz="4400" dirty="0" smtClean="0"/>
              <a:t>рівноправності;</a:t>
            </a:r>
            <a:endParaRPr lang="ru-RU" sz="4400" dirty="0"/>
          </a:p>
          <a:p>
            <a:pPr algn="just"/>
            <a:r>
              <a:rPr lang="uk-UA" sz="4400" dirty="0"/>
              <a:t>п</a:t>
            </a:r>
            <a:r>
              <a:rPr lang="uk-UA" sz="4400" dirty="0" smtClean="0"/>
              <a:t>ід </a:t>
            </a:r>
            <a:r>
              <a:rPr lang="uk-UA" sz="4400" dirty="0"/>
              <a:t>час організації групової навчальної діяльності необхідно забезпечити активність кожного учня.</a:t>
            </a:r>
            <a:endParaRPr lang="ru-RU" sz="4400" dirty="0" smtClean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2843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61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600" b="1" dirty="0" smtClean="0"/>
              <a:t>Вимоги до вчителя:</a:t>
            </a:r>
            <a:endParaRPr lang="ru-RU" sz="3600" b="1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чітко формулювати пізнавальні завдання;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завдання мають бути проблемними, спонукати учнів до активності, до творчого мислення, до пошуку нових знань і нових способів дій;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уважно спостерігати за перебігом навчальної діяльності в малих групах;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зосередити увагу на діяльності слабких учнів;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заздалегідь інструктувати ланкових, спрямовувати їхню роботу в групі;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не створювати ніякого змагання на швидкість виконання завдань.</a:t>
            </a:r>
            <a:endParaRPr lang="ru-RU" sz="3600" dirty="0"/>
          </a:p>
          <a:p>
            <a:pPr algn="just">
              <a:buFontTx/>
              <a:buChar char="-"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3956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b="1" i="1" dirty="0"/>
              <a:t>Метод </a:t>
            </a:r>
            <a:r>
              <a:rPr lang="uk-UA" b="1" i="1" dirty="0" err="1" smtClean="0"/>
              <a:t>проєктів</a:t>
            </a:r>
            <a:r>
              <a:rPr lang="uk-UA" i="1" dirty="0" smtClean="0"/>
              <a:t> </a:t>
            </a:r>
            <a:r>
              <a:rPr lang="uk-UA" dirty="0"/>
              <a:t>(лат. </a:t>
            </a:r>
            <a:r>
              <a:rPr lang="en-US" i="1" dirty="0" err="1"/>
              <a:t>proectus</a:t>
            </a:r>
            <a:r>
              <a:rPr lang="en-US" dirty="0"/>
              <a:t> </a:t>
            </a:r>
            <a:r>
              <a:rPr lang="uk-UA" dirty="0"/>
              <a:t>– спрямований уперед) – технологія організування навчання, за якої учні здобувають знання, набувають умінь і навичок у процесі планування і виконання практичних завдань </a:t>
            </a:r>
            <a:r>
              <a:rPr lang="uk-UA" i="1" dirty="0"/>
              <a:t>–</a:t>
            </a:r>
            <a:r>
              <a:rPr lang="uk-UA" dirty="0"/>
              <a:t> проектів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b="1" dirty="0"/>
              <a:t>Мета</a:t>
            </a:r>
            <a:r>
              <a:rPr lang="uk-UA" dirty="0"/>
              <a:t> – створення педагогом умов для набуття учнем індивідуального досвіду </a:t>
            </a:r>
            <a:r>
              <a:rPr lang="uk-UA" dirty="0" err="1" smtClean="0"/>
              <a:t>проєктної</a:t>
            </a:r>
            <a:r>
              <a:rPr lang="uk-UA" dirty="0" smtClean="0"/>
              <a:t> </a:t>
            </a:r>
            <a:r>
              <a:rPr lang="uk-UA" dirty="0"/>
              <a:t>діяльності.</a:t>
            </a:r>
            <a:endParaRPr lang="ru-RU" dirty="0"/>
          </a:p>
          <a:p>
            <a:pPr marL="0" indent="45720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250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dirty="0"/>
              <a:t>Поняття «інформаційні технології навчання» виникло у 70-і рр. ХХ ст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dirty="0"/>
              <a:t>У науковій літературі термін </a:t>
            </a:r>
            <a:r>
              <a:rPr lang="uk-UA" b="1" i="1" dirty="0"/>
              <a:t>«нові інформаційні технології»</a:t>
            </a:r>
            <a:r>
              <a:rPr lang="uk-UA" dirty="0"/>
              <a:t> визначається як сукупність методів і технічних засобів збирання, організації, збереження, опрацювання, передачі й подання інформації, що розширює знання людей і розвиває їхні можливості щодо керування технічними й соціальними проблемами.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109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5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457200" algn="just">
              <a:buNone/>
            </a:pPr>
            <a:r>
              <a:rPr lang="uk-UA" b="1" dirty="0" smtClean="0"/>
              <a:t>Мета</a:t>
            </a:r>
            <a:r>
              <a:rPr lang="uk-UA" dirty="0" smtClean="0"/>
              <a:t> - </a:t>
            </a:r>
            <a:r>
              <a:rPr lang="uk-UA" dirty="0"/>
              <a:t>підготовка учнів до повноцінної життєдіяльності в інформаційному суспільстві.</a:t>
            </a:r>
            <a:endParaRPr lang="ru-RU" dirty="0"/>
          </a:p>
          <a:p>
            <a:pPr marL="0" indent="0" algn="ctr">
              <a:buNone/>
            </a:pPr>
            <a:r>
              <a:rPr lang="uk-UA" b="1" dirty="0"/>
              <a:t>Педагогічні завдання НІТ навчання:</a:t>
            </a:r>
            <a:endParaRPr lang="ru-RU" b="1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інтенсифікація всіх рівнів навчально-виховного процесу й підвищення його ефективності та якості;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побудова відкритої системи освіти, що забезпечує кожній дитині й дорослому власну траєкторію самоосвіти;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системна інтеграція предметних галузей знань;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розвиток творчого потенціалу учня, його здібностей до комунікативних дій;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розвиток умінь експериментально-дослідницької діяльності та культури навчальної діяльності;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формування інформаційної культури учнів;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реалізація соціального замовлення, обумовленого інформатизацією сучасного суспільства (підготовка фахівців у галузі інформатики та обчислювальної техніки; підготовка користувача засобів нових інформаційних технологій).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4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Зміст технології</a:t>
            </a:r>
            <a:endParaRPr lang="ru-RU" dirty="0"/>
          </a:p>
          <a:p>
            <a:pPr marL="0" indent="457200">
              <a:buNone/>
            </a:pPr>
            <a:r>
              <a:rPr lang="ru-RU" dirty="0"/>
              <a:t>До складу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входить: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являє</a:t>
            </a:r>
            <a:r>
              <a:rPr lang="ru-RU" dirty="0"/>
              <a:t> собою вид </a:t>
            </a:r>
            <a:r>
              <a:rPr lang="ru-RU" dirty="0" err="1"/>
              <a:t>використовуваної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програмне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предметне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науки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методичне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, порядку </a:t>
            </a:r>
            <a:r>
              <a:rPr lang="ru-RU" dirty="0" err="1"/>
              <a:t>застосування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lvl="0" algn="just">
              <a:buFont typeface="Calibri" pitchFamily="34" charset="0"/>
              <a:buChar char="–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9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в </a:t>
            </a:r>
            <a:r>
              <a:rPr lang="ru-RU" b="1" dirty="0" err="1"/>
              <a:t>інклюзії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методики,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комфортні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–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за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та </a:t>
            </a:r>
            <a:r>
              <a:rPr lang="ru-RU" dirty="0" err="1"/>
              <a:t>створених</a:t>
            </a:r>
            <a:r>
              <a:rPr lang="ru-RU" dirty="0"/>
              <a:t> умов,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бар'єрів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472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5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b="1" dirty="0"/>
              <a:t>Основні типи комп’ютерних </a:t>
            </a:r>
            <a:endParaRPr lang="uk-UA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 smtClean="0"/>
              <a:t>навчальних програм: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b="1" dirty="0" smtClean="0"/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Тренувальні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Наставницькі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Проблемні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Імітаційні та моделювальні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Ігрові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/>
              <a:t>5</a:t>
            </a:r>
            <a:r>
              <a:rPr lang="uk-UA" sz="3600" dirty="0" smtClean="0"/>
              <a:t>. </a:t>
            </a:r>
            <a:r>
              <a:rPr lang="uk-UA" sz="3600" smtClean="0"/>
              <a:t>Технології </a:t>
            </a:r>
            <a:r>
              <a:rPr lang="uk-UA" sz="3600" dirty="0"/>
              <a:t>інклюзивної </a:t>
            </a:r>
            <a:r>
              <a:rPr lang="uk-UA" sz="3600" dirty="0" smtClean="0"/>
              <a:t>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Технологія спільного викладання </a:t>
            </a:r>
            <a:endParaRPr lang="uk-UA" b="1" i="1" dirty="0" smtClean="0"/>
          </a:p>
          <a:p>
            <a:pPr marL="0" indent="0">
              <a:buNone/>
            </a:pPr>
            <a:r>
              <a:rPr lang="ru-RU" b="1" dirty="0" err="1" smtClean="0"/>
              <a:t>Спільне</a:t>
            </a:r>
            <a:r>
              <a:rPr lang="ru-RU" b="1" dirty="0" smtClean="0"/>
              <a:t> </a:t>
            </a:r>
            <a:r>
              <a:rPr lang="ru-RU" b="1" dirty="0" err="1"/>
              <a:t>викладання</a:t>
            </a:r>
            <a:r>
              <a:rPr lang="ru-RU" b="1" dirty="0"/>
              <a:t> </a:t>
            </a:r>
            <a:r>
              <a:rPr lang="ru-RU" dirty="0"/>
              <a:t>— одна з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інклюзивне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закладах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ідея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(</a:t>
            </a:r>
            <a:r>
              <a:rPr lang="ru-RU" dirty="0" err="1"/>
              <a:t>асистента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спеціального</a:t>
            </a:r>
            <a:r>
              <a:rPr lang="ru-RU" dirty="0"/>
              <a:t> педагога),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консультативну</a:t>
            </a:r>
            <a:r>
              <a:rPr lang="ru-RU" dirty="0"/>
              <a:t> та </a:t>
            </a:r>
            <a:r>
              <a:rPr lang="ru-RU" dirty="0" err="1"/>
              <a:t>наставницьку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педагогам закладу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асистенту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Залучені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/>
              <a:t>вчителем</a:t>
            </a:r>
            <a:r>
              <a:rPr lang="ru-RU" dirty="0"/>
              <a:t> на засадах партнерства та </a:t>
            </a:r>
            <a:r>
              <a:rPr lang="ru-RU" dirty="0" err="1"/>
              <a:t>співпраці</a:t>
            </a:r>
            <a:r>
              <a:rPr lang="ru-RU" dirty="0"/>
              <a:t>. Вони разом: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планують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узгоджують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уроці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узгоджують</a:t>
            </a:r>
            <a:r>
              <a:rPr lang="ru-RU" dirty="0"/>
              <a:t> мету, структуру уроку,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</a:t>
            </a:r>
            <a:r>
              <a:rPr lang="ru-RU" dirty="0" err="1"/>
              <a:t>рівноправна</a:t>
            </a:r>
            <a:r>
              <a:rPr lang="ru-RU" dirty="0"/>
              <a:t>. Вони </a:t>
            </a:r>
            <a:r>
              <a:rPr lang="ru-RU" dirty="0" err="1"/>
              <a:t>працюють</a:t>
            </a:r>
            <a:r>
              <a:rPr lang="ru-RU" dirty="0"/>
              <a:t> як </a:t>
            </a:r>
            <a:r>
              <a:rPr lang="ru-RU" dirty="0" err="1"/>
              <a:t>єдина</a:t>
            </a:r>
            <a:r>
              <a:rPr lang="ru-RU" dirty="0"/>
              <a:t> команда в </a:t>
            </a:r>
            <a:r>
              <a:rPr lang="ru-RU" dirty="0" err="1"/>
              <a:t>класі</a:t>
            </a:r>
            <a:r>
              <a:rPr lang="ru-RU" dirty="0"/>
              <a:t>, не </a:t>
            </a:r>
            <a:r>
              <a:rPr lang="ru-RU" dirty="0" err="1"/>
              <a:t>розмежовуючи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педагога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дітьми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потребами,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— 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241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0000"/>
                </a:solidFill>
                <a:latin typeface="verdana"/>
              </a:rPr>
              <a:t>Підтримуюче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викладання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84820"/>
            <a:ext cx="3168352" cy="326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415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Паралельне викладання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024336" cy="359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324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Альтернативне викладання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393072" cy="3511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Викладання в малих групах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939364" cy="323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977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Поперемінне викладання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531" y="2924944"/>
            <a:ext cx="3390637" cy="350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485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Викладання у команді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26" y="3284984"/>
            <a:ext cx="3907014" cy="302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63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b="1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плану, умов і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постановка </a:t>
            </a:r>
            <a:r>
              <a:rPr lang="ru-RU" dirty="0" err="1"/>
              <a:t>бажаних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Педагогічні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готові</a:t>
            </a:r>
            <a:r>
              <a:rPr lang="ru-RU" dirty="0"/>
              <a:t> до 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51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3600" dirty="0" smtClean="0"/>
              <a:t>Технологія </a:t>
            </a:r>
            <a:r>
              <a:rPr lang="uk-UA" sz="3600" dirty="0"/>
              <a:t>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endParaRPr lang="ru-RU" b="1" i="1" dirty="0" smtClean="0"/>
          </a:p>
          <a:p>
            <a:pPr marL="0" indent="457200" algn="just">
              <a:buNone/>
            </a:pPr>
            <a:r>
              <a:rPr lang="ru-RU" b="1" i="1" dirty="0" err="1" smtClean="0"/>
              <a:t>Розвивальне</a:t>
            </a:r>
            <a:r>
              <a:rPr lang="ru-RU" b="1" i="1" dirty="0" smtClean="0"/>
              <a:t> </a:t>
            </a:r>
            <a:r>
              <a:rPr lang="ru-RU" b="1" i="1" dirty="0" err="1"/>
              <a:t>навчання</a:t>
            </a:r>
            <a:r>
              <a:rPr lang="ru-RU" dirty="0"/>
              <a:t> </a:t>
            </a:r>
            <a:r>
              <a:rPr lang="uk-UA" b="1" i="1" dirty="0"/>
              <a:t>–</a:t>
            </a:r>
            <a:r>
              <a:rPr lang="uk-UA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організування</a:t>
            </a:r>
            <a:r>
              <a:rPr lang="ru-RU" dirty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як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зацікавленого</a:t>
            </a:r>
            <a:r>
              <a:rPr lang="ru-RU" dirty="0"/>
              <a:t> у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здатного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93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1.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(</a:t>
            </a:r>
            <a:r>
              <a:rPr lang="ru-RU" dirty="0" err="1"/>
              <a:t>індивідуалізації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і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інклюзивного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582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індивідуального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r>
              <a:rPr lang="ru-RU" b="1" dirty="0"/>
              <a:t> (</a:t>
            </a:r>
            <a:r>
              <a:rPr lang="ru-RU" b="1" dirty="0" err="1"/>
              <a:t>індивідуалізації</a:t>
            </a:r>
            <a:r>
              <a:rPr lang="ru-RU" b="1" dirty="0"/>
              <a:t>)</a:t>
            </a:r>
          </a:p>
          <a:p>
            <a:pPr marL="0" indent="0">
              <a:buNone/>
            </a:pPr>
            <a:r>
              <a:rPr lang="ru-RU" dirty="0"/>
              <a:t>Головне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–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Учитель повинен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для </a:t>
            </a:r>
            <a:r>
              <a:rPr lang="ru-RU" dirty="0" err="1"/>
              <a:t>дитини</a:t>
            </a:r>
            <a:r>
              <a:rPr lang="ru-RU" dirty="0"/>
              <a:t> з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 та самого </a:t>
            </a:r>
            <a:r>
              <a:rPr lang="ru-RU" dirty="0" err="1"/>
              <a:t>вчителя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принципу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424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 smtClean="0"/>
              <a:t>диференціації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Диференціація</a:t>
            </a:r>
            <a:r>
              <a:rPr lang="ru-RU" dirty="0"/>
              <a:t> за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Змішана</a:t>
            </a:r>
            <a:r>
              <a:rPr lang="ru-RU" dirty="0"/>
              <a:t> </a:t>
            </a:r>
            <a:r>
              <a:rPr lang="ru-RU" dirty="0" err="1"/>
              <a:t>диференціація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672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корекції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і </a:t>
            </a:r>
            <a:r>
              <a:rPr lang="ru-RU" b="1" dirty="0" err="1"/>
              <a:t>поведінкових</a:t>
            </a:r>
            <a:r>
              <a:rPr lang="ru-RU" b="1" dirty="0"/>
              <a:t> </a:t>
            </a:r>
            <a:r>
              <a:rPr lang="ru-RU" b="1" dirty="0" err="1" smtClean="0"/>
              <a:t>труднощів</a:t>
            </a:r>
            <a:r>
              <a:rPr lang="ru-RU" b="1" dirty="0"/>
              <a:t> (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логопедії</a:t>
            </a:r>
            <a:r>
              <a:rPr lang="ru-RU" b="1" dirty="0"/>
              <a:t>, </a:t>
            </a:r>
            <a:r>
              <a:rPr lang="ru-RU" b="1" dirty="0" err="1"/>
              <a:t>нейропсихології</a:t>
            </a:r>
            <a:r>
              <a:rPr lang="ru-RU" b="1" dirty="0"/>
              <a:t> та </a:t>
            </a:r>
            <a:r>
              <a:rPr lang="ru-RU" b="1" dirty="0" err="1"/>
              <a:t>спеціальної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	Система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мовного</a:t>
            </a:r>
            <a:r>
              <a:rPr lang="ru-RU" dirty="0"/>
              <a:t> слуху і </a:t>
            </a:r>
            <a:r>
              <a:rPr lang="ru-RU" dirty="0" err="1"/>
              <a:t>спілкування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вадами</a:t>
            </a:r>
            <a:r>
              <a:rPr lang="ru-RU" dirty="0"/>
              <a:t> слуху – </a:t>
            </a:r>
            <a:r>
              <a:rPr lang="ru-RU" dirty="0" err="1"/>
              <a:t>даний</a:t>
            </a:r>
            <a:r>
              <a:rPr lang="ru-RU" dirty="0"/>
              <a:t> метод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комунікацію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з проблемами слуху та </a:t>
            </a:r>
            <a:r>
              <a:rPr lang="ru-RU" dirty="0" err="1"/>
              <a:t>здоровими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Нейропсихологічний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–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злагодженої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структур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недорозвиненими</a:t>
            </a:r>
            <a:r>
              <a:rPr lang="ru-RU" dirty="0"/>
              <a:t> </a:t>
            </a:r>
            <a:r>
              <a:rPr lang="ru-RU" dirty="0" err="1"/>
              <a:t>психологічними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Закордонна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АВА –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вмінню</a:t>
            </a:r>
            <a:r>
              <a:rPr lang="ru-RU" dirty="0"/>
              <a:t> </a:t>
            </a:r>
            <a:r>
              <a:rPr lang="ru-RU" dirty="0" err="1"/>
              <a:t>висловлювати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потреби,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індивідуальному</a:t>
            </a:r>
            <a:r>
              <a:rPr lang="ru-RU" dirty="0"/>
              <a:t> та </a:t>
            </a:r>
            <a:r>
              <a:rPr lang="ru-RU" dirty="0" err="1"/>
              <a:t>груповому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728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корекції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і </a:t>
            </a:r>
            <a:r>
              <a:rPr lang="ru-RU" b="1" dirty="0" err="1"/>
              <a:t>поведінкових</a:t>
            </a:r>
            <a:r>
              <a:rPr lang="ru-RU" b="1" dirty="0"/>
              <a:t> </a:t>
            </a:r>
            <a:r>
              <a:rPr lang="ru-RU" b="1" dirty="0" err="1" smtClean="0"/>
              <a:t>труднощів</a:t>
            </a:r>
            <a:r>
              <a:rPr lang="ru-RU" b="1" dirty="0"/>
              <a:t> (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логопедії</a:t>
            </a:r>
            <a:r>
              <a:rPr lang="ru-RU" b="1" dirty="0"/>
              <a:t>, </a:t>
            </a:r>
            <a:r>
              <a:rPr lang="ru-RU" b="1" dirty="0" err="1"/>
              <a:t>нейропсихології</a:t>
            </a:r>
            <a:r>
              <a:rPr lang="ru-RU" b="1" dirty="0"/>
              <a:t> та </a:t>
            </a:r>
            <a:r>
              <a:rPr lang="ru-RU" b="1" dirty="0" err="1"/>
              <a:t>спеціальної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en-US" dirty="0"/>
              <a:t>TEACCH –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з аутизмом </a:t>
            </a:r>
            <a:r>
              <a:rPr lang="ru-RU" dirty="0" err="1"/>
              <a:t>освоїтися</a:t>
            </a:r>
            <a:r>
              <a:rPr lang="ru-RU" dirty="0"/>
              <a:t>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ААС –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та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– жести, картинки, </a:t>
            </a:r>
            <a:r>
              <a:rPr lang="ru-RU" dirty="0" err="1"/>
              <a:t>комунікатори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62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 smtClean="0"/>
              <a:t>навичок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Демонстрація</a:t>
            </a:r>
            <a:r>
              <a:rPr lang="ru-RU" dirty="0" smtClean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Соціалізація</a:t>
            </a:r>
            <a:r>
              <a:rPr lang="ru-RU" dirty="0"/>
              <a:t> в </a:t>
            </a:r>
            <a:r>
              <a:rPr lang="ru-RU" dirty="0" err="1"/>
              <a:t>груповій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83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оцінки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інклюзивного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endParaRPr lang="ru-RU" b="1" dirty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Інтегральна</a:t>
            </a:r>
            <a:r>
              <a:rPr lang="ru-RU" dirty="0" smtClean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підсумок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(</a:t>
            </a:r>
            <a:r>
              <a:rPr lang="ru-RU" dirty="0" err="1"/>
              <a:t>презентації</a:t>
            </a:r>
            <a:r>
              <a:rPr lang="ru-RU" dirty="0"/>
              <a:t>, </a:t>
            </a:r>
            <a:r>
              <a:rPr lang="ru-RU" dirty="0" err="1"/>
              <a:t>виставки</a:t>
            </a:r>
            <a:r>
              <a:rPr lang="ru-RU" dirty="0"/>
              <a:t>, портфоліо).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Диференційована</a:t>
            </a:r>
            <a:r>
              <a:rPr lang="ru-RU" dirty="0" smtClean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самоаналіз</a:t>
            </a:r>
            <a:r>
              <a:rPr lang="ru-RU" dirty="0"/>
              <a:t> 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усвідомленості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06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6064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літератури: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47738"/>
            <a:ext cx="7107389" cy="5217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6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6064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літератури: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54" y="1052736"/>
            <a:ext cx="8142905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1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51" y="1412776"/>
            <a:ext cx="8229600" cy="43251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uk-UA" sz="6000" dirty="0" smtClean="0"/>
              <a:t>Дякую за увагу!</a:t>
            </a:r>
            <a:endParaRPr lang="ru-RU" sz="6000" dirty="0"/>
          </a:p>
        </p:txBody>
      </p:sp>
      <p:sp>
        <p:nvSpPr>
          <p:cNvPr id="4" name="AutoShape 2" descr="ЯК ВЧИТИ ДІТЕЙ З ОСОБЛИВИМИ ОСВІТНІМИ ПОТРЕБАМИ В ІНКЛЮЗИВНОМУ КЛАСІ »  Школа №15 міста Хмельницьког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ЯК ВЧИТИ ДІТЕЙ З ОСОБЛИВИМИ ОСВІТНІМИ ПОТРЕБАМИ В ІНКЛЮЗИВНОМУ КЛАСІ »  Школа №15 міста Хмельницьког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42949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57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Ґрунтується на теоретичних ідеях і практичних напрацюваннях Л. Виготського, Л. </a:t>
            </a:r>
            <a:r>
              <a:rPr lang="uk-UA" dirty="0" err="1" smtClean="0"/>
              <a:t>Занкова</a:t>
            </a:r>
            <a:r>
              <a:rPr lang="uk-UA" dirty="0" smtClean="0"/>
              <a:t>, В.Давидова, Д. Ельконіна.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ru-RU" dirty="0"/>
              <a:t>На початку 30 </a:t>
            </a:r>
            <a:r>
              <a:rPr lang="ru-RU" dirty="0" err="1"/>
              <a:t>років</a:t>
            </a:r>
            <a:r>
              <a:rPr lang="ru-RU" dirty="0"/>
              <a:t> ХХ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smtClean="0"/>
              <a:t>Л</a:t>
            </a:r>
            <a:r>
              <a:rPr lang="ru-RU" dirty="0"/>
              <a:t>. </a:t>
            </a:r>
            <a:r>
              <a:rPr lang="ru-RU" dirty="0" err="1"/>
              <a:t>Виготський</a:t>
            </a:r>
            <a:r>
              <a:rPr lang="ru-RU" dirty="0"/>
              <a:t> </a:t>
            </a:r>
            <a:r>
              <a:rPr lang="ru-RU" dirty="0" err="1"/>
              <a:t>обґрунтував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і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зорієнтоване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b="1" dirty="0"/>
              <a:t>як на свою </a:t>
            </a:r>
            <a:r>
              <a:rPr lang="ru-RU" b="1" dirty="0" err="1"/>
              <a:t>пряму</a:t>
            </a:r>
            <a:r>
              <a:rPr lang="ru-RU" b="1" dirty="0"/>
              <a:t> й </a:t>
            </a:r>
            <a:r>
              <a:rPr lang="ru-RU" b="1" dirty="0" err="1"/>
              <a:t>безпосередню</a:t>
            </a:r>
            <a:r>
              <a:rPr lang="ru-RU" b="1" dirty="0"/>
              <a:t> </a:t>
            </a:r>
            <a:r>
              <a:rPr lang="ru-RU" b="1" dirty="0" smtClean="0"/>
              <a:t>мету.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136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b="1" dirty="0" smtClean="0"/>
              <a:t>«Зона найближчого розвитку» </a:t>
            </a:r>
            <a:r>
              <a:rPr lang="uk-UA" b="1" i="1" dirty="0" smtClean="0"/>
              <a:t>– </a:t>
            </a:r>
            <a:r>
              <a:rPr lang="uk-UA" dirty="0"/>
              <a:t>сукупність знань і прийомів діяльності, якими </a:t>
            </a:r>
            <a:r>
              <a:rPr lang="uk-UA" dirty="0" smtClean="0"/>
              <a:t>дитина </a:t>
            </a:r>
            <a:r>
              <a:rPr lang="uk-UA" dirty="0"/>
              <a:t>ще не володіє, але які може опанувати в найближчому </a:t>
            </a:r>
            <a:r>
              <a:rPr lang="uk-UA" dirty="0" smtClean="0"/>
              <a:t>майбутньому.</a:t>
            </a:r>
            <a:endParaRPr lang="uk-UA" b="1" i="1" dirty="0" smtClean="0"/>
          </a:p>
          <a:p>
            <a:pPr marL="0" indent="457200" algn="just">
              <a:buNone/>
            </a:pP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 smtClean="0"/>
              <a:t>дорослим</a:t>
            </a:r>
            <a:r>
              <a:rPr lang="ru-RU" dirty="0"/>
              <a:t>;</a:t>
            </a:r>
            <a:r>
              <a:rPr lang="ru-RU" dirty="0" smtClean="0"/>
              <a:t> яка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як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дорослим</a:t>
            </a:r>
            <a:r>
              <a:rPr lang="ru-RU" dirty="0"/>
              <a:t>, але не </a:t>
            </a:r>
            <a:r>
              <a:rPr lang="ru-RU" dirty="0" err="1"/>
              <a:t>проявляється</a:t>
            </a:r>
            <a:r>
              <a:rPr lang="ru-RU" dirty="0"/>
              <a:t> в рамках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62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Система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проваджуватися</a:t>
            </a:r>
            <a:r>
              <a:rPr lang="ru-RU" dirty="0"/>
              <a:t> на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вперед </a:t>
            </a:r>
            <a:r>
              <a:rPr lang="ru-RU" dirty="0" err="1"/>
              <a:t>швидкими</a:t>
            </a:r>
            <a:r>
              <a:rPr lang="ru-RU" dirty="0"/>
              <a:t> темпами;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провідне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</a:t>
            </a:r>
            <a:r>
              <a:rPr lang="ru-RU" dirty="0" err="1"/>
              <a:t>знанням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усвідомлено</a:t>
            </a:r>
            <a:r>
              <a:rPr lang="ru-RU" dirty="0"/>
              <a:t> </a:t>
            </a:r>
            <a:r>
              <a:rPr lang="ru-RU" dirty="0" err="1"/>
              <a:t>засвоювати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6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Одна з головних цілей навчання у початковій школі – </a:t>
            </a:r>
            <a:r>
              <a:rPr lang="uk-UA" b="1" dirty="0" smtClean="0"/>
              <a:t>«вміння навчатись»</a:t>
            </a:r>
          </a:p>
          <a:p>
            <a:pPr marL="0" indent="0" algn="just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мета </a:t>
            </a:r>
            <a:r>
              <a:rPr lang="ru-RU" dirty="0" err="1"/>
              <a:t>традиційної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–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, </a:t>
            </a:r>
            <a:r>
              <a:rPr lang="ru-RU" dirty="0" err="1"/>
              <a:t>писати</a:t>
            </a:r>
            <a:r>
              <a:rPr lang="ru-RU" dirty="0"/>
              <a:t>, </a:t>
            </a:r>
            <a:r>
              <a:rPr lang="ru-RU" dirty="0" err="1" smtClean="0"/>
              <a:t>рахувати</a:t>
            </a:r>
            <a:r>
              <a:rPr lang="ru-RU" dirty="0" smtClean="0"/>
              <a:t>, </a:t>
            </a:r>
            <a:r>
              <a:rPr lang="ru-RU" dirty="0"/>
              <a:t>то </a:t>
            </a:r>
            <a:r>
              <a:rPr lang="ru-RU" b="1" dirty="0"/>
              <a:t>мета </a:t>
            </a:r>
            <a:r>
              <a:rPr lang="ru-RU" b="1" dirty="0" err="1"/>
              <a:t>розвивального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розвивати</a:t>
            </a:r>
            <a:r>
              <a:rPr lang="ru-RU" dirty="0"/>
              <a:t> в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для </a:t>
            </a:r>
            <a:r>
              <a:rPr lang="ru-RU" dirty="0" err="1"/>
              <a:t>самовдосконалення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7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подавати</a:t>
            </a:r>
            <a:r>
              <a:rPr lang="ru-RU" dirty="0"/>
              <a:t> в </a:t>
            </a:r>
            <a:r>
              <a:rPr lang="ru-RU" b="1" dirty="0" err="1"/>
              <a:t>трьох</a:t>
            </a:r>
            <a:r>
              <a:rPr lang="ru-RU" b="1" dirty="0"/>
              <a:t> </a:t>
            </a:r>
            <a:r>
              <a:rPr lang="ru-RU" b="1" dirty="0" err="1"/>
              <a:t>площинах</a:t>
            </a:r>
            <a:r>
              <a:rPr lang="ru-RU" b="1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система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пронизують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предмета;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кожного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за </a:t>
            </a:r>
            <a:r>
              <a:rPr lang="ru-RU" dirty="0" err="1"/>
              <a:t>етапами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розробка</a:t>
            </a:r>
            <a:r>
              <a:rPr lang="ru-RU" dirty="0"/>
              <a:t> кожного конкретного уроку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0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Модель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smtClean="0"/>
              <a:t>з ООП </a:t>
            </a:r>
            <a:r>
              <a:rPr lang="ru-RU" dirty="0" err="1" smtClean="0"/>
              <a:t>мотивів</a:t>
            </a:r>
            <a:r>
              <a:rPr lang="ru-RU" dirty="0" smtClean="0"/>
              <a:t> до </a:t>
            </a:r>
            <a:r>
              <a:rPr lang="ru-RU" dirty="0" err="1" smtClean="0"/>
              <a:t>навчання</a:t>
            </a:r>
            <a:r>
              <a:rPr lang="ru-RU" dirty="0"/>
              <a:t>, позитивного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оволодіння</a:t>
            </a:r>
            <a:r>
              <a:rPr lang="ru-RU" dirty="0"/>
              <a:t> новою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спрямовану</a:t>
            </a:r>
            <a:r>
              <a:rPr lang="ru-RU" dirty="0"/>
              <a:t> на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засвоєного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 smtClean="0"/>
              <a:t>навичок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1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266</TotalTime>
  <Words>1515</Words>
  <Application>Microsoft Office PowerPoint</Application>
  <PresentationFormat>Экран (4:3)</PresentationFormat>
  <Paragraphs>173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Городская</vt:lpstr>
      <vt:lpstr>Технології інклюзивного навчання</vt:lpstr>
      <vt:lpstr>Технології інклюзивної освіти</vt:lpstr>
      <vt:lpstr>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3. Проєктна технологія</vt:lpstr>
      <vt:lpstr>4. Нові інформаційні технології в освіті</vt:lpstr>
      <vt:lpstr>4. Нові інформаційні технології в освіті</vt:lpstr>
      <vt:lpstr>4. Нові інформаційні технології в освіті</vt:lpstr>
      <vt:lpstr>4. Нові інформаційні технології в освіті</vt:lpstr>
      <vt:lpstr>5. Технології інклюзивної освіти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suvor</cp:lastModifiedBy>
  <cp:revision>27</cp:revision>
  <dcterms:created xsi:type="dcterms:W3CDTF">2021-04-01T15:11:42Z</dcterms:created>
  <dcterms:modified xsi:type="dcterms:W3CDTF">2023-12-18T18:57:18Z</dcterms:modified>
</cp:coreProperties>
</file>