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6"/>
  </p:notesMasterIdLst>
  <p:sldIdLst>
    <p:sldId id="257" r:id="rId3"/>
    <p:sldId id="259" r:id="rId4"/>
    <p:sldId id="289" r:id="rId5"/>
    <p:sldId id="302" r:id="rId6"/>
    <p:sldId id="327" r:id="rId7"/>
    <p:sldId id="292" r:id="rId8"/>
    <p:sldId id="291" r:id="rId9"/>
    <p:sldId id="296" r:id="rId10"/>
    <p:sldId id="294" r:id="rId11"/>
    <p:sldId id="295" r:id="rId12"/>
    <p:sldId id="297" r:id="rId13"/>
    <p:sldId id="293" r:id="rId14"/>
    <p:sldId id="303" r:id="rId15"/>
    <p:sldId id="298" r:id="rId16"/>
    <p:sldId id="304" r:id="rId17"/>
    <p:sldId id="299" r:id="rId18"/>
    <p:sldId id="305" r:id="rId19"/>
    <p:sldId id="300" r:id="rId20"/>
    <p:sldId id="306" r:id="rId21"/>
    <p:sldId id="288" r:id="rId22"/>
    <p:sldId id="307" r:id="rId23"/>
    <p:sldId id="308" r:id="rId24"/>
    <p:sldId id="310" r:id="rId25"/>
    <p:sldId id="311" r:id="rId26"/>
    <p:sldId id="309" r:id="rId27"/>
    <p:sldId id="312" r:id="rId28"/>
    <p:sldId id="313" r:id="rId29"/>
    <p:sldId id="301" r:id="rId30"/>
    <p:sldId id="283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285" r:id="rId44"/>
    <p:sldId id="286" r:id="rId4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3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24852A-2F5E-4A13-8982-3538387F8390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436B49-6D1E-487E-B822-24BAD405A5B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02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Титульная страница</a:t>
            </a:r>
            <a:endParaRPr lang="uk-UA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824BA8-3E11-409E-B44A-29748213B482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4FA535-10A4-4ACF-BFFB-D87EB9E53349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06B27C-63ED-4C21-8F6A-6F39DEF0F570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F3C7A2-4EF6-427E-9364-741E8777BA88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F2A4F5-079E-4AA5-8958-69B4A01E406D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F8121C-2DD5-44BE-AC66-C8525F5B5C88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0CB658-4DBD-4B81-82BC-ECB03B518712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CD91FD-A5BD-4D16-843A-F907387901E6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BEA2DA-8F90-4D24-A240-399D1A5FDBA2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2D6A3F-C6C9-4F24-9EC1-1ACA01CDF1CA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88A65B-16B0-4504-80BD-EF484B77A794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7B2CB0-2838-4978-AB7E-8963F789FE56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FE25A-0825-4BAF-B770-B8FBD1B0737B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517722-963F-444D-A327-457D85112E2D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A46FF0-20A3-45C5-8CF9-AFA52EA3A42C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9E781C-2BA6-4E69-98C1-97E936A1B2FC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C88AEB-3D5D-4682-B29F-031104FD244F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61CAEA-35A1-40FC-90D4-D42603399288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706E13-4049-468E-8923-AB0C4B85B738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9C2341-914A-4FA5-9513-1BBCAA277D86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E7F1D-3AA5-4012-8914-5FB3733FF57C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4F3846-F724-46D3-AA96-0541D7C470BB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8608D8-4C47-4815-8B09-6164B2AC7212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76C85-D733-4BDA-847C-0A4555E72639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F61556-9075-4F1B-AB1C-055C911DA5FB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9E2476-08D1-49CF-959C-EDFC67079E8A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908B90-9197-4B35-B7A5-2E8A07E2F952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CC20F3-EDCF-4892-BCFF-B18442F79B42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FC0034-1DF1-4788-AE84-A16F320A167C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7116C-D1EB-413A-9BE8-A3EF0189DE95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9FAEE0-1583-4EF6-8213-7197BED8BA78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F99AEA-C3E3-4BE9-AA6F-288D27FC8CCB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1CFC02-B1D3-40FC-A3B9-37AC9E489E55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72F051-DA26-4343-9150-47AD62A2A5EE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A00E95-D58C-46F4-B068-D94C2856A621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DF305D-97FF-401C-9481-E88B98DC1DD4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3FE5E5-50F6-4256-99BD-AD71CCDDCEBB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293153-6808-49C7-8532-65E31FDEA340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F0BDDB-8EE4-4A3D-B088-5D099E9D1E3F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0B2C1C-751E-4357-BB1C-AF115C6D6174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2A3E3-0BD1-489D-9140-5F1152CCE4F9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E407AE-7127-48A0-9BB6-11AD4BDAA74D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Внутренняя типовая страница</a:t>
            </a:r>
            <a:endParaRPr lang="uk-UA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46E295-2F9E-46D7-92C2-12853DBA0092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118F-421A-40B7-B889-0E3C3F57FFEC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E9E6-B8ED-4C86-9438-58D83D1EE93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13198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78CF-FE35-413C-A879-DCDBDD7F44A9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79B6-CB4D-4DBB-82BD-7C4F069C70D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46714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6078-8F17-4E5F-8E1B-7C35EE53C47E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E14D-EAAF-4422-BF0C-E3384EC60C8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50273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ED251-38FA-4CAB-8375-6BD0493252F7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9025-F271-4630-8544-AA59FC1C48F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551758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EA7F-A608-4CDE-87C0-5071C0B24ED9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A9BD9-86BE-49EB-ABEC-D9ECD995C5F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938161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F320-831C-4AD0-89A0-2DC9155140CB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9381-8417-4B15-8978-784D1C7C564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069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10C4-F466-4321-AB4C-8B9583D85707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A6C3C-7A26-4CCB-884B-0F022A8944A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61219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2A66D-609C-4A2E-BBB5-10B570A62789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D737-B3BE-4277-8F58-9078E07DDE1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32466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53C7-6EAE-4D7D-9088-A1885F6D13DD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2765-D44D-482C-86FA-65ECEEB4B8F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987314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D04D-0E6A-446D-AF3A-1BB8D9941992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689A0-AA39-4003-B89F-9B5A8D4AA1D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337759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E869-4A2F-4587-9D10-69542F38488B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C04A-83DB-48A6-BE56-95F2991E3DE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15044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D934A-DFF0-4EA5-981C-7891199A741A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6ACBF-682C-4415-BDE6-60A1F42A4A1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177829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B5E8-8CF9-4FF8-B8CE-0179E1ADE97B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CE50-FFD5-4D4A-8AF6-E848A4D11F0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2193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1885-7EA5-470B-A6D9-A04B523086E1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ECE31-14B9-45BD-958C-C1E390B2CA0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75506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31E6-E004-4475-B172-6BE8CA53E8F2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D634-5BF3-4D69-810D-B63E0CA4DDA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9534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7919-BED8-4615-ADBF-F4CA51D7DC4E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18E1-FD99-400C-A467-97A9AE182B1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418439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A8C3-7D03-4BCA-86AF-6E17A2516A36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3531-347A-4DE9-A7AA-CA6860E6133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64310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16F3-A860-4BAC-B9B7-E4904FDE8C18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28622-8EA8-487D-BB7C-CD52873C1A6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6047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B455-8758-4A35-BD99-28BFCD0467F0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47A6-693D-4F35-B202-95BA0BC10D1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526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EF0D-7E91-490E-BC0C-B2C8232BAC8E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C522-3445-4ACC-8DFD-B2511B34822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1221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AE11-31F1-4B19-9637-212E1AFC642C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ADC3-16ED-4470-8D88-00667DDAC20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848278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A90A6-0828-4943-BB9B-894F9434900E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5EC0-6F47-48CE-B1F7-80AF4ED2964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045438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7E7F4C-4700-4F18-A72D-183D47B09C3F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395CBE-0F6F-4015-8A5B-A2BA20DF4CA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2051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B68741-30B5-4069-84D3-A7C68074D208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56A8C0-6ACC-4AC3-8272-C16165BD9D9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96"/>
          </a:solidFill>
          <a:ln w="19050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188913"/>
            <a:ext cx="8785225" cy="6480175"/>
          </a:xfrm>
          <a:prstGeom prst="rect">
            <a:avLst/>
          </a:prstGeom>
          <a:solidFill>
            <a:schemeClr val="bg1"/>
          </a:solidFill>
          <a:ln w="19050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263" y="1052513"/>
            <a:ext cx="7991475" cy="2232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психологічного впливу на особистість, маніпуляції та захист від них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3080" name="AutoShape 2" descr="data:image/jpeg;base64,/9j/4AAQSkZJRgABAQAAAQABAAD/2wCEAAkGBhQQEBQUEBQUFBQUFBQUFBUUFRQUFBUUFBUWFBQUFRQXHCYeFxwjGRUUHy8gIycpLCwsFh4xNTAqNSYrLCkBCQoKDgwOGg8PGiwcHh0pKSksKSwpKSksKSkpLSkpKSkpKSksKSkpKSwpLCkpKSwsLS0sLCksKSkpKSkpKSwpKv/AABEIAL0BCwMBIgACEQEDEQH/xAAcAAEAAQUBAQAAAAAAAAAAAAAABAIDBQYHAQj/xAA+EAABAwIDBQUECAUEAwAAAAABAAIDESEEEjEFBkFRYQcTInGBMpGhsRQjQlJicsHRM4KS4fAVorLxCCTC/8QAGQEBAAMBAQAAAAAAAAAAAAAAAAECAwQF/8QAJBEBAQACAQQCAgMBAAAAAAAAAAECEQMSITFBImETUQQycRT/2gAMAwEAAhEDEQA/AO2oiLhXEREBERAREQEREBEUfHbRjgYXzPbG0facQB/dJNiQi0eXti2e3N45Dl0ow+L8v91Hi7b9nkgEzNrxMdQPcT/gV+io26AixWwd6MPjmB+Gka8X8OjxSlasN+KyqrZoERFCRERAREQEREBERAREQEREBERAREQEREBERAREQEREBEVnG4tsMbpJDlYxpc48gBUoNf3632j2ZBmPileCImcz953Jo+Oi+edv70YjHPz4iQvIsNAAOQA0WQ363ndtHFvkuGDwxtOrWDSvU6nqVgO4sF0446iKjlpKoeOamfRjwHwVL8IaVV1TZG2pcLIJIJHRvHFp4VBoeYqBbSy+huzntGZtKPu5KNxDGjM3QPH32c+oXzi6BSdk7RkwsrZYXZZGGrXUBofX3KMpKPrtFpvZ/v8At2jHR+VsrbFramttbgX105dRXcly5Y6WERFCRERAREQEREBERAREQEREBERAREQEREBERAREQFzvtr2uYsCyJpoZ5KH8rBUj3lq6IuLdtc+fGRNraOK44Znkn5ZVfDyOax4alCb1KzGy9jGdzWtaXOc6gGgpzJ4Dqrey8MZHNaGk8qDnp+i67sHdwYSNtbyOaaniBQ2WmWWo048OqtaxO50bA2PO0SPqGAjwOe0ewHV1WmvwQLj4S0gkEEUIIsRRdClc6bH91Vxbh2slEeQFrSPZkMlKiuoA1pxUfbW7jsxfG3MXOLnc6nUrPDO+3Ry8eMk00yLYgJFiK8/+lb2pue6OPvWirB7VrjrTkuhwbJcWAluoHH5rMbLwVGOa8VBtQ3sdQrXJnOOe3D92tqnCYyOVpNGm96eE6j4H3L6i2djmzxMkYQQ5oNRcV40PnUL5q343f+h4otb7DhnZ+Ukinpddi7JdunEYXLSUmMND5HkZc1LRsubBtBw06q2Xyx257NXTfERFgCIiAiIgIiICIiAiIgIiICIiAiIgIiICIiAixO8m8sOAhMk7uYYwe0933Wj9dAuabK7apu/piIWPie+2Q5Xxt6E2eB1oevBaY8dy8ItdgJXHt6tyJ8TN3pfnfI4lwtRo+yPQUWdh7RnSkuyjuidB7TR1PHqtkwzw5ocL1uD0Vs8MuK6rTikym2vbr7mMwYDn0fLa9LN/KP1WV2hI/MwsBNwD5VU57qlW5bLK3bqwnSx8kFJS7JQlrWl1LuDS4tb1AzE+quUSWW6tPmUL+VUhpTqmHna7Q8aHmD1Cs4+ISRGoBtodD0Kwm6+yMSMWauzRGrRVxcWtzZm5jSpoKCpSIvjbL7b7N2bRMckr3MygigANWk11K23YexIsHA2GBuVjfeSdXOPElTmtoKBeq1y9OG3d2IiKqBERAREQEREBERAREQEREBERAREQEWK3h3jiwMWeY3NmMHtPPIdOZ4Lj28PaTi8SS1r+5jP2IjlNPxP9o/AdFphx3LujbsG1t68LhbTzMa77tcz/AOhtSPVaRtztqjZUYSIvP35fC30aLn1IXJZpuZqeahTTVW84sYjbI7f3omxs3eYh2ZxFBQANaB9kAaLH94osoqOuoVbH1AK0Q23djG0dTg4V9eK6RuvtOje6cbD2Og5Lj+xJvFStwcw+RC3PAY8tc036rrz4/wA3F9xTjz/Hn9V00SdV5ISVruH201sed5sNT5KfgdstmjD2mx0XjeHpq8S+6hSYiiqxOIqa8P8ALrVcPu1jsdj5XMIEERaGh7nBhBa11AG6k1N+FVGtp3qbZ3bO1nwQ5mitwXAXdk45QdSth3MxLZDmY7Mwsq01qSDTWtxqpWytzmR5u+PetcPDHIA8MrqA46rJbI2BDhARAzKHcKk06Cuinsyz5ZZcYyKIihzCIiAiK3iMQGNLnaD/ACiCnE4psYq80CwWO3mDgRHUfi/ssTtTHOmcSdOA5LGOso6teHZhwTXyS5drYtpJZLmHI/oFIwnaMIzlxIpTVw81q+09quaCB7/NaVtB7nkmt/mrY7vlXkwxnh9B7K3kgxP8KQE/dNj7lk182bB2i+GZpDiKG/8AnuXeN1tujExCpq8a9eqtY57j22zaIioqIiICIiAo20doMgifLKaMYCSf0HMk2Ulcm7W95i54wsZ8LKGSnF9Kgfygj1d0V8Meq6RWmb3b2SYydz3WrZo4MYNGj9TxK1p0hvQryWW6ph9gnmV2/Sq3JKSra9JQKo9yqmIUJHqPkVcYFaJo9vWoUiVhJcr2nrfyNitwiYW6OWmOC3TC+KJjhxa0/Bdv8a+Yx5V/bGJJwZZUNq4EuJoMo1BK2LAbtz4DBskc4SRuAf4Qaxh4BGauoNfQrTNqysmZ3LSHSZ2kCtgRahPCtadKr6HigAYGUFA0NobigFKe5cH8qYzO69urDLOYzccywkn0hpYw+MgU86re92tmSYeDLKQXFxccugrS1VYwO5sEM5mjBaSa5KjID+EcB0WeXJdemmfJbNCIiqyEREBERB4StR3txLJcoY6pjv4XUqXUFOR4LG727VlD3NfmDWfZoQ1zSbFrhZ2vFeR4el+ai3Tr4+HU6gR5BT+9+IUbFaFSmsDRQaarG7Yk+rNNaKjpka5tHxctCtemh49VnosBNJUiNxFfL3VVqbAEOpIxzCdKilhpTndb41zZy+WFbQj5cL21K2HdbeN+HkDmnwg31oRxBWGxEVNKG3p6KI2eluHzPNaWMdvpXCYkSRte24e0OHkRVXlq/ZpiS/ZkBOozt9GvcBTpRbQsb5ZCIigEREGN3h2y3B4aSd/2G2H3nGzG+pIXztjsS6Qve81c7xuPNzyS4+8roHbNvBmkjwjDZtJJPzOsxp8m1P8AMFzic+E+g+a7OLHWO1axUuquN9hWpVdh9lXQilM+iSBW3GygSGFW5xV3h1BqB5XSNypl8MjTwNv0UoTZAs1BiH91hWsNGvkLH/laakV4WBWIeLLJwThuCJ+02UtZ0L20J/pLytuK6t/xGU3qMLs19JnZDYOdl63NPXRfVeysaJ4IpRpJGx4/naHfqvljZTMrJH8gT7gaL6C7Jtod9smC9480R/kcaf7S1cPJ37uzkx6cMZftuCIqJpcrS7kCfcFgwVorGCxglZmb5Ecir6HgREQERRNqY4QxlxFeAGlSeqGt9msbzBz8RRzbNADa3BGub3+6ipACjRxgEnieq9lmoFXe69HGdM0sYiSp6KyyPMaKzNPeiR4lzXtIAIvmBtqCFDTVQo9oDFOdFAS6LvAyWVpIGQsJIjcPxWJ6HnVR94se36OGho/jfVUGjGtLSRyBU/HYx9wxrGg0rx00stc3hxrQ25v/AIFbGd0Z6mLCTPBbUH06WGp6rGucXPaBeppzqSoOLx9zlNv2Wxbj90zExz4skRxHvA0NLnSOB8IA0ArQkkgW6rq0823dd73V2R9EwcMPFrau/M4lzviVI2rtuHCszzyNYOAN3O/K0Xd6Bcp3g7WsRiHOiwLDC2pHeODXSGmtK+FvnfzWnYuWQtLp3ukdWoLnF5e4HVxOrbn4aJOHK96pub06DvB23tjZXCw1JNGmarTx8Xdt4eqwOG7dMYPbhw7/AEkYfeHH5Lne0MR3srnCgbWwFh1IHUqw+aml1aYQvl3XdXtmixU0cE8LopJHBjSw95GXnQGwc3zoQukL5y7HdmGfa0bqVbA18zvPLkZ/ueD6L6NWHJJL2I+XsftN+KxL5pDV0kjnHpU1A8gKD0VM/wDD9fkFA2XJUnpmU/Efw2+ZXZPCrGOC9YaKpwQBQLT21UaVlipb20Vp+ltEEaF6vYhuZnUXUOJymxPUIT8O/MAfvBV95/67m8pmu/2PH7KJs91AW/ddbyNwq8S6mYcDdTbqNOObyi4w0wsnl8yB+q6p/wCP+0s0OJhJ9lzJAPzAsd/xauY4VlcLN+Rx91Ctm7CdoZNolnCWGRvq2kg+DXLK4/Cuj+TlvLGfqPoNYreHF5Iso1fbybxPyHqp+MxQjY550aK05ngPU0WtSzGc+OlSadGjgB5LmZ8eO7tld3GUjceBdb0ABWWVmFrWNAFA0CgVuTacbftA9BdNK5byu0pFhsRt0j2QAOZuoTdoTyn6sPI5tGVv9RoPioWnHffZsyi7RwAmjLHWrcEagjQqvBNeGDvKZuNDXyudVfRn4c6xbHROLXatNFDfOStl34MbMjnENNwSTSwpSvxWh4neSNtmAvJrQaA06qZhfMd+Gc6ZayzWUvqVCxWKyrDbR3glEQLQASRUNrlDdTmdTjw96wk+8ge5tO9tYgUoa0BqXXdw4K849ze0f9Ml1psMm0nPHgvelainlVariWmdzy/PRpAowak29o6DjWmnmFkHbaaGgRhrALUdUtaKWtat6mvVRMRtCrMocM2paAA3z8JK6MePDD3tx5c2fLdX4xCg2Y1oOU1dWlQKkUFTQu081lINn5wXPJJNC6jvtDl5LFwTUuHNdn4NvfoKk69FcijyEyZ4w818JFSK6utYFThlerWkc2umdN0fTe5kew18LQKH7TtdeVT81TtB2ZuRvjeSMx5V4k6ACth8FRi8Pkf3j8r8xJo01rXU1rT0U7AOzeyAQbMY2pIJPECtT0C0mdnx/SJMZvK+2Cm2Q4OLc7KtrWpLdNdfVWodjSvc1rWFznEBrW+IknQUF10zZHZjisU4PmYIG0oXTeJ5b0iHH81F0ndbcPD7P8TAXykUMr7uoeDRoweV+ZKxz5JJ2Vxnbuw/ZNuQ7Z2Gc+cUnnILharI2+wwnnUlx8wOC3xEXLbu7S+TcBHlllHT9VOxJ8DfVW3tHfylunjp5ZxRXMXo0dF3qoYCtSzhuqqxEuUW1UJkdblQPZcbUUC8hmXpjqo5FFCFLm0eeWo8iruaiodqOmvToj0E2B3jB+8Mp8xcfqmLk8SjRSW8qH3GquYgEvNLpfC2F1WZwjqYaXrG/wDRVdmOL7va2EI4zBn9YLP/AKUGGekZb95pafVW8MO6cHMq1zSCHAkOBFwQ4XB8lOvjI05splnv/H0htvG964tHsMNPzPFifIX9VBYCFqu4e9hxbe7mNZYwL/fb989efn1W2vNFxWWXu6MNdPYcTRVRQkkVdlHEgAup0rZWHymnJeQQl72gPo0mh0Jvy61Re+GzYTY8IAcG5+Ic8lx86Gw9AsirWGgEbA0VIApU6nqrqiuK3YtG3u7Rxhpjh8MwSTNHjca5IyRUNoLudQg0qAKhbyvnTfHabBjMTKRkDpn0joe8Dh4XHWgOYEmthVacUm93uhRtrbGJxMhkxEriRYMAuBXg2mVoVhuPiDRUfWUNXHxZQLCp4+WixeHjkxPiJyNdqGHxOFb5qX/Toso7BRQxgmOpA9p7srQ4caA1pouzGWzt4PydF/aDj8TJIGljnEAa6E++jQByCw2JxbmOpWtKEca8QsudpEtIcSa8GAAXt7Tr6U4qLh8UI3F3dspQC4FbfiAr7rlV7ei/fZksXh2TMBNwbhxFHNrSjaitfVa+A5p8RDaac/RZbEbUlkvRjfQ15cTyU7ZDsOZo3YmMvj8ImZmoTw7xrhSh45eNLG6pJZf2tbL4QMPDVgcH0FaHw0B40qstsfd6bFtLIIJHipqWtEYPKr3Wp6rumydz8DE1pgw8JBAc1xHeEjUEOfU8fis61oAoBQDQDT3LLPkl9G+zlWwOxcDxYp9BwjZQup+J9KA+QPmuibH3bw+EbTDxMZ+ICrz5vPiPvWSRY7LbfIiIoQIiIPlLDnxmvEH5gqTij8ArLD4/Q/Je7SfRegoxsnicrkjaBVYaK1VHxeIChCkyUVEDczi7gNFS2Ot3Wb8SqzPWwsFAszDK7zuqC8usBVUyVJuP+lW0ZSD5FBJGHygH31V9iuO5KhraKRUVQSvXFUEoMpu1tU4bFRSVoM2V35XWd+/oux/6gDxofVcGJXdtx91osXgocQ6aYl7aPaCwAPYS1wrlrqCsOWe2/HnJ2ql+JYdXU+HzWx7p4NjmukpmIdRrjXgLgcLV1U2DdDCsp9Sx5F6yfWGvm6qy8cYaAGgADQAAAeQCx2tlybmoqREVWQtD7Tt28K6GTF4huaRkLo4m1ytMshAa8htC51hqaUat02hj44InyzODI42lz3HQAa/9Lgu8O98u1Zi81bh2uPdRngzQOcOL3X8tOF9ePG2km7prMJeKGtA6tgG6A21CjyxAm96HU1N1kMfIKgDUC/RY6acMbXUmzRzK6fHYzs2pzV9kep0t816I+Juf80CYdpAvcm59VWUUVNKkYaXK4G1jW9wacCOIUNO8KDtPZZvh3lcI+waC7DkuqcmronE3JbU0PFovcX6QvlXBbQfE9r43Fr2GrXA0IIXe+z3fobRiLZKNxEYGcCwc3QSNHnYjgfMLn5MPcTK29ERYrCIiAiIg+UYD4xXjUfBe7QGaSnkqomjOCeaYyTIXvPCw816CiHjJqEMZc/JRXAR/if8AJexOLWl32n6eX9ypMEAYKnXiVAiPw5y533PALyOKxrrQ366q9NPmPReN0ooQBtCCdTQfurMwrKB5e7VXWOq6vBvzVMAu5x42Hlx/ZSL0hrVW2SlUxPqSqRqoSvF6pLl4jGlxAaCSdABUnyA1QeVX0B2ISE7LodGzyhvlRjv+Rcub7tdj2NxdHStGGjP2pQc5H4Ytf6sq7fujuuzZuGEEbnPAc55c+lS51K2GgsLLHkymtJjNIiLnWERaf2ob4f6dgXGM0nmrHDzBI8Un8ov5lqmTd0hzzta3xOOxP0HDuPcQu+vc37coPs9Q3QfiqeAWsucIY6CmZxsOQFm+75lR9mYQQszv9o3dxOY/tp515qPNPmNTqdOi7MZqLb6Z9qXvDQS49SVEjaXOzu/lH3R+6F+c/hBt1PPy5K5VSzVBKrxqtvcg8keQLKlslVSJqaoI2k2NK+5ELges5uXt04PHwy1IaHBr+sb/AAv+Br5gLV8RG5l61CvxTVAKJfXQXqwO421vpWz8PIbu7sMd+aPwOPqW19VnlxWaqwiIoSIiIPkuScg24GqubYbmc1g4kuPqf2CpyBXsUNXccgHvsvQURY2DMTwaKNUaefMbaKvEvo0AevqrDQqj0Lxzq+FvqeSSOoLcVVG2gQVNApQaKiV9qBeFyodJTggrjbQKokDVWWyEq283Qbf2d7sDaeNETswia10krm0ByiwAN6EuLR5VX0FsLc3CYEf+tAxjqUz0zSHzkdV3xWk9geyWMwUs4u+WUsPRkQFAPV7j7uS6gubkyu9LQREWSRERAXz32gbd/wBQ2o91fqMJWGPiC8HxuHOrq/0tXaN99rOwmzsTNH7ccTi3o4+EO9Ca+i+bsIcrWjk0yHq48St+KeyeV/G4kucQbAHTWwsPXj6rHYiWvhGp1PJv99FdkfQE66nzVjDMtmOrrn9At1Ld91ylPRegrw6+nzXrkHpNlHnk5K4DUev6oY+KCOIK6qtuG5FXHD5FWy7kgrbILtfXldWe57uo1Fden7q+ykg8Q9VYjcQ4sNwiHdewzaGfBSxk/wAOao6CRoP/ACa73rpS5B/4/OtjR1w/ymXX1ycn9l4IiKiR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pic>
        <p:nvPicPr>
          <p:cNvPr id="3081" name="Picture 2" descr="https://encrypted-tbn2.gstatic.com/images?q=tbn:ANd9GcQG2RhHDQ-4_nRJjpCCeFngPFXuNVgT4vpA1q8_K1pXmwsPHL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460750"/>
            <a:ext cx="5256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Почуття</a:t>
            </a: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які</a:t>
            </a: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відчувають</a:t>
            </a: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 УЧАСНИКИ ПОДІЙ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рятівник</a:t>
            </a: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171700" lvl="4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почуття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жалості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171700" lvl="4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бажання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допомогти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171700" lvl="4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власної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переваги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над жертвою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171700" lvl="4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велику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компетентність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силу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розум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більший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доступ до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ресурсів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"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він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більше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знає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про те, як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потрібно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діяти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"</a:t>
            </a:r>
          </a:p>
          <a:p>
            <a:pPr marL="2171700" lvl="4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поблажливісті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до того, кому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хоче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допомогти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171700" lvl="4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почуття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приємного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всесилля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всемогутності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по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відношенню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конкретної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ситуації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171700" lvl="4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впевненість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допомогти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171700" lvl="4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неможливість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відмовити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незручно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відмовити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допомозі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кинути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людину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без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допомоги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  <a:p>
            <a:pPr marL="2171700" lvl="4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відповідальність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ЗА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іншого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12292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19907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Почуття</a:t>
            </a: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які</a:t>
            </a: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відчувають</a:t>
            </a: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 УЧАСНИКИ ПОДІЙ: 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переслідувач</a:t>
            </a: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почуття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власної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правоти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благородного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обурення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і праведного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гніву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бажання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покарати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порушника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бажання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відновити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справедливість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ображене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самолюбство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переконаність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тільки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він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знає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як правильно</a:t>
            </a: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роздратування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на жертву і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тим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більше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рятівників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яких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сприймає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як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заважаючий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фактор (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рятівники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помиляються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адже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тільки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він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знає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як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потрібно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прямо зараз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поступити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!)</a:t>
            </a: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азарт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полювання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азарт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погоні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...</a:t>
            </a: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133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25538"/>
            <a:ext cx="2374900" cy="30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Сюжетна </a:t>
            </a: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лінія</a:t>
            </a: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Акт 1: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«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Жертва»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шукає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«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Рятівника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»,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на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якого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намагається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скинути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відповідальність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за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вирішення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своїх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проблем.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«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Жертві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»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вдається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то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пастка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закрилася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-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трикутник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утворився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14340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1182688"/>
            <a:ext cx="3430587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07950" y="115888"/>
            <a:ext cx="8856663" cy="66976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Петрових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біда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перестала</a:t>
            </a:r>
          </a:p>
          <a:p>
            <a:pPr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слухатися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Зовсім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рук</a:t>
            </a:r>
          </a:p>
          <a:p>
            <a:pPr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відбилася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підкажете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приборкати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?»,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надією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звертається</a:t>
            </a:r>
            <a:endParaRPr lang="ru-RU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сім'я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Петрових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Сидорових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Дві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ролі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визначилися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- «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Переслідувач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», батьки - «Жертва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».</a:t>
            </a:r>
          </a:p>
          <a:p>
            <a:pPr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Так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пороти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як сидорову козу, -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вигукує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сім'я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Сидорових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беручи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на себе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роль «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Рятівника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»,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- давно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пора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І нема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з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нею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панькатися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ми вам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гарантуємо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пару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раз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відлупцював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і буде як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шовкова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!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»</a:t>
            </a:r>
          </a:p>
          <a:p>
            <a:pPr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прочуханки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Петров-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молодший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тікає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з дому.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Петрови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шукають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кого б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звинуватити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події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Само собою,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винними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очах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виявляються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Сидорови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У праведному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гніві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починають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ходити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всім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знайомим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скаржитися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: «А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уявляєте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нам Сидорова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порадили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?»</a:t>
            </a: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15364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333375"/>
            <a:ext cx="2479675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Сюжетна </a:t>
            </a: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лінія</a:t>
            </a: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Акт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2: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«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Жертва»,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проблеми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якої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не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вирішуються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перетворюється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на «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Переслідувача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», і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починає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шукати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винних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у тому,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життя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не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вдалося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Винним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звичайно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ж,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виявляється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колишній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«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Рятівник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»,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на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якого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обрушується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гнів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і нападки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колишньої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«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Жертви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».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16388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1203325"/>
            <a:ext cx="314801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«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Я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бачила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як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він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її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цілував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... 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після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кафе, вони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сіли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таксі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кудись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поїхали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...», - ваша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подруга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ридає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у вас на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плечі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розповідаючи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який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мерзотник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її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бой-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френд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Крізь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сльози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також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починає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проступати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її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вимогливе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: «Скажи,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мені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тепер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робити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?»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У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пориві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праведного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гніву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вмовляєте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її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послати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хлопця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під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три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чорти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Хлопець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само собою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йде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правда не до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біса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а до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тієї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самої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дівчині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через яку і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розгорівся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весь сир-бор.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Через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кілька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днів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подивом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виявляєте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саме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винні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 тому,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ваша подруга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залишилася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одна.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Принаймні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в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цьому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переконана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вона і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більшість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ваших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спільних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знайомих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яким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вона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вже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встигла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виплакати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свою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версію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події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17412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0838"/>
            <a:ext cx="2287588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Сюжетна </a:t>
            </a: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лінія</a:t>
            </a: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Акт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3: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Колишній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«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Рятівник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»,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став «Жертвою»,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дивується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як же так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він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опинився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козлом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відпущення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цій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ситуації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1843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700213"/>
            <a:ext cx="45545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115888"/>
            <a:ext cx="8713787" cy="64785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«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У нас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бухоблік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налагоджений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з рук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геть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погано», -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скаржиться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директор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компанії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менеджеру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з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впровадження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бухгалтерської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системи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«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Не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хвилюйтеся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ми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гарантуємо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через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3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місяці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у вас все буде в порядку», -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обіцяє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менеджер,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відчуваючи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себе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рятівником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у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цій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ситуації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 «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Дуже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приємно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вирішення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цієї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проблеми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цілком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берете на себе», -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радісно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вигукує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директор,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підписуючи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контракт. Менеджеру при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цих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словах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стає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якось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ніяково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пояснювати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відповідальність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за результат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лежить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також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і на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компанії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замовника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Ця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«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сором'язливість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»,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зрозуміло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через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деякий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час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виходить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боком.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Впровадження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почалося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Замовник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який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не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чекав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йому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самому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необхідно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неабияк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попітніти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досягнення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результату, в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обуренні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: «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Наобіцяли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з три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короби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тепер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всю роботу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перекладають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на нас, результату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немає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і не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видно».</a:t>
            </a: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19460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0713"/>
            <a:ext cx="2160587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Сюжетна </a:t>
            </a: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лінія</a:t>
            </a: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Мораль: 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вам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пропонують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стати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рятівником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то,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швидше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за все для того,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щоб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було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кого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потім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звинуватити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разі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невдачі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 Тому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тричі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подумайте, перш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ніж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брати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на себе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відповідальність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за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чужі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проблеми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20484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За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фактом у всіх цих історіях «Жертва» не така вже й жертва, а скоріше досвідчений маніпулятор, який вішає на інших відповідальність за своє життя. А співчуття швидше заслуговує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«Рятівник»,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якому в більшості випадків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уготовлено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доля козла відпущення, якщо раптом щось в житті так званої «Жертви» піде не так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опинилися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цьому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трикутнику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то знайте,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Вам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доведеться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побувати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всіх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"кутах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",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і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перепробувати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всі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його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Ролі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21508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3284538"/>
            <a:ext cx="4752975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115888"/>
            <a:ext cx="8713787" cy="64785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Якщо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Ви запитаєте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оточуючих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Вас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людей</a:t>
            </a:r>
          </a:p>
          <a:p>
            <a:pPr indent="540000" algn="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про те, що для них є найважливішим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у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спілкуванні </a:t>
            </a: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з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іншими, чому вони надають особливого значення, </a:t>
            </a: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то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швидше за все, в якості відповіді Ви почуєте такі поняття, як довіру, чесність, відкритість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і</a:t>
            </a:r>
          </a:p>
          <a:p>
            <a:pPr indent="540000" algn="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толерантність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indent="540000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Але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в реальному житті і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на жаль в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нашій професійній повсякденності ми часто стикаємося з речами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протилежними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 Це відбувається тоді, коли людям необхідно відстояти власні інтереси або власну точку зору. </a:t>
            </a: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Доволі часто засобом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до якого вони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вдаються </a:t>
            </a:r>
            <a:r>
              <a:rPr lang="uk-UA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в таких випадках, є </a:t>
            </a:r>
            <a:r>
              <a:rPr lang="uk-UA" sz="2300" dirty="0">
                <a:solidFill>
                  <a:srgbClr val="0070C0"/>
                </a:solidFill>
                <a:cs typeface="Times New Roman" panose="02020603050405020304" pitchFamily="18" charset="0"/>
              </a:rPr>
              <a:t>маніпуляція</a:t>
            </a:r>
            <a:r>
              <a:rPr lang="uk-UA" sz="2300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4100" name="Picture 2" descr="Картинки по запросу манипуля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437063"/>
            <a:ext cx="15938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9913"/>
            <a:ext cx="15113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marL="536575" indent="-536575" algn="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трапиться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якщо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 ми </a:t>
            </a: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візьмемо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 наше </a:t>
            </a: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життя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 у </a:t>
            </a: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власні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 руки? </a:t>
            </a: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Відбудеться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щось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жахливе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: нам </a:t>
            </a: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нікого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 буде </a:t>
            </a: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звинувачувати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 за </a:t>
            </a: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нього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</a:p>
          <a:p>
            <a:pPr marL="536575" indent="-536575" algn="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endParaRPr lang="ru-RU" sz="28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36575" indent="-536575" algn="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endParaRPr lang="ru-RU" sz="28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36575" indent="-536575" algn="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endParaRPr lang="ru-RU" sz="28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36575" indent="-536575" algn="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Еріка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Джонг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</a:p>
          <a:p>
            <a:pPr marL="536575" indent="-536575" algn="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американський</a:t>
            </a:r>
            <a:r>
              <a:rPr lang="ru-RU" sz="2800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письменник</a:t>
            </a:r>
            <a:endParaRPr lang="ru-RU" sz="28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36575" indent="-536575" algn="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endParaRPr lang="ru-RU" sz="28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36575" indent="-536575" algn="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endParaRPr lang="ru-RU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36575" indent="-536575" algn="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endParaRPr lang="ru-RU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36575" indent="-536575" algn="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endParaRPr lang="ru-RU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36575" indent="-536575" algn="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endParaRPr lang="ru-RU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36575" indent="-536575" algn="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endParaRPr lang="uk-UA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22532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03425"/>
            <a:ext cx="28416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>
                <a:solidFill>
                  <a:srgbClr val="0070C0"/>
                </a:solidFill>
                <a:cs typeface="Times New Roman" panose="02020603050405020304" pitchFamily="18" charset="0"/>
              </a:rPr>
              <a:t>ЯК «ВИСКАКУВАТИ» З ТРИКУТНИКА?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457200" indent="-457200" algn="just" defTabSz="89217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0" algn="l"/>
                <a:tab pos="536575" algn="l"/>
              </a:tabLst>
              <a:defRPr/>
            </a:pP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Найголовніше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зрозуміти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, на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якій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Ролі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Ви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увійшли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в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трикутник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457200" indent="-457200" algn="just" defTabSz="89217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0" algn="l"/>
                <a:tab pos="536575" algn="l"/>
              </a:tabLst>
              <a:defRPr/>
            </a:pP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just" defTabSz="89217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0" algn="l"/>
                <a:tab pos="536575" algn="l"/>
              </a:tabLst>
              <a:defRPr/>
            </a:pP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just" defTabSz="89217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0" algn="l"/>
                <a:tab pos="536575" algn="l"/>
              </a:tabLst>
              <a:defRPr/>
            </a:pP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just" defTabSz="89217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0" algn="l"/>
                <a:tab pos="536575" algn="l"/>
              </a:tabLst>
              <a:defRPr/>
            </a:pP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just" defTabSz="89217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0" algn="l"/>
                <a:tab pos="536575" algn="l"/>
              </a:tabLst>
              <a:defRPr/>
            </a:pP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4572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У 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кожного з нас є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звичні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улюблені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Ролі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-входи в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подібні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трикутники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. У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людини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роботі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улюбленим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входом в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трикутник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- Роль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«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Переслідувача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» 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ну любить 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вона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відновлювати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справедливість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карати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дурнів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!), 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а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вдома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наприклад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типовий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улюблений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вхід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-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Роль 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«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Рятівника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».</a:t>
            </a:r>
            <a:endParaRPr lang="uk-UA" sz="23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2355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924175"/>
            <a:ext cx="40941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238125" y="257175"/>
            <a:ext cx="8712200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>
                <a:solidFill>
                  <a:srgbClr val="0070C0"/>
                </a:solidFill>
                <a:cs typeface="Times New Roman" panose="02020603050405020304" pitchFamily="18" charset="0"/>
              </a:rPr>
              <a:t>ЯК «ВИСКАКУВАТИ» З ТРИКУТНИКА?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2. Кожному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варто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знати "точки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слабкості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"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своєї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особистості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які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просто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змушують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нас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входити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в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ці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наші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улюблені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Ролі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24580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3189288"/>
            <a:ext cx="46513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>
                <a:solidFill>
                  <a:srgbClr val="0070C0"/>
                </a:solidFill>
                <a:cs typeface="Times New Roman" panose="02020603050405020304" pitchFamily="18" charset="0"/>
              </a:rPr>
              <a:t>ЯК «ВИСКАКУВАТИ» З ТРИКУТНИКА?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Необхідно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вивчати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зовнішні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чинники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які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заманюють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нас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туди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 defTabSz="892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В одних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чиясь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біда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чи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"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безпорадність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",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запит про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допомогу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захоплений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погляд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/ голос: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"О, великий!"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"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Тільки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ти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можеш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мені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допомогти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!"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"Я без тебе пропаду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!«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Ви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звичайно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впізнали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Рятівника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в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білому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одязі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3654425"/>
            <a:ext cx="1966912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>
                <a:solidFill>
                  <a:srgbClr val="0070C0"/>
                </a:solidFill>
                <a:cs typeface="Times New Roman" panose="02020603050405020304" pitchFamily="18" charset="0"/>
              </a:rPr>
              <a:t>ЯК «ВИСКАКУВАТИ» З ТРИКУТНИКА?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342900" indent="-342900" algn="just" defTabSz="892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В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інших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чиясь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помилка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дурість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несправедливість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некоректність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нечесність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. І вони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відважно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кидаються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відновлювати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справедливість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гармонію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потрапляючи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трикутник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у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ролі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Переслідувача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 algn="just" defTabSz="892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26628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557338"/>
            <a:ext cx="4175125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>
                <a:solidFill>
                  <a:srgbClr val="0070C0"/>
                </a:solidFill>
                <a:cs typeface="Times New Roman" panose="02020603050405020304" pitchFamily="18" charset="0"/>
              </a:rPr>
              <a:t>ЯК «ВИСКАКУВАТИ» З ТРИКУТНИКА?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342900" indent="-342900" algn="just" defTabSz="892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У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третіх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бути сигнал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від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навколишньої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реальності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ти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їй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не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потрібен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вона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небезпечна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вона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агресивна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вона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безсердечна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байдужа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до тебе,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твоїх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бажань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бід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),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вона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бідна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ресурсами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саме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для тебе,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саме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даний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момент .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любителі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побути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chemeClr val="tx1"/>
                </a:solidFill>
                <a:cs typeface="Times New Roman" panose="02020603050405020304" pitchFamily="18" charset="0"/>
              </a:rPr>
              <a:t>Жертвами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У 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кожного з нас є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свій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чинник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заманювання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якого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нам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дуже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важко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витримати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endParaRPr lang="uk-UA" sz="23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27652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031875"/>
            <a:ext cx="32766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234950" y="188913"/>
            <a:ext cx="8712200" cy="63357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>
                <a:solidFill>
                  <a:srgbClr val="0070C0"/>
                </a:solidFill>
                <a:cs typeface="Times New Roman" panose="02020603050405020304" pitchFamily="18" charset="0"/>
              </a:rPr>
              <a:t>ЯК «ВИСКАКУВАТИ» З ТРИКУТНИКА?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Замінити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ролі</a:t>
            </a:r>
            <a:r>
              <a:rPr lang="ru-RU" sz="2300" i="1" dirty="0">
                <a:solidFill>
                  <a:schemeClr val="tx1"/>
                </a:solidFill>
                <a:cs typeface="Times New Roman" panose="02020603050405020304" pitchFamily="18" charset="0"/>
              </a:rPr>
              <a:t> на </a:t>
            </a:r>
            <a:r>
              <a:rPr lang="ru-RU" sz="23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інші</a:t>
            </a: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Переслідувач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повинен стати для Вас 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Учителем: 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"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Наші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вороги, і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ті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хто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нам"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заважають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", є нашими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кращими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тренерами та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вчителями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23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Рятівник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Помічником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можна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- тренером, як у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фітнес-клубі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ви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робите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, а тренер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тренує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).</a:t>
            </a:r>
            <a:endParaRPr lang="ru-RU" sz="23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А Жертва - </a:t>
            </a:r>
            <a:r>
              <a:rPr lang="ru-RU" sz="2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Учнем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23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2867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1916113"/>
            <a:ext cx="29273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>
                <a:solidFill>
                  <a:srgbClr val="0070C0"/>
                </a:solidFill>
                <a:cs typeface="Times New Roman" panose="02020603050405020304" pitchFamily="18" charset="0"/>
              </a:rPr>
              <a:t>ЯК «ВИСКАКУВАТИ» З ТРИКУТНИКА?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Ви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зловили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себе на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ролі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Жертви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-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почніть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вчитися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Ви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зловили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себе на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ролі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Рятівника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- киньте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думки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про те,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той, "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хто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потребує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допомоги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"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немічний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слабкий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Приймаючи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такі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думки, Ви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робите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ведмежу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послугу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 Ви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робите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щось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ЗА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нього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 Ви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заважаєте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йому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навчитися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самостійно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чогось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важливого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нього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Не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можна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робити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нічого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за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іншу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людину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Ваше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бажання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допомогти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-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спокуса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жертва є Вашим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спокусником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і Ви,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фактично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є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спокусником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і провокатором для того, кому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прагнете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допомогти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29700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Слід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пам'ятати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«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трикутник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Карпмана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» -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тільки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модель. І як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кожна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модель, вона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описує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реальність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тільки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приблизно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Іноді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люди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просять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вашої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поради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не тому,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хочуть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перекласти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на вас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відповідальність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за результат, а тому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їм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потрібна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додаткова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інформація</a:t>
            </a:r>
            <a:r>
              <a:rPr 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.</a:t>
            </a:r>
            <a:endParaRPr lang="uk-UA" sz="2800" b="1" i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30724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549275"/>
            <a:ext cx="8712200" cy="612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i="1" dirty="0">
                <a:solidFill>
                  <a:srgbClr val="0070C0"/>
                </a:solidFill>
              </a:rPr>
              <a:t>1. Запитувати й слухати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i="1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prstClr val="black"/>
                </a:solidFill>
              </a:rPr>
              <a:t>Свідоме використання питань - один з центральних елементів спілкування.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03288"/>
            <a:ext cx="2608263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ЩО ТАКЕ МАНІПУЛЯЦІЯ?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Маніпуляція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вид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психологічного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впливу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майстерне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виконання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якого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веде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прихованого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порушення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іншої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людини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намірів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не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збігаються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її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актуально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існуючими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бажаннями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5124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111500"/>
            <a:ext cx="496887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549275"/>
            <a:ext cx="8712200" cy="612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i="1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i="1" dirty="0">
                <a:solidFill>
                  <a:srgbClr val="0070C0"/>
                </a:solidFill>
              </a:rPr>
              <a:t>2</a:t>
            </a:r>
            <a:r>
              <a:rPr lang="uk-UA" sz="2800" i="1" dirty="0">
                <a:solidFill>
                  <a:srgbClr val="0070C0"/>
                </a:solidFill>
              </a:rPr>
              <a:t>. Ігнорувати і </a:t>
            </a:r>
            <a:r>
              <a:rPr lang="uk-UA" sz="2800" i="1" dirty="0">
                <a:solidFill>
                  <a:srgbClr val="0070C0"/>
                </a:solidFill>
              </a:rPr>
              <a:t>продовжувати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i="1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i="1" dirty="0">
              <a:solidFill>
                <a:srgbClr val="0070C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prstClr val="black"/>
                </a:solidFill>
              </a:rPr>
              <a:t>Одна з найбільш стриманих реакцій на розпізнану маніпуляцію.  Здійснюється за допомогою: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паузи в розмові (міркування);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питання: "Може бути, ми все-таки продовжимо, ви згодні?";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підкреслення конструктивної пропозиції з вашого боку.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1196975"/>
            <a:ext cx="239712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549275"/>
            <a:ext cx="8712200" cy="612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prstClr val="black"/>
                </a:solidFill>
              </a:rPr>
              <a:t>Ця техніка найчастіше застосовується в ситуаціях, коли маніпулятор: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дозволяє собі дурний жарт або цинічне зауваження;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поводиться зневажливо;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намагається застигнути вас зненацька і нарощує темп;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тримає себе підкреслено не зацікавлено .</a:t>
            </a:r>
            <a:endParaRPr lang="uk-UA" sz="28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549275"/>
            <a:ext cx="8712200" cy="612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0070C0"/>
                </a:solidFill>
              </a:rPr>
              <a:t>3. </a:t>
            </a:r>
            <a:r>
              <a:rPr lang="ru-RU" sz="2800" i="1" dirty="0" err="1">
                <a:solidFill>
                  <a:srgbClr val="0070C0"/>
                </a:solidFill>
              </a:rPr>
              <a:t>Прикидатися</a:t>
            </a:r>
            <a:r>
              <a:rPr lang="ru-RU" sz="2800" i="1" dirty="0">
                <a:solidFill>
                  <a:srgbClr val="0070C0"/>
                </a:solidFill>
              </a:rPr>
              <a:t> простаком і "</a:t>
            </a:r>
            <a:r>
              <a:rPr lang="ru-RU" sz="2800" i="1" dirty="0" err="1">
                <a:solidFill>
                  <a:srgbClr val="0070C0"/>
                </a:solidFill>
              </a:rPr>
              <a:t>промотувати</a:t>
            </a:r>
            <a:r>
              <a:rPr lang="ru-RU" sz="2800" i="1" dirty="0">
                <a:solidFill>
                  <a:srgbClr val="0070C0"/>
                </a:solidFill>
              </a:rPr>
              <a:t> катушку назад"</a:t>
            </a:r>
            <a:endParaRPr lang="uk-UA" sz="2800" i="1" dirty="0">
              <a:solidFill>
                <a:srgbClr val="0070C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prstClr val="black"/>
                </a:solidFill>
              </a:rPr>
              <a:t>Якщо ви </a:t>
            </a:r>
            <a:r>
              <a:rPr lang="uk-UA" sz="2800" dirty="0" err="1">
                <a:solidFill>
                  <a:prstClr val="black"/>
                </a:solidFill>
              </a:rPr>
              <a:t>прикинетись</a:t>
            </a:r>
            <a:r>
              <a:rPr lang="uk-UA" sz="2800" dirty="0">
                <a:solidFill>
                  <a:prstClr val="black"/>
                </a:solidFill>
              </a:rPr>
              <a:t> простаком, то хоч і відреагуєте на спробу маніпуляції, але офіційно проінтерпретуєте її як непорозуміння </a:t>
            </a:r>
            <a:r>
              <a:rPr lang="uk-UA" sz="2800">
                <a:solidFill>
                  <a:prstClr val="black"/>
                </a:solidFill>
              </a:rPr>
              <a:t>або невелике </a:t>
            </a:r>
            <a:r>
              <a:rPr lang="uk-UA" sz="2800" dirty="0">
                <a:solidFill>
                  <a:prstClr val="black"/>
                </a:solidFill>
              </a:rPr>
              <a:t>замішання з вашого боку.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133600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549275"/>
            <a:ext cx="8712200" cy="612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prstClr val="black"/>
                </a:solidFill>
              </a:rPr>
              <a:t>Ця техніка найчастіше застосовується в ситуаціях, коли маніпулятор</a:t>
            </a:r>
            <a:r>
              <a:rPr lang="uk-UA" sz="2800" dirty="0">
                <a:solidFill>
                  <a:prstClr val="black"/>
                </a:solidFill>
              </a:rPr>
              <a:t>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н</a:t>
            </a:r>
            <a:r>
              <a:rPr lang="uk-UA" sz="2800" dirty="0">
                <a:solidFill>
                  <a:prstClr val="black"/>
                </a:solidFill>
              </a:rPr>
              <a:t>амагається застати вас зненацька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prstClr val="black"/>
                </a:solidFill>
              </a:rPr>
              <a:t>відволікає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вас </a:t>
            </a:r>
            <a:r>
              <a:rPr lang="ru-RU" sz="2800" dirty="0" err="1">
                <a:solidFill>
                  <a:prstClr val="black"/>
                </a:solidFill>
              </a:rPr>
              <a:t>від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дійсного</a:t>
            </a:r>
            <a:r>
              <a:rPr lang="ru-RU" sz="2800" dirty="0">
                <a:solidFill>
                  <a:prstClr val="black"/>
                </a:solidFill>
              </a:rPr>
              <a:t> предмета </a:t>
            </a:r>
            <a:r>
              <a:rPr lang="ru-RU" sz="2800" dirty="0" err="1">
                <a:solidFill>
                  <a:prstClr val="black"/>
                </a:solidFill>
              </a:rPr>
              <a:t>обговорення</a:t>
            </a:r>
            <a:r>
              <a:rPr lang="ru-RU" sz="2800" dirty="0">
                <a:solidFill>
                  <a:prstClr val="black"/>
                </a:solidFill>
              </a:rPr>
              <a:t>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prstClr val="black"/>
                </a:solidFill>
              </a:rPr>
              <a:t>хоче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продовжити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обговорення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незважаючи</a:t>
            </a:r>
            <a:r>
              <a:rPr lang="ru-RU" sz="2800" dirty="0">
                <a:solidFill>
                  <a:prstClr val="black"/>
                </a:solidFill>
              </a:rPr>
              <a:t> на </a:t>
            </a:r>
            <a:r>
              <a:rPr lang="ru-RU" sz="2800" dirty="0" err="1">
                <a:solidFill>
                  <a:prstClr val="black"/>
                </a:solidFill>
              </a:rPr>
              <a:t>якусь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досягнуту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домовленість</a:t>
            </a:r>
            <a:r>
              <a:rPr lang="ru-RU" sz="2800" dirty="0">
                <a:solidFill>
                  <a:prstClr val="black"/>
                </a:solidFill>
              </a:rPr>
              <a:t>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prstClr val="black"/>
                </a:solidFill>
              </a:rPr>
              <a:t>намагається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викликати</a:t>
            </a:r>
            <a:r>
              <a:rPr lang="ru-RU" sz="2800" dirty="0">
                <a:solidFill>
                  <a:prstClr val="black"/>
                </a:solidFill>
              </a:rPr>
              <a:t> у вас </a:t>
            </a:r>
            <a:r>
              <a:rPr lang="ru-RU" sz="2800" dirty="0" err="1">
                <a:solidFill>
                  <a:prstClr val="black"/>
                </a:solidFill>
              </a:rPr>
              <a:t>почуття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провини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549275"/>
            <a:ext cx="8712200" cy="612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0070C0"/>
                </a:solidFill>
              </a:rPr>
              <a:t>4. "</a:t>
            </a:r>
            <a:r>
              <a:rPr lang="ru-RU" sz="2800" i="1" dirty="0" err="1">
                <a:solidFill>
                  <a:srgbClr val="0070C0"/>
                </a:solidFill>
              </a:rPr>
              <a:t>Заїжджена</a:t>
            </a: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err="1">
                <a:solidFill>
                  <a:srgbClr val="0070C0"/>
                </a:solidFill>
              </a:rPr>
              <a:t>платівка</a:t>
            </a:r>
            <a:r>
              <a:rPr lang="ru-RU" sz="2800" i="1" dirty="0">
                <a:solidFill>
                  <a:srgbClr val="0070C0"/>
                </a:solidFill>
              </a:rPr>
              <a:t>"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	Треба </a:t>
            </a:r>
            <a:r>
              <a:rPr lang="ru-RU" sz="2800" dirty="0" err="1">
                <a:solidFill>
                  <a:prstClr val="black"/>
                </a:solidFill>
              </a:rPr>
              <a:t>тільки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знов</a:t>
            </a:r>
            <a:r>
              <a:rPr lang="ru-RU" sz="2800" dirty="0">
                <a:solidFill>
                  <a:prstClr val="black"/>
                </a:solidFill>
              </a:rPr>
              <a:t> і </a:t>
            </a:r>
            <a:r>
              <a:rPr lang="ru-RU" sz="2800" dirty="0" err="1">
                <a:solidFill>
                  <a:prstClr val="black"/>
                </a:solidFill>
              </a:rPr>
              <a:t>знов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повторювати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чого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хочете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	У </a:t>
            </a:r>
            <a:r>
              <a:rPr lang="ru-RU" sz="2800" dirty="0" err="1">
                <a:solidFill>
                  <a:prstClr val="black"/>
                </a:solidFill>
              </a:rPr>
              <a:t>певний</a:t>
            </a:r>
            <a:r>
              <a:rPr lang="ru-RU" sz="2800" dirty="0">
                <a:solidFill>
                  <a:prstClr val="black"/>
                </a:solidFill>
              </a:rPr>
              <a:t> момент вам все-таки </a:t>
            </a:r>
            <a:r>
              <a:rPr lang="ru-RU" sz="2800" dirty="0" err="1">
                <a:solidFill>
                  <a:prstClr val="black"/>
                </a:solidFill>
              </a:rPr>
              <a:t>вдасться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змусити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маніпулятора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говорити</a:t>
            </a:r>
            <a:r>
              <a:rPr lang="ru-RU" sz="2800" dirty="0">
                <a:solidFill>
                  <a:prstClr val="black"/>
                </a:solidFill>
              </a:rPr>
              <a:t> на </a:t>
            </a:r>
            <a:r>
              <a:rPr lang="ru-RU" sz="2800" dirty="0" err="1">
                <a:solidFill>
                  <a:prstClr val="black"/>
                </a:solidFill>
              </a:rPr>
              <a:t>потрібну</a:t>
            </a:r>
            <a:r>
              <a:rPr lang="ru-RU" sz="2800" dirty="0">
                <a:solidFill>
                  <a:prstClr val="black"/>
                </a:solidFill>
              </a:rPr>
              <a:t> вам тему. </a:t>
            </a:r>
            <a:r>
              <a:rPr lang="ru-RU" sz="2800" dirty="0">
                <a:solidFill>
                  <a:prstClr val="black"/>
                </a:solidFill>
              </a:rPr>
              <a:t>Але </a:t>
            </a:r>
            <a:r>
              <a:rPr lang="ru-RU" sz="2800" dirty="0">
                <a:solidFill>
                  <a:prstClr val="black"/>
                </a:solidFill>
              </a:rPr>
              <a:t>з </a:t>
            </a:r>
            <a:r>
              <a:rPr lang="ru-RU" sz="2800" dirty="0" err="1">
                <a:solidFill>
                  <a:prstClr val="black"/>
                </a:solidFill>
              </a:rPr>
              <a:t>моральної</a:t>
            </a:r>
            <a:r>
              <a:rPr lang="ru-RU" sz="2800" dirty="0">
                <a:solidFill>
                  <a:prstClr val="black"/>
                </a:solidFill>
              </a:rPr>
              <a:t> точки </a:t>
            </a:r>
            <a:r>
              <a:rPr lang="ru-RU" sz="2800" dirty="0" err="1">
                <a:solidFill>
                  <a:prstClr val="black"/>
                </a:solidFill>
              </a:rPr>
              <a:t>зору</a:t>
            </a:r>
            <a:r>
              <a:rPr lang="ru-RU" sz="2800" dirty="0">
                <a:solidFill>
                  <a:prstClr val="black"/>
                </a:solidFill>
              </a:rPr>
              <a:t> метод "</a:t>
            </a:r>
            <a:r>
              <a:rPr lang="ru-RU" sz="2800" dirty="0" err="1">
                <a:solidFill>
                  <a:prstClr val="black"/>
                </a:solidFill>
              </a:rPr>
              <a:t>заїждженої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платівки</a:t>
            </a:r>
            <a:r>
              <a:rPr lang="ru-RU" sz="2800" dirty="0">
                <a:solidFill>
                  <a:prstClr val="black"/>
                </a:solidFill>
              </a:rPr>
              <a:t>" </a:t>
            </a:r>
            <a:r>
              <a:rPr lang="ru-RU" sz="2800" dirty="0" err="1">
                <a:solidFill>
                  <a:prstClr val="black"/>
                </a:solidFill>
              </a:rPr>
              <a:t>бездоганний</a:t>
            </a:r>
            <a:r>
              <a:rPr lang="ru-RU" sz="2800" dirty="0">
                <a:solidFill>
                  <a:prstClr val="black"/>
                </a:solidFill>
              </a:rPr>
              <a:t>: </a:t>
            </a:r>
            <a:r>
              <a:rPr lang="ru-RU" sz="2800" dirty="0" err="1">
                <a:solidFill>
                  <a:prstClr val="black"/>
                </a:solidFill>
              </a:rPr>
              <a:t>скориставшись</a:t>
            </a:r>
            <a:r>
              <a:rPr lang="ru-RU" sz="2800" dirty="0">
                <a:solidFill>
                  <a:prstClr val="black"/>
                </a:solidFill>
              </a:rPr>
              <a:t> ним, </a:t>
            </a:r>
            <a:r>
              <a:rPr lang="ru-RU" sz="2800" dirty="0" err="1">
                <a:solidFill>
                  <a:prstClr val="black"/>
                </a:solidFill>
              </a:rPr>
              <a:t>ви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нікого</a:t>
            </a:r>
            <a:r>
              <a:rPr lang="ru-RU" sz="2800" dirty="0">
                <a:solidFill>
                  <a:prstClr val="black"/>
                </a:solidFill>
              </a:rPr>
              <a:t> не введете в </a:t>
            </a:r>
            <a:r>
              <a:rPr lang="ru-RU" sz="2800" dirty="0" err="1">
                <a:solidFill>
                  <a:prstClr val="black"/>
                </a:solidFill>
              </a:rPr>
              <a:t>оману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>
                <a:solidFill>
                  <a:prstClr val="black"/>
                </a:solidFill>
              </a:rPr>
              <a:t>не </a:t>
            </a:r>
            <a:r>
              <a:rPr lang="ru-RU" sz="2800" dirty="0" err="1">
                <a:solidFill>
                  <a:prstClr val="black"/>
                </a:solidFill>
              </a:rPr>
              <a:t>піддасте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маніпуляціям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>
                <a:solidFill>
                  <a:prstClr val="black"/>
                </a:solidFill>
              </a:rPr>
              <a:t>не </a:t>
            </a:r>
            <a:r>
              <a:rPr lang="ru-RU" sz="2800" dirty="0" err="1">
                <a:solidFill>
                  <a:prstClr val="black"/>
                </a:solidFill>
              </a:rPr>
              <a:t>проігноруєте</a:t>
            </a:r>
            <a:r>
              <a:rPr lang="ru-RU" sz="2800" dirty="0">
                <a:solidFill>
                  <a:prstClr val="black"/>
                </a:solidFill>
              </a:rPr>
              <a:t> і не </a:t>
            </a:r>
            <a:r>
              <a:rPr lang="ru-RU" sz="2800" dirty="0" err="1">
                <a:solidFill>
                  <a:prstClr val="black"/>
                </a:solidFill>
              </a:rPr>
              <a:t>образити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зневагою</a:t>
            </a:r>
            <a:r>
              <a:rPr lang="ru-RU" sz="2800" dirty="0">
                <a:solidFill>
                  <a:prstClr val="black"/>
                </a:solidFill>
              </a:rPr>
              <a:t>. Ви просто </a:t>
            </a:r>
            <a:r>
              <a:rPr lang="ru-RU" sz="2800" dirty="0" err="1">
                <a:solidFill>
                  <a:prstClr val="black"/>
                </a:solidFill>
              </a:rPr>
              <a:t>скористаєтеся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своїм</a:t>
            </a:r>
            <a:r>
              <a:rPr lang="ru-RU" sz="2800" dirty="0">
                <a:solidFill>
                  <a:prstClr val="black"/>
                </a:solidFill>
              </a:rPr>
              <a:t> правом </a:t>
            </a:r>
            <a:r>
              <a:rPr lang="ru-RU" sz="2800" dirty="0" err="1">
                <a:solidFill>
                  <a:prstClr val="black"/>
                </a:solidFill>
              </a:rPr>
              <a:t>говорити</a:t>
            </a:r>
            <a:r>
              <a:rPr lang="ru-RU" sz="2800" dirty="0">
                <a:solidFill>
                  <a:prstClr val="black"/>
                </a:solidFill>
              </a:rPr>
              <a:t> те, </a:t>
            </a:r>
            <a:r>
              <a:rPr lang="ru-RU" sz="2800" dirty="0" err="1">
                <a:solidFill>
                  <a:prstClr val="black"/>
                </a:solidFill>
              </a:rPr>
              <a:t>що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хочете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7063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549275"/>
            <a:ext cx="8712200" cy="612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prstClr val="black"/>
                </a:solidFill>
              </a:rPr>
              <a:t>Ця техніка найчастіше застосовується в ситуаціях, коли маніпулятор</a:t>
            </a:r>
            <a:r>
              <a:rPr lang="uk-UA" sz="2800" dirty="0">
                <a:solidFill>
                  <a:prstClr val="black"/>
                </a:solidFill>
              </a:rPr>
              <a:t>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намагається змусити вас до чого-небудь або нав'язати вам що-небудь, від чого ви відмовляєтеся ("заїжджена платівка" допомагає вам відмовитися з твердістю);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відволікає вас від дійсного предмета обговорення;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намагається розпалити додаткові вогнища війни;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не дає вам виговоритися і постійно вас перериває.</a:t>
            </a: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549275"/>
            <a:ext cx="8712200" cy="612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i="1" dirty="0">
                <a:solidFill>
                  <a:srgbClr val="0070C0"/>
                </a:solidFill>
              </a:rPr>
              <a:t>5. Зміна перспективи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prstClr val="black"/>
                </a:solidFill>
              </a:rPr>
              <a:t>І </a:t>
            </a:r>
            <a:r>
              <a:rPr lang="uk-UA" sz="2800" dirty="0">
                <a:solidFill>
                  <a:prstClr val="black"/>
                </a:solidFill>
              </a:rPr>
              <a:t>ця техніка, по суті, дуже проста. Ви не відповідаєте безпосередньо на спробу маніпуляції, але пропонуєте своєму співрозмовнику подивитися на ситуацію з вашої точки зору або точки зору іншої людини.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2553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549275"/>
            <a:ext cx="8712200" cy="612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prstClr val="black"/>
                </a:solidFill>
              </a:rPr>
              <a:t>Ця техніка найчастіше застосовується в ситуаціях, коли маніпулятор: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відмовляється розуміти вас;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прикидається дурним;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наполягає на своєму і глухий до всього іншого.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0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549275"/>
            <a:ext cx="8712200" cy="612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i="1" dirty="0">
                <a:solidFill>
                  <a:srgbClr val="0070C0"/>
                </a:solidFill>
              </a:rPr>
              <a:t>6. Вихід із ситуації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prstClr val="black"/>
                </a:solidFill>
              </a:rPr>
              <a:t>Іноді </a:t>
            </a:r>
            <a:r>
              <a:rPr lang="uk-UA" sz="2800" dirty="0">
                <a:solidFill>
                  <a:prstClr val="black"/>
                </a:solidFill>
              </a:rPr>
              <a:t>кращий спосіб протистояти маніпуляції - це "взяти бика за роги", рішуче перервати бесіду і відкрито порушити питання про спробу маніпулювання. Це можна зробити елегантно, дотримуючись наступної техніки.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Перервати бесіду ясним і недвозначним чином.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Коротко і чітко обґрунтувати це переривання.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Що далі?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69215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549275"/>
            <a:ext cx="8712200" cy="612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prstClr val="black"/>
                </a:solidFill>
              </a:rPr>
              <a:t>Ця техніка найчастіше застосовується в ситуаціях, коли маніпулятор</a:t>
            </a:r>
            <a:r>
              <a:rPr lang="uk-UA" sz="2800" dirty="0">
                <a:solidFill>
                  <a:prstClr val="black"/>
                </a:solidFill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вже зробив кілька спроб маніпуляції;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зробив особливо грубу спробу маніпуляції (наприклад, образа);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н</a:t>
            </a:r>
            <a:r>
              <a:rPr lang="uk-UA" sz="2800" dirty="0">
                <a:solidFill>
                  <a:prstClr val="black"/>
                </a:solidFill>
              </a:rPr>
              <a:t>е відмовився </a:t>
            </a:r>
            <a:r>
              <a:rPr lang="uk-UA" sz="2800" dirty="0">
                <a:solidFill>
                  <a:prstClr val="black"/>
                </a:solidFill>
              </a:rPr>
              <a:t>від </a:t>
            </a:r>
            <a:r>
              <a:rPr lang="uk-UA" sz="2800" dirty="0">
                <a:solidFill>
                  <a:prstClr val="black"/>
                </a:solidFill>
              </a:rPr>
              <a:t>своєї </a:t>
            </a:r>
            <a:r>
              <a:rPr lang="uk-UA" sz="2800" dirty="0" err="1">
                <a:solidFill>
                  <a:prstClr val="black"/>
                </a:solidFill>
              </a:rPr>
              <a:t>маніпуляторської</a:t>
            </a:r>
            <a:r>
              <a:rPr lang="uk-UA" sz="2800" dirty="0">
                <a:solidFill>
                  <a:prstClr val="black"/>
                </a:solidFill>
              </a:rPr>
              <a:t> поведінки</a:t>
            </a:r>
            <a:r>
              <a:rPr lang="uk-UA" sz="2800" dirty="0">
                <a:solidFill>
                  <a:prstClr val="black"/>
                </a:solidFill>
              </a:rPr>
              <a:t>, незважаючи на інші застосовані техніки.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ЩО ТАКЕ ПСИХОЛОГІЧНИЙ ВПЛИВ?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Психологічний вплив </a:t>
            </a:r>
            <a:r>
              <a:rPr lang="uk-UA" sz="2800" dirty="0"/>
              <a:t>– </a:t>
            </a:r>
            <a:r>
              <a:rPr lang="uk-UA" sz="2400" dirty="0"/>
              <a:t>це </a:t>
            </a:r>
            <a:r>
              <a:rPr lang="uk-UA" sz="2400" dirty="0"/>
              <a:t>вплив на психічний стан, почуття, думки і вчинки інших людей за допомогою психологічних засобів: вербальних (словесних) або невербальних (несловесних</a:t>
            </a:r>
            <a:r>
              <a:rPr lang="uk-UA" sz="2400" dirty="0"/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/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6148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84538"/>
            <a:ext cx="446405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549275"/>
            <a:ext cx="8712200" cy="612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</a:rPr>
              <a:t>7. </a:t>
            </a:r>
            <a:r>
              <a:rPr lang="ru-RU" sz="2800" dirty="0" err="1">
                <a:solidFill>
                  <a:srgbClr val="0070C0"/>
                </a:solidFill>
              </a:rPr>
              <a:t>Переривання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взаємодії</a:t>
            </a:r>
            <a:endParaRPr lang="ru-RU" sz="2800" dirty="0">
              <a:solidFill>
                <a:srgbClr val="0070C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prstClr val="black"/>
                </a:solidFill>
              </a:rPr>
              <a:t>Сумно</a:t>
            </a:r>
            <a:r>
              <a:rPr lang="ru-RU" sz="2800" dirty="0">
                <a:solidFill>
                  <a:prstClr val="black"/>
                </a:solidFill>
              </a:rPr>
              <a:t>, але факт: </a:t>
            </a:r>
            <a:r>
              <a:rPr lang="ru-RU" sz="2800" dirty="0" err="1">
                <a:solidFill>
                  <a:prstClr val="black"/>
                </a:solidFill>
              </a:rPr>
              <a:t>іноді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нічого</a:t>
            </a:r>
            <a:r>
              <a:rPr lang="ru-RU" sz="2800" dirty="0">
                <a:solidFill>
                  <a:prstClr val="black"/>
                </a:solidFill>
              </a:rPr>
              <a:t> не </a:t>
            </a:r>
            <a:r>
              <a:rPr lang="ru-RU" sz="2800" dirty="0" err="1">
                <a:solidFill>
                  <a:prstClr val="black"/>
                </a:solidFill>
              </a:rPr>
              <a:t>виходить</a:t>
            </a:r>
            <a:r>
              <a:rPr lang="ru-RU" sz="2800" dirty="0">
                <a:solidFill>
                  <a:prstClr val="black"/>
                </a:solidFill>
              </a:rPr>
              <a:t>! </a:t>
            </a:r>
            <a:r>
              <a:rPr lang="ru-RU" sz="2800" dirty="0">
                <a:solidFill>
                  <a:prstClr val="black"/>
                </a:solidFill>
              </a:rPr>
              <a:t>Ось </a:t>
            </a:r>
            <a:r>
              <a:rPr lang="ru-RU" sz="2800" dirty="0" err="1">
                <a:solidFill>
                  <a:prstClr val="black"/>
                </a:solidFill>
              </a:rPr>
              <a:t>дуже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поширені</a:t>
            </a:r>
            <a:r>
              <a:rPr lang="ru-RU" sz="2800" dirty="0">
                <a:solidFill>
                  <a:prstClr val="black"/>
                </a:solidFill>
              </a:rPr>
              <a:t>, але не </a:t>
            </a:r>
            <a:r>
              <a:rPr lang="ru-RU" sz="2800" dirty="0" err="1">
                <a:solidFill>
                  <a:prstClr val="black"/>
                </a:solidFill>
              </a:rPr>
              <a:t>зовсім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елегантні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способи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завершення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взаємодії</a:t>
            </a:r>
            <a:r>
              <a:rPr lang="ru-RU" sz="2800" dirty="0">
                <a:solidFill>
                  <a:prstClr val="black"/>
                </a:solidFill>
              </a:rPr>
              <a:t>:</a:t>
            </a:r>
            <a:endParaRPr lang="ru-RU" sz="2800" dirty="0">
              <a:solidFill>
                <a:prstClr val="black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prstClr val="black"/>
                </a:solidFill>
              </a:rPr>
              <a:t>ретируватися</a:t>
            </a:r>
            <a:r>
              <a:rPr lang="ru-RU" sz="2800" dirty="0">
                <a:solidFill>
                  <a:prstClr val="black"/>
                </a:solidFill>
              </a:rPr>
              <a:t> з лайкою;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prstClr val="black"/>
                </a:solidFill>
              </a:rPr>
              <a:t>обґрунтувати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чому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особисто</a:t>
            </a:r>
            <a:r>
              <a:rPr lang="ru-RU" sz="2800" dirty="0">
                <a:solidFill>
                  <a:prstClr val="black"/>
                </a:solidFill>
              </a:rPr>
              <a:t> не </a:t>
            </a:r>
            <a:r>
              <a:rPr lang="ru-RU" sz="2800" dirty="0" err="1">
                <a:solidFill>
                  <a:prstClr val="black"/>
                </a:solidFill>
              </a:rPr>
              <a:t>винні</a:t>
            </a:r>
            <a:r>
              <a:rPr lang="ru-RU" sz="2800" dirty="0">
                <a:solidFill>
                  <a:prstClr val="black"/>
                </a:solidFill>
              </a:rPr>
              <a:t> в </a:t>
            </a:r>
            <a:r>
              <a:rPr lang="ru-RU" sz="2800" dirty="0" err="1">
                <a:solidFill>
                  <a:prstClr val="black"/>
                </a:solidFill>
              </a:rPr>
              <a:t>провалі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переговорів</a:t>
            </a:r>
            <a:r>
              <a:rPr lang="ru-RU" sz="2800" dirty="0">
                <a:solidFill>
                  <a:prstClr val="black"/>
                </a:solidFill>
              </a:rPr>
              <a:t>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prstClr val="black"/>
                </a:solidFill>
              </a:rPr>
              <a:t>вигукнути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невизначені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або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конкретні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загрози</a:t>
            </a:r>
            <a:r>
              <a:rPr lang="ru-RU" sz="2800" dirty="0">
                <a:solidFill>
                  <a:prstClr val="black"/>
                </a:solidFill>
              </a:rPr>
              <a:t>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prstClr val="black"/>
                </a:solidFill>
              </a:rPr>
              <a:t>придушити</a:t>
            </a:r>
            <a:r>
              <a:rPr lang="ru-RU" sz="2800" dirty="0">
                <a:solidFill>
                  <a:prstClr val="black"/>
                </a:solidFill>
              </a:rPr>
              <a:t> в </a:t>
            </a:r>
            <a:r>
              <a:rPr lang="ru-RU" sz="2800" dirty="0" err="1">
                <a:solidFill>
                  <a:prstClr val="black"/>
                </a:solidFill>
              </a:rPr>
              <a:t>собі</a:t>
            </a:r>
            <a:r>
              <a:rPr lang="ru-RU" sz="2800" dirty="0">
                <a:solidFill>
                  <a:prstClr val="black"/>
                </a:solidFill>
              </a:rPr>
              <a:t> досаду і тихо </a:t>
            </a:r>
            <a:r>
              <a:rPr lang="ru-RU" sz="2800" dirty="0" err="1">
                <a:solidFill>
                  <a:prstClr val="black"/>
                </a:solidFill>
              </a:rPr>
              <a:t>піти</a:t>
            </a:r>
            <a:r>
              <a:rPr lang="ru-RU" sz="2800" dirty="0">
                <a:solidFill>
                  <a:prstClr val="black"/>
                </a:solidFill>
              </a:rPr>
              <a:t>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</a:rPr>
              <a:t>просто </a:t>
            </a:r>
            <a:r>
              <a:rPr lang="ru-RU" sz="2800" dirty="0" err="1">
                <a:solidFill>
                  <a:prstClr val="black"/>
                </a:solidFill>
              </a:rPr>
              <a:t>піти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залишивши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співрозмовника</a:t>
            </a:r>
            <a:r>
              <a:rPr lang="ru-RU" sz="2800" dirty="0">
                <a:solidFill>
                  <a:prstClr val="black"/>
                </a:solidFill>
              </a:rPr>
              <a:t> одного;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prstClr val="black"/>
                </a:solidFill>
              </a:rPr>
              <a:t>надати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співрозмовнику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можливість</a:t>
            </a:r>
            <a:r>
              <a:rPr lang="ru-RU" sz="2800" dirty="0">
                <a:solidFill>
                  <a:prstClr val="black"/>
                </a:solidFill>
              </a:rPr>
              <a:t> самому </a:t>
            </a:r>
            <a:r>
              <a:rPr lang="ru-RU" sz="2800" dirty="0" err="1">
                <a:solidFill>
                  <a:prstClr val="black"/>
                </a:solidFill>
              </a:rPr>
              <a:t>обірвати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взаємодію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будь-</a:t>
            </a:r>
            <a:r>
              <a:rPr lang="ru-RU" sz="2800" dirty="0" err="1">
                <a:solidFill>
                  <a:prstClr val="black"/>
                </a:solidFill>
              </a:rPr>
              <a:t>яким</a:t>
            </a:r>
            <a:r>
              <a:rPr lang="ru-RU" sz="2800" dirty="0">
                <a:solidFill>
                  <a:prstClr val="black"/>
                </a:solidFill>
              </a:rPr>
              <a:t> способом.</a:t>
            </a:r>
            <a:endParaRPr lang="uk-UA" sz="28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549275"/>
            <a:ext cx="8712200" cy="612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prstClr val="black"/>
                </a:solidFill>
              </a:rPr>
              <a:t>Ви можете діяти інакше і краще. У подібній ситуації спробуйте по можливості: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зберегти ініціативу, перервавши </a:t>
            </a:r>
            <a:r>
              <a:rPr lang="uk-UA" sz="2800" dirty="0">
                <a:solidFill>
                  <a:prstClr val="black"/>
                </a:solidFill>
              </a:rPr>
              <a:t>взаємодію </a:t>
            </a:r>
            <a:r>
              <a:rPr lang="uk-UA" sz="2800" dirty="0">
                <a:solidFill>
                  <a:prstClr val="black"/>
                </a:solidFill>
              </a:rPr>
              <a:t>першим;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ясно </a:t>
            </a:r>
            <a:r>
              <a:rPr lang="uk-UA" sz="2800" dirty="0">
                <a:solidFill>
                  <a:prstClr val="black"/>
                </a:solidFill>
              </a:rPr>
              <a:t>обґрунтувати </a:t>
            </a:r>
            <a:r>
              <a:rPr lang="uk-UA" sz="2800" dirty="0">
                <a:solidFill>
                  <a:prstClr val="black"/>
                </a:solidFill>
              </a:rPr>
              <a:t>припинення </a:t>
            </a:r>
            <a:r>
              <a:rPr lang="uk-UA" sz="2800" dirty="0">
                <a:solidFill>
                  <a:prstClr val="black"/>
                </a:solidFill>
              </a:rPr>
              <a:t>взаємодії;</a:t>
            </a:r>
            <a:endParaRPr lang="uk-UA" sz="2800" dirty="0">
              <a:solidFill>
                <a:prstClr val="black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в залежності від обставин - описати наслідки;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prstClr val="black"/>
                </a:solidFill>
              </a:rPr>
              <a:t>в залежності від обставин - намітити шлях до примирення та компромісу.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prstClr val="black"/>
                </a:solidFill>
              </a:rPr>
              <a:t>Обривання взаємодії </a:t>
            </a:r>
            <a:r>
              <a:rPr lang="uk-UA" sz="2800" dirty="0">
                <a:solidFill>
                  <a:prstClr val="black"/>
                </a:solidFill>
              </a:rPr>
              <a:t>- це найгірший з усіх можливих варіантів.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692150"/>
            <a:ext cx="8712200" cy="59785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>
                <a:solidFill>
                  <a:prstClr val="black"/>
                </a:solidFill>
              </a:rPr>
              <a:t>	З фізики відомо, що сила дії дорівнює силі протидії. Таким чином, відповідаючи агресією на агресію, ви псуєте нерви собі  та оточуючим. Якщо ж вдасться перевести питання в жарт, розібратися в тому, що відбувається, дати зрозуміти людині, що ви бачите, до чого  вона хилить, і не дозволите вами маніпулювати – то багато ситуацій знімуться самі собою.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6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>
                <a:solidFill>
                  <a:srgbClr val="0070C0"/>
                </a:solidFill>
              </a:rPr>
              <a:t>«Думайте самі, вирішуйте самі, мати або не мати».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6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>
                <a:solidFill>
                  <a:prstClr val="black"/>
                </a:solidFill>
              </a:rPr>
              <a:t>	Вибирайте спосіб захисту собі до смаку, за можливостями і за бажаними наслідками!!!</a:t>
            </a:r>
            <a:endParaRPr lang="uk-UA" sz="26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0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4506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55575" y="692150"/>
            <a:ext cx="8712200" cy="597693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err="1"/>
              <a:t>Грачов</a:t>
            </a:r>
            <a:r>
              <a:rPr lang="ru-RU" sz="2400" dirty="0"/>
              <a:t> Г.В., Мельник И.К. Манипулирование личностью: организация, способы и технологии информационно-психологического воздействия. Издание второе, исправленное и дополненное. - М.: Алгоритм, 2002. - </a:t>
            </a:r>
            <a:r>
              <a:rPr lang="ru-RU" sz="2400" dirty="0"/>
              <a:t>288с</a:t>
            </a:r>
            <a:r>
              <a:rPr lang="ru-RU" sz="2400" dirty="0"/>
              <a:t>. - с. 246-248, с. 250-253, с. 255-258</a:t>
            </a:r>
            <a:endParaRPr lang="uk-UA" sz="2400" dirty="0"/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Доценко Е.Л. Психология манипуляции.-М.: </a:t>
            </a:r>
            <a:r>
              <a:rPr lang="ru-RU" sz="2400" dirty="0" err="1"/>
              <a:t>ЧеРо</a:t>
            </a:r>
            <a:r>
              <a:rPr lang="ru-RU" sz="2400" dirty="0"/>
              <a:t>, 1997-344 с.</a:t>
            </a:r>
            <a:endParaRPr lang="uk-UA" sz="2400" dirty="0"/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 err="1"/>
              <a:t>Лебон</a:t>
            </a:r>
            <a:r>
              <a:rPr lang="uk-UA" sz="2400" dirty="0"/>
              <a:t> </a:t>
            </a:r>
            <a:r>
              <a:rPr lang="uk-UA" sz="2400" dirty="0"/>
              <a:t>Г. Психологія народів і мас. </a:t>
            </a:r>
            <a:r>
              <a:rPr lang="uk-UA" sz="2400" dirty="0" err="1"/>
              <a:t>Спб</a:t>
            </a:r>
            <a:r>
              <a:rPr lang="uk-UA" sz="2400" dirty="0"/>
              <a:t>.: ЗАТ Пітер. М., 1999.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 err="1"/>
              <a:t>Майерс</a:t>
            </a:r>
            <a:r>
              <a:rPr lang="uk-UA" sz="2400" dirty="0"/>
              <a:t> </a:t>
            </a:r>
            <a:r>
              <a:rPr lang="uk-UA" sz="2400" dirty="0"/>
              <a:t>Д. Соціальна психологія. М., Норма. 2001.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/>
              <a:t>Фрейд </a:t>
            </a:r>
            <a:r>
              <a:rPr lang="uk-UA" sz="2400" dirty="0"/>
              <a:t>З. Психологія мас і аналіз людського Я. Психологічні етюди. Мінськ, Білорусь, 1998.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/>
              <a:t>Юнг К.Г. Психологія несвідомого. М., Канон. 1994.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 err="1"/>
              <a:t>Чалдини</a:t>
            </a:r>
            <a:r>
              <a:rPr lang="uk-UA" sz="2400" dirty="0"/>
              <a:t> </a:t>
            </a:r>
            <a:r>
              <a:rPr lang="uk-UA" sz="2400" dirty="0"/>
              <a:t>Р. Психологія впливу. - </a:t>
            </a:r>
            <a:r>
              <a:rPr lang="uk-UA" sz="2400" dirty="0" err="1"/>
              <a:t>Спб</a:t>
            </a:r>
            <a:r>
              <a:rPr lang="uk-UA" sz="2400" dirty="0"/>
              <a:t>.: ЗАТ Пітер. 1998.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8100"/>
            <a:ext cx="8713788" cy="461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зацікавила тема – опрацюйте </a:t>
            </a: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 літературу: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AutoShape 2" descr="data:image/jpeg;base64,/9j/4AAQSkZJRgABAQAAAQABAAD/2wCEAAkGBxQTEhASEhQVFhUWFxQXGBcVGBcYFRkVFRcWGxcXGBkYHSghGBwlHRYVITEhJSktLjAuGB8zODMsNygtLisBCgoKDg0OGhAQGy8mICYsLCw0NDQyNCwvLC80LCwsLCwsLy0sLCwvLCwsLCwsLCw0LC0sNCwsLCwsLCwsLCwsLP/AABEIALEBHAMBEQACEQEDEQH/xAAcAAEAAgMBAQEAAAAAAAAAAAAABgcDBAUCAQj/xABBEAACAQICBgcFBgQFBQEAAAABAgADEQQhBQYSMUFRBxMiYXGBkTJScqGxI0JigsHRM0OSohQkssLwFVOT0vFj/8QAGwEBAAIDAQEAAAAAAAAAAAAAAAQFAQMGAgf/xAA6EQACAQICBQsEAQMEAwEAAAAAAQIDBBEhBRIxQVEGEyJhcYGRobHB0TJC4fAUM1JyIySS8UNighX/2gAMAwEAAhEDEQA/ALxgCAIAgCAIAgCAIAgCAIAgCAIAgCAIAgCAIAgCAIAgCAIAgCAIAgCAIAgCAIAgCAIAgCAIAgCAIAgCAIAgCAIAgCAIAgCAIAgCAIAgCAIAgCAIAgCAIAgCAIAgCAIAgCAIAgCAIAgCAIAgCAIAgCAIAgCAIAgCAIAgCAIAgCAIAgCAIAgCAIAgCAIAgCAIAgCAIAgCAIAgCAIAgCAIAgCAIAgCAIBxKmlPtXX3SQPKAdDA4nbv3W+cA24AgCAIAgCAIAgCAIAgCAIAgCAIAgCAIAgCAIAgCAIBgxuMp0kNSq6og3sxAHqZhyUViz3TpTqS1YJt9RBtMdKuGp3Wgj1jz/hp6kFv7ZEneQX0rE6C25N3FTOq1Hzfx5kYxXSviyTsU6KDwZj6lrfKaHez3JFtT5M2yXSlJ+C9vcwJ0pY4f9k+KH9Gnn+ZU6jY+Tdm/wC7x/B1dHdLdQWFfDo3M0mKn+lr39RNkb5/ciHW5Lwf9Ko+9Y+aw9CbaC13weKsqVNhz9yr2G8AdzHuBMlU7inPYyhu9EXVtnKOK4rNfK70dVdKUyxF9xI8wbGbysNunVB3GAe4BFtYsMyVlqqCVqWBtwcD9QPkYMnV0GhsxPGw9P8A7Bg6kAQBAEAQBAEAQBAEAQBAEAQBAEAQBAEAQBAEAQBAIvrprnSwK7P8Suw7NMHcPec8B3bz6kaK1dU+0tdGaKqXssdkFtfsuv0KoWljtLVS5JYAnNuzRp34Dlw3AnnffICVSu/3A66VSx0VT1dj8ZP97kTHRPRth0ANd2qtxA7CfLtH1HhJULOK+p4nP3PKW4m8KKUV4v48iRUNW8IoAGGo/mRWPqwJm9Uaa+1FTPSV3N4urLxa9MDLU0BhW34ah/4kv6gTLpQf2o8xv7qOyrL/AJP5ONpHo/wdS+yrUm502Nv6WuLeFpqnaU5bMiwt+UF5S+pqS617rAgmsOo2IwwLr9tTG9kHaA/Em8eIuPCQqtrOGazR09jp23uXqy6MuD2PsfzgcPB6bxFH+FUPwtmp/URRuZQyeaGkNCULnpR6MurY+1e/qSvQevlRuy9lYb73t6ywhWjPYcfdaMq276SLM1fxFU06b1GQqVDHZJJLEDPMDxm4rWZWx1OuoDC4BvsngykjO3EZiAbmHZFFlAA7oBp47TYp1FQ72BsOJII3DjvgHaVrgGAfYBqVdJUlNmqKM7ZkAXAvv8oAo6QRyBTYP8HaUeLDIesA24AgCAIAgCAIAgCAIAgGppbFNSo1KiJ1jIpYIDYm2/Ox4X4cJ5k2k2jbQpxqVIwk8E3t4ETwfSVh7Xro9LvH2i/IBvlNEbmL2ltW0HWj/Tal5P48zdwXSHgKh2eu2D/+iOi/1EbI8zParwe8iVNFXUFjq49jT/JJ6NVWAZSGU5gqQQR3Eb5uIDTTwZ7gwIAgEc141nXA0Cwsar3FJTxPFj+Fbj5DjNNesqcesstF6Ple1tX7Vtft2v8AJV2qmrVTH1WxOJZjTLEsx9qq3FV5KNxI8B3QaNF1XrS2ep1Gk9J09H01QoJa2HdFcX18F3vrs3EYmhhKILFKVJBYDcPBQMye4Zyxco0455I46FOvd1cI4yk/3MgmmekxrlcLTAHv1cyfBQbDzJ8JCneP7EdNacmY4Y3Eu5fL+F2kar66Y5t+IYfCFX6CaHcVXvLiGhbGP/jXfi/VnqhrrjlNxXY9zBWHzEK4qreJ6FsZr+mu7Fe5JtDdJpuFxVIW9+lkR4oTn5EeE3073dNFPd8mVhjby7n8/jvLA0dpGnXQVKLh1PEc+RG9T3GTozUljE5avb1KE3CrHBkN111HWqGr4ZQtXMsgyWpzIHBvkfGRa9spdKG0vtE6clRapV3jHc96/HoVZSqvTcMt1dT5g7iCD5ix7xIEW4vI66tThVg4yWKfn+7mW3qXrCMSiUlUB7WKILKqiwJA+6uY7he0taFVTj1nAaU0fO1qtrFwex+zfFfk08DVqYevVoVSSyu2fvBjcN5gg+c2EHBNEtwuJuJ6NbOfrHgXKri6d9qiSGHOk1ix8QQD4X5QYO/q5pIVKYz4X8uMAaS0qACAcufOAe9D6PsTWqKOsYWGWary8f8A5AOtAEAQBAEAQBAEAQBAEAQDl6b1goYUDrnsTuUAs58AOHecp5lNR2m+jb1K30IpTW/G0a9dnoK1JCb2IG8jtEgE2ueUr6mDnkdfZKpC3ip9J5/jtOAaTcr/AA5/Lf8AKeMGSdaLyOnoDWOvhGvQqEC/aQ502+JP1Fj3z3Co47CNc2dOuumu/f4l0an620sath2Kyi7U73y95TxX5jjwvOp1FNHLXllO3lxXH5JHNhCPNRwoLE2ABJJ3ADeYMpNvBFG4h30vpE5kUhu/BQQ9/wB5j825CVeder1ex3a1NE2H/t6yfsvRcSx9J4+jgsPtEBUQBUQbybdlF78vqZYTnGlHE4+3t619X1Vm3m3w4t/vUU7pbSlfHVwWBZibU6a3IUH7qj6mVU5yqyzPoFta0LCjgsks23v62S/QPRrcB8W5ByPV0yLjuZ8x5D1kqnZ75sobzlLg3G2j3v2Xz4Erw+p2CQWGHQ/FtMf7iZJVvTW4pJ6YvZvF1H3Zehhxuo+CqA/ZbB96mxUjyzX1E8ytab3Gyjpy9pv68e1Y/nzITrH0fVaINSgTWQZlbWqKPAe15Z90iVbSUc45o6Ow5Q0qzUKy1ZeT+O/xI7oHTdXCVBUpHltKfZccmH67xI9OrKm8UW17Y0runqVF2PeuwurQOmKeLorVp+DKd6sN6n9+IlvSqKpHFHzq9s6lpVdOfc+K4kH6TtWQP85SG8gVQOZyFTzNge+x5yHd0cOmu86Pk9pHW/2tR/4/HuvDgQjQukXw1ZK1I2dDcciOKnmCLgyFGbhJSR1Fa1p3FKVGayf7iWVrPikrHB42nktZLHuZDmD3i5H5ZdQmpxUkfM69vO2rSoz2p/r7ztaIxCsosb+Gf0nojskmisw4Iyy3945TJ5Iji8C+Equiqxov2qZAJC55obcuHMW74B3tCaLYkVawtbNEO8H3mHPkIBIIAgCAIAgCAIAgCAIAgCAIBw9Y9VqGMsam0rqLB0Odt9iDkRcn1O6eJ01LaSaF1Uo5R2cCF43oyqi/V1abjk4ZD6jakedtjsZbW+mYwylF4ePwcHSGoeJp59UzDnT7fyXP5TU6M1uLGGk7ar92Hbl+PM42I0RUGTqfzqQfUi88NPeSI1IP6H4PE6OrGisUlenWw1N2KHatnsFR7Slmta4uN537p7pxljjEjXdWg6bhWaz8fDqLKw+vNNSExdKrhn/GpZCe4gXI79m0lKth9SwKN6Mc1jQmp+T8Hl5mj0k6x0xo9uoqK5rkUrowNlNy97dw2fzTXc1VzfRe0l6FsJu8XOxa1VrZ+Xnn3Gh0ZaJ6rC9aR26x2u/YW4QfU/mEWlPVhjxHKC75255tbIZd+/47iF9IGmziMSaam9OkSigcWv228zl4Ac5EuauvPBbEdFoOyVtbKcvqlm+zcvftJ3qNqwMLTFRx9u47RO9AfuDl39/hJlvQ1Fi9pzOmNKSu6mpB9BbOvr+Oo1NaNfkoM1Kgoq1BkWP8NTyyzcjkLDv4TzWulF4RzZv0doCdxFVKz1Yvxfwv3AhNfXnHMSeu2e5VQAfK/qZEdzVe86OGgrGKw1Me1v5N3RnSLiqZHW7NZeIYBWt3Moy8wZ6hd1FtzI9xydtai/08YvxXg/lFlavafo4tC9I5i20jZOpPMcRyIylhSqxqLFHIX1hWs56tRbdj3P8AeBDukfVMANjKC241UAyN/wCYAN34vXnIl1Q++PedBoHSzxVtWf8Ai/b48OBGNR9PHCYlSx+yqWWpytwb8pN/C/ORrerzc+oudMWCu7dpfVHNe67/AFwLqxNBaiPTcXVwVYcwRYy3aTWDPnlOpKnJTjtTxKB0xo9sPXq0W3oxF+Y3qfMEHzlHUhqycWfUrS4VxRhVjvWPyvE7mr2P2sPVwrEXDpXpBt22Ow6911ba/IecmWNTNwZzvKi0yjcx7H7fHeifaEo1dkXKjwJP6SwOPZKtFdkm5vtW7rW/+zJ4OpAEAQBAEAQBAEAQBAEAQBAEAQBAEAQBAEAx16CuCrqrKd4YAj0MGU2s0U90k4alRxlGhh6SqXRSwF7FndlUAbl3cBxlfc4KaikdfoVVKltOrObyfosWd3H/AOKwOHYirSeiihQWXYdAbKmzbI2JG8zfLXpx25FTQdve10nTam3jk8nveOJBdUsNRXFUqlaovVodq5B9sewDa9s7HykKjBKabeR0uk7mpO2lTpxak8s8st+GO3gTfX3WcUsMq0KgL1rqGQg7KD2iCNxzAHiTwku5rpQwi9pQaF0XKrcN1o4KOeDW17u7f/2QTVHVd8a5z2KSEbb24+6vNvp6Aw6NB1H1HTaU0pCygt8nsXu+r19LLwmpOCRbdSH5s7MWPfvsPICWCtqa3HHVNN3s5Y6+HZgcTWPo6pspfCXRx/LYko3cC2anxNvDfNNWzTWMCysOUVSMlG5zXHevDJrz7SAaH0lUwldai3DISGU3FxuZGH/LEd0gwm6csUdTdW1K8oOEs09j9Gv3YXrhMQlekjr2kqIDY8VYZg/Qy5i1KOK2M+aVKc6FVweUovzRRmsmjP8ADYmtR4K3Z70bNfkRKarDUm4n0vR91/Jt4Vd7WfbsfmW9qLpHr8FQYm7IOrbO5umQv3ldk+ctLeetTT7jg9M23MXk4rY813/nEhfS3gdmvRrD+YhU/FTO/wBGUeUiXscJKXE6LkxX1qM6T+149z/K8yHaMrbNWm3Jh6HI/WRaMtWomXekaPP2dSn1PxWa80XLomp2RLs+X7jrU6kyYO1hqm0oP/LiAZYAgCAIAgCAIAgCAIAgCAIAgCAIAgCAIAgFOa5dvTtFfdfDDy7LH6mV1XO4S7DsrDoaHnLqn7o7nSdVtgWHvVKa/Vv9skXb/wBMqeT0cb1Pgm/b3OV0SYYdXi3IvtNTWxzFlDH/AHfKarJZSZO5T1HzlOHBN+nwcDX2stPGVKdJFVVVAVCgKWK7RNhl94TTcywqNJFhoWg6lpGcpPFt792OHsTHQ+HxGEwqOhotT6vrXpsCjLddpwHW4a3eOEl01KnDFbNpz91VpXVy4ST1sdVNb88Fk/YgumtcsTUqbaV2Rb9lEJQKOANva8T8t0h1K1STxTOks9G2lKGpUp58Xnj2cO4nfR9rO+KR6dbOpTsdqwG0hyuQOIP1El21ZzWEtqOf03o2FrOM6X0y3cH8MivSlo8U8UtVRYVlufjU2J8xs+d5Gu4YTx4l5ycuXUtnTf2vyez3JV0WYsvgyh/l1GUfCwDfVmkizljTw4MpeUlJQu1JfdFPvWXpgRzpaw9sRQqe/TsfFGOfow9JovY9NPqLbkxUxt5w4S9V+DrdEGIvSxVP3XRv61I/2CbLJ5NELlRTwq058U14P8mx0uU/8rRbiKwH9SOf9onq9XQT6zVyYlhczjxj6NfJVErDuC4NVS9XZQKVOze75AjLda+efyMvlmsT5NOOrJx4M96U0hWpYo4YKlgqNtnaNw3JRa1iCN/CZPBMdX3JoITv4m1rnjl43HlAOjAEAQBAEAQBAEAQBAEAiOveNxNIIaTFKRHaZd+1fcT90Wta3fNFaUls2FtoylQqNqaxlu7Cu6+spBzxFVj3O5+d7SLzj4l8rSH9i8EYl1xdd1XEf1n/ANpjnXxMuypPbGPh+Dcw/SVXT+YzDkwpn57/AJz0q8lvNE9E0Jfbh2Ykg0X0roSBXovb3qYv/bc/WbY3PFECtoTfTl3P5/BIm6QMCP5rHwpVf1UTZ/Ip/qZEjoe7axwS/wDqPyeTr7QP8OlianwUv3YRz63Jmf8A8ma+upBdsvhMLrfUb2NH4w/EgUetzHPSeyLMPR9GP1V4d2L9kP8ArukG9jRthzfEIPlsxr1f7fMfxbFba77ofkr3WKpVGlKdSqi08QzUCqbW0l8lW7DhlnaRJ4qsm9uR0Vpzb0dKEMZQSli8k+Lyz7jp67U8UcKzYnqDTV0OzSFTaubqM2NrdqbbiM9TpYYdRX6IqWyuUrdS1mnnJrDjuXUaPR6tSqtdKFc0ArIWHVq5baBAILHL2Z4tU2movAkadnGnKEq1NTbTSzaww7MOJx9eaLUcUwc9azKj7bqoJy2dwFstm3lNdwtWeeZP0PU5+2Th0Um1gt2/fjxJJQShUwtItXxD1KlIDq1qu3a2bEbC2GyCDkeEkLUcFm8WimqK5p3EsIxjGMvqcUsscduGOOHAr/TOB6lzTYP1mV9oWA8Bx8ZEnHVyZ0FvV56OvTeK8f39yJ30U6MdOtxDggOoRL/eF7lvDIWPjJVpTaxkyi5Q3kJ6tCLxaeL6tyXqavSziga2HpjeiMx/ORb/AEfOa719JImcmKbVKpN7G0vBfk7PRLTIw1ZuDVbD8qL+822S6DfWQOU007iEeEfdnL6Xag6zCrxCOfJmAH+kzXevpJE7kvF83UfWvT8mz0PobYxuB6keY6z9xM2S+ruNXKmSxpL/AC9jpdLDf5OmOddP9FWbLz+n3kPkyv8Ady/xfrEqQmVh3TZfuqYULSNhfYC38h+o+cvY7EfKKzxqSfW/U5lRr47FMd+0o8lRQPpMmsmGi3unmf0gG5AEAQBAEAQBAEAQBAEAi2t2ma9NaiUsKXXZ7VV7GlYjOyg3bfxt5zVUk0skTrShTm05TweOzeU8dEkn2VHl+8hKJ1E6rxyZkTRHgPBR+0zganVZtUNFXIA2mJ3Bd58AJ6SPDm8MWS3QeoL1CGrDq05HOoR3A+z5+k2wpN7Str6QhHKGb8v39xLFwWjqVJVSmiqFAAsBfLmd5PfJKSWwpp1JTbcmbUyeBAEAqLploGnisJiF3lLD4qT7Q/1j0lfeLCakdhyckqlCpRfH1WHsSfTmHGKwVUJn1lIOnebB0+YEl1FzlN4b0c9Z1HaXkXL7ZYP0ZXGoGkGw9ZmZWKOhWyjMtcFLA787j80r7apqSOv01aq5opJpNPHF7MN/z3Eg1vwdetTOLegi9UDZCSamwTcs3DLfbeLmb68ZyWu1sKrRde3oVP41Obetv2LHgl17Mew4eputooVHFcdh7dsDtIR4Zle7zmq3r6j6WwsNL6JdxBSpPpLc3t9kyyqT0a6h1NOovAjZYD9jLFOMliszjJwrUJOMk4vvRpad1koYVSWYM9sqakFieF/dHefnNdSvGCzJVloyvdy6Kwjxez8lQY/F1MTXao3aqVGFgOZsFVR6ASqlJzljvZ9AoUqdrRUFlGK/7b9S7dWtGf4bDUaPFRdvjbNvK5t4CW9KGpBRPnd/dfybidXc3l2biq+kHSArY2rbNaYFIH4L7X9xaVtzPWqPwO30HbujZxx2y6Xjs8sCddF2DKYMuf5tRmHwrZR81b1kyzjhTx4nNcoqynd6q+1Jd+33Rzel3FdjDUubO5/KAo/1N6TXeyySJnJel06lTqS9/ZFaU02mVeZAykKEdaSR1F3WVKlKfBNl6asVewh5WPpLo+XM1MSP89iR+JfmizJgl+iR9n5mAbsAQBAEAQBAEAQBAEAQDHiKCurI4urAgg8QZhrHJnqMnFqS2ojVTUWgTcPVA5XU/VbzVzESxWlauGaX73mfD6l4Vd4d/ib/ANbTKoxNc9I15bMF3fOJ2cHgKdIWp01T4QAT4njNiilsIc6s5vGTbNmZPAgCAeKtVVBZiFA3kkADxJjYZSbeCOFiddMEhsa4J/ArOPVQR85rdaC3kyGjrmWer44L1In0kaVwmMwtNaVYNVFQMoAa9swwa47GRvna9hI1zOE44J5l1oS3uLeu5zjhDDBt7OKw49xz9U2rYikMOuICU6ICsUH2pDXIF+A3i4PDjMUdecdXWyXie9Ju3tavPc1jKeax+lccvPMjWu+jXwuIAVm6tgGpm9jcWuCRbtA5+YkevB05YLYWuiLqF5RcpLpLJ/vBr3LF1Q1gXGUQTbrVAFRe/wB4D3W/cSfQqqpHrOT0po+VnWwX0vY/btX5IrrVqA201XBgEHM0txB47BORHd6X3SPWtHth4F1o3T8dVU7n/l89fX4kDxWEqUzaojoeTKVPzkJxcdp01OtTqrGEk+x4mfR2ia1cgUaTvfiAdnzY5DzMzGEpfSjXXu6FBY1JpevhtLO1M1MGGIrVrNW4AZql+XNu/hw5yxoW2p0pbTjtK6ad0uapZQ83+P3qOjrnrCMJQOyftnBFMcubnuH1tPdxW5uPWRtE6Pd3Wz+hbfjv9CntG4N69WnSTN3a3rvJ7gLk+EqoxcpYI76vXhb0pVJbEv1exfuAwq0qdOknsoqqPAC1/GXcYqKSR8wrVZVakqktreJTvSBpPr8ZU2TdadqS/kJ2v7i3ylTcz1qj6sj6BoO15i0jjtl0vHZ5YG90UaF/xGLd2F6dGm1+W1UBRR6Fz+WbbSGMseBX8obrVo82tsn5L9RNtViVDU29pCyHxU2P0lijjpHzSRZcbVYo2y4Qq1sjZFB+YMyeCZ6J/hJ33PqTANyAIAgCAIAgCAIAgCAIAgCAIAgCAcbWDWFMNZbF6hFwoyFubHgMjNVSqoE6zsZ3GeOCW/4IHp3XjEAXDBL5BUFvVjc+lpFnXmXtvoq3W1Y9vxsIPjdK1qx7bu5/Exa3qcpoc29pa07eEF0UkvA84bCM5zJP09eMYN7TMqkY7EWp0b6FQUqrtTUhjsKSovs2Ie3cb28jJtvBYNnNaYuZupGKk8s/ggrBtEaSZTc0j/dQc5N3lbeqkcZFTdCr1exfSjHS1gmvqXlJez9GWBp7RNPG4fYuLEB6dQZ2Nuyw5gjf3GTqlNVY4HKWV3Usa+thsya9V2lQkYjAYjjTqp/Syn5MplX06Uus7tfx9IW/GL8n7NFi6A1+oVgFr/Y1OZ/hk9zfd/N6mT6d1GX1ZM5O90BXotyo9KPmu7f3eCJbSqq4upDDmpBHqJJTT2FHKMoPCSwZ9qVAouxCjmxAHqYbwEYuTwisWRPT+vtCiCtAitU4W/hg8y33vBfUSNUu4xyjmy8stAXFZp1ehHz8N3f4Mq/SOPq4iqalRizt/wACqOA7pWyk5vFnaW9vStqahTWCX7iy0ej/AFW/wymvWH2ziwB+4h4fEePLdzljbUNRa0tpxmm9Kq5lzVJ9Beb+Fu8eB0tdNPDCYdiD9q91pjjfi/goN/G3ObK9Xm49ZE0RYO7rpNdFZv47/TEpFrmwAJYmwAzJJ3ADiZVRWLwPoNaoqcG2foPUDV3/AAWESm38V/tKp/GwHZ8FAA8QTxlvRp6kcD5xpC7dzWc92xdh41h0KVZsTQB2r3qIPvAD2lHvZbuPjv2kEx6O0ktVQGsR/wAzgEiwBGwFBvaAbMAQBAEAQBAEAQBAEAQBAEAQBAEA5+ldC0cRbrFuRkGBswHiN47jPEoRltJFC6q0PofwVJr3oqnTrilTdn2QL3IuGbepIA4BTlzkKtTSeR0+jLuVWPTSTfh+7TjYXR+6+7kN01JFhOTe0l2rOrL1yDbZpA9p+fcvM/IfKbqdJz7CrvL2FBYbZcPktHDYdaaKiCyqAAByEnJJLBHLTnKcnKTzZHNf9VRjqHZsK1O5pnnzQnkcvAgd8016PORy2llorSLs6uL+l7fnuK41K1pOFY4TFXVAxUFt9J75qw92/oZFt6+o9SWz0L/S+ildR/kW+csMf8lxXX6k903oSji6YWoL5XR1ttLfip4g8txk2pTjUWDOYtL2vZzxpvtT2PtX6ytNNah4miSaY65Oae3bvTffwvK+pazjszOxtNPW1ZYTeo+vZ4/OBGWV6bWO0jDxVv3kfOLLdOFWOKwa8UealVmN2JJ5kk/WYbx2nuMYxWEVgdfRWq2KxBGxSYL779hPG53+V5thQnPYiBc6VtbddKax4LN/vbgWTqtqXSwpFRz1tbgxHZX4Bz/Ec/CT6NtGGbzZyOkdNVbpakejDhvfb8ep3NM6XpYWk1Wq1gNwHtM3BVHE/wDDN1SpGCxZXWlpVuqip01n5LrZSmsOm3xdVq1TIblXgiDcB+p4mVFSo6ksWfRLKzp2dHUj2t8XxLA6LtSCGTHYpbEZ0Kbbxf8AmsOfIHdv5WnW9DV6UjldNaV55ulSeW/4+fAtSTDnBAKewD1FqbK5ktYDvJtaATPR+k2pv1dUFHHBvqOBHeIBKaNcMAQYBlgCAIAgCAIAgCAIAgCAIAgCAIBhxgc03FMgPstsFvZDW7JNuF7TD2ZHqGrrLW2EU0PqIit1mJbrXJJK5hLnMkne5v4eE1RpL7idV0hLZSy9fwdWhqnhVbaFK/czMV9Cc/OZVGC3GJ6TuZLBy8kjtooAAAAAyAG4CbSC3i8WC0GDE1YQCD696nU8ZetSITEAb9y1ANwfkRuDeR4WjV7dTzW0u9FaYlaf6c84ea7Orq7111/obWTFaPc0KqkoDnSe4I70bgOPEHzvIdOtOi9VnRXejbXSMOdpvN71v7V+v0LC0PrdhcRYLUCP7lSytfuJybyMnwuIT3nK3WiLq3+qOK4rNfK70dypTDDtAEd4BHzm3DErYycXk8DxTw6LmqKPBQPpCiluPUqk5bW33nutWVAWdgqjeWIA9TDaWbMQhKb1YrF9REtO9IFCldaH2z8xlTHi33vL1Ei1LuMfpzL2z5P3FZ41ehHz8N3f4FdYvF4nH1hfaqOclVRko5KNyjv8yZBlKdWXFnW0qNtYUcsIxW1vf28X+osTU/UGnRK1sVapVGa099NDwJ99h6DvyMnULZQzltOT0ppyVxjTo5Q838IsNcTJZz5lWvAMgeAQDVrBB8YeSNUf+lrL8yDAJzjcElVdmooI4cweYIzB8IBG6G3TrVqO2SqbOyT7WYvnbL71vKASTR5JQE7zf6wDYgCAIAgCAIAgCAIAgCAIAgCAIAgCAfCYBjYwDWqoDBnA0cRgweJEDAjendVBiBZiDbcWGY8CMxNc6cZrCSJVreV7WWtSlh6PtRBdI9H2KS5phag7mAP91pCnZyX0s6i15R05ZV44Pis18rzOcMDpDD5KuJpj8G3s+qZTTqVYcSx/kaPuc24Ptwx88zBX1hxg7LYiuDyLsD9bzDqVeLPcbKw2qEPBGjVrVKpu7M55sSx9TMc3UnuZ6d5ZWyw14x6lh6I7Gg9ALVN61TYXkoJY+e4fOSIWcn9TwKm65SUo5UI6z4vJfPoWdoDBYeguzQCi+9t7t8THM+G6TadOMFhFHLXV7Xupa1WWPVuXYjto02EUygGAfc4BraSaoabqgzItyyO/5XgHF0STSfcUbwtfx5iASzC6SU5MQDx5eMA4eOcDFVGvkwQjw2QP0MAkuC/hp4A+ucAzwBAEAQBAEAQBAEAQBAEAQBAEAQBAPhEA8MJgyY2WBiY2pwZPBpQDwaMA8GhAPD4QHeAfEXgGs+g6J30qf9K/tAwPA0BR4UwPCDGBkTQyDcLTJg2Kej7boBsJhjAMwowD11EA+NhFO8A+MA+DAoNwA8IBqV9AUXYMy5jkWHqAcx4wDpogAsIB6gCAIAgCAIAgCAIAgCAIAgCAIAgCAIB8tAPloMnzZgHnYmAfOrgDq4GJ96uZGI6uYGI6uZGJ96uAegsGD7swD7AEAQBAEAQBAEAQBAEAQBAEAQBAEAQBAEAQBAEAQBAEAQD5aAfbQBAEAQBAEAQBAEAQBAEAQBAEAQBAEAQBAEAQBAEAQBAEAQBAEAQBAEAQBAEAQBAEAQBAEAQBAEAQBAEAQBAEAQDHiMQqDadlUZC7EAXO4XMA1TpnDj+fS4ffXju4wB/1nD/9+j/5E/fvHrAM9LGU2BK1EYA2yYHPlkYBngCAIAgCAIAgCAIAgCAIAgCAIAgCAIAgCAIAgCAIAgCAIAgCAIAgCAamkNyfGv6wDkUN3k36wD7x9P1gHQwPs+n0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4608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МАНІПУЛЯЦІЯ ЦЕ ДОБРЕ ЧИ ПОГАНО?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	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/>
              <a:t>сам по </a:t>
            </a:r>
            <a:r>
              <a:rPr lang="ru-RU" sz="2400" dirty="0" err="1"/>
              <a:t>собі</a:t>
            </a:r>
            <a:r>
              <a:rPr lang="ru-RU" sz="2400" dirty="0"/>
              <a:t> - не </a:t>
            </a:r>
            <a:r>
              <a:rPr lang="ru-RU" sz="2400" dirty="0" err="1"/>
              <a:t>шкідливий</a:t>
            </a:r>
            <a:r>
              <a:rPr lang="ru-RU" sz="2400" dirty="0"/>
              <a:t> </a:t>
            </a:r>
            <a:r>
              <a:rPr lang="ru-RU" sz="2400" dirty="0"/>
              <a:t>і не </a:t>
            </a:r>
            <a:r>
              <a:rPr lang="ru-RU" sz="2400" dirty="0" err="1"/>
              <a:t>корисний</a:t>
            </a:r>
            <a:r>
              <a:rPr lang="ru-RU" sz="2400" dirty="0"/>
              <a:t>. </a:t>
            </a:r>
            <a:r>
              <a:rPr lang="ru-RU" sz="2400" dirty="0"/>
              <a:t>Все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того, в </a:t>
            </a:r>
            <a:r>
              <a:rPr lang="ru-RU" sz="2400" dirty="0" err="1"/>
              <a:t>чиїх</a:t>
            </a:r>
            <a:r>
              <a:rPr lang="ru-RU" sz="2400" dirty="0"/>
              <a:t> руках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. В руках </a:t>
            </a:r>
            <a:r>
              <a:rPr lang="ru-RU" sz="2400" dirty="0" err="1"/>
              <a:t>хірурга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для </a:t>
            </a:r>
            <a:r>
              <a:rPr lang="ru-RU" sz="2400" dirty="0" err="1"/>
              <a:t>збереження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, в руках </a:t>
            </a:r>
            <a:r>
              <a:rPr lang="ru-RU" sz="2400" dirty="0" err="1"/>
              <a:t>злочинця</a:t>
            </a:r>
            <a:r>
              <a:rPr lang="ru-RU" sz="2400" dirty="0"/>
              <a:t> - </a:t>
            </a:r>
            <a:r>
              <a:rPr lang="ru-RU" sz="2400" dirty="0" err="1"/>
              <a:t>навпаки</a:t>
            </a:r>
            <a:r>
              <a:rPr lang="ru-RU" sz="2400" dirty="0"/>
              <a:t>. </a:t>
            </a:r>
            <a:endParaRPr lang="ru-RU" sz="24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	</a:t>
            </a:r>
            <a:r>
              <a:rPr lang="ru-RU" sz="2400" dirty="0"/>
              <a:t>Тому </a:t>
            </a:r>
            <a:r>
              <a:rPr lang="ru-RU" sz="2400" dirty="0"/>
              <a:t>й </a:t>
            </a:r>
            <a:r>
              <a:rPr lang="ru-RU" sz="2400" dirty="0" err="1"/>
              <a:t>маніпуляцію</a:t>
            </a:r>
            <a:r>
              <a:rPr lang="ru-RU" sz="2400" dirty="0"/>
              <a:t>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розглядати</a:t>
            </a:r>
            <a:r>
              <a:rPr lang="ru-RU" sz="2400" dirty="0"/>
              <a:t> у </a:t>
            </a:r>
            <a:r>
              <a:rPr lang="ru-RU" sz="2400" dirty="0"/>
              <a:t>такому </a:t>
            </a:r>
            <a:r>
              <a:rPr lang="ru-RU" sz="2400" dirty="0" err="1"/>
              <a:t>контексті</a:t>
            </a:r>
            <a:r>
              <a:rPr lang="ru-RU" sz="2400" dirty="0"/>
              <a:t>.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, </a:t>
            </a:r>
            <a:r>
              <a:rPr lang="ru-RU" sz="2400" dirty="0" err="1"/>
              <a:t>важливі</a:t>
            </a:r>
            <a:r>
              <a:rPr lang="ru-RU" sz="2400" dirty="0"/>
              <a:t> </a:t>
            </a:r>
            <a:r>
              <a:rPr lang="ru-RU" sz="2400" dirty="0" err="1"/>
              <a:t>цілі</a:t>
            </a:r>
            <a:r>
              <a:rPr lang="ru-RU" sz="2400" dirty="0"/>
              <a:t>, з </a:t>
            </a:r>
            <a:r>
              <a:rPr lang="ru-RU" sz="2400" dirty="0" err="1"/>
              <a:t>якими</a:t>
            </a:r>
            <a:r>
              <a:rPr lang="ru-RU" sz="2400" dirty="0"/>
              <a:t> вона </a:t>
            </a:r>
            <a:r>
              <a:rPr lang="ru-RU" sz="2400" dirty="0" err="1"/>
              <a:t>застосовується</a:t>
            </a:r>
            <a:r>
              <a:rPr lang="ru-RU" sz="2400" dirty="0"/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/>
              <a:t>	</a:t>
            </a:r>
            <a:r>
              <a:rPr lang="ru-RU" sz="2400" i="1" dirty="0" err="1"/>
              <a:t>Результати</a:t>
            </a:r>
            <a:r>
              <a:rPr lang="ru-RU" sz="2400" i="1" dirty="0"/>
              <a:t> </a:t>
            </a:r>
            <a:r>
              <a:rPr lang="ru-RU" sz="2400" i="1" dirty="0" err="1"/>
              <a:t>застосування</a:t>
            </a:r>
            <a:r>
              <a:rPr lang="ru-RU" sz="2400" i="1" dirty="0"/>
              <a:t> </a:t>
            </a:r>
            <a:r>
              <a:rPr lang="ru-RU" sz="2400" i="1" dirty="0" err="1"/>
              <a:t>маніпуляції</a:t>
            </a:r>
            <a:r>
              <a:rPr lang="ru-RU" sz="2400" i="1" dirty="0"/>
              <a:t> </a:t>
            </a:r>
            <a:r>
              <a:rPr lang="ru-RU" sz="2400" i="1" dirty="0" err="1"/>
              <a:t>можуть</a:t>
            </a:r>
            <a:r>
              <a:rPr lang="ru-RU" sz="2400" i="1" dirty="0"/>
              <a:t> як </a:t>
            </a:r>
            <a:r>
              <a:rPr lang="ru-RU" sz="2400" i="1" dirty="0" err="1"/>
              <a:t>приносити</a:t>
            </a:r>
            <a:r>
              <a:rPr lang="ru-RU" sz="2400" i="1" dirty="0"/>
              <a:t> благо, так і </a:t>
            </a:r>
            <a:r>
              <a:rPr lang="ru-RU" sz="2400" i="1" dirty="0" err="1"/>
              <a:t>завдавати</a:t>
            </a:r>
            <a:r>
              <a:rPr lang="ru-RU" sz="2400" i="1" dirty="0"/>
              <a:t> </a:t>
            </a:r>
            <a:r>
              <a:rPr lang="ru-RU" sz="2400" i="1" dirty="0" err="1"/>
              <a:t>шкоди</a:t>
            </a:r>
            <a:r>
              <a:rPr lang="ru-RU" sz="2400" i="1" dirty="0"/>
              <a:t>.</a:t>
            </a:r>
            <a:endParaRPr lang="uk-UA" sz="2400" i="1" dirty="0"/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7172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4656138"/>
            <a:ext cx="2286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3195638" y="565150"/>
            <a:ext cx="5624512" cy="5816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Досить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часто у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відносинах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складається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так званий </a:t>
            </a:r>
            <a:r>
              <a:rPr lang="ru-RU" sz="23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трикутник</a:t>
            </a:r>
            <a:r>
              <a:rPr lang="ru-RU" sz="23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Карпмана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(модель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комунікації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описана в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соціальній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психології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).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Потрапляють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цей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трикутник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час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часу практично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всі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 А ось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знають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про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нього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небагато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indent="540000" algn="just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краще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б про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нього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знати, тому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проблем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цього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трикутника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достатньо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uk-UA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606550"/>
            <a:ext cx="2808288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4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4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4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СЦЕНАРІЙ </a:t>
            </a:r>
            <a:endParaRPr lang="ru-RU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«ТРИКУТНИК КАРПМАНА: РЕАЛІЇ ЖИТТЯ»</a:t>
            </a: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9220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492375"/>
            <a:ext cx="56165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512" y="116632"/>
            <a:ext cx="8712968" cy="662473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головних</a:t>
            </a: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ролях: </a:t>
            </a:r>
            <a:endParaRPr lang="ru-RU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Жертва», «</a:t>
            </a:r>
            <a:r>
              <a:rPr lang="ru-RU" sz="2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Переслідувач</a:t>
            </a: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» і «</a:t>
            </a:r>
            <a:r>
              <a:rPr lang="ru-RU" sz="2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Рятівник</a:t>
            </a: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»</a:t>
            </a: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endParaRPr lang="ru-RU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Жертва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–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страждає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endParaRPr lang="ru-RU" sz="23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Рятівник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-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рятує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і приходить на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допомогу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виручку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Переслідувач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 -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карає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переслідує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вчить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провчає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  <a:p>
            <a:pPr lvl="8" defTabSz="892175">
              <a:tabLst>
                <a:tab pos="0" algn="l"/>
                <a:tab pos="536575" algn="l"/>
              </a:tabLst>
              <a:defRPr/>
            </a:pP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10244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4868863"/>
            <a:ext cx="13779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125538"/>
            <a:ext cx="13779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2924175"/>
            <a:ext cx="13779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79388" y="257175"/>
            <a:ext cx="8713787" cy="6337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Почуття</a:t>
            </a: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які</a:t>
            </a: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відчувають</a:t>
            </a: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 УЧАСНИКИ ПОДІЙ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indent="540000" algn="ctr" defTabSz="892175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536575" algn="l"/>
              </a:tabLst>
              <a:defRPr/>
            </a:pP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жертва:</a:t>
            </a: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почуття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безпорадності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безпросвітності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примусу </a:t>
            </a: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безвиході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безсилля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нікчемності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нікому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не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потрібності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власної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неправильності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заплутаності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неясності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розгубленості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власної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слабкості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образи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страху </a:t>
            </a:r>
          </a:p>
          <a:p>
            <a:pPr marL="342900" indent="-342900" defTabSz="892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536575" algn="l"/>
              </a:tabLst>
              <a:defRPr/>
            </a:pPr>
            <a:r>
              <a:rPr lang="ru-RU" sz="2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жалість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до себе</a:t>
            </a: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308850" y="5022850"/>
            <a:ext cx="1835150" cy="1835150"/>
          </a:xfrm>
          <a:prstGeom prst="rtTriangle">
            <a:avLst/>
          </a:prstGeom>
          <a:solidFill>
            <a:srgbClr val="00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11268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895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385888"/>
            <a:ext cx="3519487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2481</Words>
  <Application>Microsoft Office PowerPoint</Application>
  <PresentationFormat>Екран (4:3)</PresentationFormat>
  <Paragraphs>517</Paragraphs>
  <Slides>43</Slides>
  <Notes>43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43</vt:i4>
      </vt:variant>
    </vt:vector>
  </HeadingPairs>
  <TitlesOfParts>
    <vt:vector size="50" baseType="lpstr">
      <vt:lpstr>Calibri</vt:lpstr>
      <vt:lpstr>Arial</vt:lpstr>
      <vt:lpstr>Times New Roman</vt:lpstr>
      <vt:lpstr>Wingdings</vt:lpstr>
      <vt:lpstr>Myriad Pro</vt:lpstr>
      <vt:lpstr>1_Тема Office</vt:lpstr>
      <vt:lpstr>Тема Office</vt:lpstr>
      <vt:lpstr>Методи психологічного впливу на особистість, маніпуляції та захист від них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Техніки захисту від маніпуляцій</vt:lpstr>
      <vt:lpstr>Техніки захисту від маніпуляцій</vt:lpstr>
      <vt:lpstr>Техніки захисту від маніпуляцій</vt:lpstr>
      <vt:lpstr>Техніки захисту від маніпуляцій</vt:lpstr>
      <vt:lpstr>Техніки захисту від маніпуляцій</vt:lpstr>
      <vt:lpstr>Техніки захисту від маніпуляцій</vt:lpstr>
      <vt:lpstr>Техніки захисту від маніпуляцій</vt:lpstr>
      <vt:lpstr>Техніки захисту від маніпуляцій</vt:lpstr>
      <vt:lpstr>Техніки захисту від маніпуляцій</vt:lpstr>
      <vt:lpstr>Техніки захисту від маніпуляцій</vt:lpstr>
      <vt:lpstr>Техніки захисту від маніпуляцій</vt:lpstr>
      <vt:lpstr>Техніки захисту від маніпуляцій</vt:lpstr>
      <vt:lpstr>Техніки захисту від маніпуляцій</vt:lpstr>
      <vt:lpstr>ВИСНОВОК</vt:lpstr>
      <vt:lpstr>Якщо зацікавила тема – опрацюйте додаткову літературу: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психологічного впливу на особистість, маніпуляції та захист від них</dc:title>
  <dc:creator>rev</dc:creator>
  <cp:lastModifiedBy>User</cp:lastModifiedBy>
  <cp:revision>140</cp:revision>
  <dcterms:created xsi:type="dcterms:W3CDTF">2015-05-06T07:12:14Z</dcterms:created>
  <dcterms:modified xsi:type="dcterms:W3CDTF">2022-11-08T16:07:34Z</dcterms:modified>
</cp:coreProperties>
</file>