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64" r:id="rId11"/>
    <p:sldId id="269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SimSun" panose="02010600030101010101" pitchFamily="2" charset="-122"/>
      <p:regular r:id="rId15"/>
    </p:embeddedFont>
    <p:embeddedFont>
      <p:font typeface="Vollkorn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2247900"/>
            <a:ext cx="18288000" cy="4409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endParaRPr lang="uk-UA" sz="2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Трансформація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правової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системи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України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в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умовах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>
                <a:solidFill>
                  <a:srgbClr val="FFFFFF"/>
                </a:solidFill>
                <a:latin typeface="Vollkorn Bold"/>
              </a:rPr>
              <a:t>Європейської</a:t>
            </a:r>
            <a:r>
              <a:rPr lang="ru-RU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5940" spc="-23" dirty="0" err="1" smtClean="0">
                <a:solidFill>
                  <a:srgbClr val="FFFFFF"/>
                </a:solidFill>
                <a:latin typeface="Vollkorn Bold"/>
              </a:rPr>
              <a:t>інтеграції</a:t>
            </a:r>
            <a:endParaRPr lang="ru-RU" sz="594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5940" spc="-23" dirty="0" smtClean="0">
                <a:solidFill>
                  <a:srgbClr val="FFFFFF"/>
                </a:solidFill>
                <a:latin typeface="Vollkorn Bold"/>
              </a:rPr>
              <a:t>(0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)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594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5940" spc="-23" dirty="0" err="1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en-US" sz="594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uk-UA" sz="40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к.ю.н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., доц., доцент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кафедри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права та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правоохоронної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діяльності</a:t>
            </a:r>
            <a:endParaRPr lang="ru-RU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ru-RU" sz="4000" spc="-23" dirty="0" err="1">
                <a:solidFill>
                  <a:srgbClr val="FFFFFF"/>
                </a:solidFill>
                <a:latin typeface="Vollkorn Bold"/>
              </a:rPr>
              <a:t>Вікторія</a:t>
            </a:r>
            <a:r>
              <a:rPr lang="ru-RU" sz="4000" spc="-23" dirty="0">
                <a:solidFill>
                  <a:srgbClr val="FFFFFF"/>
                </a:solidFill>
                <a:latin typeface="Vollkorn Bold"/>
              </a:rPr>
              <a:t> ТИЧИНА</a:t>
            </a:r>
          </a:p>
          <a:p>
            <a:pPr algn="ctr">
              <a:lnSpc>
                <a:spcPct val="80000"/>
              </a:lnSpc>
            </a:pPr>
            <a:endParaRPr lang="en-US" sz="4000" spc="-23" dirty="0">
              <a:solidFill>
                <a:srgbClr val="FFFFFF"/>
              </a:solidFill>
              <a:latin typeface="Vollkor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8602" y="575801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дисципліни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0" y="3855409"/>
            <a:ext cx="165354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 smtClean="0">
                <a:solidFill>
                  <a:srgbClr val="17375E"/>
                </a:solidFill>
                <a:latin typeface="Vollkorn Bold"/>
              </a:rPr>
              <a:t>Шкала оцінювання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44421"/>
              </p:ext>
            </p:extLst>
          </p:nvPr>
        </p:nvGraphicFramePr>
        <p:xfrm>
          <a:off x="3786051" y="1408844"/>
          <a:ext cx="96774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508">
                  <a:extLst>
                    <a:ext uri="{9D8B030D-6E8A-4147-A177-3AD203B41FA5}">
                      <a16:colId xmlns:a16="http://schemas.microsoft.com/office/drawing/2014/main" val="3245067123"/>
                    </a:ext>
                  </a:extLst>
                </a:gridCol>
                <a:gridCol w="1068508">
                  <a:extLst>
                    <a:ext uri="{9D8B030D-6E8A-4147-A177-3AD203B41FA5}">
                      <a16:colId xmlns:a16="http://schemas.microsoft.com/office/drawing/2014/main" val="606263390"/>
                    </a:ext>
                  </a:extLst>
                </a:gridCol>
                <a:gridCol w="1068508">
                  <a:extLst>
                    <a:ext uri="{9D8B030D-6E8A-4147-A177-3AD203B41FA5}">
                      <a16:colId xmlns:a16="http://schemas.microsoft.com/office/drawing/2014/main" val="2005844103"/>
                    </a:ext>
                  </a:extLst>
                </a:gridCol>
                <a:gridCol w="1068508">
                  <a:extLst>
                    <a:ext uri="{9D8B030D-6E8A-4147-A177-3AD203B41FA5}">
                      <a16:colId xmlns:a16="http://schemas.microsoft.com/office/drawing/2014/main" val="1458417512"/>
                    </a:ext>
                  </a:extLst>
                </a:gridCol>
                <a:gridCol w="980266">
                  <a:extLst>
                    <a:ext uri="{9D8B030D-6E8A-4147-A177-3AD203B41FA5}">
                      <a16:colId xmlns:a16="http://schemas.microsoft.com/office/drawing/2014/main" val="2147596654"/>
                    </a:ext>
                  </a:extLst>
                </a:gridCol>
                <a:gridCol w="982184">
                  <a:extLst>
                    <a:ext uri="{9D8B030D-6E8A-4147-A177-3AD203B41FA5}">
                      <a16:colId xmlns:a16="http://schemas.microsoft.com/office/drawing/2014/main" val="2688734542"/>
                    </a:ext>
                  </a:extLst>
                </a:gridCol>
                <a:gridCol w="982184">
                  <a:extLst>
                    <a:ext uri="{9D8B030D-6E8A-4147-A177-3AD203B41FA5}">
                      <a16:colId xmlns:a16="http://schemas.microsoft.com/office/drawing/2014/main" val="2343150872"/>
                    </a:ext>
                  </a:extLst>
                </a:gridCol>
                <a:gridCol w="982184">
                  <a:extLst>
                    <a:ext uri="{9D8B030D-6E8A-4147-A177-3AD203B41FA5}">
                      <a16:colId xmlns:a16="http://schemas.microsoft.com/office/drawing/2014/main" val="1659299637"/>
                    </a:ext>
                  </a:extLst>
                </a:gridCol>
                <a:gridCol w="696354">
                  <a:extLst>
                    <a:ext uri="{9D8B030D-6E8A-4147-A177-3AD203B41FA5}">
                      <a16:colId xmlns:a16="http://schemas.microsoft.com/office/drawing/2014/main" val="3979419211"/>
                    </a:ext>
                  </a:extLst>
                </a:gridCol>
                <a:gridCol w="780196">
                  <a:extLst>
                    <a:ext uri="{9D8B030D-6E8A-4147-A177-3AD203B41FA5}">
                      <a16:colId xmlns:a16="http://schemas.microsoft.com/office/drawing/2014/main" val="3396925252"/>
                    </a:ext>
                  </a:extLst>
                </a:gridCol>
              </a:tblGrid>
              <a:tr h="38100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Поточне тестування та самостійна робота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ІЗ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49692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4504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747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2557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02916"/>
              </p:ext>
            </p:extLst>
          </p:nvPr>
        </p:nvGraphicFramePr>
        <p:xfrm>
          <a:off x="3657600" y="4537662"/>
          <a:ext cx="9829800" cy="2311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81187">
                  <a:extLst>
                    <a:ext uri="{9D8B030D-6E8A-4147-A177-3AD203B41FA5}">
                      <a16:colId xmlns:a16="http://schemas.microsoft.com/office/drawing/2014/main" val="4275741047"/>
                    </a:ext>
                  </a:extLst>
                </a:gridCol>
                <a:gridCol w="3275289">
                  <a:extLst>
                    <a:ext uri="{9D8B030D-6E8A-4147-A177-3AD203B41FA5}">
                      <a16:colId xmlns:a16="http://schemas.microsoft.com/office/drawing/2014/main" val="3817387015"/>
                    </a:ext>
                  </a:extLst>
                </a:gridCol>
                <a:gridCol w="3273324">
                  <a:extLst>
                    <a:ext uri="{9D8B030D-6E8A-4147-A177-3AD203B41FA5}">
                      <a16:colId xmlns:a16="http://schemas.microsoft.com/office/drawing/2014/main" val="2768018214"/>
                    </a:ext>
                  </a:extLst>
                </a:gridCol>
              </a:tblGrid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шкалою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Екзамен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Бали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29267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Відмінно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90-100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82458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Добре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82-89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973454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74-81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74220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Задовільно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64-73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76964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60-63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76467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Незадовільно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35-59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17306"/>
                  </a:ext>
                </a:extLst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0-34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146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247900"/>
            <a:ext cx="172974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Метою </a:t>
            </a:r>
            <a:r>
              <a:rPr lang="uk-UA" sz="28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вивчення навчальної дисципліни </a:t>
            </a:r>
            <a:r>
              <a:rPr lang="uk-UA" sz="28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є</a:t>
            </a:r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формування системних знань про закономірності трансформації правової системи України в контексті європейської інтеграції та розвиток навичок правового аналізу відповідних процесів.</a:t>
            </a:r>
          </a:p>
          <a:p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Навчальна дисципліна «Трансформація правової системи України в умовах європейської інтеграції» спрямована на формування у здобувачів вищої освіти цілісного уявлення про процеси адаптації національного законодавства України до права Європейського Союзу, особливості реформування правової системи та інституційні зміни в умовах євроінтеграційного курсу держави. </a:t>
            </a:r>
          </a:p>
          <a:p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Дисципліна вивчає сучасні виклики та перспективи розвитку правової системи України, зумовлені гармонізацією законодавства, імплементацією </a:t>
            </a:r>
            <a:r>
              <a:rPr lang="uk-UA" sz="28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acquis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ЄС та утвердженням європейських правових стандартів. </a:t>
            </a:r>
          </a:p>
          <a:p>
            <a:pPr algn="just"/>
            <a:endParaRPr lang="en-US" sz="2800" spc="-29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2400300"/>
            <a:ext cx="15934623" cy="359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Завдання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вивчення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навчальної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дисципліни</a:t>
            </a:r>
            <a:r>
              <a:rPr lang="en-US" sz="42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:</a:t>
            </a:r>
            <a:endParaRPr lang="en-US" sz="4200" spc="-26" dirty="0">
              <a:solidFill>
                <a:schemeClr val="accent1">
                  <a:lumMod val="50000"/>
                </a:schemeClr>
              </a:solidFill>
              <a:latin typeface="Vollkorn Bold"/>
            </a:endParaRPr>
          </a:p>
          <a:p>
            <a:pPr lvl="0"/>
            <a:r>
              <a:rPr lang="uk-UA" sz="3200" dirty="0" smtClean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- розкрити </a:t>
            </a:r>
            <a:r>
              <a:rPr lang="uk-UA" sz="3200" dirty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сутність та етапи європейської інтеграції України;</a:t>
            </a:r>
          </a:p>
          <a:p>
            <a:pPr lvl="0"/>
            <a:r>
              <a:rPr lang="uk-UA" sz="3200" dirty="0" smtClean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- охарактеризувати </a:t>
            </a:r>
            <a:r>
              <a:rPr lang="uk-UA" sz="3200" dirty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правову систему Європейського Союзу;</a:t>
            </a:r>
          </a:p>
          <a:p>
            <a:pPr lvl="0"/>
            <a:r>
              <a:rPr lang="uk-UA" sz="3200" dirty="0" smtClean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- дослідити </a:t>
            </a:r>
            <a:r>
              <a:rPr lang="uk-UA" sz="3200" dirty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механізми адаптації законодавства України до права ЄС;</a:t>
            </a:r>
          </a:p>
          <a:p>
            <a:pPr lvl="0"/>
            <a:r>
              <a:rPr lang="uk-UA" sz="3200" dirty="0" smtClean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- проаналізувати </a:t>
            </a:r>
            <a:r>
              <a:rPr lang="uk-UA" sz="3200" dirty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трансформацію основних галузей права України;</a:t>
            </a:r>
          </a:p>
          <a:p>
            <a:pPr lvl="0"/>
            <a:r>
              <a:rPr lang="uk-UA" sz="3200" dirty="0" smtClean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- сформувати </a:t>
            </a:r>
            <a:r>
              <a:rPr lang="uk-UA" sz="3200" dirty="0">
                <a:solidFill>
                  <a:srgbClr val="254061"/>
                </a:solidFill>
                <a:latin typeface="Vollkorn" panose="020B0604020202020204" charset="0"/>
                <a:ea typeface="Vollkorn" panose="020B0604020202020204" charset="0"/>
              </a:rPr>
              <a:t>практичні навички застосування європейських правових стандартів.</a:t>
            </a:r>
          </a:p>
          <a:p>
            <a:endParaRPr lang="uk-UA" sz="3200" dirty="0" smtClean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76523"/>
              </p:ext>
            </p:extLst>
          </p:nvPr>
        </p:nvGraphicFramePr>
        <p:xfrm>
          <a:off x="609600" y="732395"/>
          <a:ext cx="17068799" cy="7842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4196670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70950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329957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136803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1488899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9918495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602433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691804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301843852"/>
                    </a:ext>
                  </a:extLst>
                </a:gridCol>
              </a:tblGrid>
              <a:tr h="281514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Змістові модулі і теми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68402"/>
                  </a:ext>
                </a:extLst>
              </a:tr>
              <a:tr h="2815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</a:p>
                  </a:txBody>
                  <a:tcPr marL="56351" marR="5635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92885"/>
                  </a:ext>
                </a:extLst>
              </a:tr>
              <a:tr h="13419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лекції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</a:p>
                  </a:txBody>
                  <a:tcPr marL="56351" marR="56351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4200"/>
                  </a:ext>
                </a:extLst>
              </a:tr>
              <a:tr h="281514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Модуль 1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88356"/>
                  </a:ext>
                </a:extLst>
              </a:tr>
              <a:tr h="563027">
                <a:tc gridSpan="9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</a:p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АДАПТАЦІЯ ТА СТРУКТУРНІ ЗМІНИ В ЗАКОНОДАВСТВІ УКРАЇНИ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24598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Адаптація та гармонізація законодавства</a:t>
                      </a:r>
                    </a:p>
                  </a:txBody>
                  <a:tcPr marL="56351" marR="5635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78636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2. Судова реформа та верховенство права</a:t>
                      </a:r>
                    </a:p>
                  </a:txBody>
                  <a:tcPr marL="56351" marR="5635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87846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Інституційні та структурні зміни</a:t>
                      </a:r>
                    </a:p>
                  </a:txBody>
                  <a:tcPr marL="56351" marR="5635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18183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Економіко-правова інтеграція. Особливості процесу</a:t>
                      </a:r>
                    </a:p>
                  </a:txBody>
                  <a:tcPr marL="56351" marR="5635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763881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1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28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14785"/>
                  </a:ext>
                </a:extLst>
              </a:tr>
              <a:tr h="563027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ТРАНСФОРМАЦІЯ ПРІОРИТЕТНИХ ГАЛУЗЕЙ ПРАВА ДО СТАНДАРТІВ ЄС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371830"/>
                  </a:ext>
                </a:extLst>
              </a:tr>
              <a:tr h="78823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Гармонізація приватного, економічного та господарського права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25835"/>
                  </a:ext>
                </a:extLst>
              </a:tr>
              <a:tr h="3941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Трансформація екологічного права та «Зелений курс»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23437"/>
                  </a:ext>
                </a:extLst>
              </a:tr>
              <a:tr h="39411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Реформування адміністративного та кримінального права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15247"/>
                  </a:ext>
                </a:extLst>
              </a:tr>
              <a:tr h="78823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Реформування транспортної політики в Україні до стандартів ЄС</a:t>
                      </a:r>
                      <a:endParaRPr lang="uk-UA" sz="20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94981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змістовий модуль 2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28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38734"/>
                  </a:ext>
                </a:extLst>
              </a:tr>
              <a:tr h="28151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ВСЬОГО</a:t>
                      </a:r>
                    </a:p>
                  </a:txBody>
                  <a:tcPr marL="56351" marR="5635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56</a:t>
                      </a:r>
                    </a:p>
                  </a:txBody>
                  <a:tcPr marL="56351" marR="5635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56351" marR="563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56351" marR="563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56351" marR="5635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</a:p>
                  </a:txBody>
                  <a:tcPr marL="56351" marR="5635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029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66669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 smtClean="0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uk-UA" sz="4800" spc="-20" dirty="0" smtClean="0">
                <a:solidFill>
                  <a:srgbClr val="17375E"/>
                </a:solidFill>
                <a:latin typeface="Vollkorn Bold"/>
              </a:rPr>
              <a:t> 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57471"/>
              </p:ext>
            </p:extLst>
          </p:nvPr>
        </p:nvGraphicFramePr>
        <p:xfrm>
          <a:off x="533400" y="1028700"/>
          <a:ext cx="172212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0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4027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Проблемно-орієнтоване навчання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Критичний доктринальний аналіз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Дослідницький семінар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Міждисциплінарний підхід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Самостійна наукова робота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5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</a:t>
                      </a: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у фаховій діяльності знання та розуміння системи права, історії світової та української правової думки, сучасної правової доктрини, а також основних напрямів та провідних тенденцій у розвитку права.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Проблемно-орієнтоване навчання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Критичний доктринальний аналіз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Дослідницький семінар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Міждисциплінарний підхід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Самостійна наукова робота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1683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Наукове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проєктування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дослідження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Академічне письмо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Критичний аналіз наукових результатів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Наукове рецензування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Дотримання академічної доброчесності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  <a:tr h="191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18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8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-орієнтоване навчання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Моделювання правових рішень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Управління науковими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політик та реформ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Самостійна дослідницька діяльність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63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uk-UA" sz="4800" spc="-20" dirty="0" smtClean="0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75414"/>
              </p:ext>
            </p:extLst>
          </p:nvPr>
        </p:nvGraphicFramePr>
        <p:xfrm>
          <a:off x="1219200" y="1790700"/>
          <a:ext cx="16230600" cy="5181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2962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787638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52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529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Проєктно-орієнтоване навчання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Моделювання правових рішень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Управління науковими проєктами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політик та реформ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Самостійна дослідницька діяльність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670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Здійснювати доктринальне тлумачення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Доктринальне тлумачення права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Порівняльно-правовий аналіз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судової практики ЄС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Аналітичний правовий метод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Наукова дискусія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5292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Обґрунтовувати напрями розвитку правової політики у сфері забезпечення та захисту національних економічних інтересів держави на основі аналізу трансформацій правової системи та сучасних </a:t>
                      </a:r>
                      <a:r>
                        <a:rPr lang="uk-UA" sz="18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безпекових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викликів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-орієнтоване навчання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Моделювання правових рішень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Управління науковими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політик та реформ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Самостійна дослідницька діяльність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 smtClean="0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uk-UA" sz="4800" spc="-20" dirty="0" smtClean="0">
                <a:solidFill>
                  <a:srgbClr val="17375E"/>
                </a:solidFill>
                <a:latin typeface="Vollkorn Bold"/>
              </a:rPr>
              <a:t> 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55483"/>
              </p:ext>
            </p:extLst>
          </p:nvPr>
        </p:nvGraphicFramePr>
        <p:xfrm>
          <a:off x="609600" y="1181285"/>
          <a:ext cx="16306800" cy="6553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7295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819505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83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512339"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РН01. 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Мати передові концептуальні та методологічні знання у сфері права і на межі предметних галузей, а також дослідницькі навички, достатні для проведення наукових і прикладних досліджень, отримання нових знань та здійснення інновацій.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Усне опитування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участі в наукових дискусіях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підготовлених наукових доповідей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Рецензування аналітичних матеріалів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786824"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РН03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. 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у фаховій діяльності знання та розуміння системи права, історії світової та української правової думки, сучасної правової доктрини, а також основних напрямів та провідних тенденцій у розвитку права.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Усне опитування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участі в наукових дискусіях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підготовлених наукових доповідей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Рецензування аналітичних матеріалів </a:t>
                      </a:r>
                    </a:p>
                    <a:p>
                      <a:pPr algn="just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38496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етики.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наукового есе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Перевірка письмових аналітичних робіт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Рецензування результатів дослідження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Презентація результатів наукової роботи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  <a:tr h="138496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РН08. 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Розробляти, реалізовувати та здійснювати управління науковими та інноваційними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проєктами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, які дають можливість створювати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законопроєктну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проєктних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завдань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Захист наукового </a:t>
                      </a:r>
                      <a:r>
                        <a:rPr lang="uk-UA" sz="16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проєкту</a:t>
                      </a: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аналітичних звітів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Презентація результатів </a:t>
                      </a:r>
                      <a:r>
                        <a:rPr lang="uk-UA" sz="16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проєктної</a:t>
                      </a:r>
                      <a:r>
                        <a:rPr lang="uk-UA" sz="16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діяльності </a:t>
                      </a:r>
                      <a:endParaRPr lang="uk-UA" sz="16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9471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77908" y="354237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 smtClean="0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uk-UA" sz="4800" spc="-20" dirty="0" smtClean="0">
                <a:solidFill>
                  <a:srgbClr val="17375E"/>
                </a:solidFill>
                <a:latin typeface="Vollkorn Bold"/>
              </a:rPr>
              <a:t> 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16909"/>
              </p:ext>
            </p:extLst>
          </p:nvPr>
        </p:nvGraphicFramePr>
        <p:xfrm>
          <a:off x="609600" y="1181284"/>
          <a:ext cx="17068800" cy="6553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0627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7138173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613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917623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РН10.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Готувати правові висновки, пропозиції та рекомендації за результатами правового дослідження.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проєктних завдань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Захист наукового проєкту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аналітичних звітів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spc="-2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Презентація результатів проєктної діяльності </a:t>
                      </a:r>
                      <a:endParaRPr lang="uk-UA" sz="1800" b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2265666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РН11. 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Здійснювати доктринальне тлумачення норм національного, міжнародного та права Європейського Союзу, здійснювати порівняльний аналіз правових явищ та процесів у різних правових системах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Перевірка письмових правових висновків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Усний контроль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Аналіз виконаних аналітичних завдань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участі в дискусіях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1756109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РН12. 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Обґрунтовувати напрями розвитку правової політики у сфері забезпечення та захисту національних економічних інтересів держави на основі аналізу трансформацій правової системи та сучасних </a:t>
                      </a:r>
                      <a:r>
                        <a:rPr lang="uk-UA" sz="18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безпекових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викликів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проєктних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завдань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Захист наукового </a:t>
                      </a:r>
                      <a:r>
                        <a:rPr lang="uk-UA" sz="1800" b="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проєкту</a:t>
                      </a: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Оцінювання аналітичних звітів </a:t>
                      </a: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Презентація результатів </a:t>
                      </a:r>
                      <a:r>
                        <a:rPr lang="uk-UA" sz="1800" b="0" spc="-20" dirty="0" err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проєктної</a:t>
                      </a:r>
                      <a:r>
                        <a:rPr lang="uk-UA" sz="1800" b="0" spc="-2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 діяльності </a:t>
                      </a:r>
                      <a:endParaRPr lang="uk-UA" sz="18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‒ Поточний контроль, підсумковий контроль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1250</Words>
  <Application>Microsoft Office PowerPoint</Application>
  <PresentationFormat>Довільний</PresentationFormat>
  <Paragraphs>278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Vollkorn</vt:lpstr>
      <vt:lpstr>Times New Roman</vt:lpstr>
      <vt:lpstr>Arial</vt:lpstr>
      <vt:lpstr>SimSun</vt:lpstr>
      <vt:lpstr>Vollkorn Bold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Невмержицька Ангеліна Андріївна</cp:lastModifiedBy>
  <cp:revision>22</cp:revision>
  <dcterms:created xsi:type="dcterms:W3CDTF">2006-08-16T00:00:00Z</dcterms:created>
  <dcterms:modified xsi:type="dcterms:W3CDTF">2026-02-09T08:48:22Z</dcterms:modified>
  <dc:identifier>DAGCUslPLi8</dc:identifier>
</cp:coreProperties>
</file>