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62" r:id="rId9"/>
    <p:sldId id="275" r:id="rId10"/>
    <p:sldId id="264" r:id="rId11"/>
    <p:sldId id="269" r:id="rId12"/>
  </p:sldIdLst>
  <p:sldSz cx="18288000" cy="10287000"/>
  <p:notesSz cx="6858000" cy="9144000"/>
  <p:embeddedFontLst>
    <p:embeddedFont>
      <p:font typeface="Vollkorn" panose="020B0604020202020204" charset="0"/>
      <p:regular r:id="rId14"/>
    </p:embeddedFont>
    <p:embeddedFont>
      <p:font typeface="SimSun" panose="02010600030101010101" pitchFamily="2" charset="-122"/>
      <p:regular r:id="rId15"/>
    </p:embeddedFont>
    <p:embeddedFont>
      <p:font typeface="Vollkorn Bold" panose="020B0604020202020204" charset="0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4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09.02.2026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620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0" y="2247900"/>
            <a:ext cx="18288000" cy="44098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80000"/>
              </a:lnSpc>
            </a:pPr>
            <a:endParaRPr lang="uk-UA" sz="2000" spc="-23" dirty="0" smtClean="0">
              <a:solidFill>
                <a:srgbClr val="FFFFFF"/>
              </a:solidFill>
              <a:latin typeface="Vollkorn Bold"/>
            </a:endParaRPr>
          </a:p>
          <a:p>
            <a:pPr algn="ctr">
              <a:lnSpc>
                <a:spcPct val="80000"/>
              </a:lnSpc>
            </a:pPr>
            <a:r>
              <a:rPr lang="ru-RU" sz="5940" spc="-23" dirty="0" err="1">
                <a:solidFill>
                  <a:srgbClr val="FFFFFF"/>
                </a:solidFill>
                <a:latin typeface="Vollkorn Bold"/>
              </a:rPr>
              <a:t>Трансформація</a:t>
            </a:r>
            <a:r>
              <a:rPr lang="ru-RU" sz="5940" spc="-23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ru-RU" sz="5940" spc="-23" dirty="0" err="1">
                <a:solidFill>
                  <a:srgbClr val="FFFFFF"/>
                </a:solidFill>
                <a:latin typeface="Vollkorn Bold"/>
              </a:rPr>
              <a:t>правової</a:t>
            </a:r>
            <a:r>
              <a:rPr lang="ru-RU" sz="5940" spc="-23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ru-RU" sz="5940" spc="-23" dirty="0" err="1">
                <a:solidFill>
                  <a:srgbClr val="FFFFFF"/>
                </a:solidFill>
                <a:latin typeface="Vollkorn Bold"/>
              </a:rPr>
              <a:t>системи</a:t>
            </a:r>
            <a:r>
              <a:rPr lang="ru-RU" sz="5940" spc="-23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ru-RU" sz="5940" spc="-23" dirty="0" err="1">
                <a:solidFill>
                  <a:srgbClr val="FFFFFF"/>
                </a:solidFill>
                <a:latin typeface="Vollkorn Bold"/>
              </a:rPr>
              <a:t>України</a:t>
            </a:r>
            <a:r>
              <a:rPr lang="ru-RU" sz="5940" spc="-23" dirty="0">
                <a:solidFill>
                  <a:srgbClr val="FFFFFF"/>
                </a:solidFill>
                <a:latin typeface="Vollkorn Bold"/>
              </a:rPr>
              <a:t> в </a:t>
            </a:r>
            <a:r>
              <a:rPr lang="ru-RU" sz="5940" spc="-23" dirty="0" err="1">
                <a:solidFill>
                  <a:srgbClr val="FFFFFF"/>
                </a:solidFill>
                <a:latin typeface="Vollkorn Bold"/>
              </a:rPr>
              <a:t>умовах</a:t>
            </a:r>
            <a:r>
              <a:rPr lang="ru-RU" sz="5940" spc="-23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ru-RU" sz="5940" spc="-23" dirty="0" err="1">
                <a:solidFill>
                  <a:srgbClr val="FFFFFF"/>
                </a:solidFill>
                <a:latin typeface="Vollkorn Bold"/>
              </a:rPr>
              <a:t>Європейської</a:t>
            </a:r>
            <a:r>
              <a:rPr lang="ru-RU" sz="5940" spc="-23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ru-RU" sz="5940" spc="-23" dirty="0" err="1" smtClean="0">
                <a:solidFill>
                  <a:srgbClr val="FFFFFF"/>
                </a:solidFill>
                <a:latin typeface="Vollkorn Bold"/>
              </a:rPr>
              <a:t>інтеграції</a:t>
            </a:r>
            <a:endParaRPr lang="ru-RU" sz="5940" spc="-23" dirty="0" smtClean="0">
              <a:solidFill>
                <a:srgbClr val="FFFFFF"/>
              </a:solidFill>
              <a:latin typeface="Vollkorn Bold"/>
            </a:endParaRPr>
          </a:p>
          <a:p>
            <a:pPr algn="ctr">
              <a:lnSpc>
                <a:spcPct val="80000"/>
              </a:lnSpc>
            </a:pPr>
            <a:r>
              <a:rPr lang="en-US" sz="5940" spc="-23" dirty="0" smtClean="0">
                <a:solidFill>
                  <a:srgbClr val="FFFFFF"/>
                </a:solidFill>
                <a:latin typeface="Vollkorn Bold"/>
              </a:rPr>
              <a:t>(0</a:t>
            </a:r>
            <a:r>
              <a:rPr lang="en-US" sz="5940" spc="-23" dirty="0">
                <a:solidFill>
                  <a:srgbClr val="FFFFFF"/>
                </a:solidFill>
                <a:latin typeface="Vollkorn Bold"/>
              </a:rPr>
              <a:t>) </a:t>
            </a:r>
            <a:r>
              <a:rPr lang="en-US" sz="5940" spc="-23" dirty="0" err="1">
                <a:solidFill>
                  <a:srgbClr val="FFFFFF"/>
                </a:solidFill>
                <a:latin typeface="Vollkorn Bold"/>
              </a:rPr>
              <a:t>Вступ</a:t>
            </a:r>
            <a:r>
              <a:rPr lang="en-US" sz="5940" spc="-23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en-US" sz="5940" spc="-23" dirty="0" err="1">
                <a:solidFill>
                  <a:srgbClr val="FFFFFF"/>
                </a:solidFill>
                <a:latin typeface="Vollkorn Bold"/>
              </a:rPr>
              <a:t>до</a:t>
            </a:r>
            <a:r>
              <a:rPr lang="en-US" sz="5940" spc="-23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en-US" sz="5940" spc="-23" dirty="0" err="1">
                <a:solidFill>
                  <a:srgbClr val="FFFFFF"/>
                </a:solidFill>
                <a:latin typeface="Vollkorn Bold"/>
              </a:rPr>
              <a:t>дисципліни</a:t>
            </a:r>
            <a:endParaRPr lang="en-US" sz="5940" spc="-23" dirty="0">
              <a:solidFill>
                <a:srgbClr val="FFFFFF"/>
              </a:solidFill>
              <a:latin typeface="Vollkorn Bold"/>
            </a:endParaRPr>
          </a:p>
          <a:p>
            <a:pPr algn="ctr">
              <a:lnSpc>
                <a:spcPct val="80000"/>
              </a:lnSpc>
            </a:pPr>
            <a:endParaRPr lang="uk-UA" sz="4000" spc="-23" dirty="0" smtClean="0">
              <a:solidFill>
                <a:srgbClr val="FFFFFF"/>
              </a:solidFill>
              <a:latin typeface="Vollkorn Bold"/>
            </a:endParaRPr>
          </a:p>
          <a:p>
            <a:pPr algn="ctr">
              <a:lnSpc>
                <a:spcPct val="80000"/>
              </a:lnSpc>
            </a:pPr>
            <a:r>
              <a:rPr lang="ru-RU" sz="4000" spc="-23" dirty="0" err="1">
                <a:solidFill>
                  <a:srgbClr val="FFFFFF"/>
                </a:solidFill>
                <a:latin typeface="Vollkorn Bold"/>
              </a:rPr>
              <a:t>к.ю.н</a:t>
            </a:r>
            <a:r>
              <a:rPr lang="ru-RU" sz="4000" spc="-23" dirty="0">
                <a:solidFill>
                  <a:srgbClr val="FFFFFF"/>
                </a:solidFill>
                <a:latin typeface="Vollkorn Bold"/>
              </a:rPr>
              <a:t>., доц., доцент </a:t>
            </a:r>
            <a:r>
              <a:rPr lang="ru-RU" sz="4000" spc="-23" dirty="0" err="1">
                <a:solidFill>
                  <a:srgbClr val="FFFFFF"/>
                </a:solidFill>
                <a:latin typeface="Vollkorn Bold"/>
              </a:rPr>
              <a:t>кафедри</a:t>
            </a:r>
            <a:r>
              <a:rPr lang="ru-RU" sz="4000" spc="-23" dirty="0">
                <a:solidFill>
                  <a:srgbClr val="FFFFFF"/>
                </a:solidFill>
                <a:latin typeface="Vollkorn Bold"/>
              </a:rPr>
              <a:t> права та </a:t>
            </a:r>
            <a:r>
              <a:rPr lang="ru-RU" sz="4000" spc="-23" dirty="0" err="1">
                <a:solidFill>
                  <a:srgbClr val="FFFFFF"/>
                </a:solidFill>
                <a:latin typeface="Vollkorn Bold"/>
              </a:rPr>
              <a:t>правоохоронної</a:t>
            </a:r>
            <a:r>
              <a:rPr lang="ru-RU" sz="4000" spc="-23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ru-RU" sz="4000" spc="-23" dirty="0" err="1">
                <a:solidFill>
                  <a:srgbClr val="FFFFFF"/>
                </a:solidFill>
                <a:latin typeface="Vollkorn Bold"/>
              </a:rPr>
              <a:t>діяльності</a:t>
            </a:r>
            <a:endParaRPr lang="ru-RU" sz="4000" spc="-23" dirty="0">
              <a:solidFill>
                <a:srgbClr val="FFFFFF"/>
              </a:solidFill>
              <a:latin typeface="Vollkorn Bold"/>
            </a:endParaRPr>
          </a:p>
          <a:p>
            <a:pPr algn="ctr">
              <a:lnSpc>
                <a:spcPct val="80000"/>
              </a:lnSpc>
            </a:pPr>
            <a:r>
              <a:rPr lang="ru-RU" sz="4000" spc="-23" dirty="0" err="1">
                <a:solidFill>
                  <a:srgbClr val="FFFFFF"/>
                </a:solidFill>
                <a:latin typeface="Vollkorn Bold"/>
              </a:rPr>
              <a:t>Вікторія</a:t>
            </a:r>
            <a:r>
              <a:rPr lang="ru-RU" sz="4000" spc="-23" dirty="0">
                <a:solidFill>
                  <a:srgbClr val="FFFFFF"/>
                </a:solidFill>
                <a:latin typeface="Vollkorn Bold"/>
              </a:rPr>
              <a:t> ТИЧИНА</a:t>
            </a:r>
          </a:p>
          <a:p>
            <a:pPr algn="ctr">
              <a:lnSpc>
                <a:spcPct val="80000"/>
              </a:lnSpc>
            </a:pPr>
            <a:endParaRPr lang="en-US" sz="4000" spc="-23" dirty="0">
              <a:solidFill>
                <a:srgbClr val="FFFFFF"/>
              </a:solidFill>
              <a:latin typeface="Vollkorn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488602" y="575801"/>
            <a:ext cx="13310796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zh-CN" sz="3000" spc="-20" dirty="0">
                <a:solidFill>
                  <a:srgbClr val="17375E"/>
                </a:solidFill>
                <a:latin typeface="Vollkorn Bold"/>
              </a:rPr>
              <a:t>Розподіл балів</a:t>
            </a:r>
            <a:r>
              <a:rPr kumimoji="0" lang="uk-UA" altLang="zh-CN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uk-UA" altLang="zh-CN" sz="3000" spc="-20" dirty="0">
                <a:solidFill>
                  <a:srgbClr val="17375E"/>
                </a:solidFill>
                <a:latin typeface="Vollkorn Bold"/>
              </a:rPr>
              <a:t>з навчальної</a:t>
            </a:r>
            <a:r>
              <a:rPr kumimoji="0" lang="uk-UA" altLang="zh-CN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uk-UA" altLang="zh-CN" sz="3000" spc="-20" dirty="0">
                <a:solidFill>
                  <a:srgbClr val="17375E"/>
                </a:solidFill>
                <a:latin typeface="Vollkorn Bold"/>
              </a:rPr>
              <a:t>дисципліни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762000" y="3855409"/>
            <a:ext cx="16535400" cy="5539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zh-CN" sz="3000" spc="-20" dirty="0" smtClean="0">
                <a:solidFill>
                  <a:srgbClr val="17375E"/>
                </a:solidFill>
                <a:latin typeface="Vollkorn Bold"/>
              </a:rPr>
              <a:t>Шкала оцінювання</a:t>
            </a:r>
            <a:endParaRPr lang="uk-UA" altLang="zh-CN" sz="3000" spc="-20" dirty="0">
              <a:solidFill>
                <a:srgbClr val="17375E"/>
              </a:solidFill>
              <a:latin typeface="Vollkorn Bold"/>
            </a:endParaRP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9944421"/>
              </p:ext>
            </p:extLst>
          </p:nvPr>
        </p:nvGraphicFramePr>
        <p:xfrm>
          <a:off x="3786051" y="1408844"/>
          <a:ext cx="9677400" cy="152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68508">
                  <a:extLst>
                    <a:ext uri="{9D8B030D-6E8A-4147-A177-3AD203B41FA5}">
                      <a16:colId xmlns:a16="http://schemas.microsoft.com/office/drawing/2014/main" val="3245067123"/>
                    </a:ext>
                  </a:extLst>
                </a:gridCol>
                <a:gridCol w="1068508">
                  <a:extLst>
                    <a:ext uri="{9D8B030D-6E8A-4147-A177-3AD203B41FA5}">
                      <a16:colId xmlns:a16="http://schemas.microsoft.com/office/drawing/2014/main" val="606263390"/>
                    </a:ext>
                  </a:extLst>
                </a:gridCol>
                <a:gridCol w="1068508">
                  <a:extLst>
                    <a:ext uri="{9D8B030D-6E8A-4147-A177-3AD203B41FA5}">
                      <a16:colId xmlns:a16="http://schemas.microsoft.com/office/drawing/2014/main" val="2005844103"/>
                    </a:ext>
                  </a:extLst>
                </a:gridCol>
                <a:gridCol w="1068508">
                  <a:extLst>
                    <a:ext uri="{9D8B030D-6E8A-4147-A177-3AD203B41FA5}">
                      <a16:colId xmlns:a16="http://schemas.microsoft.com/office/drawing/2014/main" val="1458417512"/>
                    </a:ext>
                  </a:extLst>
                </a:gridCol>
                <a:gridCol w="980266">
                  <a:extLst>
                    <a:ext uri="{9D8B030D-6E8A-4147-A177-3AD203B41FA5}">
                      <a16:colId xmlns:a16="http://schemas.microsoft.com/office/drawing/2014/main" val="2147596654"/>
                    </a:ext>
                  </a:extLst>
                </a:gridCol>
                <a:gridCol w="982184">
                  <a:extLst>
                    <a:ext uri="{9D8B030D-6E8A-4147-A177-3AD203B41FA5}">
                      <a16:colId xmlns:a16="http://schemas.microsoft.com/office/drawing/2014/main" val="2688734542"/>
                    </a:ext>
                  </a:extLst>
                </a:gridCol>
                <a:gridCol w="982184">
                  <a:extLst>
                    <a:ext uri="{9D8B030D-6E8A-4147-A177-3AD203B41FA5}">
                      <a16:colId xmlns:a16="http://schemas.microsoft.com/office/drawing/2014/main" val="2343150872"/>
                    </a:ext>
                  </a:extLst>
                </a:gridCol>
                <a:gridCol w="982184">
                  <a:extLst>
                    <a:ext uri="{9D8B030D-6E8A-4147-A177-3AD203B41FA5}">
                      <a16:colId xmlns:a16="http://schemas.microsoft.com/office/drawing/2014/main" val="1659299637"/>
                    </a:ext>
                  </a:extLst>
                </a:gridCol>
                <a:gridCol w="696354">
                  <a:extLst>
                    <a:ext uri="{9D8B030D-6E8A-4147-A177-3AD203B41FA5}">
                      <a16:colId xmlns:a16="http://schemas.microsoft.com/office/drawing/2014/main" val="3979419211"/>
                    </a:ext>
                  </a:extLst>
                </a:gridCol>
                <a:gridCol w="780196">
                  <a:extLst>
                    <a:ext uri="{9D8B030D-6E8A-4147-A177-3AD203B41FA5}">
                      <a16:colId xmlns:a16="http://schemas.microsoft.com/office/drawing/2014/main" val="3396925252"/>
                    </a:ext>
                  </a:extLst>
                </a:gridCol>
              </a:tblGrid>
              <a:tr h="381000">
                <a:tc gridSpan="8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Поточне тестування та самостійна робота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ІЗ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Сума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4849692"/>
                  </a:ext>
                </a:extLst>
              </a:tr>
              <a:tr h="381000"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Змістовий модуль 1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Змістовий модуль 2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945048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Т1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Т2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Т3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Т4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Т5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Т6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Т7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Т8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20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47473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842557"/>
                  </a:ext>
                </a:extLst>
              </a:tr>
            </a:tbl>
          </a:graphicData>
        </a:graphic>
      </p:graphicFrame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8402916"/>
              </p:ext>
            </p:extLst>
          </p:nvPr>
        </p:nvGraphicFramePr>
        <p:xfrm>
          <a:off x="3657600" y="4537662"/>
          <a:ext cx="9829800" cy="23116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281187">
                  <a:extLst>
                    <a:ext uri="{9D8B030D-6E8A-4147-A177-3AD203B41FA5}">
                      <a16:colId xmlns:a16="http://schemas.microsoft.com/office/drawing/2014/main" val="4275741047"/>
                    </a:ext>
                  </a:extLst>
                </a:gridCol>
                <a:gridCol w="3275289">
                  <a:extLst>
                    <a:ext uri="{9D8B030D-6E8A-4147-A177-3AD203B41FA5}">
                      <a16:colId xmlns:a16="http://schemas.microsoft.com/office/drawing/2014/main" val="3817387015"/>
                    </a:ext>
                  </a:extLst>
                </a:gridCol>
                <a:gridCol w="3273324">
                  <a:extLst>
                    <a:ext uri="{9D8B030D-6E8A-4147-A177-3AD203B41FA5}">
                      <a16:colId xmlns:a16="http://schemas.microsoft.com/office/drawing/2014/main" val="2768018214"/>
                    </a:ext>
                  </a:extLst>
                </a:gridCol>
              </a:tblGrid>
              <a:tr h="288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 шкалою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Екзамен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Бали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6729267"/>
                  </a:ext>
                </a:extLst>
              </a:tr>
              <a:tr h="288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A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Відмінно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90-100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6982458"/>
                  </a:ext>
                </a:extLst>
              </a:tr>
              <a:tr h="288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B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Добре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82-89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5973454"/>
                  </a:ext>
                </a:extLst>
              </a:tr>
              <a:tr h="288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C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74-81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5174220"/>
                  </a:ext>
                </a:extLst>
              </a:tr>
              <a:tr h="288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D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Задовільно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64-73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376964"/>
                  </a:ext>
                </a:extLst>
              </a:tr>
              <a:tr h="288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E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60-63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776467"/>
                  </a:ext>
                </a:extLst>
              </a:tr>
              <a:tr h="288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FX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Незадовільно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35-59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617306"/>
                  </a:ext>
                </a:extLst>
              </a:tr>
              <a:tr h="288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F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0-34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431460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95300" y="2247900"/>
            <a:ext cx="17297400" cy="47397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Метою </a:t>
            </a:r>
            <a:r>
              <a:rPr lang="uk-UA" sz="2800" b="1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вивчення навчальної дисципліни </a:t>
            </a:r>
            <a:r>
              <a:rPr lang="uk-UA" sz="28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є</a:t>
            </a:r>
            <a:r>
              <a:rPr lang="uk-UA" sz="28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формування системних знань про закономірності трансформації правової системи України в контексті європейської інтеграції та розвиток навичок правового аналізу відповідних процесів.</a:t>
            </a:r>
          </a:p>
          <a:p>
            <a:r>
              <a:rPr lang="uk-UA" sz="28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Навчальна дисципліна «Трансформація правової системи України в умовах європейської інтеграції» спрямована на формування у здобувачів вищої освіти цілісного уявлення про процеси адаптації національного законодавства України до права Європейського Союзу, особливості реформування правової системи та інституційні зміни в умовах євроінтеграційного курсу держави. </a:t>
            </a:r>
          </a:p>
          <a:p>
            <a:r>
              <a:rPr lang="uk-UA" sz="28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Дисципліна вивчає сучасні виклики та перспективи розвитку правової системи України, зумовлені гармонізацією законодавства, імплементацією </a:t>
            </a:r>
            <a:r>
              <a:rPr lang="uk-UA" sz="2800" dirty="0" err="1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acquis</a:t>
            </a:r>
            <a:r>
              <a:rPr lang="uk-UA" sz="28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ЄС та утвердженням європейських правових стандартів. </a:t>
            </a:r>
          </a:p>
          <a:p>
            <a:pPr algn="just"/>
            <a:endParaRPr lang="en-US" sz="2800" spc="-29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71600" y="2400300"/>
            <a:ext cx="15934623" cy="35958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4200" spc="-26" dirty="0" err="1">
                <a:solidFill>
                  <a:schemeClr val="accent1">
                    <a:lumMod val="50000"/>
                  </a:schemeClr>
                </a:solidFill>
                <a:latin typeface="Vollkorn Bold"/>
              </a:rPr>
              <a:t>Завдання</a:t>
            </a:r>
            <a:r>
              <a:rPr lang="en-US" sz="4200" spc="-26" dirty="0">
                <a:solidFill>
                  <a:schemeClr val="accent1">
                    <a:lumMod val="50000"/>
                  </a:schemeClr>
                </a:solidFill>
                <a:latin typeface="Vollkorn Bold"/>
              </a:rPr>
              <a:t> </a:t>
            </a:r>
            <a:r>
              <a:rPr lang="en-US" sz="4200" spc="-26" dirty="0" err="1">
                <a:solidFill>
                  <a:schemeClr val="accent1">
                    <a:lumMod val="50000"/>
                  </a:schemeClr>
                </a:solidFill>
                <a:latin typeface="Vollkorn Bold"/>
              </a:rPr>
              <a:t>вивчення</a:t>
            </a:r>
            <a:r>
              <a:rPr lang="en-US" sz="4200" spc="-26" dirty="0">
                <a:solidFill>
                  <a:schemeClr val="accent1">
                    <a:lumMod val="50000"/>
                  </a:schemeClr>
                </a:solidFill>
                <a:latin typeface="Vollkorn Bold"/>
              </a:rPr>
              <a:t> </a:t>
            </a:r>
            <a:r>
              <a:rPr lang="en-US" sz="4200" spc="-26" dirty="0" err="1">
                <a:solidFill>
                  <a:schemeClr val="accent1">
                    <a:lumMod val="50000"/>
                  </a:schemeClr>
                </a:solidFill>
                <a:latin typeface="Vollkorn Bold"/>
              </a:rPr>
              <a:t>навчальної</a:t>
            </a:r>
            <a:r>
              <a:rPr lang="en-US" sz="4200" spc="-26" dirty="0">
                <a:solidFill>
                  <a:schemeClr val="accent1">
                    <a:lumMod val="50000"/>
                  </a:schemeClr>
                </a:solidFill>
                <a:latin typeface="Vollkorn Bold"/>
              </a:rPr>
              <a:t> </a:t>
            </a:r>
            <a:r>
              <a:rPr lang="en-US" sz="4200" spc="-26" dirty="0" err="1" smtClean="0">
                <a:solidFill>
                  <a:schemeClr val="accent1">
                    <a:lumMod val="50000"/>
                  </a:schemeClr>
                </a:solidFill>
                <a:latin typeface="Vollkorn Bold"/>
              </a:rPr>
              <a:t>дисципліни</a:t>
            </a:r>
            <a:r>
              <a:rPr lang="en-US" sz="4200" spc="-26" dirty="0" smtClean="0">
                <a:solidFill>
                  <a:schemeClr val="accent1">
                    <a:lumMod val="50000"/>
                  </a:schemeClr>
                </a:solidFill>
                <a:latin typeface="Vollkorn Bold"/>
              </a:rPr>
              <a:t>:</a:t>
            </a:r>
            <a:endParaRPr lang="en-US" sz="4200" spc="-26" dirty="0">
              <a:solidFill>
                <a:schemeClr val="accent1">
                  <a:lumMod val="50000"/>
                </a:schemeClr>
              </a:solidFill>
              <a:latin typeface="Vollkorn Bold"/>
            </a:endParaRPr>
          </a:p>
          <a:p>
            <a:pPr lvl="0"/>
            <a:r>
              <a:rPr lang="uk-UA" sz="3200" dirty="0" smtClean="0">
                <a:solidFill>
                  <a:srgbClr val="254061"/>
                </a:solidFill>
                <a:latin typeface="Vollkorn" panose="020B0604020202020204" charset="0"/>
                <a:ea typeface="Vollkorn" panose="020B0604020202020204" charset="0"/>
              </a:rPr>
              <a:t>- розкрити </a:t>
            </a:r>
            <a:r>
              <a:rPr lang="uk-UA" sz="3200" dirty="0">
                <a:solidFill>
                  <a:srgbClr val="254061"/>
                </a:solidFill>
                <a:latin typeface="Vollkorn" panose="020B0604020202020204" charset="0"/>
                <a:ea typeface="Vollkorn" panose="020B0604020202020204" charset="0"/>
              </a:rPr>
              <a:t>сутність та етапи європейської інтеграції України;</a:t>
            </a:r>
          </a:p>
          <a:p>
            <a:pPr lvl="0"/>
            <a:r>
              <a:rPr lang="uk-UA" sz="3200" dirty="0" smtClean="0">
                <a:solidFill>
                  <a:srgbClr val="254061"/>
                </a:solidFill>
                <a:latin typeface="Vollkorn" panose="020B0604020202020204" charset="0"/>
                <a:ea typeface="Vollkorn" panose="020B0604020202020204" charset="0"/>
              </a:rPr>
              <a:t>- охарактеризувати </a:t>
            </a:r>
            <a:r>
              <a:rPr lang="uk-UA" sz="3200" dirty="0">
                <a:solidFill>
                  <a:srgbClr val="254061"/>
                </a:solidFill>
                <a:latin typeface="Vollkorn" panose="020B0604020202020204" charset="0"/>
                <a:ea typeface="Vollkorn" panose="020B0604020202020204" charset="0"/>
              </a:rPr>
              <a:t>правову систему Європейського Союзу;</a:t>
            </a:r>
          </a:p>
          <a:p>
            <a:pPr lvl="0"/>
            <a:r>
              <a:rPr lang="uk-UA" sz="3200" dirty="0" smtClean="0">
                <a:solidFill>
                  <a:srgbClr val="254061"/>
                </a:solidFill>
                <a:latin typeface="Vollkorn" panose="020B0604020202020204" charset="0"/>
                <a:ea typeface="Vollkorn" panose="020B0604020202020204" charset="0"/>
              </a:rPr>
              <a:t>- дослідити </a:t>
            </a:r>
            <a:r>
              <a:rPr lang="uk-UA" sz="3200" dirty="0">
                <a:solidFill>
                  <a:srgbClr val="254061"/>
                </a:solidFill>
                <a:latin typeface="Vollkorn" panose="020B0604020202020204" charset="0"/>
                <a:ea typeface="Vollkorn" panose="020B0604020202020204" charset="0"/>
              </a:rPr>
              <a:t>механізми адаптації законодавства України до права ЄС;</a:t>
            </a:r>
          </a:p>
          <a:p>
            <a:pPr lvl="0"/>
            <a:r>
              <a:rPr lang="uk-UA" sz="3200" dirty="0" smtClean="0">
                <a:solidFill>
                  <a:srgbClr val="254061"/>
                </a:solidFill>
                <a:latin typeface="Vollkorn" panose="020B0604020202020204" charset="0"/>
                <a:ea typeface="Vollkorn" panose="020B0604020202020204" charset="0"/>
              </a:rPr>
              <a:t>- проаналізувати </a:t>
            </a:r>
            <a:r>
              <a:rPr lang="uk-UA" sz="3200" dirty="0">
                <a:solidFill>
                  <a:srgbClr val="254061"/>
                </a:solidFill>
                <a:latin typeface="Vollkorn" panose="020B0604020202020204" charset="0"/>
                <a:ea typeface="Vollkorn" panose="020B0604020202020204" charset="0"/>
              </a:rPr>
              <a:t>трансформацію основних галузей права України;</a:t>
            </a:r>
          </a:p>
          <a:p>
            <a:pPr lvl="0"/>
            <a:r>
              <a:rPr lang="uk-UA" sz="3200" dirty="0" smtClean="0">
                <a:solidFill>
                  <a:srgbClr val="254061"/>
                </a:solidFill>
                <a:latin typeface="Vollkorn" panose="020B0604020202020204" charset="0"/>
                <a:ea typeface="Vollkorn" panose="020B0604020202020204" charset="0"/>
              </a:rPr>
              <a:t>- сформувати </a:t>
            </a:r>
            <a:r>
              <a:rPr lang="uk-UA" sz="3200" dirty="0">
                <a:solidFill>
                  <a:srgbClr val="254061"/>
                </a:solidFill>
                <a:latin typeface="Vollkorn" panose="020B0604020202020204" charset="0"/>
                <a:ea typeface="Vollkorn" panose="020B0604020202020204" charset="0"/>
              </a:rPr>
              <a:t>практичні навички застосування європейських правових стандартів.</a:t>
            </a:r>
          </a:p>
          <a:p>
            <a:endParaRPr lang="uk-UA" sz="3200" dirty="0" smtClean="0">
              <a:solidFill>
                <a:schemeClr val="accent1">
                  <a:lumMod val="50000"/>
                </a:schemeClr>
              </a:solidFill>
              <a:latin typeface="Vollkorn Bold" panose="020B0604020202020204" charset="0"/>
              <a:ea typeface="Vollkorn Bold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960888" y="121105"/>
            <a:ext cx="11863135" cy="570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spc="-47">
                <a:solidFill>
                  <a:srgbClr val="17375E"/>
                </a:solidFill>
                <a:latin typeface="Vollkorn Bold"/>
              </a:rPr>
              <a:t>Структура навчальної дисципліни</a:t>
            </a: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8976523"/>
              </p:ext>
            </p:extLst>
          </p:nvPr>
        </p:nvGraphicFramePr>
        <p:xfrm>
          <a:off x="609600" y="732395"/>
          <a:ext cx="17068799" cy="78426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41966702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47095054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83299579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913680304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21488899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799184956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76024338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446918042"/>
                    </a:ext>
                  </a:extLst>
                </a:gridCol>
                <a:gridCol w="685799">
                  <a:extLst>
                    <a:ext uri="{9D8B030D-6E8A-4147-A177-3AD203B41FA5}">
                      <a16:colId xmlns:a16="http://schemas.microsoft.com/office/drawing/2014/main" val="3301843852"/>
                    </a:ext>
                  </a:extLst>
                </a:gridCol>
              </a:tblGrid>
              <a:tr h="281514">
                <a:tc rowSpan="3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Змістові модулі і теми</a:t>
                      </a:r>
                    </a:p>
                  </a:txBody>
                  <a:tcPr marL="56351" marR="56351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Кількість годин</a:t>
                      </a:r>
                    </a:p>
                  </a:txBody>
                  <a:tcPr marL="56351" marR="56351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0168402"/>
                  </a:ext>
                </a:extLst>
              </a:tr>
              <a:tr h="281514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денна форма</a:t>
                      </a:r>
                    </a:p>
                  </a:txBody>
                  <a:tcPr marL="56351" marR="56351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заочна форма</a:t>
                      </a:r>
                    </a:p>
                  </a:txBody>
                  <a:tcPr marL="56351" marR="5635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2792885"/>
                  </a:ext>
                </a:extLst>
              </a:tr>
              <a:tr h="134197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усього</a:t>
                      </a:r>
                    </a:p>
                  </a:txBody>
                  <a:tcPr marL="56351" marR="56351" marT="0" marB="0" vert="vert27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лекції</a:t>
                      </a:r>
                    </a:p>
                  </a:txBody>
                  <a:tcPr marL="56351" marR="56351" marT="0" marB="0" vert="vert27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</a:t>
                      </a:r>
                    </a:p>
                  </a:txBody>
                  <a:tcPr marL="56351" marR="56351" marT="0" marB="0" vert="vert27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самостійна робота</a:t>
                      </a:r>
                    </a:p>
                  </a:txBody>
                  <a:tcPr marL="56351" marR="56351" marT="0" marB="0" vert="vert27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усього</a:t>
                      </a:r>
                    </a:p>
                  </a:txBody>
                  <a:tcPr marL="56351" marR="56351" marT="0" marB="0" vert="vert27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лекції</a:t>
                      </a:r>
                    </a:p>
                  </a:txBody>
                  <a:tcPr marL="56351" marR="56351" marT="0" marB="0" vert="vert27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</a:t>
                      </a:r>
                    </a:p>
                  </a:txBody>
                  <a:tcPr marL="56351" marR="56351" marT="0" marB="0" vert="vert27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самостійна робота</a:t>
                      </a:r>
                    </a:p>
                  </a:txBody>
                  <a:tcPr marL="56351" marR="56351" marT="0" marB="0" vert="vert27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94200"/>
                  </a:ext>
                </a:extLst>
              </a:tr>
              <a:tr h="281514">
                <a:tc gridSpan="9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Модуль 1</a:t>
                      </a:r>
                    </a:p>
                  </a:txBody>
                  <a:tcPr marL="56351" marR="56351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4488356"/>
                  </a:ext>
                </a:extLst>
              </a:tr>
              <a:tr h="563027">
                <a:tc gridSpan="9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ЗМІСТОВИЙ МОДУЛЬ 1</a:t>
                      </a:r>
                    </a:p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АДАПТАЦІЯ ТА СТРУКТУРНІ ЗМІНИ В ЗАКОНОДАВСТВІ УКРАЇНИ</a:t>
                      </a:r>
                    </a:p>
                  </a:txBody>
                  <a:tcPr marL="56351" marR="56351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9224598"/>
                  </a:ext>
                </a:extLst>
              </a:tr>
              <a:tr h="281514">
                <a:tc>
                  <a:txBody>
                    <a:bodyPr/>
                    <a:lstStyle/>
                    <a:p>
                      <a:pPr algn="l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1. Адаптація та гармонізація законодавства</a:t>
                      </a:r>
                    </a:p>
                  </a:txBody>
                  <a:tcPr marL="56351" marR="5635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15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15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12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0878636"/>
                  </a:ext>
                </a:extLst>
              </a:tr>
              <a:tr h="281514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2. Судова реформа та верховенство права</a:t>
                      </a:r>
                    </a:p>
                  </a:txBody>
                  <a:tcPr marL="56351" marR="5635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15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15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12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0687846"/>
                  </a:ext>
                </a:extLst>
              </a:tr>
              <a:tr h="281514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3. Інституційні та структурні зміни</a:t>
                      </a:r>
                    </a:p>
                  </a:txBody>
                  <a:tcPr marL="56351" marR="5635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15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14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4518183"/>
                  </a:ext>
                </a:extLst>
              </a:tr>
              <a:tr h="281514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4. Економіко-правова інтеграція. Особливості процесу</a:t>
                      </a:r>
                    </a:p>
                  </a:txBody>
                  <a:tcPr marL="56351" marR="5635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15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16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4763881"/>
                  </a:ext>
                </a:extLst>
              </a:tr>
              <a:tr h="281514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Разом за змістовий модуль 1</a:t>
                      </a:r>
                    </a:p>
                  </a:txBody>
                  <a:tcPr marL="56351" marR="56351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60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16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16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28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60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11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44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5214785"/>
                  </a:ext>
                </a:extLst>
              </a:tr>
              <a:tr h="563027">
                <a:tc gridSpan="9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ЗМІСТОВИЙ МОДУЛЬ 2</a:t>
                      </a: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ТРАНСФОРМАЦІЯ ПРІОРИТЕТНИХ ГАЛУЗЕЙ ПРАВА ДО СТАНДАРТІВ ЄС</a:t>
                      </a:r>
                    </a:p>
                  </a:txBody>
                  <a:tcPr marL="56351" marR="56351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1371830"/>
                  </a:ext>
                </a:extLst>
              </a:tr>
              <a:tr h="788238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5. Гармонізація приватного, економічного та господарського права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56351" marR="56351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15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15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5425835"/>
                  </a:ext>
                </a:extLst>
              </a:tr>
              <a:tr h="394119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6. Трансформація екологічного права та «Зелений курс»</a:t>
                      </a:r>
                      <a:endParaRPr lang="uk-UA" sz="200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56351" marR="56351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15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15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12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2823437"/>
                  </a:ext>
                </a:extLst>
              </a:tr>
              <a:tr h="394119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7. Реформування адміністративного та кримінального права</a:t>
                      </a:r>
                      <a:endParaRPr lang="uk-UA" sz="200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56351" marR="56351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15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15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12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015247"/>
                  </a:ext>
                </a:extLst>
              </a:tr>
              <a:tr h="788238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8. Реформування транспортної політики в Україні до стандартів ЄС</a:t>
                      </a:r>
                      <a:endParaRPr lang="uk-UA" sz="200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56351" marR="56351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15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15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12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494981"/>
                  </a:ext>
                </a:extLst>
              </a:tr>
              <a:tr h="281514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Разом за змістовий модуль 2</a:t>
                      </a:r>
                    </a:p>
                  </a:txBody>
                  <a:tcPr marL="56351" marR="56351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60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16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16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28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60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9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46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1838734"/>
                  </a:ext>
                </a:extLst>
              </a:tr>
              <a:tr h="281514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ВСЬОГО</a:t>
                      </a:r>
                    </a:p>
                  </a:txBody>
                  <a:tcPr marL="56351" marR="56351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120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32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32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56</a:t>
                      </a:r>
                    </a:p>
                  </a:txBody>
                  <a:tcPr marL="56351" marR="5635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120</a:t>
                      </a:r>
                    </a:p>
                  </a:txBody>
                  <a:tcPr marL="56351" marR="5635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20</a:t>
                      </a:r>
                    </a:p>
                  </a:txBody>
                  <a:tcPr marL="56351" marR="5635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56351" marR="5635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90</a:t>
                      </a:r>
                    </a:p>
                  </a:txBody>
                  <a:tcPr marL="56351" marR="5635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110294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935706" y="2057982"/>
            <a:ext cx="12986388" cy="3728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 spc="-53" dirty="0" err="1">
                <a:solidFill>
                  <a:srgbClr val="17375E"/>
                </a:solidFill>
                <a:latin typeface="Vollkorn Bold"/>
              </a:rPr>
              <a:t>Індивідуальні</a:t>
            </a:r>
            <a:r>
              <a:rPr lang="en-US" sz="6000" spc="-53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6000" spc="-53" dirty="0" err="1">
                <a:solidFill>
                  <a:srgbClr val="17375E"/>
                </a:solidFill>
                <a:latin typeface="Vollkorn Bold"/>
              </a:rPr>
              <a:t>групові</a:t>
            </a:r>
            <a:r>
              <a:rPr lang="en-US" sz="6000" spc="-53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6000" spc="-53" dirty="0" err="1">
                <a:solidFill>
                  <a:srgbClr val="17375E"/>
                </a:solidFill>
                <a:latin typeface="Vollkorn Bold"/>
              </a:rPr>
              <a:t>завдання</a:t>
            </a:r>
            <a:endParaRPr lang="en-US" sz="6000" spc="-53" dirty="0">
              <a:solidFill>
                <a:srgbClr val="17375E"/>
              </a:solidFill>
              <a:latin typeface="Vollkorn Bold"/>
            </a:endParaRPr>
          </a:p>
          <a:p>
            <a:pPr algn="ctr">
              <a:lnSpc>
                <a:spcPts val="7200"/>
              </a:lnSpc>
            </a:pPr>
            <a:endParaRPr lang="en-US" sz="6000" spc="-53" dirty="0">
              <a:solidFill>
                <a:srgbClr val="17375E"/>
              </a:solidFill>
              <a:latin typeface="Vollkorn Bold"/>
            </a:endParaRPr>
          </a:p>
          <a:p>
            <a:pPr algn="ctr">
              <a:lnSpc>
                <a:spcPts val="7200"/>
              </a:lnSpc>
            </a:pPr>
            <a:r>
              <a:rPr lang="en-US" sz="6000" spc="-16" dirty="0" err="1" smtClean="0">
                <a:solidFill>
                  <a:srgbClr val="224D83"/>
                </a:solidFill>
                <a:latin typeface="Vollkorn"/>
              </a:rPr>
              <a:t>Розміщені</a:t>
            </a:r>
            <a:r>
              <a:rPr lang="en-US" sz="6000" spc="-16" dirty="0" smtClean="0">
                <a:solidFill>
                  <a:srgbClr val="224D83"/>
                </a:solidFill>
                <a:latin typeface="Vollkorn"/>
              </a:rPr>
              <a:t> </a:t>
            </a:r>
            <a:r>
              <a:rPr lang="en-US" sz="6000" spc="-16" dirty="0">
                <a:solidFill>
                  <a:srgbClr val="224D83"/>
                </a:solidFill>
                <a:latin typeface="Vollkorn"/>
              </a:rPr>
              <a:t>в </a:t>
            </a:r>
            <a:r>
              <a:rPr lang="en-US" sz="6000" spc="-16" dirty="0" err="1">
                <a:solidFill>
                  <a:srgbClr val="224D83"/>
                </a:solidFill>
                <a:latin typeface="Vollkorn"/>
              </a:rPr>
              <a:t>робочій</a:t>
            </a:r>
            <a:r>
              <a:rPr lang="en-US" sz="6000" spc="-16" dirty="0">
                <a:solidFill>
                  <a:srgbClr val="224D83"/>
                </a:solidFill>
                <a:latin typeface="Vollkorn"/>
              </a:rPr>
              <a:t> </a:t>
            </a:r>
            <a:r>
              <a:rPr lang="en-US" sz="6000" spc="-16" dirty="0" err="1">
                <a:solidFill>
                  <a:srgbClr val="224D83"/>
                </a:solidFill>
                <a:latin typeface="Vollkorn"/>
              </a:rPr>
              <a:t>програмі</a:t>
            </a:r>
            <a:r>
              <a:rPr lang="en-US" sz="6000" spc="-16" dirty="0">
                <a:solidFill>
                  <a:srgbClr val="224D83"/>
                </a:solidFill>
                <a:latin typeface="Vollkorn"/>
              </a:rPr>
              <a:t> </a:t>
            </a:r>
            <a:r>
              <a:rPr lang="en-US" sz="6000" spc="-16" dirty="0" err="1">
                <a:solidFill>
                  <a:srgbClr val="224D83"/>
                </a:solidFill>
                <a:latin typeface="Vollkorn"/>
              </a:rPr>
              <a:t>навчальної</a:t>
            </a:r>
            <a:r>
              <a:rPr lang="en-US" sz="6000" spc="-16" dirty="0">
                <a:solidFill>
                  <a:srgbClr val="224D83"/>
                </a:solidFill>
                <a:latin typeface="Vollkorn"/>
              </a:rPr>
              <a:t> </a:t>
            </a:r>
            <a:r>
              <a:rPr lang="en-US" sz="6000" spc="-16" dirty="0" err="1">
                <a:solidFill>
                  <a:srgbClr val="224D83"/>
                </a:solidFill>
                <a:latin typeface="Vollkorn"/>
              </a:rPr>
              <a:t>дисципліни</a:t>
            </a:r>
            <a:r>
              <a:rPr lang="en-US" sz="6000" spc="-16" dirty="0">
                <a:solidFill>
                  <a:srgbClr val="224D83"/>
                </a:solidFill>
                <a:latin typeface="Vollkorn"/>
              </a:rPr>
              <a:t> в </a:t>
            </a:r>
            <a:r>
              <a:rPr lang="en-US" sz="6000" spc="-16" dirty="0" err="1">
                <a:solidFill>
                  <a:srgbClr val="224D83"/>
                </a:solidFill>
                <a:latin typeface="Vollkorn"/>
              </a:rPr>
              <a:t>розділі</a:t>
            </a:r>
            <a:r>
              <a:rPr lang="en-US" sz="6000" spc="-16" dirty="0">
                <a:solidFill>
                  <a:srgbClr val="224D83"/>
                </a:solidFill>
                <a:latin typeface="Vollkorn"/>
              </a:rPr>
              <a:t> 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248400" y="66669"/>
            <a:ext cx="7925372" cy="745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-20" dirty="0" err="1" smtClean="0">
                <a:solidFill>
                  <a:srgbClr val="17375E"/>
                </a:solidFill>
                <a:latin typeface="Vollkorn Bold"/>
              </a:rPr>
              <a:t>Методи</a:t>
            </a:r>
            <a:r>
              <a:rPr lang="uk-UA" sz="4800" spc="-20" dirty="0" smtClean="0">
                <a:solidFill>
                  <a:srgbClr val="17375E"/>
                </a:solidFill>
                <a:latin typeface="Vollkorn Bold"/>
              </a:rPr>
              <a:t> навчання</a:t>
            </a:r>
            <a:endParaRPr lang="en-US" sz="4800" spc="-20" dirty="0">
              <a:solidFill>
                <a:srgbClr val="17375E"/>
              </a:solidFill>
              <a:latin typeface="Vollkorn Bold"/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9457471"/>
              </p:ext>
            </p:extLst>
          </p:nvPr>
        </p:nvGraphicFramePr>
        <p:xfrm>
          <a:off x="533400" y="1028700"/>
          <a:ext cx="17221200" cy="685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39200">
                  <a:extLst>
                    <a:ext uri="{9D8B030D-6E8A-4147-A177-3AD203B41FA5}">
                      <a16:colId xmlns:a16="http://schemas.microsoft.com/office/drawing/2014/main" val="328505157"/>
                    </a:ext>
                  </a:extLst>
                </a:gridCol>
                <a:gridCol w="8382000">
                  <a:extLst>
                    <a:ext uri="{9D8B030D-6E8A-4147-A177-3AD203B41FA5}">
                      <a16:colId xmlns:a16="http://schemas.microsoft.com/office/drawing/2014/main" val="1512842448"/>
                    </a:ext>
                  </a:extLst>
                </a:gridCol>
              </a:tblGrid>
              <a:tr h="31172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Результат навчання</a:t>
                      </a:r>
                      <a:endParaRPr lang="uk-UA" sz="2000" b="1" dirty="0">
                        <a:effectLst/>
                        <a:latin typeface="Vollkorn" panose="020B0604020202020204" charset="0"/>
                        <a:ea typeface="Vollkorn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навчання </a:t>
                      </a:r>
                      <a:endParaRPr lang="uk-UA" sz="2000" b="1" dirty="0">
                        <a:effectLst/>
                        <a:latin typeface="Vollkorn" panose="020B0604020202020204" charset="0"/>
                        <a:ea typeface="Vollkorn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510936"/>
                  </a:ext>
                </a:extLst>
              </a:tr>
              <a:tr h="140277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РН01. 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Мати передові концептуальні та методологічні знання у сфері права і на межі предметних галузей, а також дослідницькі навички, достатні для проведення наукових і прикладних досліджень, отримання нових знань та здійснення інновацій.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Проблемно-орієнтоване навчання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Критичний доктринальний аналіз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Дослідницький семінар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Міждисциплінарний підхід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Самостійна наукова робота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418239"/>
                  </a:ext>
                </a:extLst>
              </a:tr>
              <a:tr h="154294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1" spc="-2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РН03</a:t>
                      </a:r>
                      <a:r>
                        <a:rPr lang="uk-UA" sz="1800" b="1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. </a:t>
                      </a:r>
                      <a:r>
                        <a:rPr lang="uk-UA" sz="18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Застосовувати у фаховій діяльності знання та розуміння системи права, історії світової та української правової думки, сучасної правової доктрини, а також основних напрямів та провідних тенденцій у розвитку права.</a:t>
                      </a:r>
                      <a:endParaRPr lang="uk-UA" sz="1800" b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Проблемно-орієнтоване навчання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Критичний доктринальний аналіз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Дослідницький семінар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Міждисциплінарний підхід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Самостійна наукова робота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060291"/>
                  </a:ext>
                </a:extLst>
              </a:tr>
              <a:tr h="168332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РН05. 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Планувати і виконувати теоретичні та прикладні дослідження з права та дотичних міждисциплінарних напрямів з використанням сучасного наукового інструментарію, критично аналізувати результати власних досліджень і результати інших дослідників у контексті усього комплексу передових концептуальних і методологічних знань щодо досліджуваної проблеми з дотриманням стандартів академічної та професійної етики.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Наукове </a:t>
                      </a:r>
                      <a:r>
                        <a:rPr lang="uk-UA" sz="18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проєктування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дослідження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Академічне письмо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Критичний аналіз наукових результатів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Наукове рецензування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Дотримання академічної доброчесності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035035"/>
                  </a:ext>
                </a:extLst>
              </a:tr>
              <a:tr h="191723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1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РН08. </a:t>
                      </a:r>
                      <a:r>
                        <a:rPr lang="uk-UA" sz="18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Розробляти, реалізовувати та здійснювати управління науковими та інноваційними </a:t>
                      </a:r>
                      <a:r>
                        <a:rPr lang="uk-UA" sz="1800" b="0" spc="-2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проєктами</a:t>
                      </a:r>
                      <a:r>
                        <a:rPr lang="uk-UA" sz="18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, які дають можливість створювати </a:t>
                      </a:r>
                      <a:r>
                        <a:rPr lang="uk-UA" sz="1800" b="0" spc="-2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законопроєктну</a:t>
                      </a:r>
                      <a:r>
                        <a:rPr lang="uk-UA" sz="18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та правозастосовну практику і розв’язувати значущі наукові та прикладні правові проблеми з урахуванням етичних, соціально-управлінських, соціально-економічних, екологічних та духовно-культурних аспектів, забезпечувати реєстрацію прав інтелектуальної власності щодо наукових результатів.</a:t>
                      </a:r>
                      <a:endParaRPr lang="uk-UA" sz="1800" b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</a:t>
                      </a:r>
                      <a:r>
                        <a:rPr lang="uk-UA" sz="18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Проєктно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-орієнтоване навчання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Моделювання правових рішень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Управління науковими </a:t>
                      </a:r>
                      <a:r>
                        <a:rPr lang="uk-UA" sz="18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проєктами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Аналіз політик та реформ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Самостійна дослідницька діяльність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490634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277908" y="354237"/>
            <a:ext cx="7925372" cy="745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Методи</a:t>
            </a:r>
            <a:r>
              <a:rPr lang="en-US" sz="4800" spc="-20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uk-UA" sz="4800" spc="-20" dirty="0" smtClean="0">
                <a:solidFill>
                  <a:srgbClr val="17375E"/>
                </a:solidFill>
                <a:latin typeface="Vollkorn Bold"/>
              </a:rPr>
              <a:t>навчання</a:t>
            </a:r>
            <a:endParaRPr lang="en-US" sz="4800" spc="-20" dirty="0">
              <a:solidFill>
                <a:srgbClr val="17375E"/>
              </a:solidFill>
              <a:latin typeface="Vollkorn Bold"/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475414"/>
              </p:ext>
            </p:extLst>
          </p:nvPr>
        </p:nvGraphicFramePr>
        <p:xfrm>
          <a:off x="1219200" y="1790700"/>
          <a:ext cx="16230600" cy="51814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42962">
                  <a:extLst>
                    <a:ext uri="{9D8B030D-6E8A-4147-A177-3AD203B41FA5}">
                      <a16:colId xmlns:a16="http://schemas.microsoft.com/office/drawing/2014/main" val="971668461"/>
                    </a:ext>
                  </a:extLst>
                </a:gridCol>
                <a:gridCol w="6787638">
                  <a:extLst>
                    <a:ext uri="{9D8B030D-6E8A-4147-A177-3AD203B41FA5}">
                      <a16:colId xmlns:a16="http://schemas.microsoft.com/office/drawing/2014/main" val="3976351505"/>
                    </a:ext>
                  </a:extLst>
                </a:gridCol>
              </a:tblGrid>
              <a:tr h="4524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Результат </a:t>
                      </a: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навчання</a:t>
                      </a:r>
                    </a:p>
                  </a:txBody>
                  <a:tcPr marL="54023" marR="5402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контролю</a:t>
                      </a:r>
                    </a:p>
                  </a:txBody>
                  <a:tcPr marL="54023" marR="5402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260940"/>
                  </a:ext>
                </a:extLst>
              </a:tr>
              <a:tr h="152926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РН10. 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Готувати правові висновки, пропозиції та рекомендації за результатами правового дослідження.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Проєктно-орієнтоване навчання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Моделювання правових рішень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Управління науковими проєктами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Аналіз політик та реформ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Самостійна дослідницька діяльність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4530270"/>
                  </a:ext>
                </a:extLst>
              </a:tr>
              <a:tr h="16704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РН11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. Здійснювати доктринальне тлумачення норм національного, міжнародного та права Європейського Союзу, здійснювати порівняльний аналіз правових явищ та процесів у різних правових системах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Доктринальне тлумачення права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Порівняльно-правовий аналіз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Аналіз судової практики ЄС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Аналітичний правовий метод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Наукова дискусія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9839089"/>
                  </a:ext>
                </a:extLst>
              </a:tr>
              <a:tr h="152926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1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РН12. </a:t>
                      </a:r>
                      <a:r>
                        <a:rPr lang="uk-UA" sz="18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Обґрунтовувати напрями розвитку правової політики у сфері забезпечення та захисту національних економічних інтересів держави на основі аналізу трансформацій правової системи та сучасних </a:t>
                      </a:r>
                      <a:r>
                        <a:rPr lang="uk-UA" sz="1800" b="0" spc="-2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безпекових</a:t>
                      </a:r>
                      <a:r>
                        <a:rPr lang="uk-UA" sz="18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викликів</a:t>
                      </a:r>
                      <a:endParaRPr lang="uk-UA" sz="1800" b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</a:t>
                      </a:r>
                      <a:r>
                        <a:rPr lang="uk-UA" sz="18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Проєктно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-орієнтоване навчання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Моделювання правових рішень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Управління науковими </a:t>
                      </a:r>
                      <a:r>
                        <a:rPr lang="uk-UA" sz="18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проєктами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Аналіз політик та реформ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Самостійна дослідницька діяльність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05979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596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277908" y="354237"/>
            <a:ext cx="7925372" cy="745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-20" dirty="0" err="1" smtClean="0">
                <a:solidFill>
                  <a:srgbClr val="17375E"/>
                </a:solidFill>
                <a:latin typeface="Vollkorn Bold"/>
              </a:rPr>
              <a:t>Методи</a:t>
            </a:r>
            <a:r>
              <a:rPr lang="uk-UA" sz="4800" spc="-20" dirty="0" smtClean="0">
                <a:solidFill>
                  <a:srgbClr val="17375E"/>
                </a:solidFill>
                <a:latin typeface="Vollkorn Bold"/>
              </a:rPr>
              <a:t> контролю</a:t>
            </a:r>
            <a:endParaRPr lang="en-US" sz="4800" spc="-20" dirty="0">
              <a:solidFill>
                <a:srgbClr val="17375E"/>
              </a:solidFill>
              <a:latin typeface="Vollkorn Bold"/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1355483"/>
              </p:ext>
            </p:extLst>
          </p:nvPr>
        </p:nvGraphicFramePr>
        <p:xfrm>
          <a:off x="609600" y="1181285"/>
          <a:ext cx="16306800" cy="65530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87295">
                  <a:extLst>
                    <a:ext uri="{9D8B030D-6E8A-4147-A177-3AD203B41FA5}">
                      <a16:colId xmlns:a16="http://schemas.microsoft.com/office/drawing/2014/main" val="971668461"/>
                    </a:ext>
                  </a:extLst>
                </a:gridCol>
                <a:gridCol w="6819505">
                  <a:extLst>
                    <a:ext uri="{9D8B030D-6E8A-4147-A177-3AD203B41FA5}">
                      <a16:colId xmlns:a16="http://schemas.microsoft.com/office/drawing/2014/main" val="3976351505"/>
                    </a:ext>
                  </a:extLst>
                </a:gridCol>
              </a:tblGrid>
              <a:tr h="4839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Результат </a:t>
                      </a: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навчання</a:t>
                      </a:r>
                    </a:p>
                  </a:txBody>
                  <a:tcPr marL="54023" marR="5402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контролю</a:t>
                      </a:r>
                    </a:p>
                  </a:txBody>
                  <a:tcPr marL="54023" marR="5402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260940"/>
                  </a:ext>
                </a:extLst>
              </a:tr>
              <a:tr h="1512339">
                <a:tc>
                  <a:txBody>
                    <a:bodyPr/>
                    <a:lstStyle/>
                    <a:p>
                      <a:pPr algn="just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РН01. </a:t>
                      </a: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Мати передові концептуальні та методологічні знання у сфері права і на межі предметних галузей, а також дослідницькі навички, достатні для проведення наукових і прикладних досліджень, отримання нових знань та здійснення інновацій.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Усне опитування </a:t>
                      </a:r>
                    </a:p>
                    <a:p>
                      <a:pPr algn="just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Оцінювання участі в наукових дискусіях </a:t>
                      </a:r>
                    </a:p>
                    <a:p>
                      <a:pPr algn="just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Аналіз підготовлених наукових доповідей </a:t>
                      </a:r>
                    </a:p>
                    <a:p>
                      <a:pPr algn="just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Рецензування аналітичних матеріалів </a:t>
                      </a:r>
                    </a:p>
                    <a:p>
                      <a:pPr algn="just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Поточний контроль, підсумковий контроль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4530270"/>
                  </a:ext>
                </a:extLst>
              </a:tr>
              <a:tr h="1786824">
                <a:tc>
                  <a:txBody>
                    <a:bodyPr/>
                    <a:lstStyle/>
                    <a:p>
                      <a:pPr algn="just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uk-UA" sz="1600" b="1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РН03</a:t>
                      </a:r>
                      <a:r>
                        <a:rPr lang="uk-UA" sz="16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. </a:t>
                      </a: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Застосовувати у фаховій діяльності знання та розуміння системи права, історії світової та української правової думки, сучасної правової доктрини, а також основних напрямів та провідних тенденцій у розвитку права.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Усне опитування </a:t>
                      </a:r>
                    </a:p>
                    <a:p>
                      <a:pPr algn="just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Оцінювання участі в наукових дискусіях </a:t>
                      </a:r>
                    </a:p>
                    <a:p>
                      <a:pPr algn="just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Аналіз підготовлених наукових доповідей </a:t>
                      </a:r>
                    </a:p>
                    <a:p>
                      <a:pPr algn="just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Рецензування аналітичних матеріалів </a:t>
                      </a:r>
                    </a:p>
                    <a:p>
                      <a:pPr algn="just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Поточний контроль, підсумковий контроль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9839089"/>
                  </a:ext>
                </a:extLst>
              </a:tr>
              <a:tr h="1384960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b="1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РН05. </a:t>
                      </a:r>
                      <a:r>
                        <a:rPr lang="uk-UA" sz="16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Планувати і виконувати теоретичні та прикладні дослідження з права та дотичних міждисциплінарних напрямів з використанням сучасного наукового інструментарію, критично аналізувати результати власних досліджень і результати інших дослідників у контексті усього комплексу передових концептуальних і методологічних знань щодо досліджуваної проблеми з дотриманням стандартів академічної та професійної етики.</a:t>
                      </a:r>
                      <a:endParaRPr lang="uk-UA" sz="1600" b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Оцінювання наукового есе 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Перевірка письмових аналітичних робіт 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Рецензування результатів дослідження 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Презентація результатів наукової роботи 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Поточний контроль, підсумковий контроль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0597928"/>
                  </a:ext>
                </a:extLst>
              </a:tr>
              <a:tr h="1384960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b="1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РН08. </a:t>
                      </a:r>
                      <a:r>
                        <a:rPr lang="uk-UA" sz="16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Розробляти, реалізовувати та здійснювати управління науковими та інноваційними </a:t>
                      </a:r>
                      <a:r>
                        <a:rPr lang="uk-UA" sz="1600" b="0" spc="-2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проєктами</a:t>
                      </a:r>
                      <a:r>
                        <a:rPr lang="uk-UA" sz="16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, які дають можливість створювати </a:t>
                      </a:r>
                      <a:r>
                        <a:rPr lang="uk-UA" sz="1600" b="0" spc="-2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законопроєктну</a:t>
                      </a:r>
                      <a:r>
                        <a:rPr lang="uk-UA" sz="16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та правозастосовну практику і розв’язувати значущі наукові та прикладні правові проблеми з урахуванням етичних, соціально-управлінських, соціально-економічних, екологічних та духовно-культурних аспектів, забезпечувати реєстрацію прав інтелектуальної власності щодо наукових результатів.</a:t>
                      </a:r>
                      <a:endParaRPr lang="uk-UA" sz="1600" b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Оцінювання </a:t>
                      </a:r>
                      <a:r>
                        <a:rPr lang="uk-UA" sz="16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проєктних</a:t>
                      </a: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завдань 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Захист наукового </a:t>
                      </a:r>
                      <a:r>
                        <a:rPr lang="uk-UA" sz="16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проєкту</a:t>
                      </a: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Оцінювання аналітичних звітів 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Презентація результатів </a:t>
                      </a:r>
                      <a:r>
                        <a:rPr lang="uk-UA" sz="1600" b="0" spc="-2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проєктної</a:t>
                      </a:r>
                      <a:r>
                        <a:rPr lang="uk-UA" sz="16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діяльності </a:t>
                      </a:r>
                      <a:endParaRPr lang="uk-UA" sz="1600" b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Поточний контроль, підсумковий контроль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094715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277908" y="354237"/>
            <a:ext cx="7925372" cy="745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-20" dirty="0" err="1" smtClean="0">
                <a:solidFill>
                  <a:srgbClr val="17375E"/>
                </a:solidFill>
                <a:latin typeface="Vollkorn Bold"/>
              </a:rPr>
              <a:t>Методи</a:t>
            </a:r>
            <a:r>
              <a:rPr lang="uk-UA" sz="4800" spc="-20" dirty="0" smtClean="0">
                <a:solidFill>
                  <a:srgbClr val="17375E"/>
                </a:solidFill>
                <a:latin typeface="Vollkorn Bold"/>
              </a:rPr>
              <a:t> контролю</a:t>
            </a:r>
            <a:endParaRPr lang="en-US" sz="4800" spc="-20" dirty="0">
              <a:solidFill>
                <a:srgbClr val="17375E"/>
              </a:solidFill>
              <a:latin typeface="Vollkorn Bold"/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816909"/>
              </p:ext>
            </p:extLst>
          </p:nvPr>
        </p:nvGraphicFramePr>
        <p:xfrm>
          <a:off x="609600" y="1181284"/>
          <a:ext cx="17068800" cy="65530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30627">
                  <a:extLst>
                    <a:ext uri="{9D8B030D-6E8A-4147-A177-3AD203B41FA5}">
                      <a16:colId xmlns:a16="http://schemas.microsoft.com/office/drawing/2014/main" val="971668461"/>
                    </a:ext>
                  </a:extLst>
                </a:gridCol>
                <a:gridCol w="7138173">
                  <a:extLst>
                    <a:ext uri="{9D8B030D-6E8A-4147-A177-3AD203B41FA5}">
                      <a16:colId xmlns:a16="http://schemas.microsoft.com/office/drawing/2014/main" val="3976351505"/>
                    </a:ext>
                  </a:extLst>
                </a:gridCol>
              </a:tblGrid>
              <a:tr h="6136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Результат </a:t>
                      </a:r>
                      <a:r>
                        <a:rPr lang="uk-UA" sz="18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навчання</a:t>
                      </a:r>
                    </a:p>
                  </a:txBody>
                  <a:tcPr marL="54023" marR="5402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контролю</a:t>
                      </a:r>
                    </a:p>
                  </a:txBody>
                  <a:tcPr marL="54023" marR="5402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260940"/>
                  </a:ext>
                </a:extLst>
              </a:tr>
              <a:tr h="1917623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РН10. 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Готувати правові висновки, пропозиції та рекомендації за результатами правового дослідження.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Оцінювання проєктних завдань 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Захист наукового проєкту 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Оцінювання аналітичних звітів 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0" spc="-2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Презентація результатів проєктної діяльності </a:t>
                      </a:r>
                      <a:endParaRPr lang="uk-UA" sz="1800" b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Поточний контроль, підсумковий контроль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4530270"/>
                  </a:ext>
                </a:extLst>
              </a:tr>
              <a:tr h="2265666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РН11. 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Здійснювати доктринальне тлумачення норм національного, міжнародного та права Європейського Союзу, здійснювати порівняльний аналіз правових явищ та процесів у різних правових системах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Перевірка письмових правових висновків 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Усний контроль 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Аналіз виконаних аналітичних завдань 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Оцінювання участі в дискусіях 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Поточний контроль, підсумковий контроль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9839089"/>
                  </a:ext>
                </a:extLst>
              </a:tr>
              <a:tr h="1756109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1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РН12. </a:t>
                      </a:r>
                      <a:r>
                        <a:rPr lang="uk-UA" sz="18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Обґрунтовувати напрями розвитку правової політики у сфері забезпечення та захисту національних економічних інтересів держави на основі аналізу трансформацій правової системи та сучасних </a:t>
                      </a:r>
                      <a:r>
                        <a:rPr lang="uk-UA" sz="1800" b="0" spc="-2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безпекових</a:t>
                      </a:r>
                      <a:r>
                        <a:rPr lang="uk-UA" sz="18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викликів</a:t>
                      </a:r>
                      <a:endParaRPr lang="uk-UA" sz="1800" b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Оцінювання </a:t>
                      </a:r>
                      <a:r>
                        <a:rPr lang="uk-UA" sz="18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проєктних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завдань 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Захист наукового </a:t>
                      </a:r>
                      <a:r>
                        <a:rPr lang="uk-UA" sz="18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проєкту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Оцінювання аналітичних звітів 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Презентація результатів </a:t>
                      </a:r>
                      <a:r>
                        <a:rPr lang="uk-UA" sz="1800" b="0" spc="-2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проєктної</a:t>
                      </a:r>
                      <a:r>
                        <a:rPr lang="uk-UA" sz="18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діяльності </a:t>
                      </a:r>
                      <a:endParaRPr lang="uk-UA" sz="1800" b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‒ Поточний контроль, підсумковий контроль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05979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526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1250</Words>
  <Application>Microsoft Office PowerPoint</Application>
  <PresentationFormat>Довільний</PresentationFormat>
  <Paragraphs>278</Paragraphs>
  <Slides>11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8" baseType="lpstr">
      <vt:lpstr>Vollkorn</vt:lpstr>
      <vt:lpstr>Times New Roman</vt:lpstr>
      <vt:lpstr>Arial</vt:lpstr>
      <vt:lpstr>SimSun</vt:lpstr>
      <vt:lpstr>Vollkorn Bold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Невмержицька Ангеліна Андріївна</cp:lastModifiedBy>
  <cp:revision>22</cp:revision>
  <dcterms:created xsi:type="dcterms:W3CDTF">2006-08-16T00:00:00Z</dcterms:created>
  <dcterms:modified xsi:type="dcterms:W3CDTF">2026-02-09T08:48:22Z</dcterms:modified>
  <dc:identifier>DAGCUslPLi8</dc:identifier>
</cp:coreProperties>
</file>