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abcbedf550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abcbedf550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abcbedf550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abcbedf550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abcbedf550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abcbedf550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abcbedf55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abcbedf55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abcbedf55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abcbedf55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abcbedf550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abcbedf550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abcbedf550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abcbedf550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abcbedf550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abcbedf550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abcbedf550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abcbedf550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abcbedf550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abcbedf550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abcbedf550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abcbedf550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1" Type="http://schemas.openxmlformats.org/officeDocument/2006/relationships/hyperlink" Target="https://www.tandfonline.com/doi/full/10.1080/19463014.2024.2397127?utm_source=chatgpt.com" TargetMode="External"/><Relationship Id="rId10" Type="http://schemas.openxmlformats.org/officeDocument/2006/relationships/hyperlink" Target="https://www.annualreviews.org/content/journals/10.1146/annurev-psych-020124-023147?utm_source=chatgpt.com" TargetMode="External"/><Relationship Id="rId13" Type="http://schemas.openxmlformats.org/officeDocument/2006/relationships/hyperlink" Target="https://journals.openedition.org/articulo/5864?utm_source=chatgpt.com" TargetMode="External"/><Relationship Id="rId12" Type="http://schemas.openxmlformats.org/officeDocument/2006/relationships/hyperlink" Target="https://www.sciencedirect.com/science/article/pii/S2772766124000752?utm_source=chatgpt.com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www.researchgate.net/publication/354116527_The_Bloomsbury_handbook_of_discourse_analysis?utm_source=chatgpt.com" TargetMode="External"/><Relationship Id="rId4" Type="http://schemas.openxmlformats.org/officeDocument/2006/relationships/hyperlink" Target="https://www.routledge.com/The-Routledge-Handbook-of-Discourse-Analysis/Handford-Gee/p/book/9781032458632?utm_source=chatgpt.com" TargetMode="External"/><Relationship Id="rId9" Type="http://schemas.openxmlformats.org/officeDocument/2006/relationships/hyperlink" Target="https://www.researchgate.net/publication/394982877_A_Bibliometric_Survey_on_Multimodal_Discourse_Analysis_2015-2024_Looking_Behind_to_Look_Ahead?utm_source=chatgpt.com" TargetMode="External"/><Relationship Id="rId14" Type="http://schemas.openxmlformats.org/officeDocument/2006/relationships/hyperlink" Target="https://ecrea.eu/page-18206/13479174?utm_source=chatgpt.com" TargetMode="External"/><Relationship Id="rId5" Type="http://schemas.openxmlformats.org/officeDocument/2006/relationships/hyperlink" Target="https://www.routledge.com/The-Routledge-Handbook-of-Corpus-Approaches-to-Discourse-Analysis/Friginal-Hardy/p/book/9780367640989?utm_source=chatgpt.com" TargetMode="External"/><Relationship Id="rId6" Type="http://schemas.openxmlformats.org/officeDocument/2006/relationships/hyperlink" Target="https://www.researchgate.net/publication/383331187_Ten_Years%27_Development_of_Critical_Discourse_Analysis_Research_A_Bibliometric_Analysis?utm_source=chatgpt.com" TargetMode="External"/><Relationship Id="rId7" Type="http://schemas.openxmlformats.org/officeDocument/2006/relationships/hyperlink" Target="https://www.scitepress.org/Papers/2022/119159/119159.pdf?utm_source=chatgpt.com" TargetMode="External"/><Relationship Id="rId8" Type="http://schemas.openxmlformats.org/officeDocument/2006/relationships/hyperlink" Target="https://tidsskrift.dk/qhc/article/view/148808?utm_source=chatgpt.com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jstor.org/journal/discoursestudies?utm_source=chatgpt.com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researchgate.net/publication/383331187_Ten_Years%27_Development_of_Critical_Discourse_Analysis_Research_A_Bibliometric_Analysis?utm_source=chatgpt.com" TargetMode="External"/><Relationship Id="rId4" Type="http://schemas.openxmlformats.org/officeDocument/2006/relationships/hyperlink" Target="https://journals.sagepub.com/doi/10.1177/21582440241305454?utm_source=chatgpt.com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annualreviews.org/content/journals/10.1146/annurev-psych-020124-023147?utm_source=chatgpt.com" TargetMode="External"/><Relationship Id="rId4" Type="http://schemas.openxmlformats.org/officeDocument/2006/relationships/hyperlink" Target="https://www.annualreviews.org/content/journals/10.1146/annurev-psych-020124-023147?utm_source=chatgpt.com" TargetMode="External"/><Relationship Id="rId5" Type="http://schemas.openxmlformats.org/officeDocument/2006/relationships/hyperlink" Target="https://www.researchgate.net/publication/383331187_Ten_Years%27_Development_of_Critical_Discourse_Analysis_Research_A_Bibliometric_Analysis?utm_source=chatgpt.com" TargetMode="External"/><Relationship Id="rId6" Type="http://schemas.openxmlformats.org/officeDocument/2006/relationships/hyperlink" Target="https://www.cambridge.org/core/books/cambridge-handbook-of-discourse-studies/C55C97DFE2EEDD313AC680AED0310C09?utm_source=chatgpt.com" TargetMode="External"/><Relationship Id="rId7" Type="http://schemas.openxmlformats.org/officeDocument/2006/relationships/hyperlink" Target="https://www.academia.edu/123056435/The_Routledge_Handbook_of_Corpus_Approaches_to_Discourse_Analysis?utm_source=chatgpt.com" TargetMode="External"/><Relationship Id="rId8" Type="http://schemas.openxmlformats.org/officeDocument/2006/relationships/hyperlink" Target="https://journals.sagepub.com/doi/10.1177/21582440241305454?utm_source=chatgpt.com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cambridge.org/core/books/cambridge-handbook-of-discourse-studies/C55C97DFE2EEDD313AC680AED0310C09?utm_source=chatgpt.com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books.google.com/books/about/The_Routledge_Handbook_of_Discourse_Anal.html?id=CHu2EAAAQBAJ&amp;utm_source=chatgpt.com" TargetMode="External"/><Relationship Id="rId4" Type="http://schemas.openxmlformats.org/officeDocument/2006/relationships/hyperlink" Target="https://journals.sagepub.com/doi/10.1177/21582440241305454?utm_source=chatgpt.com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ecrea.eu/page-18206/13479174?utm_source=chatgpt.com" TargetMode="External"/><Relationship Id="rId4" Type="http://schemas.openxmlformats.org/officeDocument/2006/relationships/hyperlink" Target="https://journals.openedition.org/articulo/5864?utm_source=chatgpt.com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www.researchgate.net/publication/383331187_Ten_Years%27_Development_of_Critical_Discourse_Analysis_Research_A_Bibliometric_Analysis?utm_source=chatgpt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Discourse Studies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Lecture 11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Times New Roman"/>
                <a:ea typeface="Times New Roman"/>
                <a:cs typeface="Times New Roman"/>
                <a:sym typeface="Times New Roman"/>
              </a:rPr>
              <a:t>Multimodal Discourse in Social Media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Platforms analysed (2020-2025): Twitter/X, Instagram, TikTok, Facebook, YouTube, news platforms.</a:t>
            </a:r>
            <a:endParaRPr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Key analytical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features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➔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Combination of </a:t>
            </a:r>
            <a:r>
              <a:rPr b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headline + image + caption + comments</a:t>
            </a:r>
            <a:endParaRPr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➔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Visual framing of crises, war, health, protest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➔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User participation: comments, hashtags, remixing &amp; memes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Methods: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➔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Multimodal transcription (verbal + visual + layout + sound)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➔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Quantitative coding of large datasets + close reading of key examples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Times New Roman"/>
                <a:ea typeface="Times New Roman"/>
                <a:cs typeface="Times New Roman"/>
                <a:sym typeface="Times New Roman"/>
              </a:rPr>
              <a:t>Corpus Approaches to Discourse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Typical applications: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➔"/>
            </a:pP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Media discourse on migrants, climate, health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➔"/>
            </a:pP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Political speeches &amp; parliamentary debates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➔"/>
            </a:pP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Academic discourse and disciplinary variation</a:t>
            </a:r>
            <a:b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Benefits: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➔"/>
            </a:pP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Empirical robustness, pattern detection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➔"/>
            </a:pP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Supports mixed-methods: </a:t>
            </a:r>
            <a:r>
              <a:rPr b="1"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quantitative + qualitative interpretation</a:t>
            </a:r>
            <a:endParaRPr b="1"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idx="1" type="body"/>
          </p:nvPr>
        </p:nvSpPr>
        <p:spPr>
          <a:xfrm>
            <a:off x="154400" y="133675"/>
            <a:ext cx="8795700" cy="490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Handbooks &amp; Overviews</a:t>
            </a:r>
            <a:endParaRPr b="1" sz="1175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3212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75"/>
              <a:buFont typeface="Times New Roman"/>
              <a:buChar char="➔"/>
            </a:pPr>
            <a:r>
              <a:rPr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Tannen, D., Hamilton, H., &amp; Schiffrin, D. (eds.) (2015/2nd ed. later). </a:t>
            </a:r>
            <a:r>
              <a:rPr i="1"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Handbook of Discourse Analysis.</a:t>
            </a:r>
            <a:r>
              <a:rPr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Wiley. (Still a core reference, but supplement with newer work.)</a:t>
            </a:r>
            <a:r>
              <a:rPr lang="en" sz="1175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175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3212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5"/>
              <a:buFont typeface="Times New Roman"/>
              <a:buChar char="➔"/>
            </a:pPr>
            <a:r>
              <a:rPr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 Fina, A., Ikizoglu, D., &amp; R. Scollon (eds.). </a:t>
            </a:r>
            <a:r>
              <a:rPr i="1"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Cambridge Handbook of Discourse Studies.</a:t>
            </a:r>
            <a:r>
              <a:rPr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Cambridge University Press, 2020.</a:t>
            </a:r>
            <a:endParaRPr sz="1175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3212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5"/>
              <a:buFont typeface="Times New Roman"/>
              <a:buChar char="➔"/>
            </a:pPr>
            <a:r>
              <a:rPr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Handford, M., &amp; Gee, J. P. (eds.). </a:t>
            </a:r>
            <a:r>
              <a:rPr i="1"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Routledge Handbook of Discourse Analysis</a:t>
            </a:r>
            <a:r>
              <a:rPr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2nd ed., Routledge, 2023.</a:t>
            </a:r>
            <a:r>
              <a:rPr lang="en" sz="1175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175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3212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5"/>
              <a:buFont typeface="Times New Roman"/>
              <a:buChar char="➔"/>
            </a:pPr>
            <a:r>
              <a:rPr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Friginal, E., &amp; Hardy, J. (eds.). </a:t>
            </a:r>
            <a:r>
              <a:rPr i="1"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Routledge Handbook of Corpus Approaches to Discourse Analysis.</a:t>
            </a:r>
            <a:r>
              <a:rPr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Routledge, 2020.</a:t>
            </a:r>
            <a:r>
              <a:rPr lang="en" sz="1175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175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Critical Discourse Studies</a:t>
            </a:r>
            <a:endParaRPr b="1" sz="1175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3212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75"/>
              <a:buFont typeface="Times New Roman"/>
              <a:buChar char="➔"/>
            </a:pPr>
            <a:r>
              <a:rPr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Xia, J. (2024). “Ten Years’ Development of Critical Discourse Analysis Research: A Bibliometric Analysis (2013–2023).”</a:t>
            </a:r>
            <a:r>
              <a:rPr lang="en" sz="1175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175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3212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5"/>
              <a:buFont typeface="Times New Roman"/>
              <a:buChar char="➔"/>
            </a:pPr>
            <a:r>
              <a:rPr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Research on CDA status &amp; hot topics (e.g., politics, populism, ideology, metaphor).</a:t>
            </a:r>
            <a:r>
              <a:rPr lang="en" sz="1175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175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Multimodal Discourse</a:t>
            </a:r>
            <a:endParaRPr b="1" sz="1175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3212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75"/>
              <a:buFont typeface="Times New Roman"/>
              <a:buChar char="➔"/>
            </a:pPr>
            <a:r>
              <a:rPr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Mesinioti, P. (2024). “Multimodal Discourse Analysis in Health Communication.”</a:t>
            </a:r>
            <a:r>
              <a:rPr lang="en" sz="1175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175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3212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5"/>
              <a:buFont typeface="Times New Roman"/>
              <a:buChar char="➔"/>
            </a:pPr>
            <a:r>
              <a:rPr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Recent survey/bibliometric work on Multimodal Discourse Analysis (2015–2024).</a:t>
            </a:r>
            <a:r>
              <a:rPr lang="en" sz="1175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175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Conversation Analysis &amp; Interaction</a:t>
            </a:r>
            <a:endParaRPr b="1" sz="1175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3212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75"/>
              <a:buFont typeface="Times New Roman"/>
              <a:buChar char="➔"/>
            </a:pPr>
            <a:r>
              <a:rPr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Stokoe, E. (2024). “Categories in Social Interaction: CA &amp; MCA Framework.” </a:t>
            </a:r>
            <a:r>
              <a:rPr i="1"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Annual Review of Psychology.</a:t>
            </a:r>
            <a:r>
              <a:rPr lang="en" sz="1175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175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3212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5"/>
              <a:buFont typeface="Times New Roman"/>
              <a:buChar char="➔"/>
            </a:pPr>
            <a:r>
              <a:rPr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Gosen, M. N. (2025). “Applying Conversation Analysis to Classroom Interaction.”</a:t>
            </a:r>
            <a:r>
              <a:rPr lang="en" sz="1175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175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3212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5"/>
              <a:buFont typeface="Times New Roman"/>
              <a:buChar char="➔"/>
            </a:pPr>
            <a:r>
              <a:rPr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Siegel, A. (2025). “CA–CDST for L2 Pragmatic Development.”</a:t>
            </a:r>
            <a:r>
              <a:rPr lang="en" sz="1175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175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Discourse Studies in Context</a:t>
            </a:r>
            <a:endParaRPr b="1" sz="1175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3212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75"/>
              <a:buFont typeface="Times New Roman"/>
              <a:buChar char="➔"/>
            </a:pPr>
            <a:r>
              <a:rPr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Shirazi, R. (2024). “Discourse Studies, Corpus and Multimodality in Urban Research.”</a:t>
            </a:r>
            <a:r>
              <a:rPr lang="en" sz="1175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1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175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3212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5"/>
              <a:buChar char="➔"/>
            </a:pPr>
            <a:r>
              <a:rPr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Special issue / calls on </a:t>
            </a:r>
            <a:r>
              <a:rPr b="1"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Critical Discourse Studies &amp; GenAI</a:t>
            </a:r>
            <a:r>
              <a:rPr lang="en" sz="117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r>
              <a:rPr lang="en" sz="1175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1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175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t/>
            </a:r>
            <a:endParaRPr b="1" sz="1100">
              <a:solidFill>
                <a:srgbClr val="555555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t/>
            </a:r>
            <a:endParaRPr sz="1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t/>
            </a:r>
            <a:endParaRPr sz="11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Times New Roman"/>
                <a:ea typeface="Times New Roman"/>
                <a:cs typeface="Times New Roman"/>
                <a:sym typeface="Times New Roman"/>
              </a:rPr>
              <a:t>Outline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AutoNum type="arabicPeriod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Discourse studies.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AutoNum type="arabicPeriod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Key concepts.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AutoNum type="arabicPeriod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Major approaches.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AutoNum type="arabicPeriod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Typical data and methods.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AutoNum type="arabicPeriod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Current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trades in discourse studies.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AutoNum type="arabicPeriod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Critical discourse studies.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AutoNum type="arabicPeriod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Multimodal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discourse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 social media.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AutoNum type="arabicPeriod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Corpus approaches to discourse.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AutoNum type="arabicPeriod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References.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Times New Roman"/>
                <a:ea typeface="Times New Roman"/>
                <a:cs typeface="Times New Roman"/>
                <a:sym typeface="Times New Roman"/>
              </a:rPr>
              <a:t> Discourse Studies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➔"/>
            </a:pPr>
            <a:r>
              <a:rPr b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Discourse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language-in-use, beyond isolated sentences, embedded in </a:t>
            </a:r>
            <a:r>
              <a:rPr b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social, cultural, political and interactional contexts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➔"/>
            </a:pPr>
            <a:r>
              <a:rPr b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Discourse Studies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interdisciplinary field combining </a:t>
            </a:r>
            <a:r>
              <a:rPr b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linguistics, sociology, anthropology, psychology, communication, media &amp; cultural studies, political science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br>
              <a:rPr lang="en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</a:br>
            <a:endParaRPr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➔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Focuses on: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◆"/>
            </a:pPr>
            <a:r>
              <a:rPr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meaning is constructed in </a:t>
            </a:r>
            <a:r>
              <a:rPr b="1"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text, talk, images, multimodal media</a:t>
            </a:r>
            <a:endParaRPr b="1"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◆"/>
            </a:pPr>
            <a:r>
              <a:rPr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discourse shapes </a:t>
            </a:r>
            <a:r>
              <a:rPr b="1"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identities, power relations, ideologies, institutions</a:t>
            </a:r>
            <a:endParaRPr b="1" sz="2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◆"/>
            </a:pPr>
            <a:r>
              <a:rPr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people </a:t>
            </a:r>
            <a:r>
              <a:rPr b="1"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 things with language</a:t>
            </a:r>
            <a:r>
              <a:rPr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(e.g. accuse, justify, resist, include, exclude)</a:t>
            </a:r>
            <a:br>
              <a:rPr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latin typeface="Times New Roman"/>
                <a:ea typeface="Times New Roman"/>
                <a:cs typeface="Times New Roman"/>
                <a:sym typeface="Times New Roman"/>
              </a:rPr>
              <a:t>Key Concepts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➔"/>
            </a:pPr>
            <a:r>
              <a:rPr b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 vs discourse</a:t>
            </a:r>
            <a:endParaRPr b="1" sz="1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◆"/>
            </a:pPr>
            <a:r>
              <a:rPr i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observable product (transcript, article, post)</a:t>
            </a:r>
            <a:endParaRPr sz="1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◆"/>
            </a:pPr>
            <a:r>
              <a:rPr i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Discourse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dynamic process + social practice around texts</a:t>
            </a:r>
            <a:endParaRPr sz="17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➔"/>
            </a:pPr>
            <a:r>
              <a:rPr b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Context</a:t>
            </a:r>
            <a:endParaRPr b="1" sz="1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◆"/>
            </a:pP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 only situation, but </a:t>
            </a:r>
            <a:r>
              <a:rPr b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historical, ideological, institutional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layers</a:t>
            </a:r>
            <a:endParaRPr sz="1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➔"/>
            </a:pPr>
            <a:r>
              <a:rPr b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Genre &amp; register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recurrent, socially recognisable patterns of language use (e.g. news report, policy brief, therapy session, TikTok video)</a:t>
            </a:r>
            <a:endParaRPr sz="17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➔"/>
            </a:pPr>
            <a:r>
              <a:rPr b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Power &amp; ideology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discourse as a site where </a:t>
            </a:r>
            <a:r>
              <a:rPr b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hegemony, resistance, inequality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are produced and contested (core to Critical Discourse Studies)</a:t>
            </a:r>
            <a:r>
              <a:rPr lang="en" sz="1700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7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➔"/>
            </a:pPr>
            <a:r>
              <a:rPr b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Multimodality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meaning is made through </a:t>
            </a:r>
            <a:r>
              <a:rPr b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language + image + sound + layout + gesture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not language alone</a:t>
            </a:r>
            <a:r>
              <a:rPr lang="en" sz="1700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Times New Roman"/>
                <a:ea typeface="Times New Roman"/>
                <a:cs typeface="Times New Roman"/>
                <a:sym typeface="Times New Roman"/>
              </a:rPr>
              <a:t>Major Approaches in Discourse Studies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0177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Conversation Analysis (CA)</a:t>
            </a:r>
            <a:endParaRPr b="1"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➔"/>
            </a:pP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Micro-analysis of </a:t>
            </a: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turn-taking, repair, sequence organisation</a:t>
            </a: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 interaction</a:t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➔"/>
            </a:pP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Treats talk as orderly, co-constructed action</a:t>
            </a:r>
            <a:r>
              <a:rPr lang="en" sz="1400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4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Membership Categorisation Analysis (MCA)</a:t>
            </a:r>
            <a:endParaRPr b="1"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➔"/>
            </a:pP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speakers </a:t>
            </a: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invoke social categories</a:t>
            </a: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(“mother”, “veteran”, “refugee”) and linked expectations in interaction</a:t>
            </a:r>
            <a:r>
              <a:rPr lang="en" sz="1400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4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Critical Discourse Studies (CDS/CDA)</a:t>
            </a:r>
            <a:endParaRPr b="1"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➔"/>
            </a:pP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Examines how discourse </a:t>
            </a: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reproduces or challenges power, inequality, ideology</a:t>
            </a: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(e.g. populism, racism, gender, migration, war)</a:t>
            </a:r>
            <a:r>
              <a:rPr lang="en" sz="1400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4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Discursive Psychology (DP)</a:t>
            </a:r>
            <a:endParaRPr b="1"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➔"/>
            </a:pP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Looks at how psychological realities (emotions, attitudes, identities) are </a:t>
            </a: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constructed in and through discourse</a:t>
            </a: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not “inside the head”</a:t>
            </a:r>
            <a:r>
              <a:rPr lang="en" sz="1400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4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Corpus-based approaches to Discourse</a:t>
            </a:r>
            <a:endParaRPr b="1"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➔"/>
            </a:pP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Uses large digital text collections + quantitative tools (frequency, collocation, keywords) to reveal </a:t>
            </a: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patterns not visible by intuition</a:t>
            </a:r>
            <a:r>
              <a:rPr lang="en" sz="1400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4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Multimodal Discourse Analysis (MDA)</a:t>
            </a:r>
            <a:endParaRPr b="1"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➔"/>
            </a:pP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Systematically analyses </a:t>
            </a: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words, images, layout, colour, sound, gesture</a:t>
            </a: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 combination (e.g. social media posts, posters, infographics, video)</a:t>
            </a:r>
            <a:r>
              <a:rPr lang="en" sz="1400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latin typeface="Times New Roman"/>
                <a:ea typeface="Times New Roman"/>
                <a:cs typeface="Times New Roman"/>
                <a:sym typeface="Times New Roman"/>
              </a:rPr>
              <a:t>Typical Data &amp; Methods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Char char="➔"/>
            </a:pPr>
            <a:r>
              <a:rPr b="1" lang="en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 types</a:t>
            </a:r>
            <a:endParaRPr b="1" sz="1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Char char="◆"/>
            </a:pPr>
            <a:r>
              <a:rPr lang="en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Spoken: conversations, interviews, classroom interaction, therapy sessions, parliamentary debates</a:t>
            </a:r>
            <a:endParaRPr sz="1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Char char="◆"/>
            </a:pPr>
            <a:r>
              <a:rPr lang="en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Written: news, policy, textbooks, academic articles, online comments</a:t>
            </a:r>
            <a:endParaRPr sz="1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Char char="◆"/>
            </a:pPr>
            <a:r>
              <a:rPr lang="en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Multimodal: social media posts, memes, news visuals, ads, health campaigns, urban signage</a:t>
            </a:r>
            <a:br>
              <a:rPr lang="en" sz="15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</a:br>
            <a:endParaRPr sz="15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Char char="➔"/>
            </a:pPr>
            <a:r>
              <a:rPr b="1" lang="en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 collection</a:t>
            </a:r>
            <a:endParaRPr b="1" sz="1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Char char="◆"/>
            </a:pPr>
            <a:r>
              <a:rPr lang="en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Naturalistic recordings, screen captures, corpora, archives, ethnographic fieldwork</a:t>
            </a:r>
            <a:endParaRPr sz="1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➔"/>
            </a:pPr>
            <a:r>
              <a:rPr b="1" lang="en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Analytical moves</a:t>
            </a:r>
            <a:r>
              <a:rPr lang="en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(generic “toolkit”)</a:t>
            </a:r>
            <a:endParaRPr sz="1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◆"/>
            </a:pPr>
            <a:r>
              <a:rPr lang="en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Identify </a:t>
            </a:r>
            <a:r>
              <a:rPr b="1" lang="en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genre &amp; context</a:t>
            </a:r>
            <a:endParaRPr b="1" sz="1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◆"/>
            </a:pPr>
            <a:r>
              <a:rPr lang="en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Examine </a:t>
            </a:r>
            <a:r>
              <a:rPr b="1" lang="en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lexis, grammar, evaluation, stance, metaphor, argumentation</a:t>
            </a:r>
            <a:endParaRPr b="1" sz="1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◆"/>
            </a:pPr>
            <a:r>
              <a:rPr lang="en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Trace </a:t>
            </a:r>
            <a:r>
              <a:rPr b="1" lang="en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interactional organisation</a:t>
            </a:r>
            <a:r>
              <a:rPr lang="en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(turns, sequences)</a:t>
            </a:r>
            <a:endParaRPr sz="1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◆"/>
            </a:pPr>
            <a:r>
              <a:rPr lang="en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Link local patterns to </a:t>
            </a:r>
            <a:r>
              <a:rPr b="1" lang="en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broader social issues</a:t>
            </a:r>
            <a:r>
              <a:rPr lang="en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(e.g. ideology, inequality, policy) </a:t>
            </a:r>
            <a:endParaRPr sz="1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Times New Roman"/>
                <a:ea typeface="Times New Roman"/>
                <a:cs typeface="Times New Roman"/>
                <a:sym typeface="Times New Roman"/>
              </a:rPr>
              <a:t>Current Trends in Discourse Studies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➔"/>
            </a:pP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Big growth in Critical Discourse Studies</a:t>
            </a:r>
            <a:endParaRPr b="1"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◆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Bibliometric analyses show </a:t>
            </a:r>
            <a:r>
              <a:rPr b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rapid increase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 CDA publications (2013–2023), esp. politics, media, policy, populism, ideology, metaphor.</a:t>
            </a:r>
            <a:endParaRPr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➔"/>
            </a:pP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Digital / Social Media Discourse</a:t>
            </a:r>
            <a:endParaRPr b="1"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◆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Focus on </a:t>
            </a:r>
            <a:r>
              <a:rPr b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platformed communication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algorithmic visibility, hate speech, online activism, influencer discourse, crisis communication.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◆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Multimodal + participatory (comments, likes, shares)</a:t>
            </a:r>
            <a:r>
              <a:rPr lang="en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➔"/>
            </a:pP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Multimodal Discourse Analysis “boom”</a:t>
            </a:r>
            <a:endParaRPr b="1"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◆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Surveys and bibliometric studies identify MDA as a rapidly expanding subfield (education, health, social media, diplomacy).</a:t>
            </a:r>
            <a:r>
              <a:rPr lang="en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➔"/>
            </a:pP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Corpus &amp; computational turn</a:t>
            </a:r>
            <a:endParaRPr b="1"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◆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Integration of </a:t>
            </a:r>
            <a:r>
              <a:rPr b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corpus methods, NLP tools, and quantitative metrics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with qualitative discourse analysis.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◆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Emphasis on </a:t>
            </a:r>
            <a:r>
              <a:rPr b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reproducibility, large-scale patterning, and mixed methods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b="1" lang="en">
                <a:latin typeface="Times New Roman"/>
                <a:ea typeface="Times New Roman"/>
                <a:cs typeface="Times New Roman"/>
                <a:sym typeface="Times New Roman"/>
              </a:rPr>
              <a:t>Current Trends in Discourse Studies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65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➔"/>
            </a:pPr>
            <a:r>
              <a:rPr b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 in applied contexts</a:t>
            </a:r>
            <a:endParaRPr b="1" sz="1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◆"/>
            </a:pP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Increasing use of Conversation Analysis in </a:t>
            </a:r>
            <a:r>
              <a:rPr b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classroom interaction, L2 learning, institutional talk, healthcare, and L2 pragmatics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7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➔"/>
            </a:pPr>
            <a:r>
              <a:rPr b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GenAI &amp; Discourse</a:t>
            </a:r>
            <a:endParaRPr b="1" sz="1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◆"/>
            </a:pP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Emerging work on how </a:t>
            </a:r>
            <a:r>
              <a:rPr b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Generative AI both produces and re-mediates discourse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and how CDS can critique AI’s role in reproducing social inequalities.</a:t>
            </a:r>
            <a:r>
              <a:rPr lang="en" sz="1700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7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➔"/>
            </a:pPr>
            <a:r>
              <a:rPr b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Interdisciplinary expansion</a:t>
            </a:r>
            <a:endParaRPr b="1" sz="1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◆"/>
            </a:pP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Discourse Studies used in </a:t>
            </a:r>
            <a:r>
              <a:rPr b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urban studies, health communication, migration, climate discourse, conflict and peace studies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r>
              <a:rPr lang="en" sz="1700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7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Times New Roman"/>
                <a:ea typeface="Times New Roman"/>
                <a:cs typeface="Times New Roman"/>
                <a:sym typeface="Times New Roman"/>
              </a:rPr>
              <a:t>Critical Discourse Studies Today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Focus topics: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➔"/>
            </a:pPr>
            <a:r>
              <a:rPr b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Populism &amp; political rhetoric</a:t>
            </a:r>
            <a:endParaRPr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➔"/>
            </a:pPr>
            <a:r>
              <a:rPr b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Media framing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(migration, war, pandemics, climate)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➔"/>
            </a:pPr>
            <a:r>
              <a:rPr b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Policy discourse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(welfare, education, security)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➔"/>
            </a:pPr>
            <a:r>
              <a:rPr b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Inequality and discrimination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(race, gender, ethnicity, ableism)</a:t>
            </a:r>
            <a:br>
              <a:rPr lang="en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</a:br>
            <a:endParaRPr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Methods: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➔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Close textual analysis (lexis/grammar, metaphor, argumentation)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➔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Intertextual &amp; interdiscursive analysis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➔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Linking discourse to </a:t>
            </a:r>
            <a:r>
              <a:rPr b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institutional practices and power structures</a:t>
            </a:r>
            <a:endParaRPr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