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9" r:id="rId1"/>
  </p:sldMasterIdLst>
  <p:sldIdLst>
    <p:sldId id="256" r:id="rId2"/>
    <p:sldId id="257" r:id="rId3"/>
    <p:sldId id="280" r:id="rId4"/>
    <p:sldId id="281" r:id="rId5"/>
    <p:sldId id="282" r:id="rId6"/>
    <p:sldId id="287" r:id="rId7"/>
    <p:sldId id="288" r:id="rId8"/>
    <p:sldId id="283" r:id="rId9"/>
    <p:sldId id="286" r:id="rId10"/>
    <p:sldId id="285" r:id="rId11"/>
    <p:sldId id="284" r:id="rId12"/>
    <p:sldId id="289" r:id="rId13"/>
    <p:sldId id="290" r:id="rId14"/>
    <p:sldId id="263" r:id="rId15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18FDC-A300-4A6C-AB98-70E671D74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524DD-AFF6-49CE-8315-09BED6ABDC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2D90E-1FAB-41E9-ABAC-9D1352652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1AFFF-F8B1-4917-A335-4143B5DE0C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4D95B-2308-49D0-ABA8-09C49EF04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397C8-0A23-471D-91B7-78FAC2DA64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4D78B-64CC-4AF9-B443-97A2F4B57D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2A86-A645-4F22-923F-64AE8DD314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42CA-7A2D-4ABB-8359-A179059594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CC8CC-83B0-44EA-8430-36FDB2C387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C8825-5495-4535-9DA2-A1BCFD2B45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AE6ECC5-3CCC-4ED2-B76B-E4BD92CBCA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15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15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155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6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7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8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59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0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1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2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63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166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67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68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6169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70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71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173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4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5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6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7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8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79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80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182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183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186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18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89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0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1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2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3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4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6195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6196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4%D1%96%D1%81%D0%BA%D0%B0%D0%BB%D1%8C%D0%BD%D0%B0_%D0%BF%D0%BE%D0%BB%D1%96%D1%82%D0%B8%D0%BA%D0%B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uk.wikipedia.org/wiki/%D0%9F%D1%80%D0%B0%D0%B2%D0%BE%D0%BF%D0%BE%D1%80%D1%83%D1%88%D0%B5%D0%BD%D0%BD%D1%8F" TargetMode="External"/><Relationship Id="rId4" Type="http://schemas.openxmlformats.org/officeDocument/2006/relationships/hyperlink" Target="http://uk.wikipedia.org/wiki/%D0%9C%D0%B8%D1%82%D0%BD%D0%B0_%D0%BF%D0%BE%D0%BB%D1%96%D1%82%D0%B8%D0%BA%D0%B0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382000" cy="4191000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dirty="0" smtClean="0"/>
              <a:t>Лекція </a:t>
            </a:r>
            <a:r>
              <a:rPr lang="en-US" sz="3600" dirty="0" smtClean="0"/>
              <a:t>1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sz="4000" b="1" dirty="0" smtClean="0"/>
              <a:t>Організаційно-правові засади адміністрування податків і зборів (обов’язкових платежів) в Україні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59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2227" name="Group 3"/>
          <p:cNvGrpSpPr>
            <a:grpSpLocks noChangeAspect="1"/>
          </p:cNvGrpSpPr>
          <p:nvPr/>
        </p:nvGrpSpPr>
        <p:grpSpPr bwMode="auto">
          <a:xfrm>
            <a:off x="0" y="1066800"/>
            <a:ext cx="8305800" cy="4796118"/>
            <a:chOff x="2281" y="7056"/>
            <a:chExt cx="6928" cy="4860"/>
          </a:xfrm>
        </p:grpSpPr>
        <p:sp>
          <p:nvSpPr>
            <p:cNvPr id="52258" name="AutoShape 34"/>
            <p:cNvSpPr>
              <a:spLocks noChangeAspect="1" noChangeArrowheads="1" noTextEdit="1"/>
            </p:cNvSpPr>
            <p:nvPr/>
          </p:nvSpPr>
          <p:spPr bwMode="auto">
            <a:xfrm>
              <a:off x="2281" y="7056"/>
              <a:ext cx="6928" cy="486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257" name="Oval 33"/>
            <p:cNvSpPr>
              <a:spLocks noChangeArrowheads="1"/>
            </p:cNvSpPr>
            <p:nvPr/>
          </p:nvSpPr>
          <p:spPr bwMode="auto">
            <a:xfrm>
              <a:off x="4726" y="7866"/>
              <a:ext cx="2581" cy="175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256" name="Text Box 32"/>
            <p:cNvSpPr txBox="1">
              <a:spLocks noChangeArrowheads="1"/>
            </p:cNvSpPr>
            <p:nvPr/>
          </p:nvSpPr>
          <p:spPr bwMode="auto">
            <a:xfrm>
              <a:off x="5134" y="8271"/>
              <a:ext cx="1766" cy="94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МАКРОРІВНЕВА</a:t>
              </a:r>
              <a:endPara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система національного податкового адміністрування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255" name="Text Box 31"/>
            <p:cNvSpPr txBox="1">
              <a:spLocks noChangeArrowheads="1"/>
            </p:cNvSpPr>
            <p:nvPr/>
          </p:nvSpPr>
          <p:spPr bwMode="auto">
            <a:xfrm>
              <a:off x="2417" y="7056"/>
              <a:ext cx="2581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Елементи податкового адміністрування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254" name="Text Box 30"/>
            <p:cNvSpPr txBox="1">
              <a:spLocks noChangeArrowheads="1"/>
            </p:cNvSpPr>
            <p:nvPr/>
          </p:nvSpPr>
          <p:spPr bwMode="auto">
            <a:xfrm>
              <a:off x="6356" y="7056"/>
              <a:ext cx="2853" cy="67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Організаційна інфраструктура податкового адміністрування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253" name="Text Box 29"/>
            <p:cNvSpPr txBox="1">
              <a:spLocks noChangeArrowheads="1"/>
            </p:cNvSpPr>
            <p:nvPr/>
          </p:nvSpPr>
          <p:spPr bwMode="auto">
            <a:xfrm>
              <a:off x="2417" y="8001"/>
              <a:ext cx="2038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Організація податкових відносин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252" name="Text Box 28"/>
            <p:cNvSpPr txBox="1">
              <a:spLocks noChangeArrowheads="1"/>
            </p:cNvSpPr>
            <p:nvPr/>
          </p:nvSpPr>
          <p:spPr bwMode="auto">
            <a:xfrm>
              <a:off x="2417" y="8676"/>
              <a:ext cx="2038" cy="8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Планування, прогнозування й аналіз надходження податків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251" name="Text Box 27"/>
            <p:cNvSpPr txBox="1">
              <a:spLocks noChangeArrowheads="1"/>
            </p:cNvSpPr>
            <p:nvPr/>
          </p:nvSpPr>
          <p:spPr bwMode="auto">
            <a:xfrm>
              <a:off x="7443" y="7866"/>
              <a:ext cx="1766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Комітет з питань податкової та митної політики ВРУ</a:t>
              </a:r>
              <a:endPara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250" name="Text Box 26"/>
            <p:cNvSpPr txBox="1">
              <a:spLocks noChangeArrowheads="1"/>
            </p:cNvSpPr>
            <p:nvPr/>
          </p:nvSpPr>
          <p:spPr bwMode="auto">
            <a:xfrm>
              <a:off x="7443" y="8541"/>
              <a:ext cx="1766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Міністерство фінансів України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249" name="Text Box 25"/>
            <p:cNvSpPr txBox="1">
              <a:spLocks noChangeArrowheads="1"/>
            </p:cNvSpPr>
            <p:nvPr/>
          </p:nvSpPr>
          <p:spPr bwMode="auto">
            <a:xfrm>
              <a:off x="7443" y="9216"/>
              <a:ext cx="1766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Держана </a:t>
              </a:r>
              <a:r>
                <a:rPr kumimoji="0" lang="uk-UA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податкова </a:t>
              </a:r>
              <a:r>
                <a:rPr kumimoji="0" lang="uk-UA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служба України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248" name="Oval 24"/>
            <p:cNvSpPr>
              <a:spLocks noChangeArrowheads="1"/>
            </p:cNvSpPr>
            <p:nvPr/>
          </p:nvSpPr>
          <p:spPr bwMode="auto">
            <a:xfrm>
              <a:off x="4726" y="10026"/>
              <a:ext cx="2581" cy="175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247" name="Text Box 23"/>
            <p:cNvSpPr txBox="1">
              <a:spLocks noChangeArrowheads="1"/>
            </p:cNvSpPr>
            <p:nvPr/>
          </p:nvSpPr>
          <p:spPr bwMode="auto">
            <a:xfrm>
              <a:off x="5134" y="10431"/>
              <a:ext cx="1766" cy="945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МІКРОРІВНЕВА</a:t>
              </a:r>
              <a:endPara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система національного податкового адміністрування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246" name="Text Box 22"/>
            <p:cNvSpPr txBox="1">
              <a:spLocks noChangeArrowheads="1"/>
            </p:cNvSpPr>
            <p:nvPr/>
          </p:nvSpPr>
          <p:spPr bwMode="auto">
            <a:xfrm>
              <a:off x="2417" y="10161"/>
              <a:ext cx="2038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Регулювання податкових відносин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245" name="Text Box 21"/>
            <p:cNvSpPr txBox="1">
              <a:spLocks noChangeArrowheads="1"/>
            </p:cNvSpPr>
            <p:nvPr/>
          </p:nvSpPr>
          <p:spPr bwMode="auto">
            <a:xfrm>
              <a:off x="2417" y="10971"/>
              <a:ext cx="2038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Податковий контроль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244" name="Text Box 20"/>
            <p:cNvSpPr txBox="1">
              <a:spLocks noChangeArrowheads="1"/>
            </p:cNvSpPr>
            <p:nvPr/>
          </p:nvSpPr>
          <p:spPr bwMode="auto">
            <a:xfrm>
              <a:off x="7443" y="9891"/>
              <a:ext cx="1766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Держана </a:t>
              </a:r>
              <a:r>
                <a:rPr kumimoji="0" lang="uk-UA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податкова </a:t>
              </a:r>
              <a:r>
                <a:rPr kumimoji="0" lang="uk-UA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служба України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243" name="Text Box 19"/>
            <p:cNvSpPr txBox="1">
              <a:spLocks noChangeArrowheads="1"/>
            </p:cNvSpPr>
            <p:nvPr/>
          </p:nvSpPr>
          <p:spPr bwMode="auto">
            <a:xfrm>
              <a:off x="7443" y="10566"/>
              <a:ext cx="1766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Держана митна служба України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242" name="Text Box 18"/>
            <p:cNvSpPr txBox="1">
              <a:spLocks noChangeArrowheads="1"/>
            </p:cNvSpPr>
            <p:nvPr/>
          </p:nvSpPr>
          <p:spPr bwMode="auto">
            <a:xfrm>
              <a:off x="7443" y="11241"/>
              <a:ext cx="1766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Пенсійний фонд України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241" name="Text Box 17"/>
            <p:cNvSpPr txBox="1">
              <a:spLocks noChangeArrowheads="1"/>
            </p:cNvSpPr>
            <p:nvPr/>
          </p:nvSpPr>
          <p:spPr bwMode="auto">
            <a:xfrm>
              <a:off x="7443" y="11646"/>
              <a:ext cx="1766" cy="2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Судова система України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2240" name="Line 16"/>
            <p:cNvSpPr>
              <a:spLocks noChangeShapeType="1"/>
            </p:cNvSpPr>
            <p:nvPr/>
          </p:nvSpPr>
          <p:spPr bwMode="auto">
            <a:xfrm>
              <a:off x="3775" y="7731"/>
              <a:ext cx="0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239" name="Line 15"/>
            <p:cNvSpPr>
              <a:spLocks noChangeShapeType="1"/>
            </p:cNvSpPr>
            <p:nvPr/>
          </p:nvSpPr>
          <p:spPr bwMode="auto">
            <a:xfrm>
              <a:off x="8394" y="7731"/>
              <a:ext cx="0" cy="1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238" name="Line 14"/>
            <p:cNvSpPr>
              <a:spLocks noChangeShapeType="1"/>
            </p:cNvSpPr>
            <p:nvPr/>
          </p:nvSpPr>
          <p:spPr bwMode="auto">
            <a:xfrm>
              <a:off x="4455" y="8271"/>
              <a:ext cx="5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237" name="Line 13"/>
            <p:cNvSpPr>
              <a:spLocks noChangeShapeType="1"/>
            </p:cNvSpPr>
            <p:nvPr/>
          </p:nvSpPr>
          <p:spPr bwMode="auto">
            <a:xfrm>
              <a:off x="4455" y="9216"/>
              <a:ext cx="542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236" name="Line 12"/>
            <p:cNvSpPr>
              <a:spLocks noChangeShapeType="1"/>
            </p:cNvSpPr>
            <p:nvPr/>
          </p:nvSpPr>
          <p:spPr bwMode="auto">
            <a:xfrm>
              <a:off x="4455" y="10431"/>
              <a:ext cx="40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235" name="Line 11"/>
            <p:cNvSpPr>
              <a:spLocks noChangeShapeType="1"/>
            </p:cNvSpPr>
            <p:nvPr/>
          </p:nvSpPr>
          <p:spPr bwMode="auto">
            <a:xfrm>
              <a:off x="4455" y="11106"/>
              <a:ext cx="2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234" name="Line 10"/>
            <p:cNvSpPr>
              <a:spLocks noChangeShapeType="1"/>
            </p:cNvSpPr>
            <p:nvPr/>
          </p:nvSpPr>
          <p:spPr bwMode="auto">
            <a:xfrm flipH="1">
              <a:off x="7036" y="8136"/>
              <a:ext cx="40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233" name="Line 9"/>
            <p:cNvSpPr>
              <a:spLocks noChangeShapeType="1"/>
            </p:cNvSpPr>
            <p:nvPr/>
          </p:nvSpPr>
          <p:spPr bwMode="auto">
            <a:xfrm flipH="1">
              <a:off x="7307" y="8811"/>
              <a:ext cx="1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232" name="Line 8"/>
            <p:cNvSpPr>
              <a:spLocks noChangeShapeType="1"/>
            </p:cNvSpPr>
            <p:nvPr/>
          </p:nvSpPr>
          <p:spPr bwMode="auto">
            <a:xfrm flipH="1" flipV="1">
              <a:off x="7036" y="9351"/>
              <a:ext cx="40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231" name="Line 7"/>
            <p:cNvSpPr>
              <a:spLocks noChangeShapeType="1"/>
            </p:cNvSpPr>
            <p:nvPr/>
          </p:nvSpPr>
          <p:spPr bwMode="auto">
            <a:xfrm flipH="1">
              <a:off x="7036" y="10296"/>
              <a:ext cx="40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230" name="Line 6"/>
            <p:cNvSpPr>
              <a:spLocks noChangeShapeType="1"/>
            </p:cNvSpPr>
            <p:nvPr/>
          </p:nvSpPr>
          <p:spPr bwMode="auto">
            <a:xfrm flipH="1">
              <a:off x="7307" y="10836"/>
              <a:ext cx="1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229" name="Line 5"/>
            <p:cNvSpPr>
              <a:spLocks noChangeShapeType="1"/>
            </p:cNvSpPr>
            <p:nvPr/>
          </p:nvSpPr>
          <p:spPr bwMode="auto">
            <a:xfrm flipH="1">
              <a:off x="7172" y="11376"/>
              <a:ext cx="27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228" name="Line 4"/>
            <p:cNvSpPr>
              <a:spLocks noChangeShapeType="1"/>
            </p:cNvSpPr>
            <p:nvPr/>
          </p:nvSpPr>
          <p:spPr bwMode="auto">
            <a:xfrm flipH="1" flipV="1">
              <a:off x="7036" y="11511"/>
              <a:ext cx="407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2275" name="Rectangle 51"/>
          <p:cNvSpPr>
            <a:spLocks noChangeArrowheads="1"/>
          </p:cNvSpPr>
          <p:nvPr/>
        </p:nvSpPr>
        <p:spPr bwMode="auto">
          <a:xfrm>
            <a:off x="0" y="304800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ОРГАНІЗАЦІЙНО-ІНФРАСТРУКТУРНА СХЕМА СИСТЕМИ НАЦІОНАЛЬНОГО ПОДАТКОВОГО АДМІНІСТРУВАННЯ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2819400" y="355481"/>
            <a:ext cx="54102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Державна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податкова 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служба України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визначена центральним органом виконавчої влади, діяльність якого спрямовується і координується Кабінетом Міністрів України і який реалізує: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pic>
        <p:nvPicPr>
          <p:cNvPr id="66561" name="Picture 1" descr="E:\Мои документы\АПП-2014\pB-o7wuEJ-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2514600" cy="25146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09600" y="2743200"/>
            <a:ext cx="8229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hangingPunct="0">
              <a:lnSpc>
                <a:spcPct val="150000"/>
              </a:lnSpc>
              <a:buFontTx/>
              <a:buChar char="•"/>
              <a:tabLst>
                <a:tab pos="457200" algn="l"/>
              </a:tabLst>
            </a:pPr>
            <a:r>
              <a:rPr lang="uk-UA" dirty="0" smtClean="0">
                <a:ea typeface="Times New Roman" pitchFamily="18" charset="0"/>
              </a:rPr>
              <a:t>державну </a:t>
            </a:r>
            <a:r>
              <a:rPr lang="uk-UA" dirty="0" smtClean="0">
                <a:ea typeface="Times New Roman" pitchFamily="18" charset="0"/>
                <a:hlinkClick r:id="rId3" tooltip="Фіскальна політика"/>
              </a:rPr>
              <a:t>податкову політику</a:t>
            </a:r>
            <a:r>
              <a:rPr lang="uk-UA" dirty="0" smtClean="0">
                <a:ea typeface="Times New Roman" pitchFamily="18" charset="0"/>
              </a:rPr>
              <a:t>;</a:t>
            </a:r>
            <a:endParaRPr lang="ru-RU" dirty="0" smtClean="0"/>
          </a:p>
          <a:p>
            <a:pPr lvl="0" algn="just" eaLnBrk="0" hangingPunct="0">
              <a:lnSpc>
                <a:spcPct val="150000"/>
              </a:lnSpc>
              <a:buFontTx/>
              <a:buChar char="•"/>
              <a:tabLst>
                <a:tab pos="457200" algn="l"/>
              </a:tabLst>
            </a:pPr>
            <a:r>
              <a:rPr lang="uk-UA" dirty="0" smtClean="0">
                <a:ea typeface="Times New Roman" pitchFamily="18" charset="0"/>
              </a:rPr>
              <a:t>державну </a:t>
            </a:r>
            <a:r>
              <a:rPr lang="uk-UA" dirty="0" smtClean="0">
                <a:ea typeface="Times New Roman" pitchFamily="18" charset="0"/>
                <a:hlinkClick r:id="rId4" tooltip="Митна політика"/>
              </a:rPr>
              <a:t>політику у сфері державної митної справи</a:t>
            </a:r>
            <a:r>
              <a:rPr lang="uk-UA" dirty="0" smtClean="0">
                <a:ea typeface="Times New Roman" pitchFamily="18" charset="0"/>
              </a:rPr>
              <a:t>;</a:t>
            </a:r>
            <a:endParaRPr lang="ru-RU" dirty="0" smtClean="0"/>
          </a:p>
          <a:p>
            <a:pPr lvl="0" algn="just" eaLnBrk="0" hangingPunct="0">
              <a:lnSpc>
                <a:spcPct val="150000"/>
              </a:lnSpc>
              <a:buFontTx/>
              <a:buChar char="•"/>
              <a:tabLst>
                <a:tab pos="457200" algn="l"/>
              </a:tabLst>
            </a:pPr>
            <a:r>
              <a:rPr lang="uk-UA" dirty="0" smtClean="0">
                <a:ea typeface="Times New Roman" pitchFamily="18" charset="0"/>
              </a:rPr>
              <a:t>державну політику з адміністрування </a:t>
            </a:r>
            <a:r>
              <a:rPr lang="uk-UA" dirty="0" smtClean="0">
                <a:ea typeface="Times New Roman" pitchFamily="18" charset="0"/>
              </a:rPr>
              <a:t>ЄСВ;</a:t>
            </a:r>
            <a:endParaRPr lang="ru-RU" dirty="0" smtClean="0"/>
          </a:p>
          <a:p>
            <a:pPr lvl="0" algn="just" eaLnBrk="0" hangingPunct="0">
              <a:lnSpc>
                <a:spcPct val="150000"/>
              </a:lnSpc>
              <a:buFontTx/>
              <a:buChar char="•"/>
              <a:tabLst>
                <a:tab pos="457200" algn="l"/>
              </a:tabLst>
            </a:pPr>
            <a:r>
              <a:rPr lang="uk-UA" dirty="0" smtClean="0">
                <a:ea typeface="Times New Roman" pitchFamily="18" charset="0"/>
              </a:rPr>
              <a:t>державну політику у сфері боротьби з </a:t>
            </a:r>
            <a:r>
              <a:rPr lang="uk-UA" dirty="0" smtClean="0">
                <a:ea typeface="Times New Roman" pitchFamily="18" charset="0"/>
                <a:hlinkClick r:id="rId5" tooltip="Правопорушення"/>
              </a:rPr>
              <a:t>правопорушеннями</a:t>
            </a:r>
            <a:r>
              <a:rPr lang="uk-UA" dirty="0" smtClean="0">
                <a:ea typeface="Times New Roman" pitchFamily="18" charset="0"/>
              </a:rPr>
              <a:t> під час застосування податкового, митного законодавства, а також законодавства з питань сплати єдиного внеску.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175500" cy="838200"/>
          </a:xfrm>
        </p:spPr>
        <p:txBody>
          <a:bodyPr/>
          <a:lstStyle/>
          <a:p>
            <a:r>
              <a:rPr lang="uk-UA" sz="1800" b="1" dirty="0" smtClean="0"/>
              <a:t>ОСНОВНІ ЕТАПИ АДМІНІСТРУВАННЯ </a:t>
            </a:r>
            <a:br>
              <a:rPr lang="uk-UA" sz="1800" b="1" dirty="0" smtClean="0"/>
            </a:br>
            <a:r>
              <a:rPr lang="uk-UA" sz="1800" b="1" dirty="0" smtClean="0"/>
              <a:t>ПОДАТКІВ І ПЛАТЕЖІВ</a:t>
            </a:r>
            <a:endParaRPr lang="ru-RU" sz="1800" b="1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>
            <a:grayscl/>
          </a:blip>
          <a:srcRect/>
          <a:stretch>
            <a:fillRect/>
          </a:stretch>
        </p:blipFill>
        <p:spPr bwMode="auto">
          <a:xfrm rot="-21600000">
            <a:off x="762000" y="1295400"/>
            <a:ext cx="7620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66800"/>
          </a:xfrm>
        </p:spPr>
        <p:txBody>
          <a:bodyPr/>
          <a:lstStyle/>
          <a:p>
            <a:r>
              <a:rPr lang="uk-UA" sz="2400" b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Складові частини адміністрування податків і платежів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447800"/>
            <a:ext cx="7696200" cy="4038600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uk-UA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Організація обліку платників в органах </a:t>
            </a:r>
            <a:r>
              <a:rPr lang="uk-UA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ДПС </a:t>
            </a:r>
            <a:r>
              <a:rPr lang="uk-UA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України;</a:t>
            </a:r>
            <a:endParaRPr lang="ru-RU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algn="just">
              <a:lnSpc>
                <a:spcPct val="150000"/>
              </a:lnSpc>
            </a:pPr>
            <a:r>
              <a:rPr lang="uk-UA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Ведення оперативного обліку податків, зборів та інших </a:t>
            </a:r>
            <a:r>
              <a:rPr lang="uk-UA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обов</a:t>
            </a:r>
            <a:r>
              <a:rPr lang="ru-RU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`</a:t>
            </a:r>
            <a:r>
              <a:rPr lang="uk-UA" sz="18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язкових</a:t>
            </a:r>
            <a:r>
              <a:rPr lang="uk-UA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платежів в органах </a:t>
            </a:r>
            <a:r>
              <a:rPr lang="uk-UA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ДПС</a:t>
            </a:r>
            <a:r>
              <a:rPr lang="uk-UA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endParaRPr lang="ru-RU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algn="just">
              <a:lnSpc>
                <a:spcPct val="150000"/>
              </a:lnSpc>
            </a:pPr>
            <a:r>
              <a:rPr lang="uk-UA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Прогнозно-аналітична робота органів </a:t>
            </a:r>
            <a:r>
              <a:rPr lang="uk-UA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ДПС</a:t>
            </a:r>
            <a:r>
              <a:rPr lang="uk-UA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endParaRPr lang="ru-RU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algn="just">
              <a:lnSpc>
                <a:spcPct val="150000"/>
              </a:lnSpc>
            </a:pPr>
            <a:r>
              <a:rPr lang="uk-UA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Організація справляння та контроль за правильністю нарахування, своєчасним та повним надходженням сум податків і зборів до бюджетів та державних цільових фондів;</a:t>
            </a:r>
            <a:endParaRPr lang="ru-RU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algn="just">
              <a:lnSpc>
                <a:spcPct val="150000"/>
              </a:lnSpc>
            </a:pPr>
            <a:r>
              <a:rPr lang="uk-UA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Проведення контрольно-перевірочної роботи: притягнення до відповідальності за порушення податкового законодавства;</a:t>
            </a:r>
            <a:endParaRPr lang="ru-RU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 algn="just">
              <a:lnSpc>
                <a:spcPct val="150000"/>
              </a:lnSpc>
            </a:pPr>
            <a:r>
              <a:rPr lang="uk-UA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Стягнення податкового боргу та забезпечення надходжень до бюджету.</a:t>
            </a:r>
            <a:endParaRPr lang="ru-RU" sz="1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93038" cy="14620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smtClean="0"/>
              <a:t>Основні права та обов'язки платників податків</a:t>
            </a:r>
            <a:endParaRPr lang="ru-RU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209800"/>
            <a:ext cx="4343400" cy="4419600"/>
          </a:xfrm>
          <a:ln>
            <a:solidFill>
              <a:schemeClr val="tx2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uk-UA" sz="1600" b="1" smtClean="0">
                <a:latin typeface="Arial" charset="0"/>
              </a:rPr>
              <a:t>1) з податкового обліку:</a:t>
            </a:r>
            <a:r>
              <a:rPr lang="uk-UA" sz="1400" smtClean="0">
                <a:latin typeface="Arial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uk-UA" sz="1300" smtClean="0">
                <a:latin typeface="Arial" charset="0"/>
              </a:rPr>
              <a:t>представляти свої інтереси безпосередньо (або через представника) у податкових органах; 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uk-UA" sz="1300" smtClean="0">
                <a:latin typeface="Arial" charset="0"/>
              </a:rPr>
              <a:t>бути присутнім при проведенні податкових перевірок;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uk-UA" sz="1600" b="1" smtClean="0">
                <a:latin typeface="Arial" charset="0"/>
              </a:rPr>
              <a:t>2) по сплаті податків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uk-UA" sz="1300" smtClean="0">
                <a:latin typeface="Arial" charset="0"/>
              </a:rPr>
              <a:t>використовувати податкові пільги; 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uk-UA" sz="1300" smtClean="0">
                <a:latin typeface="Arial" charset="0"/>
              </a:rPr>
              <a:t>одержувати відстрочку, розстрочку, податковий кредит; 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uk-UA" sz="1600" b="1" smtClean="0">
                <a:latin typeface="Arial" charset="0"/>
              </a:rPr>
              <a:t>3) з податкової звітності 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uk-UA" sz="1300" smtClean="0">
                <a:latin typeface="Arial" charset="0"/>
              </a:rPr>
              <a:t>одержувати в податкових органах необхідну інформацію;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uk-UA" sz="1300" smtClean="0">
                <a:latin typeface="Arial" charset="0"/>
              </a:rPr>
              <a:t> обирати метод ведення податкового обліку; 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uk-UA" sz="1300" smtClean="0">
                <a:latin typeface="Arial" charset="0"/>
              </a:rPr>
              <a:t>представляти податковим органам пояснення, обґрунтовані відмови; 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uk-UA" sz="1300" smtClean="0">
                <a:latin typeface="Arial" charset="0"/>
              </a:rPr>
              <a:t>оскаржувати рішення податкових органів; </a:t>
            </a:r>
          </a:p>
          <a:p>
            <a:pPr lvl="1" eaLnBrk="1" hangingPunct="1">
              <a:lnSpc>
                <a:spcPct val="80000"/>
              </a:lnSpc>
              <a:spcBef>
                <a:spcPct val="30000"/>
              </a:spcBef>
            </a:pPr>
            <a:r>
              <a:rPr lang="uk-UA" sz="1300" smtClean="0">
                <a:latin typeface="Arial" charset="0"/>
              </a:rPr>
              <a:t>не розголошувати податкову таємницю й т.д.</a:t>
            </a:r>
            <a:endParaRPr lang="ru-RU" sz="1300" smtClean="0">
              <a:latin typeface="Arial" charset="0"/>
            </a:endParaRP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2209800"/>
            <a:ext cx="4230688" cy="4419600"/>
          </a:xfrm>
          <a:noFill/>
          <a:ln>
            <a:solidFill>
              <a:schemeClr val="tx2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1600" b="1" smtClean="0">
                <a:latin typeface="Arial" charset="0"/>
              </a:rPr>
              <a:t>1) з податкового обліку:</a:t>
            </a:r>
          </a:p>
          <a:p>
            <a:pPr lvl="1" eaLnBrk="1" hangingPunct="1">
              <a:lnSpc>
                <a:spcPct val="80000"/>
              </a:lnSpc>
            </a:pPr>
            <a:r>
              <a:rPr lang="uk-UA" sz="1300" smtClean="0">
                <a:latin typeface="Arial" charset="0"/>
              </a:rPr>
              <a:t>стати на облік або зареєструватися в податковому органі </a:t>
            </a:r>
          </a:p>
          <a:p>
            <a:pPr lvl="1" eaLnBrk="1" hangingPunct="1">
              <a:lnSpc>
                <a:spcPct val="80000"/>
              </a:lnSpc>
            </a:pPr>
            <a:r>
              <a:rPr lang="uk-UA" sz="1300" smtClean="0">
                <a:latin typeface="Arial" charset="0"/>
              </a:rPr>
              <a:t>надавати компетентним органам необхідну інформацію (податковим органам − про відкриття рахунків, про рішення, прийнятих судом або власником) і т.д.);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1600" b="1" smtClean="0">
                <a:latin typeface="Arial" charset="0"/>
              </a:rPr>
              <a:t>2) по сплаті податків:</a:t>
            </a:r>
          </a:p>
          <a:p>
            <a:pPr lvl="1" eaLnBrk="1" hangingPunct="1">
              <a:lnSpc>
                <a:spcPct val="80000"/>
              </a:lnSpc>
            </a:pPr>
            <a:r>
              <a:rPr lang="uk-UA" sz="1200" smtClean="0">
                <a:latin typeface="Arial" charset="0"/>
              </a:rPr>
              <a:t>самостійно й правильно обчислювати суми </a:t>
            </a:r>
            <a:r>
              <a:rPr lang="uk-UA" sz="1300" smtClean="0">
                <a:latin typeface="Arial" charset="0"/>
              </a:rPr>
              <a:t>податкових платежів; </a:t>
            </a:r>
          </a:p>
          <a:p>
            <a:pPr lvl="1" eaLnBrk="1" hangingPunct="1">
              <a:lnSpc>
                <a:spcPct val="80000"/>
              </a:lnSpc>
            </a:pPr>
            <a:r>
              <a:rPr lang="uk-UA" sz="1300" smtClean="0">
                <a:latin typeface="Arial" charset="0"/>
              </a:rPr>
              <a:t>вчасно й у повному обсязі сплачувати податки; </a:t>
            </a:r>
          </a:p>
          <a:p>
            <a:pPr lvl="1" eaLnBrk="1" hangingPunct="1">
              <a:lnSpc>
                <a:spcPct val="80000"/>
              </a:lnSpc>
            </a:pPr>
            <a:r>
              <a:rPr lang="uk-UA" sz="1300" smtClean="0">
                <a:latin typeface="Arial" charset="0"/>
              </a:rPr>
              <a:t>погашати недоїмки;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1600" b="1" smtClean="0">
                <a:latin typeface="Arial" charset="0"/>
              </a:rPr>
              <a:t>3) з податкової звітності:</a:t>
            </a:r>
          </a:p>
          <a:p>
            <a:pPr lvl="1" eaLnBrk="1" hangingPunct="1">
              <a:lnSpc>
                <a:spcPct val="80000"/>
              </a:lnSpc>
            </a:pPr>
            <a:r>
              <a:rPr lang="uk-UA" sz="1300" smtClean="0">
                <a:latin typeface="Arial" charset="0"/>
              </a:rPr>
              <a:t>вести бухгалтерський облік і вносити виправлення у звітність; </a:t>
            </a:r>
          </a:p>
          <a:p>
            <a:pPr lvl="1" eaLnBrk="1" hangingPunct="1">
              <a:lnSpc>
                <a:spcPct val="80000"/>
              </a:lnSpc>
            </a:pPr>
            <a:r>
              <a:rPr lang="uk-UA" sz="1300" smtClean="0">
                <a:latin typeface="Arial" charset="0"/>
              </a:rPr>
              <a:t>вчасно складати звіти й зберігати їх необхідний час;</a:t>
            </a:r>
          </a:p>
          <a:p>
            <a:pPr lvl="1" eaLnBrk="1" hangingPunct="1">
              <a:lnSpc>
                <a:spcPct val="80000"/>
              </a:lnSpc>
            </a:pPr>
            <a:r>
              <a:rPr lang="uk-UA" sz="1300" smtClean="0">
                <a:latin typeface="Arial" charset="0"/>
              </a:rPr>
              <a:t> представляти в податкові органи необхідні документи, пояснення, довідки, виконувати їх вимоги (або обґрунтовувати відмову) і т.д.</a:t>
            </a:r>
            <a:endParaRPr lang="ru-RU" sz="1300" smtClean="0">
              <a:latin typeface="Arial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5181600" y="1828800"/>
            <a:ext cx="3352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>
              <a:latin typeface="Tahoma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486400" y="175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2400" b="1">
                <a:latin typeface="Tahoma" pitchFamily="34" charset="0"/>
              </a:rPr>
              <a:t>Обов'язки</a:t>
            </a:r>
            <a:endParaRPr lang="ru-RU" sz="2400" b="1">
              <a:latin typeface="Tahoma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447800" y="175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uk-UA" sz="2400" b="1">
                <a:latin typeface="Tahoma" pitchFamily="34" charset="0"/>
              </a:rPr>
              <a:t> Права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dirty="0" smtClean="0"/>
              <a:t>План лекційного заняття</a:t>
            </a:r>
            <a:endParaRPr lang="ru-RU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7696200" cy="3657600"/>
          </a:xfrm>
        </p:spPr>
        <p:txBody>
          <a:bodyPr/>
          <a:lstStyle/>
          <a:p>
            <a:pPr marL="457200" lvl="0" indent="-457200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Сутність системи адміністрування податків в Україні. </a:t>
            </a:r>
            <a:endParaRPr lang="ru-RU" sz="2400" dirty="0" smtClean="0"/>
          </a:p>
          <a:p>
            <a:pPr marL="457200" lvl="0" indent="-457200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Контролюючі органи та органи стягнення.</a:t>
            </a:r>
          </a:p>
          <a:p>
            <a:pPr marL="457200" lvl="0" indent="-457200">
              <a:buAutoNum type="arabicPeriod"/>
            </a:pPr>
            <a:r>
              <a:rPr lang="uk-UA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Складові частини та основні етапи податкового адміністрування.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762000" y="1143000"/>
            <a:ext cx="36576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Правовий аспект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4800600" y="1143000"/>
            <a:ext cx="36576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Економічний аспект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762000" y="1828800"/>
            <a:ext cx="3657600" cy="2209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uk-UA" sz="1400" dirty="0"/>
              <a:t>В</a:t>
            </a:r>
            <a:r>
              <a:rPr lang="uk-UA" sz="1400" dirty="0" smtClean="0"/>
              <a:t>становлені </a:t>
            </a:r>
            <a:r>
              <a:rPr lang="uk-UA" sz="1400" dirty="0"/>
              <a:t>законодавством права та обов’язки платників податків, правила оподаткування, повноваження органів державної </a:t>
            </a:r>
            <a:r>
              <a:rPr lang="uk-UA" sz="1400" dirty="0" smtClean="0"/>
              <a:t>податкової </a:t>
            </a:r>
            <a:r>
              <a:rPr lang="uk-UA" sz="1400" dirty="0"/>
              <a:t>служби та інших контролюючих органів, які відповідно до чинного законодавства України мають право здійснювати перевірки своєчасності, достовірності та повноти нарахування та сплати окремих податків і зборів (обов’язкових платежів</a:t>
            </a:r>
            <a:r>
              <a:rPr lang="uk-UA" sz="1400" dirty="0" smtClean="0"/>
              <a:t>)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1524000" y="304800"/>
            <a:ext cx="61722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Категорія </a:t>
            </a:r>
            <a:r>
              <a:rPr lang="uk-UA" b="1" dirty="0" err="1" smtClean="0"/>
              <a:t>“</a:t>
            </a:r>
            <a:r>
              <a:rPr kumimoji="0" lang="uk-UA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Податкове</a:t>
            </a:r>
            <a:r>
              <a:rPr kumimoji="0" lang="uk-UA" sz="1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  <a:r>
              <a:rPr kumimoji="0" lang="uk-UA" sz="18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адміністрування”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4800600" y="1905000"/>
            <a:ext cx="3810000" cy="2209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uk-UA" sz="1600" dirty="0" smtClean="0"/>
              <a:t>Сукупність </a:t>
            </a:r>
            <a:r>
              <a:rPr lang="uk-UA" sz="1600" dirty="0"/>
              <a:t>відносин між органами </a:t>
            </a:r>
            <a:r>
              <a:rPr lang="uk-UA" sz="1600" dirty="0" smtClean="0"/>
              <a:t>Державної </a:t>
            </a:r>
            <a:r>
              <a:rPr lang="uk-UA" sz="1600" dirty="0" smtClean="0"/>
              <a:t>податкової </a:t>
            </a:r>
            <a:r>
              <a:rPr lang="uk-UA" sz="1600" dirty="0" smtClean="0"/>
              <a:t>служби України </a:t>
            </a:r>
            <a:r>
              <a:rPr lang="uk-UA" sz="1600" dirty="0"/>
              <a:t>та платниками податків щодо забезпечення своєчасної та повної сплати податків і зборів до бюджетів усіх рівнів.</a:t>
            </a:r>
            <a:endParaRPr lang="ru-RU" sz="1600" dirty="0"/>
          </a:p>
        </p:txBody>
      </p:sp>
      <p:cxnSp>
        <p:nvCxnSpPr>
          <p:cNvPr id="11" name="Прямая со стрелкой 10"/>
          <p:cNvCxnSpPr/>
          <p:nvPr/>
        </p:nvCxnSpPr>
        <p:spPr bwMode="auto">
          <a:xfrm rot="5400000">
            <a:off x="2439194" y="989806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2" name="Прямая со стрелкой 11"/>
          <p:cNvCxnSpPr/>
          <p:nvPr/>
        </p:nvCxnSpPr>
        <p:spPr bwMode="auto">
          <a:xfrm rot="5400000">
            <a:off x="6630194" y="989806"/>
            <a:ext cx="304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Прямая соединительная линия 13"/>
          <p:cNvCxnSpPr>
            <a:stCxn id="4" idx="2"/>
            <a:endCxn id="7" idx="0"/>
          </p:cNvCxnSpPr>
          <p:nvPr/>
        </p:nvCxnSpPr>
        <p:spPr bwMode="auto">
          <a:xfrm rot="5400000">
            <a:off x="2514600" y="1752600"/>
            <a:ext cx="1524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 rot="5400000">
            <a:off x="6668294" y="2247106"/>
            <a:ext cx="228600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Прямоугольник 16"/>
          <p:cNvSpPr/>
          <p:nvPr/>
        </p:nvSpPr>
        <p:spPr bwMode="auto">
          <a:xfrm>
            <a:off x="914400" y="4495800"/>
            <a:ext cx="7696200" cy="2209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50000"/>
              </a:lnSpc>
            </a:pPr>
            <a:r>
              <a:rPr lang="uk-UA" sz="1500" b="1" dirty="0"/>
              <a:t>Адміністрування податків і платежів</a:t>
            </a:r>
            <a:r>
              <a:rPr lang="uk-UA" sz="1500" dirty="0"/>
              <a:t> – це управлінська діяльність органів державної </a:t>
            </a:r>
            <a:r>
              <a:rPr lang="uk-UA" sz="1500" dirty="0" smtClean="0"/>
              <a:t>податкової </a:t>
            </a:r>
            <a:r>
              <a:rPr lang="uk-UA" sz="1500" dirty="0"/>
              <a:t>служби щодо організації процесу оподаткування юридичних та фізичних осіб, яка заснована на законодавчих  та інших нормативно-правових актах, що регламентують правовідносини між податковими органами та платниками податків стосовно погашення податкових зобов’язань перед бюджетами та державними цільовими фондами.</a:t>
            </a:r>
            <a:endParaRPr lang="ru-RU" sz="1500" dirty="0"/>
          </a:p>
          <a:p>
            <a:pPr algn="just"/>
            <a:endParaRPr lang="ru-RU" sz="1600" dirty="0"/>
          </a:p>
        </p:txBody>
      </p:sp>
      <p:cxnSp>
        <p:nvCxnSpPr>
          <p:cNvPr id="20" name="Прямая со стрелкой 19"/>
          <p:cNvCxnSpPr>
            <a:stCxn id="7" idx="2"/>
            <a:endCxn id="17" idx="0"/>
          </p:cNvCxnSpPr>
          <p:nvPr/>
        </p:nvCxnSpPr>
        <p:spPr bwMode="auto">
          <a:xfrm rot="16200000" flipH="1">
            <a:off x="3448050" y="3181350"/>
            <a:ext cx="457200" cy="2171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Прямая со стрелкой 21"/>
          <p:cNvCxnSpPr>
            <a:stCxn id="9" idx="2"/>
            <a:endCxn id="17" idx="0"/>
          </p:cNvCxnSpPr>
          <p:nvPr/>
        </p:nvCxnSpPr>
        <p:spPr bwMode="auto">
          <a:xfrm rot="5400000">
            <a:off x="5543550" y="3333750"/>
            <a:ext cx="381000" cy="1943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304800"/>
            <a:ext cx="80010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Вітчизняна наука у </a:t>
            </a:r>
            <a:r>
              <a:rPr lang="uk-UA" b="1" dirty="0"/>
              <a:t>зміст податкового адміністрування </a:t>
            </a:r>
            <a:r>
              <a:rPr lang="uk-UA" b="1" dirty="0" smtClean="0"/>
              <a:t>закладає:</a:t>
            </a:r>
          </a:p>
          <a:p>
            <a:pPr algn="just">
              <a:lnSpc>
                <a:spcPct val="150000"/>
              </a:lnSpc>
            </a:pPr>
            <a:r>
              <a:rPr lang="uk-UA" sz="1600" dirty="0" smtClean="0"/>
              <a:t>1</a:t>
            </a:r>
            <a:r>
              <a:rPr lang="uk-UA" sz="1600" dirty="0"/>
              <a:t>) принципи ефективного управління податковою системою заданих соціально-економічних умов і суспільно-політичних обставин;</a:t>
            </a:r>
            <a:endParaRPr lang="ru-RU" sz="1600" dirty="0"/>
          </a:p>
          <a:p>
            <a:pPr algn="just">
              <a:lnSpc>
                <a:spcPct val="150000"/>
              </a:lnSpc>
            </a:pPr>
            <a:r>
              <a:rPr lang="uk-UA" sz="1600" dirty="0"/>
              <a:t>2) систему органів управління (законодавчих та адміністративних податкових), до обов'язків яких включають процедурне забезпечення </a:t>
            </a:r>
            <a:r>
              <a:rPr lang="uk-UA" sz="1600" dirty="0" smtClean="0"/>
              <a:t>реалізації </a:t>
            </a:r>
            <a:r>
              <a:rPr lang="uk-UA" sz="1600" dirty="0"/>
              <a:t>податкової політики;</a:t>
            </a:r>
            <a:endParaRPr lang="ru-RU" sz="1600" dirty="0"/>
          </a:p>
          <a:p>
            <a:pPr algn="just">
              <a:lnSpc>
                <a:spcPct val="150000"/>
              </a:lnSpc>
            </a:pPr>
            <a:r>
              <a:rPr lang="uk-UA" sz="1600" dirty="0"/>
              <a:t>3) сукупність норм і правил, що регламентують податкові дії та конкретну податкову техніку, а також передбачають відповідальність за порушення податкового </a:t>
            </a:r>
            <a:r>
              <a:rPr lang="uk-UA" sz="1600" dirty="0" smtClean="0"/>
              <a:t>законодавства</a:t>
            </a:r>
            <a:r>
              <a:rPr lang="uk-UA" sz="1600" dirty="0"/>
              <a:t>;</a:t>
            </a:r>
            <a:endParaRPr lang="ru-RU" sz="1600" dirty="0"/>
          </a:p>
          <a:p>
            <a:pPr algn="just">
              <a:lnSpc>
                <a:spcPct val="150000"/>
              </a:lnSpc>
            </a:pPr>
            <a:r>
              <a:rPr lang="uk-UA" sz="1600" dirty="0"/>
              <a:t>4) систему методів, форм і прийомів регламентування та регулювання економічних відносин у сфері оподаткування для реалізації податкової політики;</a:t>
            </a:r>
            <a:endParaRPr lang="ru-RU" sz="1600" dirty="0"/>
          </a:p>
          <a:p>
            <a:pPr algn="just">
              <a:lnSpc>
                <a:spcPct val="150000"/>
              </a:lnSpc>
            </a:pPr>
            <a:r>
              <a:rPr lang="uk-UA" sz="1600" dirty="0"/>
              <a:t>5) процедуру реалізації прав та обов'язків суб'єктів оподаткування щодо погашення податкових зобов'язань;</a:t>
            </a:r>
            <a:endParaRPr lang="ru-RU" sz="1600" dirty="0"/>
          </a:p>
          <a:p>
            <a:pPr algn="just">
              <a:lnSpc>
                <a:spcPct val="150000"/>
              </a:lnSpc>
            </a:pPr>
            <a:r>
              <a:rPr lang="uk-UA" sz="1600" dirty="0"/>
              <a:t>6) управлінську діяльність органів державної виконавчої влади, пов'язану з організацією процесу оподаткування, засновується на державних законодавчих і нормативних актах і використовує соціально зумовлені правила.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1000" y="381000"/>
            <a:ext cx="7467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1600" dirty="0"/>
              <a:t>З численних дефініцій адміністрування податків можна виділити наступне визначення, якому властиві риси адміністрування взагалі. </a:t>
            </a:r>
            <a:endParaRPr lang="uk-UA" sz="1600" dirty="0" smtClean="0"/>
          </a:p>
          <a:p>
            <a:pPr algn="just">
              <a:lnSpc>
                <a:spcPct val="150000"/>
              </a:lnSpc>
            </a:pPr>
            <a:r>
              <a:rPr lang="uk-UA" b="1" dirty="0" smtClean="0"/>
              <a:t>	</a:t>
            </a:r>
            <a:r>
              <a:rPr lang="uk-UA" sz="2000" b="1" dirty="0" smtClean="0"/>
              <a:t>Адміністрування </a:t>
            </a:r>
            <a:r>
              <a:rPr lang="uk-UA" sz="2000" b="1" dirty="0"/>
              <a:t>податків </a:t>
            </a:r>
            <a:r>
              <a:rPr lang="uk-UA" sz="2000" dirty="0"/>
              <a:t>(</a:t>
            </a:r>
            <a:r>
              <a:rPr lang="uk-UA" sz="2000" i="1" dirty="0"/>
              <a:t>від латинського «</a:t>
            </a:r>
            <a:r>
              <a:rPr lang="uk-UA" sz="2000" i="1" dirty="0" err="1"/>
              <a:t>administration</a:t>
            </a:r>
            <a:r>
              <a:rPr lang="uk-UA" sz="2000" i="1" dirty="0"/>
              <a:t>» - керівництво, управління</a:t>
            </a:r>
            <a:r>
              <a:rPr lang="uk-UA" sz="2000" dirty="0"/>
              <a:t>) – </a:t>
            </a:r>
            <a:r>
              <a:rPr lang="uk-UA" sz="2000" dirty="0" err="1"/>
              <a:t>управління</a:t>
            </a:r>
            <a:r>
              <a:rPr lang="uk-UA" sz="2000" dirty="0"/>
              <a:t> людьми і подіями у сері оподаткування через ієрархічно структуровані рішення представницьких політичних органів та дії виконавчо-владних установ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05000" y="3657600"/>
            <a:ext cx="6629400" cy="2636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1600" b="1" dirty="0"/>
              <a:t>П</a:t>
            </a:r>
            <a:r>
              <a:rPr lang="uk-UA" sz="1600" b="1" dirty="0" smtClean="0"/>
              <a:t>редметом </a:t>
            </a:r>
            <a:r>
              <a:rPr lang="uk-UA" sz="1600" b="1" dirty="0"/>
              <a:t>адміністрування податків</a:t>
            </a:r>
            <a:r>
              <a:rPr lang="uk-UA" sz="1600" dirty="0"/>
              <a:t> як галузі фінансового знання </a:t>
            </a:r>
            <a:r>
              <a:rPr lang="uk-UA" sz="1600" dirty="0" smtClean="0"/>
              <a:t> є управління </a:t>
            </a:r>
            <a:r>
              <a:rPr lang="uk-UA" sz="1600" dirty="0"/>
              <a:t>податковим процесом з боку органів податкового (фіскального) відомства на всіх етапах функціонального розподілу праці: обліку платників податків, обліку податкових платежів, прогнозно-аналітичній, масово-роз’яснювальній та консультативній, контрольно-перевірочній роботі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Податкове законодавство України</a:t>
            </a:r>
            <a:endParaRPr lang="ru-RU" smtClean="0"/>
          </a:p>
        </p:txBody>
      </p:sp>
      <p:sp>
        <p:nvSpPr>
          <p:cNvPr id="17411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609600" y="2398713"/>
            <a:ext cx="8345488" cy="3773487"/>
          </a:xfrm>
          <a:ln>
            <a:solidFill>
              <a:schemeClr val="tx2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uk-UA" sz="2000" dirty="0" smtClean="0">
                <a:latin typeface="Arial" pitchFamily="34" charset="0"/>
              </a:rPr>
              <a:t>Конституція України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uk-UA" sz="2000" dirty="0" smtClean="0">
                <a:latin typeface="Arial" pitchFamily="34" charset="0"/>
              </a:rPr>
              <a:t>Податковий кодекс України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uk-UA" sz="2000" dirty="0" smtClean="0">
                <a:latin typeface="Arial" pitchFamily="34" charset="0"/>
              </a:rPr>
              <a:t>Митний кодекс України (ввізне і вивізне мито)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uk-UA" sz="2000" dirty="0" smtClean="0">
                <a:latin typeface="Arial" pitchFamily="34" charset="0"/>
              </a:rPr>
              <a:t>чинні міжнародні договори з питань оподаткування, ратифіковані ВР України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uk-UA" sz="2000" dirty="0" smtClean="0">
                <a:latin typeface="Arial" pitchFamily="34" charset="0"/>
              </a:rPr>
              <a:t>нормативно-правові акти, прийняті на підставі та на виконання Податкового кодексу та законів з питань митної справи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uk-UA" sz="2000" dirty="0" smtClean="0">
                <a:latin typeface="Arial" pitchFamily="34" charset="0"/>
              </a:rPr>
              <a:t>рішення </a:t>
            </a:r>
            <a:r>
              <a:rPr lang="uk-UA" sz="2000" dirty="0" smtClean="0">
                <a:latin typeface="Arial" pitchFamily="34" charset="0"/>
              </a:rPr>
              <a:t>органів </a:t>
            </a:r>
            <a:r>
              <a:rPr lang="uk-UA" sz="2000" dirty="0" smtClean="0">
                <a:latin typeface="Arial" pitchFamily="34" charset="0"/>
              </a:rPr>
              <a:t>місцевого самоврядування з питань місцевих податків та зборів</a:t>
            </a:r>
            <a:endParaRPr lang="ru-RU" sz="2000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905000"/>
          </a:xfrm>
        </p:spPr>
        <p:txBody>
          <a:bodyPr/>
          <a:lstStyle/>
          <a:p>
            <a:pPr eaLnBrk="1" hangingPunct="1"/>
            <a:r>
              <a:rPr lang="uk-UA" smtClean="0"/>
              <a:t>Податковий кодекс України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133600"/>
            <a:ext cx="7848600" cy="4114800"/>
          </a:xfrm>
          <a:ln>
            <a:solidFill>
              <a:schemeClr val="tx2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800" smtClean="0">
                <a:solidFill>
                  <a:schemeClr val="folHlink"/>
                </a:solidFill>
                <a:latin typeface="Arial" pitchFamily="34" charset="0"/>
              </a:rPr>
              <a:t>Регулює:</a:t>
            </a:r>
            <a:r>
              <a:rPr lang="uk-UA" sz="2000" smtClean="0">
                <a:latin typeface="Arial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uk-UA" sz="1800" smtClean="0">
                <a:latin typeface="Arial" pitchFamily="34" charset="0"/>
              </a:rPr>
              <a:t>відносини, що виникають у сфері справляння податків і зборів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sz="2000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uk-UA" sz="2800" b="1" smtClean="0">
                <a:latin typeface="Arial" pitchFamily="34" charset="0"/>
              </a:rPr>
              <a:t> </a:t>
            </a:r>
            <a:r>
              <a:rPr lang="uk-UA" sz="2800" smtClean="0">
                <a:solidFill>
                  <a:schemeClr val="folHlink"/>
                </a:solidFill>
                <a:latin typeface="Arial" pitchFamily="34" charset="0"/>
              </a:rPr>
              <a:t>Визначає: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uk-UA" sz="1800" smtClean="0">
                <a:latin typeface="Arial" pitchFamily="34" charset="0"/>
              </a:rPr>
              <a:t>вичерпний перелік податків та зборів та порядок їх адміністрування</a:t>
            </a:r>
            <a:r>
              <a:rPr lang="ru-RU" sz="1800" smtClean="0">
                <a:latin typeface="Arial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uk-UA" sz="1800" smtClean="0">
                <a:latin typeface="Arial" pitchFamily="34" charset="0"/>
              </a:rPr>
              <a:t>платників податків та зборів, їх права та обов’язки, 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uk-UA" sz="1800" smtClean="0">
                <a:latin typeface="Arial" pitchFamily="34" charset="0"/>
              </a:rPr>
              <a:t>компетенцію контролюючих органів, повноваження і обов’язки їх посадових осіб під час здійснення податкового контролю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  <a:buFont typeface="Wingdings" pitchFamily="2" charset="2"/>
              <a:buChar char="§"/>
            </a:pPr>
            <a:r>
              <a:rPr lang="uk-UA" sz="1800" smtClean="0">
                <a:latin typeface="Arial" pitchFamily="34" charset="0"/>
              </a:rPr>
              <a:t>відповідальність за порушення податкового законодавства</a:t>
            </a:r>
            <a:endParaRPr lang="ru-RU" sz="1800" smtClean="0">
              <a:latin typeface="Arial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  <a:buFont typeface="Wingdings" pitchFamily="2" charset="2"/>
              <a:buNone/>
            </a:pPr>
            <a:endParaRPr lang="ru-RU" sz="2000" smtClean="0">
              <a:latin typeface="Arial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sz="2000" smtClean="0"/>
          </a:p>
          <a:p>
            <a:pPr eaLnBrk="1" hangingPunct="1">
              <a:lnSpc>
                <a:spcPct val="80000"/>
              </a:lnSpc>
            </a:pP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0" y="304800"/>
            <a:ext cx="7924800" cy="1159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Поняття </a:t>
            </a:r>
            <a:r>
              <a:rPr kumimoji="0" lang="uk-UA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адміністрування податків</a:t>
            </a:r>
            <a:r>
              <a:rPr kumimoji="0" lang="uk-UA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можна визначити як систему законодавчо визначеної сукупності взаємовідносин між державою, яка є ініціатором створення податкового середовища, та платниками податків.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50178" name="Group 2"/>
          <p:cNvGrpSpPr>
            <a:grpSpLocks noChangeAspect="1"/>
          </p:cNvGrpSpPr>
          <p:nvPr/>
        </p:nvGrpSpPr>
        <p:grpSpPr bwMode="auto">
          <a:xfrm>
            <a:off x="838200" y="2209800"/>
            <a:ext cx="7162800" cy="3276600"/>
            <a:chOff x="600" y="1680"/>
            <a:chExt cx="9840" cy="4515"/>
          </a:xfrm>
        </p:grpSpPr>
        <p:sp>
          <p:nvSpPr>
            <p:cNvPr id="50190" name="AutoShape 14"/>
            <p:cNvSpPr>
              <a:spLocks noChangeAspect="1" noChangeArrowheads="1" noTextEdit="1"/>
            </p:cNvSpPr>
            <p:nvPr/>
          </p:nvSpPr>
          <p:spPr bwMode="auto">
            <a:xfrm>
              <a:off x="600" y="1680"/>
              <a:ext cx="9840" cy="420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189" name="Rectangle 13"/>
            <p:cNvSpPr>
              <a:spLocks noChangeArrowheads="1"/>
            </p:cNvSpPr>
            <p:nvPr/>
          </p:nvSpPr>
          <p:spPr bwMode="auto">
            <a:xfrm>
              <a:off x="6840" y="1800"/>
              <a:ext cx="3360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ПЛАТНИК ПОДАТКІВ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0188" name="Rectangle 12"/>
            <p:cNvSpPr>
              <a:spLocks noChangeArrowheads="1"/>
            </p:cNvSpPr>
            <p:nvPr/>
          </p:nvSpPr>
          <p:spPr bwMode="auto">
            <a:xfrm>
              <a:off x="5040" y="3120"/>
              <a:ext cx="5160" cy="15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Ст.67 Конституції України: «Кожен зобов’язаний сплачувати податки і збори в порядку і розмірах, встановлених законом»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>
              <a:off x="960" y="5160"/>
              <a:ext cx="9120" cy="10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Сукупність відносин для забезпечення законодавчо визначених зобов’язань платників податків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3840" y="1680"/>
              <a:ext cx="2760" cy="8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рівноправні суб’єкти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податкових відносин</a:t>
              </a:r>
              <a:endPara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0185" name="Line 9"/>
            <p:cNvSpPr>
              <a:spLocks noChangeShapeType="1"/>
            </p:cNvSpPr>
            <p:nvPr/>
          </p:nvSpPr>
          <p:spPr bwMode="auto">
            <a:xfrm>
              <a:off x="3480" y="2040"/>
              <a:ext cx="33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184" name="Line 8"/>
            <p:cNvSpPr>
              <a:spLocks noChangeShapeType="1"/>
            </p:cNvSpPr>
            <p:nvPr/>
          </p:nvSpPr>
          <p:spPr bwMode="auto">
            <a:xfrm>
              <a:off x="2220" y="2220"/>
              <a:ext cx="1" cy="8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183" name="Line 7"/>
            <p:cNvSpPr>
              <a:spLocks noChangeShapeType="1"/>
            </p:cNvSpPr>
            <p:nvPr/>
          </p:nvSpPr>
          <p:spPr bwMode="auto">
            <a:xfrm>
              <a:off x="8159" y="2280"/>
              <a:ext cx="1" cy="8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182" name="Line 6"/>
            <p:cNvSpPr>
              <a:spLocks noChangeShapeType="1"/>
            </p:cNvSpPr>
            <p:nvPr/>
          </p:nvSpPr>
          <p:spPr bwMode="auto">
            <a:xfrm>
              <a:off x="2279" y="3840"/>
              <a:ext cx="1" cy="13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181" name="Line 5"/>
            <p:cNvSpPr>
              <a:spLocks noChangeShapeType="1"/>
            </p:cNvSpPr>
            <p:nvPr/>
          </p:nvSpPr>
          <p:spPr bwMode="auto">
            <a:xfrm>
              <a:off x="6360" y="4680"/>
              <a:ext cx="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180" name="Rectangle 4"/>
            <p:cNvSpPr>
              <a:spLocks noChangeArrowheads="1"/>
            </p:cNvSpPr>
            <p:nvPr/>
          </p:nvSpPr>
          <p:spPr bwMode="auto">
            <a:xfrm>
              <a:off x="600" y="3045"/>
              <a:ext cx="3360" cy="8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Забезпечення бази з питань оподаткування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50179" name="Rectangle 3"/>
            <p:cNvSpPr>
              <a:spLocks noChangeArrowheads="1"/>
            </p:cNvSpPr>
            <p:nvPr/>
          </p:nvSpPr>
          <p:spPr bwMode="auto">
            <a:xfrm>
              <a:off x="600" y="1860"/>
              <a:ext cx="2880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  <a:ea typeface="Times New Roman" pitchFamily="18" charset="0"/>
                </a:rPr>
                <a:t>ДЕРЖАВА</a:t>
              </a:r>
              <a:endPara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</p:grpSp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1295400" y="1524000"/>
            <a:ext cx="6172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600" b="1" dirty="0" smtClean="0">
              <a:ea typeface="Times New Roman" pitchFamily="18" charset="0"/>
            </a:endParaRP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1600" b="1" dirty="0" smtClean="0">
                <a:ea typeface="Times New Roman" pitchFamily="18" charset="0"/>
              </a:rPr>
              <a:t>СХЕМА </a:t>
            </a:r>
            <a:r>
              <a:rPr lang="uk-UA" sz="1600" b="1" dirty="0">
                <a:ea typeface="Times New Roman" pitchFamily="18" charset="0"/>
              </a:rPr>
              <a:t>АДМІНІСТРУВАННЯ ПОДАТКІВ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066800" y="228600"/>
            <a:ext cx="6858000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Згідно Податкового</a:t>
            </a:r>
            <a:r>
              <a:rPr kumimoji="0" lang="uk-UA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кодексу України</a:t>
            </a:r>
            <a:r>
              <a:rPr kumimoji="0" lang="uk-UA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, </a:t>
            </a:r>
            <a:r>
              <a:rPr lang="uk-UA" sz="2400" b="1" dirty="0">
                <a:ea typeface="Times New Roman" pitchFamily="18" charset="0"/>
              </a:rPr>
              <a:t>к</a:t>
            </a: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онтролюючі органи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</a:rPr>
              <a:t> - державні органи, які в межах своєї компетенції, визначеної законом, здійснюють контроль за своєчасністю, достовірністю та повнотою нарахування податків і зборів (обов'язкових платежів) та погашенням податкових зобов'язань чи податкового боргу.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355</TotalTime>
  <Words>946</Words>
  <Application>Microsoft Office PowerPoint</Application>
  <PresentationFormat>Экран (4:3)</PresentationFormat>
  <Paragraphs>107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Comic Sans MS</vt:lpstr>
      <vt:lpstr>Tahoma</vt:lpstr>
      <vt:lpstr>Times New Roman</vt:lpstr>
      <vt:lpstr>Wingdings</vt:lpstr>
      <vt:lpstr>Пастель</vt:lpstr>
      <vt:lpstr>Лекція 1 Організаційно-правові засади адміністрування податків і зборів (обов’язкових платежів) в Україні </vt:lpstr>
      <vt:lpstr>План лекційного заняття</vt:lpstr>
      <vt:lpstr>Презентация PowerPoint</vt:lpstr>
      <vt:lpstr>Презентация PowerPoint</vt:lpstr>
      <vt:lpstr>Презентация PowerPoint</vt:lpstr>
      <vt:lpstr>Податкове законодавство України</vt:lpstr>
      <vt:lpstr>Податковий кодекс України 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ОСНОВНІ ЕТАПИ АДМІНІСТРУВАННЯ  ПОДАТКІВ І ПЛАТЕЖІВ</vt:lpstr>
      <vt:lpstr>Складові частини адміністрування податків і платежів</vt:lpstr>
      <vt:lpstr>Основні права та обов'язки платників податків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VINGA</dc:creator>
  <cp:lastModifiedBy>VINGA</cp:lastModifiedBy>
  <cp:revision>52</cp:revision>
  <cp:lastPrinted>1601-01-01T00:00:00Z</cp:lastPrinted>
  <dcterms:created xsi:type="dcterms:W3CDTF">1601-01-01T00:00:00Z</dcterms:created>
  <dcterms:modified xsi:type="dcterms:W3CDTF">2023-09-06T20:46:11Z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