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81" r:id="rId17"/>
    <p:sldId id="282" r:id="rId18"/>
    <p:sldId id="283" r:id="rId19"/>
    <p:sldId id="284" r:id="rId20"/>
    <p:sldId id="285" r:id="rId21"/>
    <p:sldId id="286" r:id="rId22"/>
    <p:sldId id="272" r:id="rId23"/>
    <p:sldId id="273" r:id="rId24"/>
    <p:sldId id="274" r:id="rId25"/>
    <p:sldId id="275" r:id="rId26"/>
    <p:sldId id="276" r:id="rId27"/>
    <p:sldId id="277" r:id="rId28"/>
    <p:sldId id="278" r:id="rId29"/>
    <p:sldId id="279" r:id="rId30"/>
    <p:sldId id="287" r:id="rId31"/>
    <p:sldId id="288" r:id="rId32"/>
    <p:sldId id="289" r:id="rId33"/>
    <p:sldId id="290" r:id="rId34"/>
    <p:sldId id="291" r:id="rId35"/>
    <p:sldId id="292" r:id="rId36"/>
    <p:sldId id="293" r:id="rId37"/>
    <p:sldId id="294" r:id="rId38"/>
    <p:sldId id="295" r:id="rId39"/>
    <p:sldId id="296" r:id="rId40"/>
    <p:sldId id="297" r:id="rId41"/>
    <p:sldId id="280"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03.09.2023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03.09.2023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03.09.2023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03.09.2023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03.09.2023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03.09.2023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03.09.2023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03.09.2023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03.09.2023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03.09.2023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03.09.2023</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03.09.2023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03.09.2023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03.09.2023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03.09.2023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03.09.2023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03.09.2023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r>
              <a:rPr lang="uk-UA" sz="4000" b="1" dirty="0" smtClean="0">
                <a:latin typeface="Times New Roman" panose="02020603050405020304" pitchFamily="18" charset="0"/>
                <a:cs typeface="Times New Roman" panose="02020603050405020304" pitchFamily="18" charset="0"/>
              </a:rPr>
              <a:t>Тема 1.</a:t>
            </a:r>
            <a:r>
              <a:rPr lang="en-US" sz="4000" b="1" dirty="0" smtClean="0">
                <a:latin typeface="Times New Roman" panose="02020603050405020304" pitchFamily="18" charset="0"/>
                <a:cs typeface="Times New Roman" panose="02020603050405020304" pitchFamily="18" charset="0"/>
              </a:rPr>
              <a:t> </a:t>
            </a:r>
            <a:endParaRPr lang="uk-UA" sz="4000" b="1" dirty="0" smtClean="0">
              <a:latin typeface="Times New Roman" panose="02020603050405020304" pitchFamily="18" charset="0"/>
              <a:cs typeface="Times New Roman" panose="02020603050405020304" pitchFamily="18" charset="0"/>
            </a:endParaRPr>
          </a:p>
          <a:p>
            <a:pPr algn="ctr"/>
            <a:r>
              <a:rPr lang="uk-UA" sz="4000" b="1" dirty="0" smtClean="0">
                <a:latin typeface="Times New Roman" panose="02020603050405020304" pitchFamily="18" charset="0"/>
                <a:cs typeface="Times New Roman" panose="02020603050405020304" pitchFamily="18" charset="0"/>
              </a:rPr>
              <a:t>Сутність та функції грошей </a:t>
            </a:r>
            <a:r>
              <a:rPr lang="en-US" sz="4000" b="1" dirty="0" smtClean="0">
                <a:latin typeface="Times New Roman" panose="02020603050405020304" pitchFamily="18" charset="0"/>
                <a:cs typeface="Times New Roman" panose="02020603050405020304" pitchFamily="18" charset="0"/>
              </a:rPr>
              <a:t>(</a:t>
            </a:r>
            <a:r>
              <a:rPr lang="uk-UA" sz="4000" b="1" dirty="0">
                <a:latin typeface="Times New Roman" panose="02020603050405020304" pitchFamily="18" charset="0"/>
                <a:cs typeface="Times New Roman" panose="02020603050405020304" pitchFamily="18" charset="0"/>
              </a:rPr>
              <a:t>Лекція 1</a:t>
            </a:r>
            <a:r>
              <a:rPr lang="en-US" sz="4000" b="1" dirty="0">
                <a:latin typeface="Times New Roman" panose="02020603050405020304" pitchFamily="18" charset="0"/>
                <a:cs typeface="Times New Roman" panose="02020603050405020304" pitchFamily="18" charset="0"/>
              </a:rPr>
              <a:t>)</a:t>
            </a:r>
            <a:r>
              <a:rPr lang="uk-UA" sz="4000" b="1"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a:p>
            <a:pPr algn="just">
              <a:spcBef>
                <a:spcPts val="0"/>
              </a:spcBef>
            </a:pPr>
            <a:endParaRPr lang="uk-UA" sz="4000" dirty="0" smtClean="0">
              <a:latin typeface="Times New Roman" panose="02020603050405020304" pitchFamily="18" charset="0"/>
              <a:cs typeface="Times New Roman" panose="02020603050405020304" pitchFamily="18" charset="0"/>
            </a:endParaRPr>
          </a:p>
          <a:p>
            <a:pPr algn="just">
              <a:spcBef>
                <a:spcPts val="0"/>
              </a:spcBef>
            </a:pPr>
            <a:r>
              <a:rPr lang="uk-UA" sz="4000" dirty="0" smtClean="0">
                <a:latin typeface="Times New Roman" panose="02020603050405020304" pitchFamily="18" charset="0"/>
                <a:cs typeface="Times New Roman" panose="02020603050405020304" pitchFamily="18" charset="0"/>
              </a:rPr>
              <a:t>1. </a:t>
            </a:r>
            <a:r>
              <a:rPr lang="uk-UA" sz="4000" dirty="0">
                <a:latin typeface="Times New Roman" panose="02020603050405020304" pitchFamily="18" charset="0"/>
                <a:cs typeface="Times New Roman" panose="02020603050405020304" pitchFamily="18" charset="0"/>
              </a:rPr>
              <a:t>Генезис і сутність грошей.</a:t>
            </a:r>
          </a:p>
          <a:p>
            <a:pPr algn="just">
              <a:spcBef>
                <a:spcPts val="0"/>
              </a:spcBef>
            </a:pPr>
            <a:r>
              <a:rPr lang="uk-UA" sz="4000" dirty="0">
                <a:latin typeface="Times New Roman" panose="02020603050405020304" pitchFamily="18" charset="0"/>
                <a:cs typeface="Times New Roman" panose="02020603050405020304" pitchFamily="18" charset="0"/>
              </a:rPr>
              <a:t>2. Форми грошей та їх еволюція.</a:t>
            </a:r>
          </a:p>
          <a:p>
            <a:pPr algn="just">
              <a:spcBef>
                <a:spcPts val="0"/>
              </a:spcBef>
            </a:pPr>
            <a:r>
              <a:rPr lang="uk-UA" sz="4000" dirty="0">
                <a:latin typeface="Times New Roman" panose="02020603050405020304" pitchFamily="18" charset="0"/>
                <a:cs typeface="Times New Roman" panose="02020603050405020304" pitchFamily="18" charset="0"/>
              </a:rPr>
              <a:t>3. Функції грошей.</a:t>
            </a:r>
          </a:p>
          <a:p>
            <a:pPr algn="just">
              <a:spcBef>
                <a:spcPts val="0"/>
              </a:spcBef>
            </a:pPr>
            <a:r>
              <a:rPr lang="uk-UA" sz="4000" dirty="0">
                <a:latin typeface="Times New Roman" panose="02020603050405020304" pitchFamily="18" charset="0"/>
                <a:cs typeface="Times New Roman" panose="02020603050405020304" pitchFamily="18" charset="0"/>
              </a:rPr>
              <a:t>4. Якісні властивості грошей</a:t>
            </a:r>
            <a:r>
              <a:rPr lang="uk-UA" sz="4000"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відносини, збільшити обсяг товарів, сприяло нагромадженню багатства, вело до соціальної диференціації суспільства та до конституювання держав, що народжувалися у світі.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Нова форма організації </a:t>
            </a:r>
            <a:r>
              <a:rPr lang="uk-UA" sz="2200" dirty="0">
                <a:solidFill>
                  <a:srgbClr val="000000"/>
                </a:solidFill>
                <a:latin typeface="Times New Roman" panose="02020603050405020304" pitchFamily="18" charset="0"/>
                <a:cs typeface="Times New Roman" panose="02020603050405020304" pitchFamily="18" charset="0"/>
              </a:rPr>
              <a:t>людського суспільства поширила </a:t>
            </a:r>
            <a:r>
              <a:rPr lang="uk-UA" sz="2200" dirty="0" smtClean="0">
                <a:solidFill>
                  <a:srgbClr val="000000"/>
                </a:solidFill>
                <a:latin typeface="Times New Roman" panose="02020603050405020304" pitchFamily="18" charset="0"/>
                <a:cs typeface="Times New Roman" panose="02020603050405020304" pitchFamily="18" charset="0"/>
              </a:rPr>
              <a:t>процеси уніфікації </a:t>
            </a:r>
            <a:r>
              <a:rPr lang="uk-UA" sz="2200" dirty="0">
                <a:solidFill>
                  <a:srgbClr val="000000"/>
                </a:solidFill>
                <a:latin typeface="Times New Roman" panose="02020603050405020304" pitchFamily="18" charset="0"/>
                <a:cs typeface="Times New Roman" panose="02020603050405020304" pitchFamily="18" charset="0"/>
              </a:rPr>
              <a:t>на ряд сфер суспільного життя (публічна влада, інститут її </a:t>
            </a:r>
            <a:r>
              <a:rPr lang="uk-UA" sz="2200" dirty="0" smtClean="0">
                <a:solidFill>
                  <a:srgbClr val="000000"/>
                </a:solidFill>
                <a:latin typeface="Times New Roman" panose="02020603050405020304" pitchFamily="18" charset="0"/>
                <a:cs typeface="Times New Roman" panose="02020603050405020304" pitchFamily="18" charset="0"/>
              </a:rPr>
              <a:t>передачі</a:t>
            </a:r>
            <a:r>
              <a:rPr lang="uk-UA" sz="2200" dirty="0">
                <a:solidFill>
                  <a:srgbClr val="000000"/>
                </a:solidFill>
                <a:latin typeface="Times New Roman" panose="02020603050405020304" pitchFamily="18" charset="0"/>
                <a:cs typeface="Times New Roman" panose="02020603050405020304" pitchFamily="18" charset="0"/>
              </a:rPr>
              <a:t>, адміністративно-територіальний поділ, податкова система, </a:t>
            </a:r>
            <a:r>
              <a:rPr lang="uk-UA" sz="2200" dirty="0" smtClean="0">
                <a:solidFill>
                  <a:srgbClr val="000000"/>
                </a:solidFill>
                <a:latin typeface="Times New Roman" panose="02020603050405020304" pitchFamily="18" charset="0"/>
                <a:cs typeface="Times New Roman" panose="02020603050405020304" pitchFamily="18" charset="0"/>
              </a:rPr>
              <a:t>регулярна </a:t>
            </a:r>
            <a:r>
              <a:rPr lang="uk-UA" sz="2200" dirty="0">
                <a:solidFill>
                  <a:srgbClr val="000000"/>
                </a:solidFill>
                <a:latin typeface="Times New Roman" panose="02020603050405020304" pitchFamily="18" charset="0"/>
                <a:cs typeface="Times New Roman" panose="02020603050405020304" pitchFamily="18" charset="0"/>
              </a:rPr>
              <a:t>армія, карбування монети тощо. Вимоги до «первісної валюти</a:t>
            </a:r>
            <a:r>
              <a:rPr lang="uk-UA" sz="2200" dirty="0" smtClean="0">
                <a:solidFill>
                  <a:srgbClr val="000000"/>
                </a:solidFill>
                <a:latin typeface="Times New Roman" panose="02020603050405020304" pitchFamily="18" charset="0"/>
                <a:cs typeface="Times New Roman" panose="02020603050405020304" pitchFamily="18" charset="0"/>
              </a:rPr>
              <a:t>» трансформувалися </a:t>
            </a:r>
            <a:r>
              <a:rPr lang="uk-UA" sz="2200" dirty="0">
                <a:solidFill>
                  <a:srgbClr val="000000"/>
                </a:solidFill>
                <a:latin typeface="Times New Roman" panose="02020603050405020304" pitchFamily="18" charset="0"/>
                <a:cs typeface="Times New Roman" panose="02020603050405020304" pitchFamily="18" charset="0"/>
              </a:rPr>
              <a:t>у функції грошей доби цивілізації: 1) засоби обігу</a:t>
            </a:r>
            <a:r>
              <a:rPr lang="uk-UA" sz="2200" dirty="0" smtClean="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мірило вартості; 3) засоби збереження та заощадження. Згодом до </a:t>
            </a:r>
            <a:r>
              <a:rPr lang="uk-UA" sz="2200" dirty="0" smtClean="0">
                <a:solidFill>
                  <a:srgbClr val="000000"/>
                </a:solidFill>
                <a:latin typeface="Times New Roman" panose="02020603050405020304" pitchFamily="18" charset="0"/>
                <a:cs typeface="Times New Roman" panose="02020603050405020304" pitchFamily="18" charset="0"/>
              </a:rPr>
              <a:t>традиційних </a:t>
            </a:r>
            <a:r>
              <a:rPr lang="uk-UA" sz="2200" dirty="0">
                <a:solidFill>
                  <a:srgbClr val="000000"/>
                </a:solidFill>
                <a:latin typeface="Times New Roman" panose="02020603050405020304" pitchFamily="18" charset="0"/>
                <a:cs typeface="Times New Roman" panose="02020603050405020304" pitchFamily="18" charset="0"/>
              </a:rPr>
              <a:t>функцій грошей долучилася ще одна – грошова одиниця </a:t>
            </a:r>
            <a:r>
              <a:rPr lang="uk-UA" sz="2200" dirty="0" smtClean="0">
                <a:solidFill>
                  <a:srgbClr val="000000"/>
                </a:solidFill>
                <a:latin typeface="Times New Roman" panose="02020603050405020304" pitchFamily="18" charset="0"/>
                <a:cs typeface="Times New Roman" panose="02020603050405020304" pitchFamily="18" charset="0"/>
              </a:rPr>
              <a:t>відбивала </a:t>
            </a:r>
            <a:r>
              <a:rPr lang="uk-UA" sz="2200" dirty="0">
                <a:solidFill>
                  <a:srgbClr val="000000"/>
                </a:solidFill>
                <a:latin typeface="Times New Roman" panose="02020603050405020304" pitchFamily="18" charset="0"/>
                <a:cs typeface="Times New Roman" panose="02020603050405020304" pitchFamily="18" charset="0"/>
              </a:rPr>
              <a:t>зовнішню атрибутику держави, стала символом її могутності, </a:t>
            </a:r>
            <a:r>
              <a:rPr lang="uk-UA" sz="2200" dirty="0" smtClean="0">
                <a:solidFill>
                  <a:srgbClr val="000000"/>
                </a:solidFill>
                <a:latin typeface="Times New Roman" panose="02020603050405020304" pitchFamily="18" charset="0"/>
                <a:cs typeface="Times New Roman" panose="02020603050405020304" pitchFamily="18" charset="0"/>
              </a:rPr>
              <a:t>суверенітету</a:t>
            </a:r>
            <a:r>
              <a:rPr lang="uk-UA" sz="2200" dirty="0">
                <a:solidFill>
                  <a:srgbClr val="000000"/>
                </a:solidFill>
                <a:latin typeface="Times New Roman" panose="02020603050405020304" pitchFamily="18" charset="0"/>
                <a:cs typeface="Times New Roman" panose="02020603050405020304" pitchFamily="18" charset="0"/>
              </a:rPr>
              <a:t>, а також мірилом економічного стану 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a:t>
            </a:r>
            <a:r>
              <a:rPr lang="uk-UA" sz="2200" dirty="0">
                <a:solidFill>
                  <a:srgbClr val="000000"/>
                </a:solidFill>
                <a:latin typeface="Times New Roman" panose="02020603050405020304" pitchFamily="18" charset="0"/>
                <a:cs typeface="Times New Roman" panose="02020603050405020304" pitchFamily="18" charset="0"/>
              </a:rPr>
              <a:t>історії суспільства кожному з «монетних» металів відводилася </a:t>
            </a:r>
            <a:r>
              <a:rPr lang="uk-UA" sz="2200" dirty="0" smtClean="0">
                <a:solidFill>
                  <a:srgbClr val="000000"/>
                </a:solidFill>
                <a:latin typeface="Times New Roman" panose="02020603050405020304" pitchFamily="18" charset="0"/>
                <a:cs typeface="Times New Roman" panose="02020603050405020304" pitchFamily="18" charset="0"/>
              </a:rPr>
              <a:t>своя роль</a:t>
            </a:r>
            <a:r>
              <a:rPr lang="uk-UA" sz="2200" dirty="0">
                <a:solidFill>
                  <a:srgbClr val="000000"/>
                </a:solidFill>
                <a:latin typeface="Times New Roman" panose="02020603050405020304" pitchFamily="18" charset="0"/>
                <a:cs typeface="Times New Roman" panose="02020603050405020304" pitchFamily="18" charset="0"/>
              </a:rPr>
              <a:t>: золото призначалося для родової аристократії, урядовців, </a:t>
            </a:r>
            <a:r>
              <a:rPr lang="uk-UA" sz="2200" dirty="0" smtClean="0">
                <a:solidFill>
                  <a:srgbClr val="000000"/>
                </a:solidFill>
                <a:latin typeface="Times New Roman" panose="02020603050405020304" pitchFamily="18" charset="0"/>
                <a:cs typeface="Times New Roman" panose="02020603050405020304" pitchFamily="18" charset="0"/>
              </a:rPr>
              <a:t>представників </a:t>
            </a:r>
            <a:r>
              <a:rPr lang="uk-UA" sz="2200" dirty="0">
                <a:solidFill>
                  <a:srgbClr val="000000"/>
                </a:solidFill>
                <a:latin typeface="Times New Roman" panose="02020603050405020304" pitchFamily="18" charset="0"/>
                <a:cs typeface="Times New Roman" panose="02020603050405020304" pitchFamily="18" charset="0"/>
              </a:rPr>
              <a:t>заможного купецтва; срібло – для середнього прошарку населення, мідь </a:t>
            </a: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суспільних низів. Рівнем домінування в обігу монет, виготовлених </a:t>
            </a:r>
            <a:r>
              <a:rPr lang="uk-UA" sz="2200" dirty="0" smtClean="0">
                <a:solidFill>
                  <a:srgbClr val="000000"/>
                </a:solidFill>
                <a:latin typeface="Times New Roman" panose="02020603050405020304" pitchFamily="18" charset="0"/>
                <a:cs typeface="Times New Roman" panose="02020603050405020304" pitchFamily="18" charset="0"/>
              </a:rPr>
              <a:t>із коштовних </a:t>
            </a:r>
            <a:r>
              <a:rPr lang="uk-UA" sz="2200" dirty="0">
                <a:solidFill>
                  <a:srgbClr val="000000"/>
                </a:solidFill>
                <a:latin typeface="Times New Roman" panose="02020603050405020304" pitchFamily="18" charset="0"/>
                <a:cs typeface="Times New Roman" panose="02020603050405020304" pitchFamily="18" charset="0"/>
              </a:rPr>
              <a:t>металів, визначався ступінь економічної могутності держави.</a:t>
            </a:r>
          </a:p>
        </p:txBody>
      </p:sp>
    </p:spTree>
    <p:extLst>
      <p:ext uri="{BB962C8B-B14F-4D97-AF65-F5344CB8AC3E}">
        <p14:creationId xmlns:p14="http://schemas.microsoft.com/office/powerpoint/2010/main" val="349307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Однак</a:t>
            </a:r>
            <a:r>
              <a:rPr lang="uk-UA" sz="2200" dirty="0">
                <a:solidFill>
                  <a:srgbClr val="000000"/>
                </a:solidFill>
                <a:latin typeface="Times New Roman" panose="02020603050405020304" pitchFamily="18" charset="0"/>
                <a:cs typeface="Times New Roman" panose="02020603050405020304" pitchFamily="18" charset="0"/>
              </a:rPr>
              <a:t>, збільшення товарної маси і обсягів обміну товарів призвело </a:t>
            </a:r>
            <a:r>
              <a:rPr lang="uk-UA" sz="2200" dirty="0" smtClean="0">
                <a:solidFill>
                  <a:srgbClr val="000000"/>
                </a:solidFill>
                <a:latin typeface="Times New Roman" panose="02020603050405020304" pitchFamily="18" charset="0"/>
                <a:cs typeface="Times New Roman" panose="02020603050405020304" pitchFamily="18" charset="0"/>
              </a:rPr>
              <a:t>до стрімкого </a:t>
            </a:r>
            <a:r>
              <a:rPr lang="uk-UA" sz="2200" dirty="0">
                <a:solidFill>
                  <a:srgbClr val="000000"/>
                </a:solidFill>
                <a:latin typeface="Times New Roman" panose="02020603050405020304" pitchFamily="18" charset="0"/>
                <a:cs typeface="Times New Roman" panose="02020603050405020304" pitchFamily="18" charset="0"/>
              </a:rPr>
              <a:t>зростання кількості металевих грошей, що вимагало </a:t>
            </a:r>
            <a:r>
              <a:rPr lang="uk-UA" sz="2200" dirty="0" smtClean="0">
                <a:solidFill>
                  <a:srgbClr val="000000"/>
                </a:solidFill>
                <a:latin typeface="Times New Roman" panose="02020603050405020304" pitchFamily="18" charset="0"/>
                <a:cs typeface="Times New Roman" panose="02020603050405020304" pitchFamily="18" charset="0"/>
              </a:rPr>
              <a:t>колосальних </a:t>
            </a:r>
            <a:r>
              <a:rPr lang="uk-UA" sz="2200" dirty="0">
                <a:solidFill>
                  <a:srgbClr val="000000"/>
                </a:solidFill>
                <a:latin typeface="Times New Roman" panose="02020603050405020304" pitchFamily="18" charset="0"/>
                <a:cs typeface="Times New Roman" panose="02020603050405020304" pitchFamily="18" charset="0"/>
              </a:rPr>
              <a:t>витрат на їх карбування. Використання монет створювало також </a:t>
            </a:r>
            <a:r>
              <a:rPr lang="uk-UA" sz="2200" dirty="0" smtClean="0">
                <a:solidFill>
                  <a:srgbClr val="000000"/>
                </a:solidFill>
                <a:latin typeface="Times New Roman" panose="02020603050405020304" pitchFamily="18" charset="0"/>
                <a:cs typeface="Times New Roman" panose="02020603050405020304" pitchFamily="18" charset="0"/>
              </a:rPr>
              <a:t>неабиякі </a:t>
            </a:r>
            <a:r>
              <a:rPr lang="uk-UA" sz="2200" dirty="0">
                <a:solidFill>
                  <a:srgbClr val="000000"/>
                </a:solidFill>
                <a:latin typeface="Times New Roman" panose="02020603050405020304" pitchFamily="18" charset="0"/>
                <a:cs typeface="Times New Roman" panose="02020603050405020304" pitchFamily="18" charset="0"/>
              </a:rPr>
              <a:t>проблеми при їх транспортуванні в значних обсягах для </a:t>
            </a:r>
            <a:r>
              <a:rPr lang="uk-UA" sz="2200" dirty="0" smtClean="0">
                <a:solidFill>
                  <a:srgbClr val="000000"/>
                </a:solidFill>
                <a:latin typeface="Times New Roman" panose="02020603050405020304" pitchFamily="18" charset="0"/>
                <a:cs typeface="Times New Roman" panose="02020603050405020304" pitchFamily="18" charset="0"/>
              </a:rPr>
              <a:t>забезпечення </a:t>
            </a:r>
            <a:r>
              <a:rPr lang="uk-UA" sz="2200" dirty="0">
                <a:solidFill>
                  <a:srgbClr val="000000"/>
                </a:solidFill>
                <a:latin typeface="Times New Roman" panose="02020603050405020304" pitchFamily="18" charset="0"/>
                <a:cs typeface="Times New Roman" panose="02020603050405020304" pitchFamily="18" charset="0"/>
              </a:rPr>
              <a:t>розрахунків і постійно становило серйозну небезпеку для </a:t>
            </a:r>
            <a:r>
              <a:rPr lang="uk-UA" sz="2200" dirty="0" smtClean="0">
                <a:solidFill>
                  <a:srgbClr val="000000"/>
                </a:solidFill>
                <a:latin typeface="Times New Roman" panose="02020603050405020304" pitchFamily="18" charset="0"/>
                <a:cs typeface="Times New Roman" panose="02020603050405020304" pitchFamily="18" charset="0"/>
              </a:rPr>
              <a:t>життя купців </a:t>
            </a:r>
            <a:r>
              <a:rPr lang="uk-UA" sz="2200" dirty="0">
                <a:solidFill>
                  <a:srgbClr val="000000"/>
                </a:solidFill>
                <a:latin typeface="Times New Roman" panose="02020603050405020304" pitchFamily="18" charset="0"/>
                <a:cs typeface="Times New Roman" panose="02020603050405020304" pitchFamily="18" charset="0"/>
              </a:rPr>
              <a:t>і їх супроводжуючих</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a:t>
            </a:r>
            <a:r>
              <a:rPr lang="uk-UA" sz="2200" dirty="0">
                <a:solidFill>
                  <a:srgbClr val="000000"/>
                </a:solidFill>
                <a:latin typeface="Times New Roman" panose="02020603050405020304" pitchFamily="18" charset="0"/>
                <a:cs typeface="Times New Roman" panose="02020603050405020304" pitchFamily="18" charset="0"/>
              </a:rPr>
              <a:t>основному, саме такі причини призвели до необхідності </a:t>
            </a:r>
            <a:r>
              <a:rPr lang="uk-UA" sz="2200" dirty="0" smtClean="0">
                <a:solidFill>
                  <a:srgbClr val="000000"/>
                </a:solidFill>
                <a:latin typeface="Times New Roman" panose="02020603050405020304" pitchFamily="18" charset="0"/>
                <a:cs typeface="Times New Roman" panose="02020603050405020304" pitchFamily="18" charset="0"/>
              </a:rPr>
              <a:t>створення нових </a:t>
            </a:r>
            <a:r>
              <a:rPr lang="uk-UA" sz="2200" dirty="0">
                <a:solidFill>
                  <a:srgbClr val="000000"/>
                </a:solidFill>
                <a:latin typeface="Times New Roman" panose="02020603050405020304" pitchFamily="18" charset="0"/>
                <a:cs typeface="Times New Roman" panose="02020603050405020304" pitchFamily="18" charset="0"/>
              </a:rPr>
              <a:t>видів платіжних засобів, в якості яких в обігу і з’явилися </a:t>
            </a:r>
            <a:r>
              <a:rPr lang="uk-UA" sz="2200" dirty="0" smtClean="0">
                <a:solidFill>
                  <a:srgbClr val="000000"/>
                </a:solidFill>
                <a:latin typeface="Times New Roman" panose="02020603050405020304" pitchFamily="18" charset="0"/>
                <a:cs typeface="Times New Roman" panose="02020603050405020304" pitchFamily="18" charset="0"/>
              </a:rPr>
              <a:t>паперові гроші</a:t>
            </a:r>
            <a:r>
              <a:rPr lang="uk-UA" sz="2200" dirty="0">
                <a:solidFill>
                  <a:srgbClr val="000000"/>
                </a:solidFill>
                <a:latin typeface="Times New Roman" panose="02020603050405020304" pitchFamily="18" charset="0"/>
                <a:cs typeface="Times New Roman" panose="02020603050405020304" pitchFamily="18" charset="0"/>
              </a:rPr>
              <a:t>. У різних частинах світу такі гроші виникали в різні часи і не </a:t>
            </a:r>
            <a:r>
              <a:rPr lang="uk-UA" sz="2200" dirty="0" smtClean="0">
                <a:solidFill>
                  <a:srgbClr val="000000"/>
                </a:solidFill>
                <a:latin typeface="Times New Roman" panose="02020603050405020304" pitchFamily="18" charset="0"/>
                <a:cs typeface="Times New Roman" panose="02020603050405020304" pitchFamily="18" charset="0"/>
              </a:rPr>
              <a:t>завжди були </a:t>
            </a:r>
            <a:r>
              <a:rPr lang="uk-UA" sz="2200" dirty="0">
                <a:solidFill>
                  <a:srgbClr val="000000"/>
                </a:solidFill>
                <a:latin typeface="Times New Roman" panose="02020603050405020304" pitchFamily="18" charset="0"/>
                <a:cs typeface="Times New Roman" panose="02020603050405020304" pitchFamily="18" charset="0"/>
              </a:rPr>
              <a:t>сприйняті як надійний засіб платежу на довгий період. Наприклад, </a:t>
            </a:r>
            <a:r>
              <a:rPr lang="uk-UA" sz="2200" dirty="0" smtClean="0">
                <a:solidFill>
                  <a:srgbClr val="000000"/>
                </a:solidFill>
                <a:latin typeface="Times New Roman" panose="02020603050405020304" pitchFamily="18" charset="0"/>
                <a:cs typeface="Times New Roman" panose="02020603050405020304" pitchFamily="18" charset="0"/>
              </a:rPr>
              <a:t>у Китаї </a:t>
            </a:r>
            <a:r>
              <a:rPr lang="uk-UA" sz="2200" dirty="0">
                <a:solidFill>
                  <a:srgbClr val="000000"/>
                </a:solidFill>
                <a:latin typeface="Times New Roman" panose="02020603050405020304" pitchFamily="18" charset="0"/>
                <a:cs typeface="Times New Roman" panose="02020603050405020304" pitchFamily="18" charset="0"/>
              </a:rPr>
              <a:t>перші паперові гроші з’явилися ще у </a:t>
            </a:r>
            <a:r>
              <a:rPr lang="en-US" sz="2200" dirty="0">
                <a:solidFill>
                  <a:srgbClr val="000000"/>
                </a:solidFill>
                <a:latin typeface="Times New Roman" panose="02020603050405020304" pitchFamily="18" charset="0"/>
                <a:cs typeface="Times New Roman" panose="02020603050405020304" pitchFamily="18" charset="0"/>
              </a:rPr>
              <a:t>IX </a:t>
            </a:r>
            <a:r>
              <a:rPr lang="uk-UA" sz="2200" dirty="0">
                <a:solidFill>
                  <a:srgbClr val="000000"/>
                </a:solidFill>
                <a:latin typeface="Times New Roman" panose="02020603050405020304" pitchFamily="18" charset="0"/>
                <a:cs typeface="Times New Roman" panose="02020603050405020304" pitchFamily="18" charset="0"/>
              </a:rPr>
              <a:t>ст. і проіснували до </a:t>
            </a:r>
            <a:r>
              <a:rPr lang="en-US" sz="2200" dirty="0">
                <a:solidFill>
                  <a:srgbClr val="000000"/>
                </a:solidFill>
                <a:latin typeface="Times New Roman" panose="02020603050405020304" pitchFamily="18" charset="0"/>
                <a:cs typeface="Times New Roman" panose="02020603050405020304" pitchFamily="18" charset="0"/>
              </a:rPr>
              <a:t>XVI </a:t>
            </a:r>
            <a:r>
              <a:rPr lang="uk-UA" sz="2200" dirty="0">
                <a:solidFill>
                  <a:srgbClr val="000000"/>
                </a:solidFill>
                <a:latin typeface="Times New Roman" panose="02020603050405020304" pitchFamily="18" charset="0"/>
                <a:cs typeface="Times New Roman" panose="02020603050405020304" pitchFamily="18" charset="0"/>
              </a:rPr>
              <a:t>ст</a:t>
            </a:r>
            <a:r>
              <a:rPr lang="uk-UA" sz="2200" dirty="0" smtClean="0">
                <a:solidFill>
                  <a:srgbClr val="000000"/>
                </a:solidFill>
                <a:latin typeface="Times New Roman" panose="02020603050405020304" pitchFamily="18" charset="0"/>
                <a:cs typeface="Times New Roman" panose="02020603050405020304" pitchFamily="18" charset="0"/>
              </a:rPr>
              <a:t>., коли </a:t>
            </a:r>
            <a:r>
              <a:rPr lang="uk-UA" sz="2200" dirty="0">
                <a:solidFill>
                  <a:srgbClr val="000000"/>
                </a:solidFill>
                <a:latin typeface="Times New Roman" panose="02020603050405020304" pitchFamily="18" charset="0"/>
                <a:cs typeface="Times New Roman" panose="02020603050405020304" pitchFamily="18" charset="0"/>
              </a:rPr>
              <a:t>їм на заміну прийшли гроші металеві. У багатьох країнах у </a:t>
            </a:r>
            <a:r>
              <a:rPr lang="uk-UA" sz="2200" dirty="0" smtClean="0">
                <a:solidFill>
                  <a:srgbClr val="000000"/>
                </a:solidFill>
                <a:latin typeface="Times New Roman" panose="02020603050405020304" pitchFamily="18" charset="0"/>
                <a:cs typeface="Times New Roman" panose="02020603050405020304" pitchFamily="18" charset="0"/>
              </a:rPr>
              <a:t>середні віки </a:t>
            </a:r>
            <a:r>
              <a:rPr lang="uk-UA" sz="2200" dirty="0">
                <a:solidFill>
                  <a:srgbClr val="000000"/>
                </a:solidFill>
                <a:latin typeface="Times New Roman" panose="02020603050405020304" pitchFamily="18" charset="0"/>
                <a:cs typeface="Times New Roman" panose="02020603050405020304" pitchFamily="18" charset="0"/>
              </a:rPr>
              <a:t>грошові знаки, виготовлені з паперу, з’являлися в обігу і зникали, </a:t>
            </a:r>
            <a:r>
              <a:rPr lang="uk-UA" sz="2200" dirty="0" smtClean="0">
                <a:solidFill>
                  <a:srgbClr val="000000"/>
                </a:solidFill>
                <a:latin typeface="Times New Roman" panose="02020603050405020304" pitchFamily="18" charset="0"/>
                <a:cs typeface="Times New Roman" panose="02020603050405020304" pitchFamily="18" charset="0"/>
              </a:rPr>
              <a:t>поступаючись </a:t>
            </a:r>
            <a:r>
              <a:rPr lang="uk-UA" sz="2200" dirty="0">
                <a:solidFill>
                  <a:srgbClr val="000000"/>
                </a:solidFill>
                <a:latin typeface="Times New Roman" panose="02020603050405020304" pitchFamily="18" charset="0"/>
                <a:cs typeface="Times New Roman" panose="02020603050405020304" pitchFamily="18" charset="0"/>
              </a:rPr>
              <a:t>місцем золоту й сріблу. У країнах Європи виникнення </a:t>
            </a:r>
            <a:r>
              <a:rPr lang="uk-UA" sz="2200" dirty="0" smtClean="0">
                <a:solidFill>
                  <a:srgbClr val="000000"/>
                </a:solidFill>
                <a:latin typeface="Times New Roman" panose="02020603050405020304" pitchFamily="18" charset="0"/>
                <a:cs typeface="Times New Roman" panose="02020603050405020304" pitchFamily="18" charset="0"/>
              </a:rPr>
              <a:t>паперових </a:t>
            </a:r>
            <a:r>
              <a:rPr lang="uk-UA" sz="2200" dirty="0">
                <a:solidFill>
                  <a:srgbClr val="000000"/>
                </a:solidFill>
                <a:latin typeface="Times New Roman" panose="02020603050405020304" pitchFamily="18" charset="0"/>
                <a:cs typeface="Times New Roman" panose="02020603050405020304" pitchFamily="18" charset="0"/>
              </a:rPr>
              <a:t>грошей датується </a:t>
            </a:r>
            <a:r>
              <a:rPr lang="en-US" sz="2200" dirty="0">
                <a:solidFill>
                  <a:srgbClr val="000000"/>
                </a:solidFill>
                <a:latin typeface="Times New Roman" panose="02020603050405020304" pitchFamily="18" charset="0"/>
                <a:cs typeface="Times New Roman" panose="02020603050405020304" pitchFamily="18" charset="0"/>
              </a:rPr>
              <a:t>XVII </a:t>
            </a:r>
            <a:r>
              <a:rPr lang="uk-UA" sz="2200" dirty="0">
                <a:solidFill>
                  <a:srgbClr val="000000"/>
                </a:solidFill>
                <a:latin typeface="Times New Roman" panose="02020603050405020304" pitchFamily="18" charset="0"/>
                <a:cs typeface="Times New Roman" panose="02020603050405020304" pitchFamily="18" charset="0"/>
              </a:rPr>
              <a:t>ст. У </a:t>
            </a:r>
            <a:r>
              <a:rPr lang="en-US" sz="2200" dirty="0">
                <a:solidFill>
                  <a:srgbClr val="000000"/>
                </a:solidFill>
                <a:latin typeface="Times New Roman" panose="02020603050405020304" pitchFamily="18" charset="0"/>
                <a:cs typeface="Times New Roman" panose="02020603050405020304" pitchFamily="18" charset="0"/>
              </a:rPr>
              <a:t>XX </a:t>
            </a:r>
            <a:r>
              <a:rPr lang="uk-UA" sz="2200" dirty="0">
                <a:solidFill>
                  <a:srgbClr val="000000"/>
                </a:solidFill>
                <a:latin typeface="Times New Roman" panose="02020603050405020304" pitchFamily="18" charset="0"/>
                <a:cs typeface="Times New Roman" panose="02020603050405020304" pitchFamily="18" charset="0"/>
              </a:rPr>
              <a:t>ст. останні закріпилися в обігу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практично у всіх країнах.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60-х роках минулого століття, як засіб платежу, з’явилися </a:t>
            </a:r>
            <a:r>
              <a:rPr lang="uk-UA" sz="2200" dirty="0" smtClean="0">
                <a:solidFill>
                  <a:srgbClr val="000000"/>
                </a:solidFill>
                <a:latin typeface="Times New Roman" panose="02020603050405020304" pitchFamily="18" charset="0"/>
                <a:cs typeface="Times New Roman" panose="02020603050405020304" pitchFamily="18" charset="0"/>
              </a:rPr>
              <a:t>пластикові </a:t>
            </a:r>
            <a:r>
              <a:rPr lang="uk-UA" sz="2200" dirty="0">
                <a:solidFill>
                  <a:srgbClr val="000000"/>
                </a:solidFill>
                <a:latin typeface="Times New Roman" panose="02020603050405020304" pitchFamily="18" charset="0"/>
                <a:cs typeface="Times New Roman" panose="02020603050405020304" pitchFamily="18" charset="0"/>
              </a:rPr>
              <a:t>картки, які швидко набули широкої популярності, особливо в </a:t>
            </a:r>
            <a:r>
              <a:rPr lang="uk-UA" sz="2200" dirty="0" smtClean="0">
                <a:solidFill>
                  <a:srgbClr val="000000"/>
                </a:solidFill>
                <a:latin typeface="Times New Roman" panose="02020603050405020304" pitchFamily="18" charset="0"/>
                <a:cs typeface="Times New Roman" panose="02020603050405020304" pitchFamily="18" charset="0"/>
              </a:rPr>
              <a:t>економічно </a:t>
            </a:r>
            <a:r>
              <a:rPr lang="uk-UA" sz="2200" dirty="0">
                <a:solidFill>
                  <a:srgbClr val="000000"/>
                </a:solidFill>
                <a:latin typeface="Times New Roman" panose="02020603050405020304" pitchFamily="18" charset="0"/>
                <a:cs typeface="Times New Roman" panose="02020603050405020304" pitchFamily="18" charset="0"/>
              </a:rPr>
              <a:t>розвинених країнах, а пізніше з’явилися електронні гроші. Однак</a:t>
            </a:r>
            <a:r>
              <a:rPr lang="uk-UA" sz="2200" dirty="0" smtClean="0">
                <a:solidFill>
                  <a:srgbClr val="000000"/>
                </a:solidFill>
                <a:latin typeface="Times New Roman" panose="02020603050405020304" pitchFamily="18" charset="0"/>
                <a:cs typeface="Times New Roman" panose="02020603050405020304" pitchFamily="18" charset="0"/>
              </a:rPr>
              <a:t>, роль </a:t>
            </a:r>
            <a:r>
              <a:rPr lang="uk-UA" sz="2200" dirty="0">
                <a:solidFill>
                  <a:srgbClr val="000000"/>
                </a:solidFill>
                <a:latin typeface="Times New Roman" panose="02020603050405020304" pitchFamily="18" charset="0"/>
                <a:cs typeface="Times New Roman" panose="02020603050405020304" pitchFamily="18" charset="0"/>
              </a:rPr>
              <a:t>паперових грошей залишається у світовій практиці дуже високою </a:t>
            </a:r>
            <a:r>
              <a:rPr lang="uk-UA" sz="2200" dirty="0" smtClean="0">
                <a:solidFill>
                  <a:srgbClr val="000000"/>
                </a:solidFill>
                <a:latin typeface="Times New Roman" panose="02020603050405020304" pitchFamily="18" charset="0"/>
                <a:cs typeface="Times New Roman" panose="02020603050405020304" pitchFamily="18" charset="0"/>
              </a:rPr>
              <a:t>і тільки </a:t>
            </a:r>
            <a:r>
              <a:rPr lang="uk-UA" sz="2200" dirty="0">
                <a:solidFill>
                  <a:srgbClr val="000000"/>
                </a:solidFill>
                <a:latin typeface="Times New Roman" panose="02020603050405020304" pitchFamily="18" charset="0"/>
                <a:cs typeface="Times New Roman" panose="02020603050405020304" pitchFamily="18" charset="0"/>
              </a:rPr>
              <a:t>час зможе визначити їх подальшу долю.</a:t>
            </a:r>
          </a:p>
        </p:txBody>
      </p:sp>
    </p:spTree>
    <p:extLst>
      <p:ext uri="{BB962C8B-B14F-4D97-AF65-F5344CB8AC3E}">
        <p14:creationId xmlns:p14="http://schemas.microsoft.com/office/powerpoint/2010/main" val="87484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Отже, узагальнимо викладене.</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801640" y="948951"/>
            <a:ext cx="7704499" cy="5306994"/>
          </a:xfrm>
          <a:prstGeom prst="rect">
            <a:avLst/>
          </a:prstGeom>
        </p:spPr>
      </p:pic>
    </p:spTree>
    <p:extLst>
      <p:ext uri="{BB962C8B-B14F-4D97-AF65-F5344CB8AC3E}">
        <p14:creationId xmlns:p14="http://schemas.microsoft.com/office/powerpoint/2010/main" val="214366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762065" y="923453"/>
            <a:ext cx="8227756" cy="5332491"/>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a:solidFill>
                  <a:srgbClr val="000000"/>
                </a:solidFill>
                <a:latin typeface="Times New Roman" panose="02020603050405020304" pitchFamily="18" charset="0"/>
                <a:cs typeface="Times New Roman" panose="02020603050405020304" pitchFamily="18" charset="0"/>
              </a:rPr>
              <a:t>Таблиця 2</a:t>
            </a:r>
          </a:p>
        </p:txBody>
      </p:sp>
    </p:spTree>
    <p:extLst>
      <p:ext uri="{BB962C8B-B14F-4D97-AF65-F5344CB8AC3E}">
        <p14:creationId xmlns:p14="http://schemas.microsoft.com/office/powerpoint/2010/main" val="287158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исунок 3"/>
          <p:cNvSpPr>
            <a:spLocks noGrp="1"/>
          </p:cNvSpPr>
          <p:nvPr>
            <p:ph type="pic" idx="1"/>
          </p:nvPr>
        </p:nvSpPr>
        <p:spPr>
          <a:xfrm>
            <a:off x="1394155" y="453896"/>
            <a:ext cx="8915400" cy="2207823"/>
          </a:xfrm>
        </p:spPr>
      </p:sp>
      <p:sp>
        <p:nvSpPr>
          <p:cNvPr id="5" name="Текст 4"/>
          <p:cNvSpPr>
            <a:spLocks noGrp="1"/>
          </p:cNvSpPr>
          <p:nvPr>
            <p:ph type="body" sz="half" idx="2"/>
          </p:nvPr>
        </p:nvSpPr>
        <p:spPr>
          <a:xfrm>
            <a:off x="1394155" y="2725093"/>
            <a:ext cx="10266708" cy="3684760"/>
          </a:xfrm>
        </p:spPr>
        <p:txBody>
          <a:bodyPr>
            <a:normAutofit lnSpcReduction="10000"/>
          </a:bodyPr>
          <a:lstStyle/>
          <a:p>
            <a:pPr algn="just">
              <a:spcBef>
                <a:spcPts val="0"/>
              </a:spcBef>
            </a:pP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Таким чином, в грошах вирішується притаманне товарам протиріччя між споживчою вартістю та вартістю. Товар-гроші, будучи особливою споживчою вартістю, стає також загальною споживчою вартістю, так як гроші обмінюються на всі товари та, маючи гроші, можна задовольнити потребу в будь-якому товарі. Тим самим внутрішньо притаманне товарам протиріччя зовнішньо вирішується в роздвоєнні товарного світу на звичайні товари та товар-гроші. Звичайні товари виступають як споживчі вартості, а їх вартість знаходиться в прихованій формі та проявляється тільки в процесі обміну шляхом прирівнювання до грошей. Товар-гроші виступає безпосередньо як вартість.</a:t>
            </a:r>
          </a:p>
          <a:p>
            <a:pPr algn="just">
              <a:spcBef>
                <a:spcPts val="0"/>
              </a:spcBef>
            </a:pPr>
            <a:r>
              <a:rPr lang="uk-UA" sz="2000" dirty="0" smtClean="0">
                <a:latin typeface="Times New Roman" panose="02020603050405020304" pitchFamily="18" charset="0"/>
                <a:cs typeface="Times New Roman" panose="02020603050405020304" pitchFamily="18" charset="0"/>
              </a:rPr>
              <a:t>	Гроші – це виражені у певній формі (матеріалізовані) відносини людей, що складаються між ними з приводу обміну продуктами праці в процесі виробництва матеріальних і нематеріальних благ. Всі товари отримують грошове вираження втіленої в них людської праці. Тому виробничі відносини людей знаходять в грошах загальне вираження.</a:t>
            </a:r>
          </a:p>
          <a:p>
            <a:endParaRPr lang="ru-RU" dirty="0"/>
          </a:p>
        </p:txBody>
      </p:sp>
      <p:pic>
        <p:nvPicPr>
          <p:cNvPr id="6" name="Рисунок 5"/>
          <p:cNvPicPr>
            <a:picLocks noChangeAspect="1"/>
          </p:cNvPicPr>
          <p:nvPr/>
        </p:nvPicPr>
        <p:blipFill>
          <a:blip r:embed="rId2"/>
          <a:stretch>
            <a:fillRect/>
          </a:stretch>
        </p:blipFill>
        <p:spPr>
          <a:xfrm>
            <a:off x="2557910" y="453895"/>
            <a:ext cx="6405021" cy="2213665"/>
          </a:xfrm>
          <a:prstGeom prst="rect">
            <a:avLst/>
          </a:prstGeom>
        </p:spPr>
      </p:pic>
    </p:spTree>
    <p:extLst>
      <p:ext uri="{BB962C8B-B14F-4D97-AF65-F5344CB8AC3E}">
        <p14:creationId xmlns:p14="http://schemas.microsoft.com/office/powerpoint/2010/main" val="356730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Сучасна </a:t>
            </a:r>
            <a:r>
              <a:rPr lang="uk-UA" sz="2200" dirty="0">
                <a:solidFill>
                  <a:srgbClr val="000000"/>
                </a:solidFill>
                <a:latin typeface="Times New Roman" panose="02020603050405020304" pitchFamily="18" charset="0"/>
                <a:cs typeface="Times New Roman" panose="02020603050405020304" pitchFamily="18" charset="0"/>
              </a:rPr>
              <a:t>західна грошова теорія обмежилась визначенням сутності грошей </a:t>
            </a:r>
            <a:r>
              <a:rPr lang="uk-UA" sz="2200" dirty="0" smtClean="0">
                <a:solidFill>
                  <a:srgbClr val="000000"/>
                </a:solidFill>
                <a:latin typeface="Times New Roman" panose="02020603050405020304" pitchFamily="18" charset="0"/>
                <a:cs typeface="Times New Roman" panose="02020603050405020304" pitchFamily="18" charset="0"/>
              </a:rPr>
              <a:t>як усього </a:t>
            </a:r>
            <a:r>
              <a:rPr lang="uk-UA" sz="2200" dirty="0">
                <a:solidFill>
                  <a:srgbClr val="000000"/>
                </a:solidFill>
                <a:latin typeface="Times New Roman" panose="02020603050405020304" pitchFamily="18" charset="0"/>
                <a:cs typeface="Times New Roman" panose="02020603050405020304" pitchFamily="18" charset="0"/>
              </a:rPr>
              <a:t>того, що використовується як гроші. У цьому визначенні </a:t>
            </a:r>
            <a:r>
              <a:rPr lang="uk-UA" sz="2200" dirty="0" smtClean="0">
                <a:solidFill>
                  <a:srgbClr val="000000"/>
                </a:solidFill>
                <a:latin typeface="Times New Roman" panose="02020603050405020304" pitchFamily="18" charset="0"/>
                <a:cs typeface="Times New Roman" panose="02020603050405020304" pitchFamily="18" charset="0"/>
              </a:rPr>
              <a:t>проглядається спроба </a:t>
            </a:r>
            <a:r>
              <a:rPr lang="uk-UA" sz="2200" dirty="0">
                <a:solidFill>
                  <a:srgbClr val="000000"/>
                </a:solidFill>
                <a:latin typeface="Times New Roman" panose="02020603050405020304" pitchFamily="18" charset="0"/>
                <a:cs typeface="Times New Roman" panose="02020603050405020304" pitchFamily="18" charset="0"/>
              </a:rPr>
              <a:t>охопити всі економічні призначення (функції) і сфери </a:t>
            </a:r>
            <a:r>
              <a:rPr lang="uk-UA" sz="2200" dirty="0" smtClean="0">
                <a:solidFill>
                  <a:srgbClr val="000000"/>
                </a:solidFill>
                <a:latin typeface="Times New Roman" panose="02020603050405020304" pitchFamily="18" charset="0"/>
                <a:cs typeface="Times New Roman" panose="02020603050405020304" pitchFamily="18" charset="0"/>
              </a:rPr>
              <a:t>використання грошей</a:t>
            </a:r>
            <a:r>
              <a:rPr lang="uk-UA" sz="2200" dirty="0">
                <a:solidFill>
                  <a:srgbClr val="000000"/>
                </a:solidFill>
                <a:latin typeface="Times New Roman" panose="02020603050405020304" pitchFamily="18" charset="0"/>
                <a:cs typeface="Times New Roman" panose="02020603050405020304" pitchFamily="18" charset="0"/>
              </a:rPr>
              <a:t>, але навряд чи в ньому є відповідь на питання, що таке гроші. У </a:t>
            </a:r>
            <a:r>
              <a:rPr lang="uk-UA" sz="2200" dirty="0" smtClean="0">
                <a:solidFill>
                  <a:srgbClr val="000000"/>
                </a:solidFill>
                <a:latin typeface="Times New Roman" panose="02020603050405020304" pitchFamily="18" charset="0"/>
                <a:cs typeface="Times New Roman" panose="02020603050405020304" pitchFamily="18" charset="0"/>
              </a:rPr>
              <a:t>такому підході </a:t>
            </a:r>
            <a:r>
              <a:rPr lang="uk-UA" sz="2200" dirty="0">
                <a:solidFill>
                  <a:srgbClr val="000000"/>
                </a:solidFill>
                <a:latin typeface="Times New Roman" panose="02020603050405020304" pitchFamily="18" charset="0"/>
                <a:cs typeface="Times New Roman" panose="02020603050405020304" pitchFamily="18" charset="0"/>
              </a:rPr>
              <a:t>(назвемо його функціональним) порушена логіка дослідження: </a:t>
            </a:r>
            <a:r>
              <a:rPr lang="uk-UA" sz="2200" dirty="0" smtClean="0">
                <a:solidFill>
                  <a:srgbClr val="000000"/>
                </a:solidFill>
                <a:latin typeface="Times New Roman" panose="02020603050405020304" pitchFamily="18" charset="0"/>
                <a:cs typeface="Times New Roman" panose="02020603050405020304" pitchFamily="18" charset="0"/>
              </a:rPr>
              <a:t>спочатку визнано </a:t>
            </a:r>
            <a:r>
              <a:rPr lang="uk-UA" sz="2200" dirty="0">
                <a:solidFill>
                  <a:srgbClr val="000000"/>
                </a:solidFill>
                <a:latin typeface="Times New Roman" panose="02020603050405020304" pitchFamily="18" charset="0"/>
                <a:cs typeface="Times New Roman" panose="02020603050405020304" pitchFamily="18" charset="0"/>
              </a:rPr>
              <a:t>певний набір функцій грошей, а потім визначено сутність грошей </a:t>
            </a:r>
            <a:r>
              <a:rPr lang="uk-UA" sz="2200" dirty="0" smtClean="0">
                <a:solidFill>
                  <a:srgbClr val="000000"/>
                </a:solidFill>
                <a:latin typeface="Times New Roman" panose="02020603050405020304" pitchFamily="18" charset="0"/>
                <a:cs typeface="Times New Roman" panose="02020603050405020304" pitchFamily="18" charset="0"/>
              </a:rPr>
              <a:t>як механічну </a:t>
            </a:r>
            <a:r>
              <a:rPr lang="uk-UA" sz="2200" dirty="0">
                <a:solidFill>
                  <a:srgbClr val="000000"/>
                </a:solidFill>
                <a:latin typeface="Times New Roman" panose="02020603050405020304" pitchFamily="18" charset="0"/>
                <a:cs typeface="Times New Roman" panose="02020603050405020304" pitchFamily="18" charset="0"/>
              </a:rPr>
              <a:t>сукупність цих функцій. Але функції економічної категорії </a:t>
            </a:r>
            <a:r>
              <a:rPr lang="uk-UA" sz="2200" dirty="0" smtClean="0">
                <a:solidFill>
                  <a:srgbClr val="000000"/>
                </a:solidFill>
                <a:latin typeface="Times New Roman" panose="02020603050405020304" pitchFamily="18" charset="0"/>
                <a:cs typeface="Times New Roman" panose="02020603050405020304" pitchFamily="18" charset="0"/>
              </a:rPr>
              <a:t>визначаються </a:t>
            </a:r>
            <a:r>
              <a:rPr lang="uk-UA" sz="2200" dirty="0">
                <a:solidFill>
                  <a:srgbClr val="000000"/>
                </a:solidFill>
                <a:latin typeface="Times New Roman" panose="02020603050405020304" pitchFamily="18" charset="0"/>
                <a:cs typeface="Times New Roman" panose="02020603050405020304" pitchFamily="18" charset="0"/>
              </a:rPr>
              <a:t>її сутністю, а не навпаки. Таке порушення перенесло центр дослідження </a:t>
            </a:r>
            <a:r>
              <a:rPr lang="uk-UA" sz="2200" dirty="0" smtClean="0">
                <a:solidFill>
                  <a:srgbClr val="000000"/>
                </a:solidFill>
                <a:latin typeface="Times New Roman" panose="02020603050405020304" pitchFamily="18" charset="0"/>
                <a:cs typeface="Times New Roman" panose="02020603050405020304" pitchFamily="18" charset="0"/>
              </a:rPr>
              <a:t>з сутності </a:t>
            </a:r>
            <a:r>
              <a:rPr lang="uk-UA" sz="2200" dirty="0">
                <a:solidFill>
                  <a:srgbClr val="000000"/>
                </a:solidFill>
                <a:latin typeface="Times New Roman" panose="02020603050405020304" pitchFamily="18" charset="0"/>
                <a:cs typeface="Times New Roman" panose="02020603050405020304" pitchFamily="18" charset="0"/>
              </a:rPr>
              <a:t>на функції грошей, позбавивши його об’єктивної основи. </a:t>
            </a:r>
            <a:r>
              <a:rPr lang="uk-UA" sz="2200" dirty="0" smtClean="0">
                <a:solidFill>
                  <a:srgbClr val="000000"/>
                </a:solidFill>
                <a:latin typeface="Times New Roman" panose="02020603050405020304" pitchFamily="18" charset="0"/>
                <a:cs typeface="Times New Roman" panose="02020603050405020304" pitchFamily="18" charset="0"/>
              </a:rPr>
              <a:t>Тому дискусії </a:t>
            </a:r>
            <a:r>
              <a:rPr lang="uk-UA" sz="2200" dirty="0">
                <a:solidFill>
                  <a:srgbClr val="000000"/>
                </a:solidFill>
                <a:latin typeface="Times New Roman" panose="02020603050405020304" pitchFamily="18" charset="0"/>
                <a:cs typeface="Times New Roman" panose="02020603050405020304" pitchFamily="18" charset="0"/>
              </a:rPr>
              <a:t>щодо функцій грошей набули нескінченного характеру.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Представники </a:t>
            </a:r>
            <a:r>
              <a:rPr lang="uk-UA" sz="2200" dirty="0">
                <a:solidFill>
                  <a:srgbClr val="000000"/>
                </a:solidFill>
                <a:latin typeface="Times New Roman" panose="02020603050405020304" pitchFamily="18" charset="0"/>
                <a:cs typeface="Times New Roman" panose="02020603050405020304" pitchFamily="18" charset="0"/>
              </a:rPr>
              <a:t>іншої економічної школи, що має своїми витоками </a:t>
            </a:r>
            <a:r>
              <a:rPr lang="uk-UA" sz="2200" dirty="0" smtClean="0">
                <a:solidFill>
                  <a:srgbClr val="000000"/>
                </a:solidFill>
                <a:latin typeface="Times New Roman" panose="02020603050405020304" pitchFamily="18" charset="0"/>
                <a:cs typeface="Times New Roman" panose="02020603050405020304" pitchFamily="18" charset="0"/>
              </a:rPr>
              <a:t>трудову теорію </a:t>
            </a:r>
            <a:r>
              <a:rPr lang="uk-UA" sz="2200" dirty="0">
                <a:solidFill>
                  <a:srgbClr val="000000"/>
                </a:solidFill>
                <a:latin typeface="Times New Roman" panose="02020603050405020304" pitchFamily="18" charset="0"/>
                <a:cs typeface="Times New Roman" panose="02020603050405020304" pitchFamily="18" charset="0"/>
              </a:rPr>
              <a:t>вартості, тлумачать сутність грошей виходячи лише з їх місця в </a:t>
            </a:r>
            <a:r>
              <a:rPr lang="uk-UA" sz="2200" dirty="0" smtClean="0">
                <a:solidFill>
                  <a:srgbClr val="000000"/>
                </a:solidFill>
                <a:latin typeface="Times New Roman" panose="02020603050405020304" pitchFamily="18" charset="0"/>
                <a:cs typeface="Times New Roman" panose="02020603050405020304" pitchFamily="18" charset="0"/>
              </a:rPr>
              <a:t>товарному </a:t>
            </a:r>
            <a:r>
              <a:rPr lang="uk-UA" sz="2200" dirty="0">
                <a:solidFill>
                  <a:srgbClr val="000000"/>
                </a:solidFill>
                <a:latin typeface="Times New Roman" panose="02020603050405020304" pitchFamily="18" charset="0"/>
                <a:cs typeface="Times New Roman" panose="02020603050405020304" pitchFamily="18" charset="0"/>
              </a:rPr>
              <a:t>обміні. З цих позицій гроші є специфічним товаром, що має </a:t>
            </a:r>
            <a:r>
              <a:rPr lang="uk-UA" sz="2200" dirty="0" smtClean="0">
                <a:solidFill>
                  <a:srgbClr val="000000"/>
                </a:solidFill>
                <a:latin typeface="Times New Roman" panose="02020603050405020304" pitchFamily="18" charset="0"/>
                <a:cs typeface="Times New Roman" panose="02020603050405020304" pitchFamily="18" charset="0"/>
              </a:rPr>
              <a:t>властивість обмінюватися </a:t>
            </a:r>
            <a:r>
              <a:rPr lang="uk-UA" sz="2200" dirty="0">
                <a:solidFill>
                  <a:srgbClr val="000000"/>
                </a:solidFill>
                <a:latin typeface="Times New Roman" panose="02020603050405020304" pitchFamily="18" charset="0"/>
                <a:cs typeface="Times New Roman" panose="02020603050405020304" pitchFamily="18" charset="0"/>
              </a:rPr>
              <a:t>на будь-який інший товар, тобто є загальним еквівалентом. </a:t>
            </a:r>
            <a:r>
              <a:rPr lang="uk-UA" sz="2200" dirty="0" smtClean="0">
                <a:solidFill>
                  <a:srgbClr val="000000"/>
                </a:solidFill>
                <a:latin typeface="Times New Roman" panose="02020603050405020304" pitchFamily="18" charset="0"/>
                <a:cs typeface="Times New Roman" panose="02020603050405020304" pitchFamily="18" charset="0"/>
              </a:rPr>
              <a:t>Цей підхід</a:t>
            </a:r>
            <a:r>
              <a:rPr lang="uk-UA" sz="2200" dirty="0">
                <a:solidFill>
                  <a:srgbClr val="000000"/>
                </a:solidFill>
                <a:latin typeface="Times New Roman" panose="02020603050405020304" pitchFamily="18" charset="0"/>
                <a:cs typeface="Times New Roman" panose="02020603050405020304" pitchFamily="18" charset="0"/>
              </a:rPr>
              <a:t>, назвемо його еквівалентним, є більш методологічно витриманим, </a:t>
            </a:r>
            <a:r>
              <a:rPr lang="uk-UA" sz="2200" dirty="0" smtClean="0">
                <a:solidFill>
                  <a:srgbClr val="000000"/>
                </a:solidFill>
                <a:latin typeface="Times New Roman" panose="02020603050405020304" pitchFamily="18" charset="0"/>
                <a:cs typeface="Times New Roman" panose="02020603050405020304" pitchFamily="18" charset="0"/>
              </a:rPr>
              <a:t>але має </a:t>
            </a:r>
            <a:r>
              <a:rPr lang="uk-UA" sz="2200" dirty="0">
                <a:solidFill>
                  <a:srgbClr val="000000"/>
                </a:solidFill>
                <a:latin typeface="Times New Roman" panose="02020603050405020304" pitchFamily="18" charset="0"/>
                <a:cs typeface="Times New Roman" panose="02020603050405020304" pitchFamily="18" charset="0"/>
              </a:rPr>
              <a:t>той недолік, що не враховує такого важливого призначення грошей, як </a:t>
            </a:r>
            <a:r>
              <a:rPr lang="uk-UA" sz="2200" dirty="0" smtClean="0">
                <a:solidFill>
                  <a:srgbClr val="000000"/>
                </a:solidFill>
                <a:latin typeface="Times New Roman" panose="02020603050405020304" pitchFamily="18" charset="0"/>
                <a:cs typeface="Times New Roman" panose="02020603050405020304" pitchFamily="18" charset="0"/>
              </a:rPr>
              <a:t>обслуговування </a:t>
            </a:r>
            <a:r>
              <a:rPr lang="uk-UA" sz="2200" dirty="0">
                <a:solidFill>
                  <a:srgbClr val="000000"/>
                </a:solidFill>
                <a:latin typeface="Times New Roman" panose="02020603050405020304" pitchFamily="18" charset="0"/>
                <a:cs typeface="Times New Roman" panose="02020603050405020304" pitchFamily="18" charset="0"/>
              </a:rPr>
              <a:t>потреб нагромадження цінності. З цього погляду друге </a:t>
            </a:r>
            <a:r>
              <a:rPr lang="uk-UA" sz="2200" dirty="0" smtClean="0">
                <a:solidFill>
                  <a:srgbClr val="000000"/>
                </a:solidFill>
                <a:latin typeface="Times New Roman" panose="02020603050405020304" pitchFamily="18" charset="0"/>
                <a:cs typeface="Times New Roman" panose="02020603050405020304" pitchFamily="18" charset="0"/>
              </a:rPr>
              <a:t>визначення </a:t>
            </a:r>
            <a:r>
              <a:rPr lang="uk-UA" sz="2200" dirty="0">
                <a:solidFill>
                  <a:srgbClr val="000000"/>
                </a:solidFill>
                <a:latin typeface="Times New Roman" panose="02020603050405020304" pitchFamily="18" charset="0"/>
                <a:cs typeface="Times New Roman" panose="02020603050405020304" pitchFamily="18" charset="0"/>
              </a:rPr>
              <a:t>видається недостатньо повним порівняно з першим.</a:t>
            </a:r>
          </a:p>
        </p:txBody>
      </p:sp>
    </p:spTree>
    <p:extLst>
      <p:ext uri="{BB962C8B-B14F-4D97-AF65-F5344CB8AC3E}">
        <p14:creationId xmlns:p14="http://schemas.microsoft.com/office/powerpoint/2010/main" val="19909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Усунути недоліки цих двох визначень грошей спробували прибічники так званого портфельного підходу до вивчення грошей. Вони використали умовний портфель активів окремого економічного суб’єкта, у якому всі активи розмістили в міру зниження їх ліквідності, тобто здатності до обміну (рис. 4).</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першому місці в портфелі розміщена готівка, оскільки вона має найвищу — абсолютну — ліквідність, і тому ні в кого не виникає сумніву, що це — гроші. Навіть окремий показник для неї встановили — агрегат М0. На другому місці розміщені вклади до запитання та карткові, які мають хоч і високу ліквідність, проте нижчу, ніж готівка. Їх ще теж вважають грошима, проте дещо «нижчого ґатунку» і включають уже до іншого показника — агрегату М1.</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53521" y="1973655"/>
            <a:ext cx="7293480" cy="2191961"/>
          </a:xfrm>
          <a:prstGeom prst="rect">
            <a:avLst/>
          </a:prstGeom>
        </p:spPr>
      </p:pic>
    </p:spTree>
    <p:extLst>
      <p:ext uri="{BB962C8B-B14F-4D97-AF65-F5344CB8AC3E}">
        <p14:creationId xmlns:p14="http://schemas.microsoft.com/office/powerpoint/2010/main" val="241044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 </a:t>
            </a:r>
            <a:r>
              <a:rPr lang="uk-UA" sz="2200" dirty="0">
                <a:solidFill>
                  <a:srgbClr val="000000"/>
                </a:solidFill>
                <a:latin typeface="Times New Roman" panose="02020603050405020304" pitchFamily="18" charset="0"/>
                <a:cs typeface="Times New Roman" panose="02020603050405020304" pitchFamily="18" charset="0"/>
              </a:rPr>
              <a:t>третьому </a:t>
            </a:r>
            <a:r>
              <a:rPr lang="uk-UA" sz="2200" dirty="0" smtClean="0">
                <a:solidFill>
                  <a:srgbClr val="000000"/>
                </a:solidFill>
                <a:latin typeface="Times New Roman" panose="02020603050405020304" pitchFamily="18" charset="0"/>
                <a:cs typeface="Times New Roman" panose="02020603050405020304" pitchFamily="18" charset="0"/>
              </a:rPr>
              <a:t>місці </a:t>
            </a:r>
            <a:r>
              <a:rPr lang="uk-UA" sz="2200" dirty="0">
                <a:solidFill>
                  <a:srgbClr val="000000"/>
                </a:solidFill>
                <a:latin typeface="Times New Roman" panose="02020603050405020304" pitchFamily="18" charset="0"/>
                <a:cs typeface="Times New Roman" panose="02020603050405020304" pitchFamily="18" charset="0"/>
              </a:rPr>
              <a:t>розміщені строкові вклади, які мають ще нижчу ліквідність, за що їх </a:t>
            </a:r>
            <a:r>
              <a:rPr lang="uk-UA" sz="2200" dirty="0" smtClean="0">
                <a:solidFill>
                  <a:srgbClr val="000000"/>
                </a:solidFill>
                <a:latin typeface="Times New Roman" panose="02020603050405020304" pitchFamily="18" charset="0"/>
                <a:cs typeface="Times New Roman" panose="02020603050405020304" pitchFamily="18" charset="0"/>
              </a:rPr>
              <a:t>називають </a:t>
            </a:r>
            <a:r>
              <a:rPr lang="uk-UA" sz="2200" dirty="0">
                <a:solidFill>
                  <a:srgbClr val="000000"/>
                </a:solidFill>
                <a:latin typeface="Times New Roman" panose="02020603050405020304" pitchFamily="18" charset="0"/>
                <a:cs typeface="Times New Roman" panose="02020603050405020304" pitchFamily="18" charset="0"/>
              </a:rPr>
              <a:t>квазігрошима і включають уже у третій грошовий показник — </a:t>
            </a:r>
            <a:r>
              <a:rPr lang="uk-UA" sz="2200" dirty="0" smtClean="0">
                <a:solidFill>
                  <a:srgbClr val="000000"/>
                </a:solidFill>
                <a:latin typeface="Times New Roman" panose="02020603050405020304" pitchFamily="18" charset="0"/>
                <a:cs typeface="Times New Roman" panose="02020603050405020304" pitchFamily="18" charset="0"/>
              </a:rPr>
              <a:t>агрегат М3</a:t>
            </a:r>
            <a:r>
              <a:rPr lang="uk-UA" sz="2200" dirty="0">
                <a:solidFill>
                  <a:srgbClr val="000000"/>
                </a:solidFill>
                <a:latin typeface="Times New Roman" panose="02020603050405020304" pitchFamily="18" charset="0"/>
                <a:cs typeface="Times New Roman" panose="02020603050405020304" pitchFamily="18" charset="0"/>
              </a:rPr>
              <a:t>. Ще нижчу ліквідність має наступний актив — облігації, у якому є </a:t>
            </a:r>
            <a:r>
              <a:rPr lang="uk-UA" sz="2200" dirty="0" smtClean="0">
                <a:solidFill>
                  <a:srgbClr val="000000"/>
                </a:solidFill>
                <a:latin typeface="Times New Roman" panose="02020603050405020304" pitchFamily="18" charset="0"/>
                <a:cs typeface="Times New Roman" panose="02020603050405020304" pitchFamily="18" charset="0"/>
              </a:rPr>
              <a:t>елементи з </a:t>
            </a:r>
            <a:r>
              <a:rPr lang="uk-UA" sz="2200" dirty="0">
                <a:solidFill>
                  <a:srgbClr val="000000"/>
                </a:solidFill>
                <a:latin typeface="Times New Roman" panose="02020603050405020304" pitchFamily="18" charset="0"/>
                <a:cs typeface="Times New Roman" panose="02020603050405020304" pitchFamily="18" charset="0"/>
              </a:rPr>
              <a:t>достатньою ліквідністю, а є й з украй низькою. Тому в одних країнах перші </a:t>
            </a:r>
            <a:r>
              <a:rPr lang="uk-UA" sz="2200" dirty="0" smtClean="0">
                <a:solidFill>
                  <a:srgbClr val="000000"/>
                </a:solidFill>
                <a:latin typeface="Times New Roman" panose="02020603050405020304" pitchFamily="18" charset="0"/>
                <a:cs typeface="Times New Roman" panose="02020603050405020304" pitchFamily="18" charset="0"/>
              </a:rPr>
              <a:t>з них </a:t>
            </a:r>
            <a:r>
              <a:rPr lang="uk-UA" sz="2200" dirty="0">
                <a:solidFill>
                  <a:srgbClr val="000000"/>
                </a:solidFill>
                <a:latin typeface="Times New Roman" panose="02020603050405020304" pitchFamily="18" charset="0"/>
                <a:cs typeface="Times New Roman" panose="02020603050405020304" pitchFamily="18" charset="0"/>
              </a:rPr>
              <a:t>вважають ще грошима, а другі — ні, в інших же країнах усі облігації вже </a:t>
            </a:r>
            <a:r>
              <a:rPr lang="uk-UA" sz="2200" dirty="0" smtClean="0">
                <a:solidFill>
                  <a:srgbClr val="000000"/>
                </a:solidFill>
                <a:latin typeface="Times New Roman" panose="02020603050405020304" pitchFamily="18" charset="0"/>
                <a:cs typeface="Times New Roman" panose="02020603050405020304" pitchFamily="18" charset="0"/>
              </a:rPr>
              <a:t>не вважають </a:t>
            </a:r>
            <a:r>
              <a:rPr lang="uk-UA" sz="2200" dirty="0">
                <a:solidFill>
                  <a:srgbClr val="000000"/>
                </a:solidFill>
                <a:latin typeface="Times New Roman" panose="02020603050405020304" pitchFamily="18" charset="0"/>
                <a:cs typeface="Times New Roman" panose="02020603050405020304" pitchFamily="18" charset="0"/>
              </a:rPr>
              <a:t>грошима. Так, у США короткострокові облігації державної позики ще вважають квазігрошима і включають у новий грошовий агрегат М</a:t>
            </a:r>
            <a:r>
              <a:rPr lang="en-US" sz="2200" dirty="0">
                <a:solidFill>
                  <a:srgbClr val="000000"/>
                </a:solidFill>
                <a:latin typeface="Times New Roman" panose="02020603050405020304" pitchFamily="18" charset="0"/>
                <a:cs typeface="Times New Roman" panose="02020603050405020304" pitchFamily="18" charset="0"/>
              </a:rPr>
              <a:t>L. </a:t>
            </a:r>
            <a:r>
              <a:rPr lang="uk-UA" sz="2200" dirty="0">
                <a:solidFill>
                  <a:srgbClr val="000000"/>
                </a:solidFill>
                <a:latin typeface="Times New Roman" panose="02020603050405020304" pitchFamily="18" charset="0"/>
                <a:cs typeface="Times New Roman" panose="02020603050405020304" pitchFamily="18" charset="0"/>
              </a:rPr>
              <a:t>В </a:t>
            </a:r>
            <a:r>
              <a:rPr lang="uk-UA" sz="2200" dirty="0" smtClean="0">
                <a:solidFill>
                  <a:srgbClr val="000000"/>
                </a:solidFill>
                <a:latin typeface="Times New Roman" panose="02020603050405020304" pitchFamily="18" charset="0"/>
                <a:cs typeface="Times New Roman" panose="02020603050405020304" pitchFamily="18" charset="0"/>
              </a:rPr>
              <a:t>Україні ж </a:t>
            </a:r>
            <a:r>
              <a:rPr lang="uk-UA" sz="2200" dirty="0">
                <a:solidFill>
                  <a:srgbClr val="000000"/>
                </a:solidFill>
                <a:latin typeface="Times New Roman" panose="02020603050405020304" pitchFamily="18" charset="0"/>
                <a:cs typeface="Times New Roman" panose="02020603050405020304" pitchFamily="18" charset="0"/>
              </a:rPr>
              <a:t>усі активи групи «облігації» не вважають грошима і показник, </a:t>
            </a:r>
            <a:r>
              <a:rPr lang="uk-UA" sz="2200" dirty="0" smtClean="0">
                <a:solidFill>
                  <a:srgbClr val="000000"/>
                </a:solidFill>
                <a:latin typeface="Times New Roman" panose="02020603050405020304" pitchFamily="18" charset="0"/>
                <a:cs typeface="Times New Roman" panose="02020603050405020304" pitchFamily="18" charset="0"/>
              </a:rPr>
              <a:t>адекватний американському </a:t>
            </a:r>
            <a:r>
              <a:rPr lang="uk-UA" sz="2200" dirty="0">
                <a:solidFill>
                  <a:srgbClr val="000000"/>
                </a:solidFill>
                <a:latin typeface="Times New Roman" panose="02020603050405020304" pitchFamily="18" charset="0"/>
                <a:cs typeface="Times New Roman" panose="02020603050405020304" pitchFamily="18" charset="0"/>
              </a:rPr>
              <a:t>агрегату М</a:t>
            </a:r>
            <a:r>
              <a:rPr lang="en-US" sz="2200" dirty="0">
                <a:solidFill>
                  <a:srgbClr val="000000"/>
                </a:solidFill>
                <a:latin typeface="Times New Roman" panose="02020603050405020304" pitchFamily="18" charset="0"/>
                <a:cs typeface="Times New Roman" panose="02020603050405020304" pitchFamily="18" charset="0"/>
              </a:rPr>
              <a:t>L, </a:t>
            </a:r>
            <a:r>
              <a:rPr lang="uk-UA" sz="2200" dirty="0">
                <a:solidFill>
                  <a:srgbClr val="000000"/>
                </a:solidFill>
                <a:latin typeface="Times New Roman" panose="02020603050405020304" pitchFamily="18" charset="0"/>
                <a:cs typeface="Times New Roman" panose="02020603050405020304" pitchFamily="18" charset="0"/>
              </a:rPr>
              <a:t>взагалі не визначається.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портфельного підходу визначення грошей охоплює їх призначення як </a:t>
            </a:r>
            <a:r>
              <a:rPr lang="uk-UA" sz="2200" dirty="0" smtClean="0">
                <a:solidFill>
                  <a:srgbClr val="000000"/>
                </a:solidFill>
                <a:latin typeface="Times New Roman" panose="02020603050405020304" pitchFamily="18" charset="0"/>
                <a:cs typeface="Times New Roman" panose="02020603050405020304" pitchFamily="18" charset="0"/>
              </a:rPr>
              <a:t>засобу </a:t>
            </a:r>
            <a:r>
              <a:rPr lang="uk-UA" sz="2200" dirty="0">
                <a:solidFill>
                  <a:srgbClr val="000000"/>
                </a:solidFill>
                <a:latin typeface="Times New Roman" panose="02020603050405020304" pitchFamily="18" charset="0"/>
                <a:cs typeface="Times New Roman" panose="02020603050405020304" pitchFamily="18" charset="0"/>
              </a:rPr>
              <a:t>обігу та платежу, так і засобу нагромадження вартості і тому є </a:t>
            </a:r>
            <a:r>
              <a:rPr lang="uk-UA" sz="2200" dirty="0" smtClean="0">
                <a:solidFill>
                  <a:srgbClr val="000000"/>
                </a:solidFill>
                <a:latin typeface="Times New Roman" panose="02020603050405020304" pitchFamily="18" charset="0"/>
                <a:cs typeface="Times New Roman" panose="02020603050405020304" pitchFamily="18" charset="0"/>
              </a:rPr>
              <a:t>достатньо повним </a:t>
            </a:r>
            <a:r>
              <a:rPr lang="uk-UA" sz="2200" dirty="0">
                <a:solidFill>
                  <a:srgbClr val="000000"/>
                </a:solidFill>
                <a:latin typeface="Times New Roman" panose="02020603050405020304" pitchFamily="18" charset="0"/>
                <a:cs typeface="Times New Roman" panose="02020603050405020304" pitchFamily="18" charset="0"/>
              </a:rPr>
              <a:t>і більш прийнятним, ніж перші два. Проте і це визначення має </a:t>
            </a:r>
            <a:r>
              <a:rPr lang="uk-UA" sz="2200" dirty="0" smtClean="0">
                <a:solidFill>
                  <a:srgbClr val="000000"/>
                </a:solidFill>
                <a:latin typeface="Times New Roman" panose="02020603050405020304" pitchFamily="18" charset="0"/>
                <a:cs typeface="Times New Roman" panose="02020603050405020304" pitchFamily="18" charset="0"/>
              </a:rPr>
              <a:t>істотний недолік </a:t>
            </a:r>
            <a:r>
              <a:rPr lang="uk-UA" sz="2200" dirty="0">
                <a:solidFill>
                  <a:srgbClr val="000000"/>
                </a:solidFill>
                <a:latin typeface="Times New Roman" panose="02020603050405020304" pitchFamily="18" charset="0"/>
                <a:cs typeface="Times New Roman" panose="02020603050405020304" pitchFamily="18" charset="0"/>
              </a:rPr>
              <a:t>— не дає можливості провести чітку межу між грошима (</a:t>
            </a:r>
            <a:r>
              <a:rPr lang="uk-UA" sz="2200" dirty="0" smtClean="0">
                <a:solidFill>
                  <a:srgbClr val="000000"/>
                </a:solidFill>
                <a:latin typeface="Times New Roman" panose="02020603050405020304" pitchFamily="18" charset="0"/>
                <a:cs typeface="Times New Roman" panose="02020603050405020304" pitchFamily="18" charset="0"/>
              </a:rPr>
              <a:t>грошовими активами</a:t>
            </a:r>
            <a:r>
              <a:rPr lang="uk-UA" sz="2200" dirty="0">
                <a:solidFill>
                  <a:srgbClr val="000000"/>
                </a:solidFill>
                <a:latin typeface="Times New Roman" panose="02020603050405020304" pitchFamily="18" charset="0"/>
                <a:cs typeface="Times New Roman" panose="02020603050405020304" pitchFamily="18" charset="0"/>
              </a:rPr>
              <a:t>) і </a:t>
            </a:r>
            <a:r>
              <a:rPr lang="uk-UA" sz="2200" dirty="0" err="1">
                <a:solidFill>
                  <a:srgbClr val="000000"/>
                </a:solidFill>
                <a:latin typeface="Times New Roman" panose="02020603050405020304" pitchFamily="18" charset="0"/>
                <a:cs typeface="Times New Roman" panose="02020603050405020304" pitchFamily="18" charset="0"/>
              </a:rPr>
              <a:t>негрошима</a:t>
            </a:r>
            <a:r>
              <a:rPr lang="uk-UA" sz="2200" dirty="0">
                <a:solidFill>
                  <a:srgbClr val="000000"/>
                </a:solidFill>
                <a:latin typeface="Times New Roman" panose="02020603050405020304" pitchFamily="18" charset="0"/>
                <a:cs typeface="Times New Roman" panose="02020603050405020304" pitchFamily="18" charset="0"/>
              </a:rPr>
              <a:t> (негрошовими активами), унаслідок чого поряд з </a:t>
            </a:r>
            <a:r>
              <a:rPr lang="uk-UA" sz="2200" dirty="0" smtClean="0">
                <a:solidFill>
                  <a:srgbClr val="000000"/>
                </a:solidFill>
                <a:latin typeface="Times New Roman" panose="02020603050405020304" pitchFamily="18" charset="0"/>
                <a:cs typeface="Times New Roman" panose="02020603050405020304" pitchFamily="18" charset="0"/>
              </a:rPr>
              <a:t>поняттям </a:t>
            </a:r>
            <a:r>
              <a:rPr lang="uk-UA" sz="2200" dirty="0">
                <a:solidFill>
                  <a:srgbClr val="000000"/>
                </a:solidFill>
                <a:latin typeface="Times New Roman" panose="02020603050405020304" pitchFamily="18" charset="0"/>
                <a:cs typeface="Times New Roman" panose="02020603050405020304" pitchFamily="18" charset="0"/>
              </a:rPr>
              <a:t>«гроші» з’являється поняття «квазігроші», маса їх визначається </a:t>
            </a:r>
            <a:r>
              <a:rPr lang="uk-UA" sz="2200" dirty="0" smtClean="0">
                <a:solidFill>
                  <a:srgbClr val="000000"/>
                </a:solidFill>
                <a:latin typeface="Times New Roman" panose="02020603050405020304" pitchFamily="18" charset="0"/>
                <a:cs typeface="Times New Roman" panose="02020603050405020304" pitchFamily="18" charset="0"/>
              </a:rPr>
              <a:t>багатьма показниками </a:t>
            </a:r>
            <a:r>
              <a:rPr lang="uk-UA" sz="2200" dirty="0">
                <a:solidFill>
                  <a:srgbClr val="000000"/>
                </a:solidFill>
                <a:latin typeface="Times New Roman" panose="02020603050405020304" pitchFamily="18" charset="0"/>
                <a:cs typeface="Times New Roman" panose="02020603050405020304" pitchFamily="18" charset="0"/>
              </a:rPr>
              <a:t>(агрегатами), які різняться ступенем ліквідності. І тому на </a:t>
            </a:r>
            <a:r>
              <a:rPr lang="uk-UA" sz="2200" dirty="0" smtClean="0">
                <a:solidFill>
                  <a:srgbClr val="000000"/>
                </a:solidFill>
                <a:latin typeface="Times New Roman" panose="02020603050405020304" pitchFamily="18" charset="0"/>
                <a:cs typeface="Times New Roman" panose="02020603050405020304" pitchFamily="18" charset="0"/>
              </a:rPr>
              <a:t>практиці </a:t>
            </a:r>
            <a:r>
              <a:rPr lang="uk-UA" sz="2200" dirty="0">
                <a:solidFill>
                  <a:srgbClr val="000000"/>
                </a:solidFill>
                <a:latin typeface="Times New Roman" panose="02020603050405020304" pitchFamily="18" charset="0"/>
                <a:cs typeface="Times New Roman" panose="02020603050405020304" pitchFamily="18" charset="0"/>
              </a:rPr>
              <a:t>постійно виникають дискусії щодо адекватності окремих грошових </a:t>
            </a:r>
            <a:r>
              <a:rPr lang="uk-UA" sz="2200" dirty="0" smtClean="0">
                <a:solidFill>
                  <a:srgbClr val="000000"/>
                </a:solidFill>
                <a:latin typeface="Times New Roman" panose="02020603050405020304" pitchFamily="18" charset="0"/>
                <a:cs typeface="Times New Roman" panose="02020603050405020304" pitchFamily="18" charset="0"/>
              </a:rPr>
              <a:t>агрегатів сутності </a:t>
            </a:r>
            <a:r>
              <a:rPr lang="uk-UA" sz="2200">
                <a:solidFill>
                  <a:srgbClr val="000000"/>
                </a:solidFill>
                <a:latin typeface="Times New Roman" panose="02020603050405020304" pitchFamily="18" charset="0"/>
                <a:cs typeface="Times New Roman" panose="02020603050405020304" pitchFamily="18" charset="0"/>
              </a:rPr>
              <a:t>самих </a:t>
            </a:r>
            <a:r>
              <a:rPr lang="uk-UA" sz="2200" smtClean="0">
                <a:solidFill>
                  <a:srgbClr val="000000"/>
                </a:solidFill>
                <a:latin typeface="Times New Roman" panose="02020603050405020304" pitchFamily="18" charset="0"/>
                <a:cs typeface="Times New Roman" panose="02020603050405020304" pitchFamily="18" charset="0"/>
              </a:rPr>
              <a:t>грошей.</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113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400" b="1" dirty="0">
                <a:solidFill>
                  <a:srgbClr val="000000"/>
                </a:solidFill>
                <a:latin typeface="Times New Roman" panose="02020603050405020304" pitchFamily="18" charset="0"/>
                <a:cs typeface="Times New Roman" panose="02020603050405020304" pitchFamily="18" charset="0"/>
              </a:rPr>
              <a:t>2. </a:t>
            </a:r>
            <a:r>
              <a:rPr lang="ru-RU" sz="2400" b="1" dirty="0" err="1">
                <a:solidFill>
                  <a:srgbClr val="000000"/>
                </a:solidFill>
                <a:latin typeface="Times New Roman" panose="02020603050405020304" pitchFamily="18" charset="0"/>
                <a:cs typeface="Times New Roman" panose="02020603050405020304" pitchFamily="18" charset="0"/>
              </a:rPr>
              <a:t>Форми</a:t>
            </a:r>
            <a:r>
              <a:rPr lang="ru-RU" sz="2400" b="1" dirty="0">
                <a:solidFill>
                  <a:srgbClr val="000000"/>
                </a:solidFill>
                <a:latin typeface="Times New Roman" panose="02020603050405020304" pitchFamily="18" charset="0"/>
                <a:cs typeface="Times New Roman" panose="02020603050405020304" pitchFamily="18" charset="0"/>
              </a:rPr>
              <a:t> грошей та </a:t>
            </a:r>
            <a:r>
              <a:rPr lang="ru-RU" sz="2400" b="1" dirty="0" err="1">
                <a:solidFill>
                  <a:srgbClr val="000000"/>
                </a:solidFill>
                <a:latin typeface="Times New Roman" panose="02020603050405020304" pitchFamily="18" charset="0"/>
                <a:cs typeface="Times New Roman" panose="02020603050405020304" pitchFamily="18" charset="0"/>
              </a:rPr>
              <a:t>їх</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еволюція</a:t>
            </a:r>
            <a:r>
              <a:rPr lang="ru-RU" sz="2400" b="1"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46495" y="1013987"/>
            <a:ext cx="8692168" cy="5241957"/>
          </a:xfrm>
          <a:prstGeom prst="rect">
            <a:avLst/>
          </a:prstGeom>
        </p:spPr>
      </p:pic>
    </p:spTree>
    <p:extLst>
      <p:ext uri="{BB962C8B-B14F-4D97-AF65-F5344CB8AC3E}">
        <p14:creationId xmlns:p14="http://schemas.microsoft.com/office/powerpoint/2010/main" val="358285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6. </a:t>
            </a:r>
            <a:r>
              <a:rPr lang="ru-RU" sz="2200" dirty="0" err="1">
                <a:solidFill>
                  <a:srgbClr val="000000"/>
                </a:solidFill>
                <a:latin typeface="Times New Roman" panose="02020603050405020304" pitchFamily="18" charset="0"/>
                <a:cs typeface="Times New Roman" panose="02020603050405020304" pitchFamily="18" charset="0"/>
              </a:rPr>
              <a:t>Властивості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коштовних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металів</a:t>
            </a:r>
            <a:r>
              <a:rPr lang="ru-RU" sz="2200" dirty="0">
                <a:solidFill>
                  <a:srgbClr val="000000"/>
                </a:solidFill>
                <a:latin typeface="Times New Roman" panose="02020603050405020304" pitchFamily="18" charset="0"/>
                <a:cs typeface="Times New Roman" panose="02020603050405020304" pitchFamily="18" charset="0"/>
              </a:rPr>
              <a:t> за І.М. </a:t>
            </a:r>
            <a:r>
              <a:rPr lang="ru-RU" sz="2200" dirty="0" err="1">
                <a:solidFill>
                  <a:srgbClr val="000000"/>
                </a:solidFill>
                <a:latin typeface="Times New Roman" panose="02020603050405020304" pitchFamily="18" charset="0"/>
                <a:cs typeface="Times New Roman" panose="02020603050405020304" pitchFamily="18" charset="0"/>
              </a:rPr>
              <a:t>Туганом-Барановським</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730808" y="959667"/>
            <a:ext cx="8449908" cy="5296278"/>
          </a:xfrm>
          <a:prstGeom prst="rect">
            <a:avLst/>
          </a:prstGeom>
        </p:spPr>
      </p:pic>
    </p:spTree>
    <p:extLst>
      <p:ext uri="{BB962C8B-B14F-4D97-AF65-F5344CB8AC3E}">
        <p14:creationId xmlns:p14="http://schemas.microsoft.com/office/powerpoint/2010/main" val="214152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b="1" i="1" dirty="0" smtClean="0">
                <a:solidFill>
                  <a:srgbClr val="000000"/>
                </a:solidFill>
                <a:latin typeface="Times New Roman" panose="02020603050405020304" pitchFamily="18" charset="0"/>
                <a:cs typeface="Times New Roman" panose="02020603050405020304" pitchFamily="18" charset="0"/>
              </a:rPr>
              <a:t>Гроші</a:t>
            </a:r>
            <a:r>
              <a:rPr lang="uk-UA" sz="2200" dirty="0" smtClean="0">
                <a:solidFill>
                  <a:srgbClr val="000000"/>
                </a:solidFill>
                <a:latin typeface="Times New Roman" panose="02020603050405020304" pitchFamily="18" charset="0"/>
                <a:cs typeface="Times New Roman" panose="02020603050405020304" pitchFamily="18" charset="0"/>
              </a:rPr>
              <a:t> – один із найвизначніших витворів суспільства. Вони з’явилися з прадавніх часів, ознаменувавши виникнення самих простих форм суспільного розвитку та товарно-грошових відносини. Наявністю загальної для держави грошової одиниці разом з певним ступенем розвитку матеріальної і духовної культури визначається приналежність держави до цивілізаційної стадії людського розвитку. Проте, поява грошей пов’язана часом з набагато </a:t>
            </a:r>
            <a:r>
              <a:rPr lang="uk-UA" sz="2200" dirty="0" err="1" smtClean="0">
                <a:solidFill>
                  <a:srgbClr val="000000"/>
                </a:solidFill>
                <a:latin typeface="Times New Roman" panose="02020603050405020304" pitchFamily="18" charset="0"/>
                <a:cs typeface="Times New Roman" panose="02020603050405020304" pitchFamily="18" charset="0"/>
              </a:rPr>
              <a:t>віддаленішим</a:t>
            </a:r>
            <a:r>
              <a:rPr lang="uk-UA" sz="2200" dirty="0" smtClean="0">
                <a:solidFill>
                  <a:srgbClr val="000000"/>
                </a:solidFill>
                <a:latin typeface="Times New Roman" panose="02020603050405020304" pitchFamily="18" charset="0"/>
                <a:cs typeface="Times New Roman" panose="02020603050405020304" pitchFamily="18" charset="0"/>
              </a:rPr>
              <a:t> від історичної епохи виникнення держави періодом, а саме з добою розподілу праці. Однак, не дивлячись на таку довготривалу історію, гроші й до сьогоднішнього дня залишаються таємницею, предметом дослідження фахівців різних галузей науки.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Стосовно походження грошей у світовій економічній літературі традиційно виділяють дві основні концепції: </a:t>
            </a:r>
            <a:r>
              <a:rPr lang="uk-UA" sz="2200" i="1" dirty="0" smtClean="0">
                <a:solidFill>
                  <a:srgbClr val="000000"/>
                </a:solidFill>
                <a:latin typeface="Times New Roman" panose="02020603050405020304" pitchFamily="18" charset="0"/>
                <a:cs typeface="Times New Roman" panose="02020603050405020304" pitchFamily="18" charset="0"/>
              </a:rPr>
              <a:t>раціоналістичну та еволюційну.</a:t>
            </a:r>
            <a:r>
              <a:rPr lang="uk-UA" sz="2200" dirty="0" smtClean="0">
                <a:solidFill>
                  <a:srgbClr val="000000"/>
                </a:solidFill>
                <a:latin typeface="Times New Roman" panose="02020603050405020304" pitchFamily="18" charset="0"/>
                <a:cs typeface="Times New Roman" panose="02020603050405020304" pitchFamily="18" charset="0"/>
              </a:rPr>
              <a:t> Наявність різних точок зору щодо походження грошей свідчить про складність цієї економічної категорії.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Так, </a:t>
            </a:r>
            <a:r>
              <a:rPr lang="uk-UA" sz="2200" i="1" dirty="0" smtClean="0">
                <a:solidFill>
                  <a:srgbClr val="000000"/>
                </a:solidFill>
                <a:latin typeface="Times New Roman" panose="02020603050405020304" pitchFamily="18" charset="0"/>
                <a:cs typeface="Times New Roman" panose="02020603050405020304" pitchFamily="18" charset="0"/>
              </a:rPr>
              <a:t>раціоналістична концепція</a:t>
            </a:r>
            <a:r>
              <a:rPr lang="uk-UA" sz="2200" dirty="0" smtClean="0">
                <a:solidFill>
                  <a:srgbClr val="000000"/>
                </a:solidFill>
                <a:latin typeface="Times New Roman" panose="02020603050405020304" pitchFamily="18" charset="0"/>
                <a:cs typeface="Times New Roman" panose="02020603050405020304" pitchFamily="18" charset="0"/>
              </a:rPr>
              <a:t> (представники: </a:t>
            </a:r>
            <a:r>
              <a:rPr lang="uk-UA" sz="2200" dirty="0" err="1" smtClean="0">
                <a:solidFill>
                  <a:srgbClr val="000000"/>
                </a:solidFill>
                <a:latin typeface="Times New Roman" panose="02020603050405020304" pitchFamily="18" charset="0"/>
                <a:cs typeface="Times New Roman" panose="02020603050405020304" pitchFamily="18" charset="0"/>
              </a:rPr>
              <a:t>Дж</a:t>
            </a:r>
            <a:r>
              <a:rPr lang="uk-UA" sz="2200" dirty="0" smtClean="0">
                <a:solidFill>
                  <a:srgbClr val="000000"/>
                </a:solidFill>
                <a:latin typeface="Times New Roman" panose="02020603050405020304" pitchFamily="18" charset="0"/>
                <a:cs typeface="Times New Roman" panose="02020603050405020304" pitchFamily="18" charset="0"/>
              </a:rPr>
              <a:t>. Кейнс, </a:t>
            </a:r>
            <a:r>
              <a:rPr lang="uk-UA" sz="2200" dirty="0" err="1" smtClean="0">
                <a:solidFill>
                  <a:srgbClr val="000000"/>
                </a:solidFill>
                <a:latin typeface="Times New Roman" panose="02020603050405020304" pitchFamily="18" charset="0"/>
                <a:cs typeface="Times New Roman" panose="02020603050405020304" pitchFamily="18" charset="0"/>
              </a:rPr>
              <a:t>Дж</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Гелбрейт</a:t>
            </a:r>
            <a:r>
              <a:rPr lang="uk-UA" sz="2200" dirty="0" smtClean="0">
                <a:solidFill>
                  <a:srgbClr val="000000"/>
                </a:solidFill>
                <a:latin typeface="Times New Roman" panose="02020603050405020304" pitchFamily="18" charset="0"/>
                <a:cs typeface="Times New Roman" panose="02020603050405020304" pitchFamily="18" charset="0"/>
              </a:rPr>
              <a:t>, Л. </a:t>
            </a:r>
            <a:r>
              <a:rPr lang="uk-UA" sz="2200" dirty="0" err="1" smtClean="0">
                <a:solidFill>
                  <a:srgbClr val="000000"/>
                </a:solidFill>
                <a:latin typeface="Times New Roman" panose="02020603050405020304" pitchFamily="18" charset="0"/>
                <a:cs typeface="Times New Roman" panose="02020603050405020304" pitchFamily="18" charset="0"/>
              </a:rPr>
              <a:t>Харріс</a:t>
            </a:r>
            <a:r>
              <a:rPr lang="uk-UA" sz="2200" dirty="0" smtClean="0">
                <a:solidFill>
                  <a:srgbClr val="000000"/>
                </a:solidFill>
                <a:latin typeface="Times New Roman" panose="02020603050405020304" pitchFamily="18" charset="0"/>
                <a:cs typeface="Times New Roman" panose="02020603050405020304" pitchFamily="18" charset="0"/>
              </a:rPr>
              <a:t>, Г. </a:t>
            </a:r>
            <a:r>
              <a:rPr lang="uk-UA" sz="2200" dirty="0" err="1" smtClean="0">
                <a:solidFill>
                  <a:srgbClr val="000000"/>
                </a:solidFill>
                <a:latin typeface="Times New Roman" panose="02020603050405020304" pitchFamily="18" charset="0"/>
                <a:cs typeface="Times New Roman" panose="02020603050405020304" pitchFamily="18" charset="0"/>
              </a:rPr>
              <a:t>Кнапп</a:t>
            </a:r>
            <a:r>
              <a:rPr lang="uk-UA" sz="2200" dirty="0" smtClean="0">
                <a:solidFill>
                  <a:srgbClr val="000000"/>
                </a:solidFill>
                <a:latin typeface="Times New Roman" panose="02020603050405020304" pitchFamily="18" charset="0"/>
                <a:cs typeface="Times New Roman" panose="02020603050405020304" pitchFamily="18" charset="0"/>
              </a:rPr>
              <a:t>, П. </a:t>
            </a:r>
            <a:r>
              <a:rPr lang="uk-UA" sz="2200" dirty="0" err="1" smtClean="0">
                <a:solidFill>
                  <a:srgbClr val="000000"/>
                </a:solidFill>
                <a:latin typeface="Times New Roman" panose="02020603050405020304" pitchFamily="18" charset="0"/>
                <a:cs typeface="Times New Roman" panose="02020603050405020304" pitchFamily="18" charset="0"/>
              </a:rPr>
              <a:t>Самуельсон</a:t>
            </a:r>
            <a:r>
              <a:rPr lang="uk-UA" sz="2200" dirty="0" smtClean="0">
                <a:solidFill>
                  <a:srgbClr val="000000"/>
                </a:solidFill>
                <a:latin typeface="Times New Roman" panose="02020603050405020304" pitchFamily="18" charset="0"/>
                <a:cs typeface="Times New Roman" panose="02020603050405020304" pitchFamily="18" charset="0"/>
              </a:rPr>
              <a:t>) виходить з того, що існування грошей – це результат певної раціональної угоди між людьми у зв’язку з необхідністю виділення спеціального інструмента для обслуговування сфери товарного обігу і підвищення ефективності її функціонування. Вперше ця концепція була висунута </a:t>
            </a:r>
            <a:r>
              <a:rPr lang="uk-UA" sz="2200" dirty="0" err="1" smtClean="0">
                <a:solidFill>
                  <a:srgbClr val="000000"/>
                </a:solidFill>
                <a:latin typeface="Times New Roman" panose="02020603050405020304" pitchFamily="18" charset="0"/>
                <a:cs typeface="Times New Roman" panose="02020603050405020304" pitchFamily="18" charset="0"/>
              </a:rPr>
              <a:t>Арістотелем</a:t>
            </a:r>
            <a:r>
              <a:rPr lang="uk-UA" sz="2200" dirty="0" smtClean="0">
                <a:solidFill>
                  <a:srgbClr val="000000"/>
                </a:solidFill>
                <a:latin typeface="Times New Roman" panose="02020603050405020304" pitchFamily="18" charset="0"/>
                <a:cs typeface="Times New Roman" panose="02020603050405020304" pitchFamily="18" charset="0"/>
              </a:rPr>
              <a:t> в праці «</a:t>
            </a:r>
            <a:r>
              <a:rPr lang="uk-UA" sz="2200" dirty="0" err="1" smtClean="0">
                <a:solidFill>
                  <a:srgbClr val="000000"/>
                </a:solidFill>
                <a:latin typeface="Times New Roman" panose="02020603050405020304" pitchFamily="18" charset="0"/>
                <a:cs typeface="Times New Roman" panose="02020603050405020304" pitchFamily="18" charset="0"/>
              </a:rPr>
              <a:t>Нікомахова</a:t>
            </a:r>
            <a:r>
              <a:rPr lang="uk-UA" sz="2200" dirty="0" smtClean="0">
                <a:solidFill>
                  <a:srgbClr val="000000"/>
                </a:solidFill>
                <a:latin typeface="Times New Roman" panose="02020603050405020304" pitchFamily="18" charset="0"/>
                <a:cs typeface="Times New Roman" panose="02020603050405020304" pitchFamily="18" charset="0"/>
              </a:rPr>
              <a:t> етика», а основні її положення відображені ще в римському праві, згідно з яким імператор</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7. Причини демонетизації золота</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283655" y="1457608"/>
            <a:ext cx="9945146" cy="4074059"/>
          </a:xfrm>
          <a:prstGeom prst="rect">
            <a:avLst/>
          </a:prstGeom>
        </p:spPr>
      </p:pic>
    </p:spTree>
    <p:extLst>
      <p:ext uri="{BB962C8B-B14F-4D97-AF65-F5344CB8AC3E}">
        <p14:creationId xmlns:p14="http://schemas.microsoft.com/office/powerpoint/2010/main" val="253504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8. Історія та сучасна роль золота в економіці</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101977" y="932507"/>
            <a:ext cx="5987702" cy="2227152"/>
          </a:xfrm>
          <a:prstGeom prst="rect">
            <a:avLst/>
          </a:prstGeom>
        </p:spPr>
      </p:pic>
      <p:pic>
        <p:nvPicPr>
          <p:cNvPr id="4" name="Рисунок 3"/>
          <p:cNvPicPr>
            <a:picLocks noChangeAspect="1"/>
          </p:cNvPicPr>
          <p:nvPr/>
        </p:nvPicPr>
        <p:blipFill>
          <a:blip r:embed="rId3"/>
          <a:stretch>
            <a:fillRect/>
          </a:stretch>
        </p:blipFill>
        <p:spPr>
          <a:xfrm>
            <a:off x="2558926" y="3241141"/>
            <a:ext cx="6983425" cy="3014804"/>
          </a:xfrm>
          <a:prstGeom prst="rect">
            <a:avLst/>
          </a:prstGeom>
        </p:spPr>
      </p:pic>
    </p:spTree>
    <p:extLst>
      <p:ext uri="{BB962C8B-B14F-4D97-AF65-F5344CB8AC3E}">
        <p14:creationId xmlns:p14="http://schemas.microsoft.com/office/powerpoint/2010/main" val="363126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9. Види грошей</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254312" y="946942"/>
            <a:ext cx="7088863" cy="5309003"/>
          </a:xfrm>
          <a:prstGeom prst="rect">
            <a:avLst/>
          </a:prstGeom>
        </p:spPr>
      </p:pic>
    </p:spTree>
    <p:extLst>
      <p:ext uri="{BB962C8B-B14F-4D97-AF65-F5344CB8AC3E}">
        <p14:creationId xmlns:p14="http://schemas.microsoft.com/office/powerpoint/2010/main" val="880683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2</a:t>
            </a:r>
            <a:r>
              <a:rPr lang="uk-UA" sz="2200" dirty="0">
                <a:solidFill>
                  <a:srgbClr val="000000"/>
                </a:solidFill>
                <a:latin typeface="Times New Roman" panose="02020603050405020304" pitchFamily="18" charset="0"/>
                <a:cs typeface="Times New Roman" panose="02020603050405020304" pitchFamily="18" charset="0"/>
              </a:rPr>
              <a:t>. Характеристика видів </a:t>
            </a:r>
            <a:r>
              <a:rPr lang="uk-UA" sz="2200" dirty="0" smtClean="0">
                <a:solidFill>
                  <a:srgbClr val="000000"/>
                </a:solidFill>
                <a:latin typeface="Times New Roman" panose="02020603050405020304" pitchFamily="18" charset="0"/>
                <a:cs typeface="Times New Roman" panose="02020603050405020304" pitchFamily="18" charset="0"/>
              </a:rPr>
              <a:t>грошей</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77612" y="1385180"/>
            <a:ext cx="10920783" cy="4119327"/>
          </a:xfrm>
          <a:prstGeom prst="rect">
            <a:avLst/>
          </a:prstGeom>
        </p:spPr>
      </p:pic>
    </p:spTree>
    <p:extLst>
      <p:ext uri="{BB962C8B-B14F-4D97-AF65-F5344CB8AC3E}">
        <p14:creationId xmlns:p14="http://schemas.microsoft.com/office/powerpoint/2010/main" val="192868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2.</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18487" y="1050202"/>
            <a:ext cx="10502813" cy="4825497"/>
          </a:xfrm>
          <a:prstGeom prst="rect">
            <a:avLst/>
          </a:prstGeom>
        </p:spPr>
      </p:pic>
    </p:spTree>
    <p:extLst>
      <p:ext uri="{BB962C8B-B14F-4D97-AF65-F5344CB8AC3E}">
        <p14:creationId xmlns:p14="http://schemas.microsoft.com/office/powerpoint/2010/main" val="320720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a:solidFill>
                  <a:srgbClr val="000000"/>
                </a:solidFill>
                <a:latin typeface="Times New Roman" panose="02020603050405020304" pitchFamily="18" charset="0"/>
                <a:cs typeface="Times New Roman" panose="02020603050405020304" pitchFamily="18" charset="0"/>
              </a:rPr>
              <a:t>Продовження таблиці 2</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96438" y="923453"/>
            <a:ext cx="9363475" cy="5332491"/>
          </a:xfrm>
          <a:prstGeom prst="rect">
            <a:avLst/>
          </a:prstGeom>
        </p:spPr>
      </p:pic>
    </p:spTree>
    <p:extLst>
      <p:ext uri="{BB962C8B-B14F-4D97-AF65-F5344CB8AC3E}">
        <p14:creationId xmlns:p14="http://schemas.microsoft.com/office/powerpoint/2010/main" val="26392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2.</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21394" y="932507"/>
            <a:ext cx="9488031" cy="5323438"/>
          </a:xfrm>
          <a:prstGeom prst="rect">
            <a:avLst/>
          </a:prstGeom>
        </p:spPr>
      </p:pic>
    </p:spTree>
    <p:extLst>
      <p:ext uri="{BB962C8B-B14F-4D97-AF65-F5344CB8AC3E}">
        <p14:creationId xmlns:p14="http://schemas.microsoft.com/office/powerpoint/2010/main" val="283214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a:solidFill>
                  <a:srgbClr val="000000"/>
                </a:solidFill>
                <a:latin typeface="Times New Roman" panose="02020603050405020304" pitchFamily="18" charset="0"/>
                <a:cs typeface="Times New Roman" panose="02020603050405020304" pitchFamily="18" charset="0"/>
              </a:rPr>
              <a:t>Продовження таблиці 2.</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93775" y="1050201"/>
            <a:ext cx="9932110" cy="4562947"/>
          </a:xfrm>
          <a:prstGeom prst="rect">
            <a:avLst/>
          </a:prstGeom>
        </p:spPr>
      </p:pic>
    </p:spTree>
    <p:extLst>
      <p:ext uri="{BB962C8B-B14F-4D97-AF65-F5344CB8AC3E}">
        <p14:creationId xmlns:p14="http://schemas.microsoft.com/office/powerpoint/2010/main" val="208099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a:solidFill>
                  <a:srgbClr val="000000"/>
                </a:solidFill>
                <a:latin typeface="Times New Roman" panose="02020603050405020304" pitchFamily="18" charset="0"/>
                <a:cs typeface="Times New Roman" panose="02020603050405020304" pitchFamily="18" charset="0"/>
              </a:rPr>
              <a:t>Продовження таблиці 2.</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85180" y="959667"/>
            <a:ext cx="9895995" cy="5296278"/>
          </a:xfrm>
          <a:prstGeom prst="rect">
            <a:avLst/>
          </a:prstGeom>
        </p:spPr>
      </p:pic>
    </p:spTree>
    <p:extLst>
      <p:ext uri="{BB962C8B-B14F-4D97-AF65-F5344CB8AC3E}">
        <p14:creationId xmlns:p14="http://schemas.microsoft.com/office/powerpoint/2010/main" val="231179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a:solidFill>
                  <a:srgbClr val="000000"/>
                </a:solidFill>
                <a:latin typeface="Times New Roman" panose="02020603050405020304" pitchFamily="18" charset="0"/>
                <a:cs typeface="Times New Roman" panose="02020603050405020304" pitchFamily="18" charset="0"/>
              </a:rPr>
              <a:t>3. </a:t>
            </a:r>
            <a:r>
              <a:rPr lang="uk-UA" sz="2400" b="1" dirty="0" smtClean="0">
                <a:solidFill>
                  <a:srgbClr val="000000"/>
                </a:solidFill>
                <a:latin typeface="Times New Roman" panose="02020603050405020304" pitchFamily="18" charset="0"/>
                <a:cs typeface="Times New Roman" panose="02020603050405020304" pitchFamily="18" charset="0"/>
              </a:rPr>
              <a:t>Функції грошей.</a:t>
            </a:r>
          </a:p>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3. Функції грошей</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529163" y="1285592"/>
            <a:ext cx="9316888" cy="4975290"/>
          </a:xfrm>
          <a:prstGeom prst="rect">
            <a:avLst/>
          </a:prstGeom>
        </p:spPr>
      </p:pic>
    </p:spTree>
    <p:extLst>
      <p:ext uri="{BB962C8B-B14F-4D97-AF65-F5344CB8AC3E}">
        <p14:creationId xmlns:p14="http://schemas.microsoft.com/office/powerpoint/2010/main" val="88639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декретував </a:t>
            </a:r>
            <a:r>
              <a:rPr lang="uk-UA" sz="2200" dirty="0">
                <a:solidFill>
                  <a:srgbClr val="000000"/>
                </a:solidFill>
                <a:latin typeface="Times New Roman" panose="02020603050405020304" pitchFamily="18" charset="0"/>
                <a:cs typeface="Times New Roman" panose="02020603050405020304" pitchFamily="18" charset="0"/>
              </a:rPr>
              <a:t>вартість грошей. Замість економічного пояснення </a:t>
            </a:r>
            <a:r>
              <a:rPr lang="uk-UA" sz="2200" dirty="0" smtClean="0">
                <a:solidFill>
                  <a:srgbClr val="000000"/>
                </a:solidFill>
                <a:latin typeface="Times New Roman" panose="02020603050405020304" pitchFamily="18" charset="0"/>
                <a:cs typeface="Times New Roman" panose="02020603050405020304" pitchFamily="18" charset="0"/>
              </a:rPr>
              <a:t>виникнення грошей </a:t>
            </a:r>
            <a:r>
              <a:rPr lang="uk-UA" sz="2200" dirty="0">
                <a:solidFill>
                  <a:srgbClr val="000000"/>
                </a:solidFill>
                <a:latin typeface="Times New Roman" panose="02020603050405020304" pitchFamily="18" charset="0"/>
                <a:cs typeface="Times New Roman" panose="02020603050405020304" pitchFamily="18" charset="0"/>
              </a:rPr>
              <a:t>запропоноване чисто юридичне або психологічне пояснення </a:t>
            </a:r>
            <a:r>
              <a:rPr lang="uk-UA" sz="2200" dirty="0" smtClean="0">
                <a:solidFill>
                  <a:srgbClr val="000000"/>
                </a:solidFill>
                <a:latin typeface="Times New Roman" panose="02020603050405020304" pitchFamily="18" charset="0"/>
                <a:cs typeface="Times New Roman" panose="02020603050405020304" pitchFamily="18" charset="0"/>
              </a:rPr>
              <a:t>цього феномену</a:t>
            </a:r>
            <a:r>
              <a:rPr lang="uk-UA" sz="2200" dirty="0">
                <a:solidFill>
                  <a:srgbClr val="000000"/>
                </a:solidFill>
                <a:latin typeface="Times New Roman" panose="02020603050405020304" pitchFamily="18" charset="0"/>
                <a:cs typeface="Times New Roman" panose="02020603050405020304" pitchFamily="18" charset="0"/>
              </a:rPr>
              <a:t>, тобто грошам властива соціальна природа. Конкретна </a:t>
            </a:r>
            <a:r>
              <a:rPr lang="uk-UA" sz="2200" dirty="0" smtClean="0">
                <a:solidFill>
                  <a:srgbClr val="000000"/>
                </a:solidFill>
                <a:latin typeface="Times New Roman" panose="02020603050405020304" pitchFamily="18" charset="0"/>
                <a:cs typeface="Times New Roman" panose="02020603050405020304" pitchFamily="18" charset="0"/>
              </a:rPr>
              <a:t>грошова форма </a:t>
            </a:r>
            <a:r>
              <a:rPr lang="uk-UA" sz="2200" dirty="0">
                <a:solidFill>
                  <a:srgbClr val="000000"/>
                </a:solidFill>
                <a:latin typeface="Times New Roman" panose="02020603050405020304" pitchFamily="18" charset="0"/>
                <a:cs typeface="Times New Roman" panose="02020603050405020304" pitchFamily="18" charset="0"/>
              </a:rPr>
              <a:t>виникає тоді, коли люди усвідомлюють її необхідність і </a:t>
            </a:r>
            <a:r>
              <a:rPr lang="uk-UA" sz="2200" dirty="0" smtClean="0">
                <a:solidFill>
                  <a:srgbClr val="000000"/>
                </a:solidFill>
                <a:latin typeface="Times New Roman" panose="02020603050405020304" pitchFamily="18" charset="0"/>
                <a:cs typeface="Times New Roman" panose="02020603050405020304" pitchFamily="18" charset="0"/>
              </a:rPr>
              <a:t>організаційно </a:t>
            </a:r>
            <a:r>
              <a:rPr lang="uk-UA" sz="2200" dirty="0">
                <a:solidFill>
                  <a:srgbClr val="000000"/>
                </a:solidFill>
                <a:latin typeface="Times New Roman" panose="02020603050405020304" pitchFamily="18" charset="0"/>
                <a:cs typeface="Times New Roman" panose="02020603050405020304" pitchFamily="18" charset="0"/>
              </a:rPr>
              <a:t>забезпечують її впровадження у господарський оборот. </a:t>
            </a:r>
            <a:r>
              <a:rPr lang="uk-UA" sz="2200" dirty="0" smtClean="0">
                <a:solidFill>
                  <a:srgbClr val="000000"/>
                </a:solidFill>
                <a:latin typeface="Times New Roman" panose="02020603050405020304" pitchFamily="18" charset="0"/>
                <a:cs typeface="Times New Roman" panose="02020603050405020304" pitchFamily="18" charset="0"/>
              </a:rPr>
              <a:t>Різновидом попередньої </a:t>
            </a:r>
            <a:r>
              <a:rPr lang="uk-UA" sz="2200" dirty="0">
                <a:solidFill>
                  <a:srgbClr val="000000"/>
                </a:solidFill>
                <a:latin typeface="Times New Roman" panose="02020603050405020304" pitchFamily="18" charset="0"/>
                <a:cs typeface="Times New Roman" panose="02020603050405020304" pitchFamily="18" charset="0"/>
              </a:rPr>
              <a:t>можна вважати номіналістичну концепцію, яка </a:t>
            </a:r>
            <a:r>
              <a:rPr lang="uk-UA" sz="2200" dirty="0" smtClean="0">
                <a:solidFill>
                  <a:srgbClr val="000000"/>
                </a:solidFill>
                <a:latin typeface="Times New Roman" panose="02020603050405020304" pitchFamily="18" charset="0"/>
                <a:cs typeface="Times New Roman" panose="02020603050405020304" pitchFamily="18" charset="0"/>
              </a:rPr>
              <a:t>представлена у </a:t>
            </a:r>
            <a:r>
              <a:rPr lang="uk-UA" sz="2200" dirty="0">
                <a:solidFill>
                  <a:srgbClr val="000000"/>
                </a:solidFill>
                <a:latin typeface="Times New Roman" panose="02020603050405020304" pitchFamily="18" charset="0"/>
                <a:cs typeface="Times New Roman" panose="02020603050405020304" pitchFamily="18" charset="0"/>
              </a:rPr>
              <a:t>державній теорії грошей німецького економіста Г. </a:t>
            </a:r>
            <a:r>
              <a:rPr lang="uk-UA" sz="2200" dirty="0" err="1">
                <a:solidFill>
                  <a:srgbClr val="000000"/>
                </a:solidFill>
                <a:latin typeface="Times New Roman" panose="02020603050405020304" pitchFamily="18" charset="0"/>
                <a:cs typeface="Times New Roman" panose="02020603050405020304" pitchFamily="18" charset="0"/>
              </a:rPr>
              <a:t>Кнаппа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Еволюційна </a:t>
            </a:r>
            <a:r>
              <a:rPr lang="uk-UA" sz="2200" dirty="0">
                <a:solidFill>
                  <a:srgbClr val="000000"/>
                </a:solidFill>
                <a:latin typeface="Times New Roman" panose="02020603050405020304" pitchFamily="18" charset="0"/>
                <a:cs typeface="Times New Roman" panose="02020603050405020304" pitchFamily="18" charset="0"/>
              </a:rPr>
              <a:t>концепція (представники: А. Сміт, Д. Рікардо, К. Маркс</a:t>
            </a:r>
            <a:r>
              <a:rPr lang="uk-UA" sz="2200" dirty="0" smtClean="0">
                <a:solidFill>
                  <a:srgbClr val="000000"/>
                </a:solidFill>
                <a:latin typeface="Times New Roman" panose="02020603050405020304" pitchFamily="18" charset="0"/>
                <a:cs typeface="Times New Roman" panose="02020603050405020304" pitchFamily="18" charset="0"/>
              </a:rPr>
              <a:t>, К</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Менгер</a:t>
            </a:r>
            <a:r>
              <a:rPr lang="uk-UA" sz="2200" dirty="0">
                <a:solidFill>
                  <a:srgbClr val="000000"/>
                </a:solidFill>
                <a:latin typeface="Times New Roman" panose="02020603050405020304" pitchFamily="18" charset="0"/>
                <a:cs typeface="Times New Roman" panose="02020603050405020304" pitchFamily="18" charset="0"/>
              </a:rPr>
              <a:t> та ін.) наголошує увагу на об’єктивному характері </a:t>
            </a:r>
            <a:r>
              <a:rPr lang="uk-UA" sz="2200" dirty="0" smtClean="0">
                <a:solidFill>
                  <a:srgbClr val="000000"/>
                </a:solidFill>
                <a:latin typeface="Times New Roman" panose="02020603050405020304" pitchFamily="18" charset="0"/>
                <a:cs typeface="Times New Roman" panose="02020603050405020304" pitchFamily="18" charset="0"/>
              </a:rPr>
              <a:t>виникнення грошей</a:t>
            </a:r>
            <a:r>
              <a:rPr lang="uk-UA" sz="2200" dirty="0">
                <a:solidFill>
                  <a:srgbClr val="000000"/>
                </a:solidFill>
                <a:latin typeface="Times New Roman" panose="02020603050405020304" pitchFamily="18" charset="0"/>
                <a:cs typeface="Times New Roman" panose="02020603050405020304" pitchFamily="18" charset="0"/>
              </a:rPr>
              <a:t>, які є результатом еволюційного процесу розвитку форм вартості</a:t>
            </a:r>
            <a:r>
              <a:rPr lang="uk-UA" sz="2200" dirty="0" smtClean="0">
                <a:solidFill>
                  <a:srgbClr val="000000"/>
                </a:solidFill>
                <a:latin typeface="Times New Roman" panose="02020603050405020304" pitchFamily="18" charset="0"/>
                <a:cs typeface="Times New Roman" panose="02020603050405020304" pitchFamily="18" charset="0"/>
              </a:rPr>
              <a:t>, який </a:t>
            </a:r>
            <a:r>
              <a:rPr lang="uk-UA" sz="2200" dirty="0">
                <a:solidFill>
                  <a:srgbClr val="000000"/>
                </a:solidFill>
                <a:latin typeface="Times New Roman" panose="02020603050405020304" pitchFamily="18" charset="0"/>
                <a:cs typeface="Times New Roman" panose="02020603050405020304" pitchFamily="18" charset="0"/>
              </a:rPr>
              <a:t>призвів до того, що певні товари стихійно виділяються із </a:t>
            </a:r>
            <a:r>
              <a:rPr lang="uk-UA" sz="2200" dirty="0" smtClean="0">
                <a:solidFill>
                  <a:srgbClr val="000000"/>
                </a:solidFill>
                <a:latin typeface="Times New Roman" panose="02020603050405020304" pitchFamily="18" charset="0"/>
                <a:cs typeface="Times New Roman" panose="02020603050405020304" pitchFamily="18" charset="0"/>
              </a:rPr>
              <a:t>загальної товарної </a:t>
            </a:r>
            <a:r>
              <a:rPr lang="uk-UA" sz="2200" dirty="0">
                <a:solidFill>
                  <a:srgbClr val="000000"/>
                </a:solidFill>
                <a:latin typeface="Times New Roman" panose="02020603050405020304" pitchFamily="18" charset="0"/>
                <a:cs typeface="Times New Roman" panose="02020603050405020304" pitchFamily="18" charset="0"/>
              </a:rPr>
              <a:t>маси, оскільки вони найбільш придатні для виконання </a:t>
            </a:r>
            <a:r>
              <a:rPr lang="uk-UA" sz="2200" dirty="0" smtClean="0">
                <a:solidFill>
                  <a:srgbClr val="000000"/>
                </a:solidFill>
                <a:latin typeface="Times New Roman" panose="02020603050405020304" pitchFamily="18" charset="0"/>
                <a:cs typeface="Times New Roman" panose="02020603050405020304" pitchFamily="18" charset="0"/>
              </a:rPr>
              <a:t>функціональної </a:t>
            </a:r>
            <a:r>
              <a:rPr lang="uk-UA" sz="2200" dirty="0">
                <a:solidFill>
                  <a:srgbClr val="000000"/>
                </a:solidFill>
                <a:latin typeface="Times New Roman" panose="02020603050405020304" pitchFamily="18" charset="0"/>
                <a:cs typeface="Times New Roman" panose="02020603050405020304" pitchFamily="18" charset="0"/>
              </a:rPr>
              <a:t>ролі грошового товару. Той чи інший товар стає грішми лише </a:t>
            </a:r>
            <a:r>
              <a:rPr lang="uk-UA" sz="2200" dirty="0" smtClean="0">
                <a:solidFill>
                  <a:srgbClr val="000000"/>
                </a:solidFill>
                <a:latin typeface="Times New Roman" panose="02020603050405020304" pitchFamily="18" charset="0"/>
                <a:cs typeface="Times New Roman" panose="02020603050405020304" pitchFamily="18" charset="0"/>
              </a:rPr>
              <a:t>в</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межах певної особливої суспільної форми товарного виробництва і обігу</a:t>
            </a:r>
            <a:r>
              <a:rPr lang="uk-UA" sz="2200" dirty="0" smtClean="0">
                <a:solidFill>
                  <a:srgbClr val="000000"/>
                </a:solidFill>
                <a:latin typeface="Times New Roman" panose="02020603050405020304" pitchFamily="18" charset="0"/>
                <a:cs typeface="Times New Roman" panose="02020603050405020304" pitchFamily="18" charset="0"/>
              </a:rPr>
              <a:t>, при </a:t>
            </a:r>
            <a:r>
              <a:rPr lang="uk-UA" sz="2200" dirty="0">
                <a:solidFill>
                  <a:srgbClr val="000000"/>
                </a:solidFill>
                <a:latin typeface="Times New Roman" panose="02020603050405020304" pitchFamily="18" charset="0"/>
                <a:cs typeface="Times New Roman" panose="02020603050405020304" pitchFamily="18" charset="0"/>
              </a:rPr>
              <a:t>чому вказується на стихійність такого </a:t>
            </a:r>
            <a:r>
              <a:rPr lang="uk-UA" sz="2200" dirty="0" smtClean="0">
                <a:solidFill>
                  <a:srgbClr val="000000"/>
                </a:solidFill>
                <a:latin typeface="Times New Roman" panose="02020603050405020304" pitchFamily="18" charset="0"/>
                <a:cs typeface="Times New Roman" panose="02020603050405020304" pitchFamily="18" charset="0"/>
              </a:rPr>
              <a:t>процесу.</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Зараз вже практично неможливо встановити з повною достовірністю природу найперших платіжних засобів в історії людства. Спираючись на дослідження істориків, можна сказати, що основними видами первісних грошей-товарів була худоба, предмети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09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3.</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162695" y="968721"/>
            <a:ext cx="10329533" cy="5151421"/>
          </a:xfrm>
          <a:prstGeom prst="rect">
            <a:avLst/>
          </a:prstGeom>
        </p:spPr>
      </p:pic>
    </p:spTree>
    <p:extLst>
      <p:ext uri="{BB962C8B-B14F-4D97-AF65-F5344CB8AC3E}">
        <p14:creationId xmlns:p14="http://schemas.microsoft.com/office/powerpoint/2010/main" val="641868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3.</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63515" y="1566249"/>
            <a:ext cx="10310870" cy="3974471"/>
          </a:xfrm>
          <a:prstGeom prst="rect">
            <a:avLst/>
          </a:prstGeom>
        </p:spPr>
      </p:pic>
    </p:spTree>
    <p:extLst>
      <p:ext uri="{BB962C8B-B14F-4D97-AF65-F5344CB8AC3E}">
        <p14:creationId xmlns:p14="http://schemas.microsoft.com/office/powerpoint/2010/main" val="268561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3.</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12342" y="923453"/>
            <a:ext cx="9094670" cy="5332492"/>
          </a:xfrm>
          <a:prstGeom prst="rect">
            <a:avLst/>
          </a:prstGeom>
        </p:spPr>
      </p:pic>
    </p:spTree>
    <p:extLst>
      <p:ext uri="{BB962C8B-B14F-4D97-AF65-F5344CB8AC3E}">
        <p14:creationId xmlns:p14="http://schemas.microsoft.com/office/powerpoint/2010/main" val="3453591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3.</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ctr">
              <a:spcBef>
                <a:spcPts val="0"/>
              </a:spcBef>
            </a:pPr>
            <a:r>
              <a:rPr lang="uk-UA" sz="2000" dirty="0" smtClean="0">
                <a:solidFill>
                  <a:srgbClr val="000000"/>
                </a:solidFill>
                <a:latin typeface="Times New Roman" panose="02020603050405020304" pitchFamily="18" charset="0"/>
                <a:cs typeface="Times New Roman" panose="02020603050405020304" pitchFamily="18" charset="0"/>
              </a:rPr>
              <a:t>Рис. 10. Світові гроші як функція грошей</a:t>
            </a:r>
            <a:endParaRPr lang="uk-UA" sz="20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34995" y="1032095"/>
            <a:ext cx="9962848" cy="1525433"/>
          </a:xfrm>
          <a:prstGeom prst="rect">
            <a:avLst/>
          </a:prstGeom>
        </p:spPr>
      </p:pic>
      <p:pic>
        <p:nvPicPr>
          <p:cNvPr id="4" name="Рисунок 3"/>
          <p:cNvPicPr>
            <a:picLocks noChangeAspect="1"/>
          </p:cNvPicPr>
          <p:nvPr/>
        </p:nvPicPr>
        <p:blipFill>
          <a:blip r:embed="rId3"/>
          <a:stretch>
            <a:fillRect/>
          </a:stretch>
        </p:blipFill>
        <p:spPr>
          <a:xfrm>
            <a:off x="2860896" y="2557528"/>
            <a:ext cx="6808206" cy="3164262"/>
          </a:xfrm>
          <a:prstGeom prst="rect">
            <a:avLst/>
          </a:prstGeom>
        </p:spPr>
      </p:pic>
    </p:spTree>
    <p:extLst>
      <p:ext uri="{BB962C8B-B14F-4D97-AF65-F5344CB8AC3E}">
        <p14:creationId xmlns:p14="http://schemas.microsoft.com/office/powerpoint/2010/main" val="971129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a:solidFill>
                  <a:srgbClr val="000000"/>
                </a:solidFill>
                <a:latin typeface="Times New Roman" panose="02020603050405020304" pitchFamily="18" charset="0"/>
                <a:cs typeface="Times New Roman" panose="02020603050405020304" pitchFamily="18" charset="0"/>
              </a:rPr>
              <a:t>4. Якісні властивості грошей.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Щоб </a:t>
            </a:r>
            <a:r>
              <a:rPr lang="uk-UA" sz="2200" dirty="0">
                <a:solidFill>
                  <a:srgbClr val="000000"/>
                </a:solidFill>
                <a:latin typeface="Times New Roman" panose="02020603050405020304" pitchFamily="18" charset="0"/>
                <a:cs typeface="Times New Roman" panose="02020603050405020304" pitchFamily="18" charset="0"/>
              </a:rPr>
              <a:t>відповідати ринковим вимогам, гроші повинні мати цілий спектр </a:t>
            </a:r>
            <a:r>
              <a:rPr lang="uk-UA" sz="2200" dirty="0" smtClean="0">
                <a:solidFill>
                  <a:srgbClr val="000000"/>
                </a:solidFill>
                <a:latin typeface="Times New Roman" panose="02020603050405020304" pitchFamily="18" charset="0"/>
                <a:cs typeface="Times New Roman" panose="02020603050405020304" pitchFamily="18" charset="0"/>
              </a:rPr>
              <a:t>специфічних </a:t>
            </a:r>
            <a:r>
              <a:rPr lang="uk-UA" sz="2200" dirty="0">
                <a:solidFill>
                  <a:srgbClr val="000000"/>
                </a:solidFill>
                <a:latin typeface="Times New Roman" panose="02020603050405020304" pitchFamily="18" charset="0"/>
                <a:cs typeface="Times New Roman" panose="02020603050405020304" pitchFamily="18" charset="0"/>
              </a:rPr>
              <a:t>властивостей, які адекватні сутності грошей і надають їм якісної </a:t>
            </a:r>
            <a:r>
              <a:rPr lang="uk-UA" sz="2200" dirty="0" smtClean="0">
                <a:solidFill>
                  <a:srgbClr val="000000"/>
                </a:solidFill>
                <a:latin typeface="Times New Roman" panose="02020603050405020304" pitchFamily="18" charset="0"/>
                <a:cs typeface="Times New Roman" panose="02020603050405020304" pitchFamily="18" charset="0"/>
              </a:rPr>
              <a:t>відмінності </a:t>
            </a:r>
            <a:r>
              <a:rPr lang="uk-UA" sz="2200" dirty="0">
                <a:solidFill>
                  <a:srgbClr val="000000"/>
                </a:solidFill>
                <a:latin typeface="Times New Roman" panose="02020603050405020304" pitchFamily="18" charset="0"/>
                <a:cs typeface="Times New Roman" panose="02020603050405020304" pitchFamily="18" charset="0"/>
              </a:rPr>
              <a:t>від інших економічних інструментів. Найбільш актуальними в </a:t>
            </a:r>
            <a:r>
              <a:rPr lang="uk-UA" sz="2200" dirty="0" smtClean="0">
                <a:solidFill>
                  <a:srgbClr val="000000"/>
                </a:solidFill>
                <a:latin typeface="Times New Roman" panose="02020603050405020304" pitchFamily="18" charset="0"/>
                <a:cs typeface="Times New Roman" panose="02020603050405020304" pitchFamily="18" charset="0"/>
              </a:rPr>
              <a:t>сучасних </a:t>
            </a:r>
            <a:r>
              <a:rPr lang="uk-UA" sz="2200" dirty="0">
                <a:solidFill>
                  <a:srgbClr val="000000"/>
                </a:solidFill>
                <a:latin typeface="Times New Roman" panose="02020603050405020304" pitchFamily="18" charset="0"/>
                <a:cs typeface="Times New Roman" panose="02020603050405020304" pitchFamily="18" charset="0"/>
              </a:rPr>
              <a:t>умовах є такі властивості грошей: стабільність, економічність, </a:t>
            </a:r>
            <a:r>
              <a:rPr lang="uk-UA" sz="2200" dirty="0" smtClean="0">
                <a:solidFill>
                  <a:srgbClr val="000000"/>
                </a:solidFill>
                <a:latin typeface="Times New Roman" panose="02020603050405020304" pitchFamily="18" charset="0"/>
                <a:cs typeface="Times New Roman" panose="02020603050405020304" pitchFamily="18" charset="0"/>
              </a:rPr>
              <a:t>тривалість використання</a:t>
            </a:r>
            <a:r>
              <a:rPr lang="uk-UA" sz="2200" dirty="0">
                <a:solidFill>
                  <a:srgbClr val="000000"/>
                </a:solidFill>
                <a:latin typeface="Times New Roman" panose="02020603050405020304" pitchFamily="18" charset="0"/>
                <a:cs typeface="Times New Roman" panose="02020603050405020304" pitchFamily="18" charset="0"/>
              </a:rPr>
              <a:t>, однорідність, подільність, портативність.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Базовою </a:t>
            </a:r>
            <a:r>
              <a:rPr lang="uk-UA" sz="2200" dirty="0">
                <a:solidFill>
                  <a:srgbClr val="000000"/>
                </a:solidFill>
                <a:latin typeface="Times New Roman" panose="02020603050405020304" pitchFamily="18" charset="0"/>
                <a:cs typeface="Times New Roman" panose="02020603050405020304" pitchFamily="18" charset="0"/>
              </a:rPr>
              <a:t>властивістю грошей є </a:t>
            </a:r>
            <a:r>
              <a:rPr lang="uk-UA" sz="2200" i="1" dirty="0">
                <a:solidFill>
                  <a:srgbClr val="000000"/>
                </a:solidFill>
                <a:latin typeface="Times New Roman" panose="02020603050405020304" pitchFamily="18" charset="0"/>
                <a:cs typeface="Times New Roman" panose="02020603050405020304" pitchFamily="18" charset="0"/>
              </a:rPr>
              <a:t>стабільність цінності</a:t>
            </a:r>
            <a:r>
              <a:rPr lang="uk-UA" sz="2200" dirty="0">
                <a:solidFill>
                  <a:srgbClr val="000000"/>
                </a:solidFill>
                <a:latin typeface="Times New Roman" panose="02020603050405020304" pitchFamily="18" charset="0"/>
                <a:cs typeface="Times New Roman" panose="02020603050405020304" pitchFamily="18" charset="0"/>
              </a:rPr>
              <a:t>. Будь-яка форма </a:t>
            </a:r>
            <a:r>
              <a:rPr lang="uk-UA" sz="2200" dirty="0" smtClean="0">
                <a:solidFill>
                  <a:srgbClr val="000000"/>
                </a:solidFill>
                <a:latin typeface="Times New Roman" panose="02020603050405020304" pitchFamily="18" charset="0"/>
                <a:cs typeface="Times New Roman" panose="02020603050405020304" pitchFamily="18" charset="0"/>
              </a:rPr>
              <a:t>грошей</a:t>
            </a:r>
            <a:r>
              <a:rPr lang="uk-UA" sz="2200" dirty="0">
                <a:solidFill>
                  <a:srgbClr val="000000"/>
                </a:solidFill>
                <a:latin typeface="Times New Roman" panose="02020603050405020304" pitchFamily="18" charset="0"/>
                <a:cs typeface="Times New Roman" panose="02020603050405020304" pitchFamily="18" charset="0"/>
              </a:rPr>
              <a:t>, якщо вона знецінюється, не може ефективно виконувати функцію </a:t>
            </a:r>
            <a:r>
              <a:rPr lang="uk-UA" sz="2200" dirty="0" smtClean="0">
                <a:solidFill>
                  <a:srgbClr val="000000"/>
                </a:solidFill>
                <a:latin typeface="Times New Roman" panose="02020603050405020304" pitchFamily="18" charset="0"/>
                <a:cs typeface="Times New Roman" panose="02020603050405020304" pitchFamily="18" charset="0"/>
              </a:rPr>
              <a:t>засобу платежу </a:t>
            </a:r>
            <a:r>
              <a:rPr lang="uk-UA" sz="2200" dirty="0">
                <a:solidFill>
                  <a:srgbClr val="000000"/>
                </a:solidFill>
                <a:latin typeface="Times New Roman" panose="02020603050405020304" pitchFamily="18" charset="0"/>
                <a:cs typeface="Times New Roman" panose="02020603050405020304" pitchFamily="18" charset="0"/>
              </a:rPr>
              <a:t>і нагромадження. Такі гроші перетворюються в гальмо </a:t>
            </a:r>
            <a:r>
              <a:rPr lang="uk-UA" sz="2200" dirty="0" smtClean="0">
                <a:solidFill>
                  <a:srgbClr val="000000"/>
                </a:solidFill>
                <a:latin typeface="Times New Roman" panose="02020603050405020304" pitchFamily="18" charset="0"/>
                <a:cs typeface="Times New Roman" panose="02020603050405020304" pitchFamily="18" charset="0"/>
              </a:rPr>
              <a:t>економічного розвитку</a:t>
            </a:r>
            <a:r>
              <a:rPr lang="uk-UA" sz="2200" dirty="0">
                <a:solidFill>
                  <a:srgbClr val="000000"/>
                </a:solidFill>
                <a:latin typeface="Times New Roman" panose="02020603050405020304" pitchFamily="18" charset="0"/>
                <a:cs typeface="Times New Roman" panose="02020603050405020304" pitchFamily="18" charset="0"/>
              </a:rPr>
              <a:t>, оскільки кредитори перестають надавати позички через ризик </a:t>
            </a:r>
            <a:r>
              <a:rPr lang="uk-UA" sz="2200" dirty="0" smtClean="0">
                <a:solidFill>
                  <a:srgbClr val="000000"/>
                </a:solidFill>
                <a:latin typeface="Times New Roman" panose="02020603050405020304" pitchFamily="18" charset="0"/>
                <a:cs typeface="Times New Roman" panose="02020603050405020304" pitchFamily="18" charset="0"/>
              </a:rPr>
              <a:t>втрати позичених </a:t>
            </a:r>
            <a:r>
              <a:rPr lang="uk-UA" sz="2200" dirty="0">
                <a:solidFill>
                  <a:srgbClr val="000000"/>
                </a:solidFill>
                <a:latin typeface="Times New Roman" panose="02020603050405020304" pitchFamily="18" charset="0"/>
                <a:cs typeface="Times New Roman" panose="02020603050405020304" pitchFamily="18" charset="0"/>
              </a:rPr>
              <a:t>коштів, а інвестори з тієї самої причини перестають </a:t>
            </a:r>
            <a:r>
              <a:rPr lang="uk-UA" sz="2200" dirty="0" smtClean="0">
                <a:solidFill>
                  <a:srgbClr val="000000"/>
                </a:solidFill>
                <a:latin typeface="Times New Roman" panose="02020603050405020304" pitchFamily="18" charset="0"/>
                <a:cs typeface="Times New Roman" panose="02020603050405020304" pitchFamily="18" charset="0"/>
              </a:rPr>
              <a:t>накопичувати гроші </a:t>
            </a:r>
            <a:r>
              <a:rPr lang="uk-UA" sz="2200" dirty="0">
                <a:solidFill>
                  <a:srgbClr val="000000"/>
                </a:solidFill>
                <a:latin typeface="Times New Roman" panose="02020603050405020304" pitchFamily="18" charset="0"/>
                <a:cs typeface="Times New Roman" panose="02020603050405020304" pitchFamily="18" charset="0"/>
              </a:rPr>
              <a:t>як інвестиційний ресурс. У міру розвитку потреби в нагромадженні </a:t>
            </a:r>
            <a:r>
              <a:rPr lang="uk-UA" sz="2200" dirty="0" smtClean="0">
                <a:solidFill>
                  <a:srgbClr val="000000"/>
                </a:solidFill>
                <a:latin typeface="Times New Roman" panose="02020603050405020304" pitchFamily="18" charset="0"/>
                <a:cs typeface="Times New Roman" panose="02020603050405020304" pitchFamily="18" charset="0"/>
              </a:rPr>
              <a:t>капіталу </a:t>
            </a:r>
            <a:r>
              <a:rPr lang="uk-UA" sz="2200" dirty="0">
                <a:solidFill>
                  <a:srgbClr val="000000"/>
                </a:solidFill>
                <a:latin typeface="Times New Roman" panose="02020603050405020304" pitchFamily="18" charset="0"/>
                <a:cs typeface="Times New Roman" panose="02020603050405020304" pitchFamily="18" charset="0"/>
              </a:rPr>
              <a:t>країни змушені були відмовитись від усіх грошових форм з </a:t>
            </a:r>
            <a:r>
              <a:rPr lang="uk-UA" sz="2200" dirty="0" smtClean="0">
                <a:solidFill>
                  <a:srgbClr val="000000"/>
                </a:solidFill>
                <a:latin typeface="Times New Roman" panose="02020603050405020304" pitchFamily="18" charset="0"/>
                <a:cs typeface="Times New Roman" panose="02020603050405020304" pitchFamily="18" charset="0"/>
              </a:rPr>
              <a:t>нестабільною вартістю </a:t>
            </a:r>
            <a:r>
              <a:rPr lang="uk-UA" sz="2200" dirty="0">
                <a:solidFill>
                  <a:srgbClr val="000000"/>
                </a:solidFill>
                <a:latin typeface="Times New Roman" panose="02020603050405020304" pitchFamily="18" charset="0"/>
                <a:cs typeface="Times New Roman" panose="02020603050405020304" pitchFamily="18" charset="0"/>
              </a:rPr>
              <a:t>і визнати грошима лише золото, яке на той час мало </a:t>
            </a:r>
            <a:r>
              <a:rPr lang="uk-UA" sz="2200" dirty="0" smtClean="0">
                <a:solidFill>
                  <a:srgbClr val="000000"/>
                </a:solidFill>
                <a:latin typeface="Times New Roman" panose="02020603050405020304" pitchFamily="18" charset="0"/>
                <a:cs typeface="Times New Roman" panose="02020603050405020304" pitchFamily="18" charset="0"/>
              </a:rPr>
              <a:t>найстабільнішу вартість</a:t>
            </a:r>
            <a:r>
              <a:rPr lang="uk-UA" sz="2200" dirty="0">
                <a:solidFill>
                  <a:srgbClr val="000000"/>
                </a:solidFill>
                <a:latin typeface="Times New Roman" panose="02020603050405020304" pitchFamily="18" charset="0"/>
                <a:cs typeface="Times New Roman" panose="02020603050405020304" pitchFamily="18" charset="0"/>
              </a:rPr>
              <a:t>. Країни, що запровадили золоті гроші, досягли у </a:t>
            </a:r>
            <a:r>
              <a:rPr lang="en-US" sz="2200" dirty="0">
                <a:solidFill>
                  <a:srgbClr val="000000"/>
                </a:solidFill>
                <a:latin typeface="Times New Roman" panose="02020603050405020304" pitchFamily="18" charset="0"/>
                <a:cs typeface="Times New Roman" panose="02020603050405020304" pitchFamily="18" charset="0"/>
              </a:rPr>
              <a:t>XIX </a:t>
            </a:r>
            <a:r>
              <a:rPr lang="uk-UA" sz="2200" dirty="0">
                <a:solidFill>
                  <a:srgbClr val="000000"/>
                </a:solidFill>
                <a:latin typeface="Times New Roman" panose="02020603050405020304" pitchFamily="18" charset="0"/>
                <a:cs typeface="Times New Roman" panose="02020603050405020304" pitchFamily="18" charset="0"/>
              </a:rPr>
              <a:t>ст. </a:t>
            </a:r>
            <a:r>
              <a:rPr lang="uk-UA" sz="2200" dirty="0" smtClean="0">
                <a:solidFill>
                  <a:srgbClr val="000000"/>
                </a:solidFill>
                <a:latin typeface="Times New Roman" panose="02020603050405020304" pitchFamily="18" charset="0"/>
                <a:cs typeface="Times New Roman" panose="02020603050405020304" pitchFamily="18" charset="0"/>
              </a:rPr>
              <a:t>величезних економічних </a:t>
            </a:r>
            <a:r>
              <a:rPr lang="uk-UA" sz="2200" dirty="0">
                <a:solidFill>
                  <a:srgbClr val="000000"/>
                </a:solidFill>
                <a:latin typeface="Times New Roman" panose="02020603050405020304" pitchFamily="18" charset="0"/>
                <a:cs typeface="Times New Roman" panose="02020603050405020304" pitchFamily="18" charset="0"/>
              </a:rPr>
              <a:t>успіхів.</a:t>
            </a:r>
          </a:p>
        </p:txBody>
      </p:sp>
    </p:spTree>
    <p:extLst>
      <p:ext uri="{BB962C8B-B14F-4D97-AF65-F5344CB8AC3E}">
        <p14:creationId xmlns:p14="http://schemas.microsoft.com/office/powerpoint/2010/main" val="507162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Проте </a:t>
            </a:r>
            <a:r>
              <a:rPr lang="uk-UA" sz="2200" dirty="0">
                <a:solidFill>
                  <a:srgbClr val="000000"/>
                </a:solidFill>
                <a:latin typeface="Times New Roman" panose="02020603050405020304" pitchFamily="18" charset="0"/>
                <a:cs typeface="Times New Roman" panose="02020603050405020304" pitchFamily="18" charset="0"/>
              </a:rPr>
              <a:t>в міру розвитку економіки, формування світового ринку </a:t>
            </a:r>
            <a:r>
              <a:rPr lang="uk-UA" sz="2200" dirty="0" smtClean="0">
                <a:solidFill>
                  <a:srgbClr val="000000"/>
                </a:solidFill>
                <a:latin typeface="Times New Roman" panose="02020603050405020304" pitchFamily="18" charset="0"/>
                <a:cs typeface="Times New Roman" panose="02020603050405020304" pitchFamily="18" charset="0"/>
              </a:rPr>
              <a:t>стабільність цінності </a:t>
            </a:r>
            <a:r>
              <a:rPr lang="uk-UA" sz="2200" dirty="0">
                <a:solidFill>
                  <a:srgbClr val="000000"/>
                </a:solidFill>
                <a:latin typeface="Times New Roman" panose="02020603050405020304" pitchFamily="18" charset="0"/>
                <a:cs typeface="Times New Roman" panose="02020603050405020304" pitchFamily="18" charset="0"/>
              </a:rPr>
              <a:t>золота виявилась недостатньою для забезпечення вказаної </a:t>
            </a:r>
            <a:r>
              <a:rPr lang="uk-UA" sz="2200" dirty="0" smtClean="0">
                <a:solidFill>
                  <a:srgbClr val="000000"/>
                </a:solidFill>
                <a:latin typeface="Times New Roman" panose="02020603050405020304" pitchFamily="18" charset="0"/>
                <a:cs typeface="Times New Roman" panose="02020603050405020304" pitchFamily="18" charset="0"/>
              </a:rPr>
              <a:t>властивості грошей</a:t>
            </a:r>
            <a:r>
              <a:rPr lang="uk-UA" sz="2200" dirty="0">
                <a:solidFill>
                  <a:srgbClr val="000000"/>
                </a:solidFill>
                <a:latin typeface="Times New Roman" panose="02020603050405020304" pitchFamily="18" charset="0"/>
                <a:cs typeface="Times New Roman" panose="02020603050405020304" pitchFamily="18" charset="0"/>
              </a:rPr>
              <a:t>. Коливання попиту і пропозиції на золото на міжнародних ринках </a:t>
            </a:r>
            <a:r>
              <a:rPr lang="uk-UA" sz="2200" dirty="0" smtClean="0">
                <a:solidFill>
                  <a:srgbClr val="000000"/>
                </a:solidFill>
                <a:latin typeface="Times New Roman" panose="02020603050405020304" pitchFamily="18" charset="0"/>
                <a:cs typeface="Times New Roman" panose="02020603050405020304" pitchFamily="18" charset="0"/>
              </a:rPr>
              <a:t>спричинювали </a:t>
            </a:r>
            <a:r>
              <a:rPr lang="uk-UA" sz="2200" dirty="0">
                <a:solidFill>
                  <a:srgbClr val="000000"/>
                </a:solidFill>
                <a:latin typeface="Times New Roman" panose="02020603050405020304" pitchFamily="18" charset="0"/>
                <a:cs typeface="Times New Roman" panose="02020603050405020304" pitchFamily="18" charset="0"/>
              </a:rPr>
              <a:t>істотні зміни цінності повноцінних грошей. Це стало однією з </a:t>
            </a:r>
            <a:r>
              <a:rPr lang="uk-UA" sz="2200" dirty="0" smtClean="0">
                <a:solidFill>
                  <a:srgbClr val="000000"/>
                </a:solidFill>
                <a:latin typeface="Times New Roman" panose="02020603050405020304" pitchFamily="18" charset="0"/>
                <a:cs typeface="Times New Roman" panose="02020603050405020304" pitchFamily="18" charset="0"/>
              </a:rPr>
              <a:t>причин переходу </a:t>
            </a:r>
            <a:r>
              <a:rPr lang="uk-UA" sz="2200" dirty="0">
                <a:solidFill>
                  <a:srgbClr val="000000"/>
                </a:solidFill>
                <a:latin typeface="Times New Roman" panose="02020603050405020304" pitchFamily="18" charset="0"/>
                <a:cs typeface="Times New Roman" panose="02020603050405020304" pitchFamily="18" charset="0"/>
              </a:rPr>
              <a:t>до кредитних грошей, стабільність яких можна підтримувати на </a:t>
            </a:r>
            <a:r>
              <a:rPr lang="uk-UA" sz="2200" dirty="0" smtClean="0">
                <a:solidFill>
                  <a:srgbClr val="000000"/>
                </a:solidFill>
                <a:latin typeface="Times New Roman" panose="02020603050405020304" pitchFamily="18" charset="0"/>
                <a:cs typeface="Times New Roman" panose="02020603050405020304" pitchFamily="18" charset="0"/>
              </a:rPr>
              <a:t>потрібному </a:t>
            </a:r>
            <a:r>
              <a:rPr lang="uk-UA" sz="2200" dirty="0">
                <a:solidFill>
                  <a:srgbClr val="000000"/>
                </a:solidFill>
                <a:latin typeface="Times New Roman" panose="02020603050405020304" pitchFamily="18" charset="0"/>
                <a:cs typeface="Times New Roman" panose="02020603050405020304" pitchFamily="18" charset="0"/>
              </a:rPr>
              <a:t>рівні зусиллями держави та міждержавних органів. Головним </a:t>
            </a:r>
            <a:r>
              <a:rPr lang="uk-UA" sz="2200" dirty="0" smtClean="0">
                <a:solidFill>
                  <a:srgbClr val="000000"/>
                </a:solidFill>
                <a:latin typeface="Times New Roman" panose="02020603050405020304" pitchFamily="18" charset="0"/>
                <a:cs typeface="Times New Roman" panose="02020603050405020304" pitchFamily="18" charset="0"/>
              </a:rPr>
              <a:t>механізмом </a:t>
            </a:r>
            <a:r>
              <a:rPr lang="uk-UA" sz="2200" dirty="0">
                <a:solidFill>
                  <a:srgbClr val="000000"/>
                </a:solidFill>
                <a:latin typeface="Times New Roman" panose="02020603050405020304" pitchFamily="18" charset="0"/>
                <a:cs typeface="Times New Roman" panose="02020603050405020304" pitchFamily="18" charset="0"/>
              </a:rPr>
              <a:t>вирішення цього завдання стало регулювання попиту і пропозиції </a:t>
            </a:r>
            <a:r>
              <a:rPr lang="uk-UA" sz="2200" dirty="0" smtClean="0">
                <a:solidFill>
                  <a:srgbClr val="000000"/>
                </a:solidFill>
                <a:latin typeface="Times New Roman" panose="02020603050405020304" pitchFamily="18" charset="0"/>
                <a:cs typeface="Times New Roman" panose="02020603050405020304" pitchFamily="18" charset="0"/>
              </a:rPr>
              <a:t>грошей на </a:t>
            </a:r>
            <a:r>
              <a:rPr lang="uk-UA" sz="2200" dirty="0">
                <a:solidFill>
                  <a:srgbClr val="000000"/>
                </a:solidFill>
                <a:latin typeface="Times New Roman" panose="02020603050405020304" pitchFamily="18" charset="0"/>
                <a:cs typeface="Times New Roman" panose="02020603050405020304" pitchFamily="18" charset="0"/>
              </a:rPr>
              <a:t>грошових ринках зусиллями уповноважених державою органів, </a:t>
            </a:r>
            <a:r>
              <a:rPr lang="uk-UA" sz="2200" dirty="0" smtClean="0">
                <a:solidFill>
                  <a:srgbClr val="000000"/>
                </a:solidFill>
                <a:latin typeface="Times New Roman" panose="02020603050405020304" pitchFamily="18" charset="0"/>
                <a:cs typeface="Times New Roman" panose="02020603050405020304" pitchFamily="18" charset="0"/>
              </a:rPr>
              <a:t>насамперед центральних </a:t>
            </a:r>
            <a:r>
              <a:rPr lang="uk-UA" sz="2200" dirty="0">
                <a:solidFill>
                  <a:srgbClr val="000000"/>
                </a:solidFill>
                <a:latin typeface="Times New Roman" panose="02020603050405020304" pitchFamily="18" charset="0"/>
                <a:cs typeface="Times New Roman" panose="02020603050405020304" pitchFamily="18" charset="0"/>
              </a:rPr>
              <a:t>банків. Підтримання постійно стабільної цінності грошей стало </a:t>
            </a:r>
            <a:r>
              <a:rPr lang="uk-UA" sz="2200" dirty="0" smtClean="0">
                <a:solidFill>
                  <a:srgbClr val="000000"/>
                </a:solidFill>
                <a:latin typeface="Times New Roman" panose="02020603050405020304" pitchFamily="18" charset="0"/>
                <a:cs typeface="Times New Roman" panose="02020603050405020304" pitchFamily="18" charset="0"/>
              </a:rPr>
              <a:t>в нових </a:t>
            </a:r>
            <a:r>
              <a:rPr lang="uk-UA" sz="2200" dirty="0">
                <a:solidFill>
                  <a:srgbClr val="000000"/>
                </a:solidFill>
                <a:latin typeface="Times New Roman" panose="02020603050405020304" pitchFamily="18" charset="0"/>
                <a:cs typeface="Times New Roman" panose="02020603050405020304" pitchFamily="18" charset="0"/>
              </a:rPr>
              <a:t>умовах одним із ключових завдань сучасних держав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Важливою </a:t>
            </a:r>
            <a:r>
              <a:rPr lang="uk-UA" sz="2200" dirty="0">
                <a:solidFill>
                  <a:srgbClr val="000000"/>
                </a:solidFill>
                <a:latin typeface="Times New Roman" panose="02020603050405020304" pitchFamily="18" charset="0"/>
                <a:cs typeface="Times New Roman" panose="02020603050405020304" pitchFamily="18" charset="0"/>
              </a:rPr>
              <a:t>властивістю грошей є їх </a:t>
            </a:r>
            <a:r>
              <a:rPr lang="uk-UA" sz="2200" i="1" dirty="0">
                <a:solidFill>
                  <a:srgbClr val="000000"/>
                </a:solidFill>
                <a:latin typeface="Times New Roman" panose="02020603050405020304" pitchFamily="18" charset="0"/>
                <a:cs typeface="Times New Roman" panose="02020603050405020304" pitchFamily="18" charset="0"/>
              </a:rPr>
              <a:t>економічність</a:t>
            </a:r>
            <a:r>
              <a:rPr lang="uk-UA" sz="2200" dirty="0">
                <a:solidFill>
                  <a:srgbClr val="000000"/>
                </a:solidFill>
                <a:latin typeface="Times New Roman" panose="02020603050405020304" pitchFamily="18" charset="0"/>
                <a:cs typeface="Times New Roman" panose="02020603050405020304" pitchFamily="18" charset="0"/>
              </a:rPr>
              <a:t>, яка дає змогу </a:t>
            </a:r>
            <a:r>
              <a:rPr lang="uk-UA" sz="2200" dirty="0" smtClean="0">
                <a:solidFill>
                  <a:srgbClr val="000000"/>
                </a:solidFill>
                <a:latin typeface="Times New Roman" panose="02020603050405020304" pitchFamily="18" charset="0"/>
                <a:cs typeface="Times New Roman" panose="02020603050405020304" pitchFamily="18" charset="0"/>
              </a:rPr>
              <a:t>суспільству мінімізувати </a:t>
            </a:r>
            <a:r>
              <a:rPr lang="uk-UA" sz="2200" dirty="0">
                <a:solidFill>
                  <a:srgbClr val="000000"/>
                </a:solidFill>
                <a:latin typeface="Times New Roman" panose="02020603050405020304" pitchFamily="18" charset="0"/>
                <a:cs typeface="Times New Roman" panose="02020603050405020304" pitchFamily="18" charset="0"/>
              </a:rPr>
              <a:t>витрати на виготовлення грошей і забезпечити ними потреби </a:t>
            </a:r>
            <a:r>
              <a:rPr lang="uk-UA" sz="2200" dirty="0" smtClean="0">
                <a:solidFill>
                  <a:srgbClr val="000000"/>
                </a:solidFill>
                <a:latin typeface="Times New Roman" panose="02020603050405020304" pitchFamily="18" charset="0"/>
                <a:cs typeface="Times New Roman" panose="02020603050405020304" pitchFamily="18" charset="0"/>
              </a:rPr>
              <a:t>обороту</a:t>
            </a:r>
            <a:r>
              <a:rPr lang="uk-UA" sz="2200" dirty="0">
                <a:solidFill>
                  <a:srgbClr val="000000"/>
                </a:solidFill>
                <a:latin typeface="Times New Roman" panose="02020603050405020304" pitchFamily="18" charset="0"/>
                <a:cs typeface="Times New Roman" panose="02020603050405020304" pitchFamily="18" charset="0"/>
              </a:rPr>
              <a:t>. Доки гроші були повноцінними, вирішити це завдання було неможливо</a:t>
            </a:r>
            <a:r>
              <a:rPr lang="uk-UA" sz="2200" dirty="0" smtClean="0">
                <a:solidFill>
                  <a:srgbClr val="000000"/>
                </a:solidFill>
                <a:latin typeface="Times New Roman" panose="02020603050405020304" pitchFamily="18" charset="0"/>
                <a:cs typeface="Times New Roman" panose="02020603050405020304" pitchFamily="18" charset="0"/>
              </a:rPr>
              <a:t>, оскільки </a:t>
            </a:r>
            <a:r>
              <a:rPr lang="uk-UA" sz="2200" dirty="0">
                <a:solidFill>
                  <a:srgbClr val="000000"/>
                </a:solidFill>
                <a:latin typeface="Times New Roman" panose="02020603050405020304" pitchFamily="18" charset="0"/>
                <a:cs typeface="Times New Roman" panose="02020603050405020304" pitchFamily="18" charset="0"/>
              </a:rPr>
              <a:t>зниження витрат на забезпечення обороту грошима мало </a:t>
            </a:r>
            <a:r>
              <a:rPr lang="uk-UA" sz="2200" dirty="0" smtClean="0">
                <a:solidFill>
                  <a:srgbClr val="000000"/>
                </a:solidFill>
                <a:latin typeface="Times New Roman" panose="02020603050405020304" pitchFamily="18" charset="0"/>
                <a:cs typeface="Times New Roman" panose="02020603050405020304" pitchFamily="18" charset="0"/>
              </a:rPr>
              <a:t>об’єктивну межу</a:t>
            </a:r>
            <a:r>
              <a:rPr lang="uk-UA" sz="2200" dirty="0">
                <a:solidFill>
                  <a:srgbClr val="000000"/>
                </a:solidFill>
                <a:latin typeface="Times New Roman" panose="02020603050405020304" pitchFamily="18" charset="0"/>
                <a:cs typeface="Times New Roman" panose="02020603050405020304" pitchFamily="18" charset="0"/>
              </a:rPr>
              <a:t>, що визначалася внутрішньою цінністю металу, з якого вони </a:t>
            </a:r>
            <a:r>
              <a:rPr lang="uk-UA" sz="2200" dirty="0" smtClean="0">
                <a:solidFill>
                  <a:srgbClr val="000000"/>
                </a:solidFill>
                <a:latin typeface="Times New Roman" panose="02020603050405020304" pitchFamily="18" charset="0"/>
                <a:cs typeface="Times New Roman" panose="02020603050405020304" pitchFamily="18" charset="0"/>
              </a:rPr>
              <a:t>виготовлялися</a:t>
            </a:r>
            <a:r>
              <a:rPr lang="uk-UA" sz="2200" dirty="0">
                <a:solidFill>
                  <a:srgbClr val="000000"/>
                </a:solidFill>
                <a:latin typeface="Times New Roman" panose="02020603050405020304" pitchFamily="18" charset="0"/>
                <a:cs typeface="Times New Roman" panose="02020603050405020304" pitchFamily="18" charset="0"/>
              </a:rPr>
              <a:t>. Це послужило ключовою причиною демонетизації золота і появи </a:t>
            </a:r>
            <a:r>
              <a:rPr lang="uk-UA" sz="2200" dirty="0" smtClean="0">
                <a:solidFill>
                  <a:srgbClr val="000000"/>
                </a:solidFill>
                <a:latin typeface="Times New Roman" panose="02020603050405020304" pitchFamily="18" charset="0"/>
                <a:cs typeface="Times New Roman" panose="02020603050405020304" pitchFamily="18" charset="0"/>
              </a:rPr>
              <a:t>неповноцінних </a:t>
            </a:r>
            <a:r>
              <a:rPr lang="uk-UA" sz="2200" dirty="0">
                <a:solidFill>
                  <a:srgbClr val="000000"/>
                </a:solidFill>
                <a:latin typeface="Times New Roman" panose="02020603050405020304" pitchFamily="18" charset="0"/>
                <a:cs typeface="Times New Roman" panose="02020603050405020304" pitchFamily="18" charset="0"/>
              </a:rPr>
              <a:t>грошей. Проте й після цього вимога економічності грошей не була </a:t>
            </a:r>
            <a:r>
              <a:rPr lang="uk-UA" sz="2200" dirty="0" smtClean="0">
                <a:solidFill>
                  <a:srgbClr val="000000"/>
                </a:solidFill>
                <a:latin typeface="Times New Roman" panose="02020603050405020304" pitchFamily="18" charset="0"/>
                <a:cs typeface="Times New Roman" panose="02020603050405020304" pitchFamily="18" charset="0"/>
              </a:rPr>
              <a:t>знята</a:t>
            </a:r>
            <a:r>
              <a:rPr lang="uk-UA" sz="2200" dirty="0">
                <a:solidFill>
                  <a:srgbClr val="000000"/>
                </a:solidFill>
                <a:latin typeface="Times New Roman" panose="02020603050405020304" pitchFamily="18" charset="0"/>
                <a:cs typeface="Times New Roman" panose="02020603050405020304" pitchFamily="18" charset="0"/>
              </a:rPr>
              <a:t>. Виготовлення банкнот та неповноцінних монет потребує досить </a:t>
            </a:r>
            <a:r>
              <a:rPr lang="uk-UA" sz="2200" dirty="0" smtClean="0">
                <a:solidFill>
                  <a:srgbClr val="000000"/>
                </a:solidFill>
                <a:latin typeface="Times New Roman" panose="02020603050405020304" pitchFamily="18" charset="0"/>
                <a:cs typeface="Times New Roman" panose="02020603050405020304" pitchFamily="18" charset="0"/>
              </a:rPr>
              <a:t>значних витрат </a:t>
            </a:r>
            <a:r>
              <a:rPr lang="uk-UA" sz="2200" dirty="0">
                <a:solidFill>
                  <a:srgbClr val="000000"/>
                </a:solidFill>
                <a:latin typeface="Times New Roman" panose="02020603050405020304" pitchFamily="18" charset="0"/>
                <a:cs typeface="Times New Roman" panose="02020603050405020304" pitchFamily="18" charset="0"/>
              </a:rPr>
              <a:t>держави, у зв’язку з чим готівка в обороті поступово замінюється </a:t>
            </a:r>
            <a:r>
              <a:rPr lang="uk-UA" sz="2200" dirty="0" smtClean="0">
                <a:solidFill>
                  <a:srgbClr val="000000"/>
                </a:solidFill>
                <a:latin typeface="Times New Roman" panose="02020603050405020304" pitchFamily="18" charset="0"/>
                <a:cs typeface="Times New Roman" panose="02020603050405020304" pitchFamily="18" charset="0"/>
              </a:rPr>
              <a:t>депозитними </a:t>
            </a:r>
            <a:r>
              <a:rPr lang="uk-UA" sz="2200" dirty="0">
                <a:solidFill>
                  <a:srgbClr val="000000"/>
                </a:solidFill>
                <a:latin typeface="Times New Roman" panose="02020603050405020304" pitchFamily="18" charset="0"/>
                <a:cs typeface="Times New Roman" panose="02020603050405020304" pitchFamily="18" charset="0"/>
              </a:rPr>
              <a:t>грошима. Однак забезпечення обороту такими</a:t>
            </a:r>
          </a:p>
        </p:txBody>
      </p:sp>
    </p:spTree>
    <p:extLst>
      <p:ext uri="{BB962C8B-B14F-4D97-AF65-F5344CB8AC3E}">
        <p14:creationId xmlns:p14="http://schemas.microsoft.com/office/powerpoint/2010/main" val="1719583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грошима </a:t>
            </a:r>
            <a:r>
              <a:rPr lang="uk-UA" sz="2200" dirty="0">
                <a:solidFill>
                  <a:srgbClr val="000000"/>
                </a:solidFill>
                <a:latin typeface="Times New Roman" panose="02020603050405020304" pitchFamily="18" charset="0"/>
                <a:cs typeface="Times New Roman" panose="02020603050405020304" pitchFamily="18" charset="0"/>
              </a:rPr>
              <a:t>вимагає теж певних витрат (на ведення рахунків, здійснення платежів, організацію міжбанківських розрахунків тощо). Для скорочення цих витрат рух депозитних грошей стали здійснювати засобами електронних технологій</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Незважаючи на інтенсивне розширення сфери використання депозитних, у тому числі електронних, грошей, жодна з країн не може зовсім відмовитися від готівки. Тому вимога економічності грошей зберігає свою актуальність, а для України вона надзвичайно зросла.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Важливим способом забезпечення економічності готівки є </a:t>
            </a:r>
            <a:r>
              <a:rPr lang="uk-UA" sz="2200" i="1" dirty="0" err="1" smtClean="0">
                <a:solidFill>
                  <a:srgbClr val="000000"/>
                </a:solidFill>
                <a:latin typeface="Times New Roman" panose="02020603050405020304" pitchFamily="18" charset="0"/>
                <a:cs typeface="Times New Roman" panose="02020603050405020304" pitchFamily="18" charset="0"/>
              </a:rPr>
              <a:t>довгостроковість</a:t>
            </a:r>
            <a:r>
              <a:rPr lang="uk-UA" sz="2200" i="1"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її використання, яку можна вважати ще однією властивістю грошей. Цю властивість мали повноцінні гроші, а зараз повинні мати готівкові гроші. Говорити про цю властивість депозитних грошей немає підстав, оскільки вони не зношуються в обороті.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Щоб забезпечити довгострокове використання грошей, їх виготовляють з надміцного, зносостійкого паперу, а деякі купюри виготовляють не тільки з паперу, а й у вигляді монет. Так, в Україні в 1999 р. була випущена монета в одну гривню, що дещо скоротило витрати на друкування </a:t>
            </a:r>
            <a:r>
              <a:rPr lang="uk-UA" sz="2200" dirty="0" err="1" smtClean="0">
                <a:solidFill>
                  <a:srgbClr val="000000"/>
                </a:solidFill>
                <a:latin typeface="Times New Roman" panose="02020603050405020304" pitchFamily="18" charset="0"/>
                <a:cs typeface="Times New Roman" panose="02020603050405020304" pitchFamily="18" charset="0"/>
              </a:rPr>
              <a:t>одногривневих</a:t>
            </a:r>
            <a:r>
              <a:rPr lang="uk-UA" sz="2200" dirty="0" smtClean="0">
                <a:solidFill>
                  <a:srgbClr val="000000"/>
                </a:solidFill>
                <a:latin typeface="Times New Roman" panose="02020603050405020304" pitchFamily="18" charset="0"/>
                <a:cs typeface="Times New Roman" panose="02020603050405020304" pitchFamily="18" charset="0"/>
              </a:rPr>
              <a:t> купюр, які швидко зношуються і часто замінюються в обороті новими. Монета ж в одну гривню може обслуговувати оборот у десятки разів довше, ніж паперова купюра.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288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Однорідність</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грошей полягає у рівнозначності грошової одиниці з </a:t>
            </a:r>
            <a:r>
              <a:rPr lang="uk-UA" sz="2200" dirty="0" smtClean="0">
                <a:solidFill>
                  <a:srgbClr val="000000"/>
                </a:solidFill>
                <a:latin typeface="Times New Roman" panose="02020603050405020304" pitchFamily="18" charset="0"/>
                <a:cs typeface="Times New Roman" panose="02020603050405020304" pitchFamily="18" charset="0"/>
              </a:rPr>
              <a:t>усіх форм </a:t>
            </a:r>
            <a:r>
              <a:rPr lang="uk-UA" sz="2200" dirty="0">
                <a:solidFill>
                  <a:srgbClr val="000000"/>
                </a:solidFill>
                <a:latin typeface="Times New Roman" panose="02020603050405020304" pitchFamily="18" charset="0"/>
                <a:cs typeface="Times New Roman" panose="02020603050405020304" pitchFamily="18" charset="0"/>
              </a:rPr>
              <a:t>грошей, що є в обороті. Ця властивість вимагається від усіх форм грошей</a:t>
            </a:r>
            <a:r>
              <a:rPr lang="uk-UA" sz="2200" dirty="0" smtClean="0">
                <a:solidFill>
                  <a:srgbClr val="000000"/>
                </a:solidFill>
                <a:latin typeface="Times New Roman" panose="02020603050405020304" pitchFamily="18" charset="0"/>
                <a:cs typeface="Times New Roman" panose="02020603050405020304" pitchFamily="18" charset="0"/>
              </a:rPr>
              <a:t>, але </a:t>
            </a:r>
            <a:r>
              <a:rPr lang="uk-UA" sz="2200" dirty="0">
                <a:solidFill>
                  <a:srgbClr val="000000"/>
                </a:solidFill>
                <a:latin typeface="Times New Roman" panose="02020603050405020304" pitchFamily="18" charset="0"/>
                <a:cs typeface="Times New Roman" panose="02020603050405020304" pitchFamily="18" charset="0"/>
              </a:rPr>
              <a:t>не всі вони її забезпечують. Особливо гостро питання однорідності </a:t>
            </a:r>
            <a:r>
              <a:rPr lang="uk-UA" sz="2200" dirty="0" smtClean="0">
                <a:solidFill>
                  <a:srgbClr val="000000"/>
                </a:solidFill>
                <a:latin typeface="Times New Roman" panose="02020603050405020304" pitchFamily="18" charset="0"/>
                <a:cs typeface="Times New Roman" panose="02020603050405020304" pitchFamily="18" charset="0"/>
              </a:rPr>
              <a:t>вирішувалося</a:t>
            </a:r>
            <a:r>
              <a:rPr lang="uk-UA" sz="2200" dirty="0">
                <a:solidFill>
                  <a:srgbClr val="000000"/>
                </a:solidFill>
                <a:latin typeface="Times New Roman" panose="02020603050405020304" pitchFamily="18" charset="0"/>
                <a:cs typeface="Times New Roman" panose="02020603050405020304" pitchFamily="18" charset="0"/>
              </a:rPr>
              <a:t>, коли носієм грошей були звичайні товари (худоба, хутра, </a:t>
            </a:r>
            <a:r>
              <a:rPr lang="uk-UA" sz="2200" dirty="0" smtClean="0">
                <a:solidFill>
                  <a:srgbClr val="000000"/>
                </a:solidFill>
                <a:latin typeface="Times New Roman" panose="02020603050405020304" pitchFamily="18" charset="0"/>
                <a:cs typeface="Times New Roman" panose="02020603050405020304" pitchFamily="18" charset="0"/>
              </a:rPr>
              <a:t>дорогоцінності </a:t>
            </a:r>
            <a:r>
              <a:rPr lang="uk-UA" sz="2200" dirty="0">
                <a:solidFill>
                  <a:srgbClr val="000000"/>
                </a:solidFill>
                <a:latin typeface="Times New Roman" panose="02020603050405020304" pitchFamily="18" charset="0"/>
                <a:cs typeface="Times New Roman" panose="02020603050405020304" pitchFamily="18" charset="0"/>
              </a:rPr>
              <a:t>тощо), оскільки кожний екземпляр таких грошей істотно відрізнявся від </a:t>
            </a:r>
            <a:r>
              <a:rPr lang="uk-UA" sz="2200" dirty="0" smtClean="0">
                <a:solidFill>
                  <a:srgbClr val="000000"/>
                </a:solidFill>
                <a:latin typeface="Times New Roman" panose="02020603050405020304" pitchFamily="18" charset="0"/>
                <a:cs typeface="Times New Roman" panose="02020603050405020304" pitchFamily="18" charset="0"/>
              </a:rPr>
              <a:t>інших</a:t>
            </a:r>
            <a:r>
              <a:rPr lang="uk-UA" sz="2200" dirty="0">
                <a:solidFill>
                  <a:srgbClr val="000000"/>
                </a:solidFill>
                <a:latin typeface="Times New Roman" panose="02020603050405020304" pitchFamily="18" charset="0"/>
                <a:cs typeface="Times New Roman" panose="02020603050405020304" pitchFamily="18" charset="0"/>
              </a:rPr>
              <a:t>. Цей недолік товарних грошей був послаблений переходом до </a:t>
            </a:r>
            <a:r>
              <a:rPr lang="uk-UA" sz="2200" dirty="0" smtClean="0">
                <a:solidFill>
                  <a:srgbClr val="000000"/>
                </a:solidFill>
                <a:latin typeface="Times New Roman" panose="02020603050405020304" pitchFamily="18" charset="0"/>
                <a:cs typeface="Times New Roman" panose="02020603050405020304" pitchFamily="18" charset="0"/>
              </a:rPr>
              <a:t>золотих грошей</a:t>
            </a:r>
            <a:r>
              <a:rPr lang="uk-UA" sz="2200" dirty="0">
                <a:solidFill>
                  <a:srgbClr val="000000"/>
                </a:solidFill>
                <a:latin typeface="Times New Roman" panose="02020603050405020304" pitchFamily="18" charset="0"/>
                <a:cs typeface="Times New Roman" panose="02020603050405020304" pitchFamily="18" charset="0"/>
              </a:rPr>
              <a:t>. Золоті монети стали однорідними, </a:t>
            </a:r>
            <a:r>
              <a:rPr lang="uk-UA" sz="2200" dirty="0" err="1">
                <a:solidFill>
                  <a:srgbClr val="000000"/>
                </a:solidFill>
                <a:latin typeface="Times New Roman" panose="02020603050405020304" pitchFamily="18" charset="0"/>
                <a:cs typeface="Times New Roman" panose="02020603050405020304" pitchFamily="18" charset="0"/>
              </a:rPr>
              <a:t>взаємозамінюваними</a:t>
            </a:r>
            <a:r>
              <a:rPr lang="uk-UA" sz="2200" dirty="0">
                <a:solidFill>
                  <a:srgbClr val="000000"/>
                </a:solidFill>
                <a:latin typeface="Times New Roman" panose="02020603050405020304" pitchFamily="18" charset="0"/>
                <a:cs typeface="Times New Roman" panose="02020603050405020304" pitchFamily="18" charset="0"/>
              </a:rPr>
              <a:t>. Кількісно </a:t>
            </a:r>
            <a:r>
              <a:rPr lang="uk-UA" sz="2200" dirty="0" smtClean="0">
                <a:solidFill>
                  <a:srgbClr val="000000"/>
                </a:solidFill>
                <a:latin typeface="Times New Roman" panose="02020603050405020304" pitchFamily="18" charset="0"/>
                <a:cs typeface="Times New Roman" panose="02020603050405020304" pitchFamily="18" charset="0"/>
              </a:rPr>
              <a:t>однакова </a:t>
            </a:r>
            <a:r>
              <a:rPr lang="uk-UA" sz="2200" dirty="0">
                <a:solidFill>
                  <a:srgbClr val="000000"/>
                </a:solidFill>
                <a:latin typeface="Times New Roman" panose="02020603050405020304" pitchFamily="18" charset="0"/>
                <a:cs typeface="Times New Roman" panose="02020603050405020304" pitchFamily="18" charset="0"/>
              </a:rPr>
              <a:t>сума їх в усіх випадках представляла однакову цінність. Проте </a:t>
            </a:r>
            <a:r>
              <a:rPr lang="uk-UA" sz="2200" dirty="0" smtClean="0">
                <a:solidFill>
                  <a:srgbClr val="000000"/>
                </a:solidFill>
                <a:latin typeface="Times New Roman" panose="02020603050405020304" pitchFamily="18" charset="0"/>
                <a:cs typeface="Times New Roman" panose="02020603050405020304" pitchFamily="18" charset="0"/>
              </a:rPr>
              <a:t>однорідність </a:t>
            </a:r>
            <a:r>
              <a:rPr lang="uk-UA" sz="2200" dirty="0">
                <a:solidFill>
                  <a:srgbClr val="000000"/>
                </a:solidFill>
                <a:latin typeface="Times New Roman" panose="02020603050405020304" pitchFamily="18" charset="0"/>
                <a:cs typeface="Times New Roman" panose="02020603050405020304" pitchFamily="18" charset="0"/>
              </a:rPr>
              <a:t>і золотих грошей могла порушуватися, якщо поряд із золотою монетою </a:t>
            </a:r>
            <a:r>
              <a:rPr lang="uk-UA" sz="2200" dirty="0" smtClean="0">
                <a:solidFill>
                  <a:srgbClr val="000000"/>
                </a:solidFill>
                <a:latin typeface="Times New Roman" panose="02020603050405020304" pitchFamily="18" charset="0"/>
                <a:cs typeface="Times New Roman" panose="02020603050405020304" pitchFamily="18" charset="0"/>
              </a:rPr>
              <a:t>в обороті </a:t>
            </a:r>
            <a:r>
              <a:rPr lang="uk-UA" sz="2200" dirty="0">
                <a:solidFill>
                  <a:srgbClr val="000000"/>
                </a:solidFill>
                <a:latin typeface="Times New Roman" panose="02020603050405020304" pitchFamily="18" charset="0"/>
                <a:cs typeface="Times New Roman" panose="02020603050405020304" pitchFamily="18" charset="0"/>
              </a:rPr>
              <a:t>була срібна або золоті монети мали неоднакові частки домішок </a:t>
            </a:r>
            <a:r>
              <a:rPr lang="uk-UA" sz="2200" dirty="0" smtClean="0">
                <a:solidFill>
                  <a:srgbClr val="000000"/>
                </a:solidFill>
                <a:latin typeface="Times New Roman" panose="02020603050405020304" pitchFamily="18" charset="0"/>
                <a:cs typeface="Times New Roman" panose="02020603050405020304" pitchFamily="18" charset="0"/>
              </a:rPr>
              <a:t>неблагородних </a:t>
            </a:r>
            <a:r>
              <a:rPr lang="uk-UA" sz="2200" dirty="0">
                <a:solidFill>
                  <a:srgbClr val="000000"/>
                </a:solidFill>
                <a:latin typeface="Times New Roman" panose="02020603050405020304" pitchFamily="18" charset="0"/>
                <a:cs typeface="Times New Roman" panose="02020603050405020304" pitchFamily="18" charset="0"/>
              </a:rPr>
              <a:t>металів чи мали різний ступінь зношеності</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a:t>
            </a:r>
            <a:r>
              <a:rPr lang="uk-UA" sz="2200" dirty="0">
                <a:solidFill>
                  <a:srgbClr val="000000"/>
                </a:solidFill>
                <a:latin typeface="Times New Roman" panose="02020603050405020304" pitchFamily="18" charset="0"/>
                <a:cs typeface="Times New Roman" panose="02020603050405020304" pitchFamily="18" charset="0"/>
              </a:rPr>
              <a:t>усіх цих випадках учасники обороту намагалися притримати більш </a:t>
            </a:r>
            <a:r>
              <a:rPr lang="uk-UA" sz="2200" dirty="0" smtClean="0">
                <a:solidFill>
                  <a:srgbClr val="000000"/>
                </a:solidFill>
                <a:latin typeface="Times New Roman" panose="02020603050405020304" pitchFamily="18" charset="0"/>
                <a:cs typeface="Times New Roman" panose="02020603050405020304" pitchFamily="18" charset="0"/>
              </a:rPr>
              <a:t>якісні гроші </a:t>
            </a:r>
            <a:r>
              <a:rPr lang="uk-UA" sz="2200" dirty="0">
                <a:solidFill>
                  <a:srgbClr val="000000"/>
                </a:solidFill>
                <a:latin typeface="Times New Roman" panose="02020603050405020304" pitchFamily="18" charset="0"/>
                <a:cs typeface="Times New Roman" panose="02020603050405020304" pitchFamily="18" charset="0"/>
              </a:rPr>
              <a:t>і розплачувалися менш якісними, унаслідок чого гірші гроші витісняли </a:t>
            </a:r>
            <a:r>
              <a:rPr lang="uk-UA" sz="2200" dirty="0" smtClean="0">
                <a:solidFill>
                  <a:srgbClr val="000000"/>
                </a:solidFill>
                <a:latin typeface="Times New Roman" panose="02020603050405020304" pitchFamily="18" charset="0"/>
                <a:cs typeface="Times New Roman" panose="02020603050405020304" pitchFamily="18" charset="0"/>
              </a:rPr>
              <a:t>з обороту </a:t>
            </a:r>
            <a:r>
              <a:rPr lang="uk-UA" sz="2200" dirty="0">
                <a:solidFill>
                  <a:srgbClr val="000000"/>
                </a:solidFill>
                <a:latin typeface="Times New Roman" panose="02020603050405020304" pitchFamily="18" charset="0"/>
                <a:cs typeface="Times New Roman" panose="02020603050405020304" pitchFamily="18" charset="0"/>
              </a:rPr>
              <a:t>кращі. Ця тенденція відома в літературі як «Закон </a:t>
            </a:r>
            <a:r>
              <a:rPr lang="uk-UA" sz="2200" dirty="0" err="1">
                <a:solidFill>
                  <a:srgbClr val="000000"/>
                </a:solidFill>
                <a:latin typeface="Times New Roman" panose="02020603050405020304" pitchFamily="18" charset="0"/>
                <a:cs typeface="Times New Roman" panose="02020603050405020304" pitchFamily="18" charset="0"/>
              </a:rPr>
              <a:t>Грешема</a:t>
            </a:r>
            <a:r>
              <a:rPr lang="uk-UA" sz="2200" dirty="0">
                <a:solidFill>
                  <a:srgbClr val="000000"/>
                </a:solidFill>
                <a:latin typeface="Times New Roman" panose="02020603050405020304" pitchFamily="18" charset="0"/>
                <a:cs typeface="Times New Roman" panose="02020603050405020304" pitchFamily="18" charset="0"/>
              </a:rPr>
              <a:t>» (за </a:t>
            </a:r>
            <a:r>
              <a:rPr lang="uk-UA" sz="2200" dirty="0" smtClean="0">
                <a:solidFill>
                  <a:srgbClr val="000000"/>
                </a:solidFill>
                <a:latin typeface="Times New Roman" panose="02020603050405020304" pitchFamily="18" charset="0"/>
                <a:cs typeface="Times New Roman" panose="02020603050405020304" pitchFamily="18" charset="0"/>
              </a:rPr>
              <a:t>прізвищем </a:t>
            </a:r>
            <a:r>
              <a:rPr lang="uk-UA" sz="2200" dirty="0">
                <a:solidFill>
                  <a:srgbClr val="000000"/>
                </a:solidFill>
                <a:latin typeface="Times New Roman" panose="02020603050405020304" pitchFamily="18" charset="0"/>
                <a:cs typeface="Times New Roman" panose="02020603050405020304" pitchFamily="18" charset="0"/>
              </a:rPr>
              <a:t>англійського міністра фінансів Томаса </a:t>
            </a:r>
            <a:r>
              <a:rPr lang="uk-UA" sz="2200" dirty="0" err="1">
                <a:solidFill>
                  <a:srgbClr val="000000"/>
                </a:solidFill>
                <a:latin typeface="Times New Roman" panose="02020603050405020304" pitchFamily="18" charset="0"/>
                <a:cs typeface="Times New Roman" panose="02020603050405020304" pitchFamily="18" charset="0"/>
              </a:rPr>
              <a:t>Грешема</a:t>
            </a:r>
            <a:r>
              <a:rPr lang="uk-UA" sz="2200" dirty="0">
                <a:solidFill>
                  <a:srgbClr val="000000"/>
                </a:solidFill>
                <a:latin typeface="Times New Roman" panose="02020603050405020304" pitchFamily="18" charset="0"/>
                <a:cs typeface="Times New Roman" panose="02020603050405020304" pitchFamily="18" charset="0"/>
              </a:rPr>
              <a:t>, який жив у </a:t>
            </a:r>
            <a:r>
              <a:rPr lang="en-US" sz="2200" dirty="0">
                <a:solidFill>
                  <a:srgbClr val="000000"/>
                </a:solidFill>
                <a:latin typeface="Times New Roman" panose="02020603050405020304" pitchFamily="18" charset="0"/>
                <a:cs typeface="Times New Roman" panose="02020603050405020304" pitchFamily="18" charset="0"/>
              </a:rPr>
              <a:t>XVIII </a:t>
            </a:r>
            <a:r>
              <a:rPr lang="uk-UA" sz="2200" dirty="0">
                <a:solidFill>
                  <a:srgbClr val="000000"/>
                </a:solidFill>
                <a:latin typeface="Times New Roman" panose="02020603050405020304" pitchFamily="18" charset="0"/>
                <a:cs typeface="Times New Roman" panose="02020603050405020304" pitchFamily="18" charset="0"/>
              </a:rPr>
              <a:t>ст</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 </a:t>
            </a:r>
            <a:r>
              <a:rPr lang="uk-UA" sz="2200" dirty="0">
                <a:solidFill>
                  <a:srgbClr val="000000"/>
                </a:solidFill>
                <a:latin typeface="Times New Roman" panose="02020603050405020304" pitchFamily="18" charset="0"/>
                <a:cs typeface="Times New Roman" panose="02020603050405020304" pitchFamily="18" charset="0"/>
              </a:rPr>
              <a:t>переходом до неповноцінних грошей проблема однорідності їх не </a:t>
            </a:r>
            <a:r>
              <a:rPr lang="uk-UA" sz="2200" dirty="0" smtClean="0">
                <a:solidFill>
                  <a:srgbClr val="000000"/>
                </a:solidFill>
                <a:latin typeface="Times New Roman" panose="02020603050405020304" pitchFamily="18" charset="0"/>
                <a:cs typeface="Times New Roman" panose="02020603050405020304" pitchFamily="18" charset="0"/>
              </a:rPr>
              <a:t>була знята </a:t>
            </a:r>
            <a:r>
              <a:rPr lang="uk-UA" sz="2200" dirty="0">
                <a:solidFill>
                  <a:srgbClr val="000000"/>
                </a:solidFill>
                <a:latin typeface="Times New Roman" panose="02020603050405020304" pitchFamily="18" charset="0"/>
                <a:cs typeface="Times New Roman" panose="02020603050405020304" pitchFamily="18" charset="0"/>
              </a:rPr>
              <a:t>повністю, хоч на поверхні нібито всі такі гроші видаються однаковими</a:t>
            </a:r>
            <a:r>
              <a:rPr lang="uk-UA" sz="2200" dirty="0" smtClean="0">
                <a:solidFill>
                  <a:srgbClr val="000000"/>
                </a:solidFill>
                <a:latin typeface="Times New Roman" panose="02020603050405020304" pitchFamily="18" charset="0"/>
                <a:cs typeface="Times New Roman" panose="02020603050405020304" pitchFamily="18" charset="0"/>
              </a:rPr>
              <a:t>. Насправді </a:t>
            </a:r>
            <a:r>
              <a:rPr lang="uk-UA" sz="2200" dirty="0">
                <a:solidFill>
                  <a:srgbClr val="000000"/>
                </a:solidFill>
                <a:latin typeface="Times New Roman" panose="02020603050405020304" pitchFamily="18" charset="0"/>
                <a:cs typeface="Times New Roman" panose="02020603050405020304" pitchFamily="18" charset="0"/>
              </a:rPr>
              <a:t>окремі види грошей виявляються неоднорідними через різний </a:t>
            </a:r>
            <a:r>
              <a:rPr lang="uk-UA" sz="2200" dirty="0" smtClean="0">
                <a:solidFill>
                  <a:srgbClr val="000000"/>
                </a:solidFill>
                <a:latin typeface="Times New Roman" panose="02020603050405020304" pitchFamily="18" charset="0"/>
                <a:cs typeface="Times New Roman" panose="02020603050405020304" pitchFamily="18" charset="0"/>
              </a:rPr>
              <a:t>ступінь </a:t>
            </a:r>
            <a:r>
              <a:rPr lang="uk-UA" sz="2200" dirty="0">
                <a:solidFill>
                  <a:srgbClr val="000000"/>
                </a:solidFill>
                <a:latin typeface="Times New Roman" panose="02020603050405020304" pitchFamily="18" charset="0"/>
                <a:cs typeface="Times New Roman" panose="02020603050405020304" pitchFamily="18" charset="0"/>
              </a:rPr>
              <a:t>довіри до їх емітентів. </a:t>
            </a:r>
          </a:p>
        </p:txBody>
      </p:sp>
    </p:spTree>
    <p:extLst>
      <p:ext uri="{BB962C8B-B14F-4D97-AF65-F5344CB8AC3E}">
        <p14:creationId xmlns:p14="http://schemas.microsoft.com/office/powerpoint/2010/main" val="115690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Якщо довіра до центрального банку вища, ніж до комерційних, то економічні агенти віддаватимуть перевагу готівці, яку емітує центральний банк, перед депозитними грошима, за які відповідають комерційні банки.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Надійність депозитних грошей теж не однакова, оскільки кожний банк має свій рівень ліквідності і фінансової стабільності. Отже, при неповноцінних грошах виникає тенденція, протилежна «закону </a:t>
            </a:r>
            <a:r>
              <a:rPr lang="uk-UA" sz="2200" dirty="0" err="1" smtClean="0">
                <a:solidFill>
                  <a:srgbClr val="000000"/>
                </a:solidFill>
                <a:latin typeface="Times New Roman" panose="02020603050405020304" pitchFamily="18" charset="0"/>
                <a:cs typeface="Times New Roman" panose="02020603050405020304" pitchFamily="18" charset="0"/>
              </a:rPr>
              <a:t>Грешема</a:t>
            </a:r>
            <a:r>
              <a:rPr lang="uk-UA" sz="2200" dirty="0" smtClean="0">
                <a:solidFill>
                  <a:srgbClr val="000000"/>
                </a:solidFill>
                <a:latin typeface="Times New Roman" panose="02020603050405020304" pitchFamily="18" charset="0"/>
                <a:cs typeface="Times New Roman" panose="02020603050405020304" pitchFamily="18" charset="0"/>
              </a:rPr>
              <a:t>», що проявляється у витісненні гірших грошей кращими - безготівкових грошей готівкою, національних грошей, що знецінюються, іноземною вільно конвертованою валютою.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Гроші </a:t>
            </a:r>
            <a:r>
              <a:rPr lang="uk-UA" sz="2200" dirty="0">
                <a:solidFill>
                  <a:srgbClr val="000000"/>
                </a:solidFill>
                <a:latin typeface="Times New Roman" panose="02020603050405020304" pitchFamily="18" charset="0"/>
                <a:cs typeface="Times New Roman" panose="02020603050405020304" pitchFamily="18" charset="0"/>
              </a:rPr>
              <a:t>повинні мати і таку властивість, як </a:t>
            </a:r>
            <a:r>
              <a:rPr lang="uk-UA" sz="2200" i="1" dirty="0">
                <a:solidFill>
                  <a:srgbClr val="000000"/>
                </a:solidFill>
                <a:latin typeface="Times New Roman" panose="02020603050405020304" pitchFamily="18" charset="0"/>
                <a:cs typeface="Times New Roman" panose="02020603050405020304" pitchFamily="18" charset="0"/>
              </a:rPr>
              <a:t>подільність.</a:t>
            </a:r>
            <a:r>
              <a:rPr lang="uk-UA" sz="2200" dirty="0">
                <a:solidFill>
                  <a:srgbClr val="000000"/>
                </a:solidFill>
                <a:latin typeface="Times New Roman" panose="02020603050405020304" pitchFamily="18" charset="0"/>
                <a:cs typeface="Times New Roman" panose="02020603050405020304" pitchFamily="18" charset="0"/>
              </a:rPr>
              <a:t> Для здійснення </a:t>
            </a:r>
            <a:r>
              <a:rPr lang="uk-UA" sz="2200" dirty="0" smtClean="0">
                <a:solidFill>
                  <a:srgbClr val="000000"/>
                </a:solidFill>
                <a:latin typeface="Times New Roman" panose="02020603050405020304" pitchFamily="18" charset="0"/>
                <a:cs typeface="Times New Roman" panose="02020603050405020304" pitchFamily="18" charset="0"/>
              </a:rPr>
              <a:t>платежів </a:t>
            </a:r>
            <a:r>
              <a:rPr lang="uk-UA" sz="2200" dirty="0">
                <a:solidFill>
                  <a:srgbClr val="000000"/>
                </a:solidFill>
                <a:latin typeface="Times New Roman" panose="02020603050405020304" pitchFamily="18" charset="0"/>
                <a:cs typeface="Times New Roman" panose="02020603050405020304" pitchFamily="18" charset="0"/>
              </a:rPr>
              <a:t>швидко, без додаткових витрат, гроші повинні вільно ділитися на </a:t>
            </a:r>
            <a:r>
              <a:rPr lang="uk-UA" sz="2200" dirty="0" smtClean="0">
                <a:solidFill>
                  <a:srgbClr val="000000"/>
                </a:solidFill>
                <a:latin typeface="Times New Roman" panose="02020603050405020304" pitchFamily="18" charset="0"/>
                <a:cs typeface="Times New Roman" panose="02020603050405020304" pitchFamily="18" charset="0"/>
              </a:rPr>
              <a:t>будь-які частини</a:t>
            </a:r>
            <a:r>
              <a:rPr lang="uk-UA" sz="2200" dirty="0">
                <a:solidFill>
                  <a:srgbClr val="000000"/>
                </a:solidFill>
                <a:latin typeface="Times New Roman" panose="02020603050405020304" pitchFamily="18" charset="0"/>
                <a:cs typeface="Times New Roman" panose="02020603050405020304" pitchFamily="18" charset="0"/>
              </a:rPr>
              <a:t>. При такому діленні можна легко заплатити будь-яку суму, </a:t>
            </a:r>
            <a:r>
              <a:rPr lang="uk-UA" sz="2200" dirty="0" smtClean="0">
                <a:solidFill>
                  <a:srgbClr val="000000"/>
                </a:solidFill>
                <a:latin typeface="Times New Roman" panose="02020603050405020304" pitchFamily="18" charset="0"/>
                <a:cs typeface="Times New Roman" panose="02020603050405020304" pitchFamily="18" charset="0"/>
              </a:rPr>
              <a:t>одержати здачу </a:t>
            </a:r>
            <a:r>
              <a:rPr lang="uk-UA" sz="2200" dirty="0">
                <a:solidFill>
                  <a:srgbClr val="000000"/>
                </a:solidFill>
                <a:latin typeface="Times New Roman" panose="02020603050405020304" pitchFamily="18" charset="0"/>
                <a:cs typeface="Times New Roman" panose="02020603050405020304" pitchFamily="18" charset="0"/>
              </a:rPr>
              <a:t>тощо. Щоб забезпечити таку властивість, виготовляються гроші </a:t>
            </a:r>
            <a:r>
              <a:rPr lang="uk-UA" sz="2200" dirty="0" smtClean="0">
                <a:solidFill>
                  <a:srgbClr val="000000"/>
                </a:solidFill>
                <a:latin typeface="Times New Roman" panose="02020603050405020304" pitchFamily="18" charset="0"/>
                <a:cs typeface="Times New Roman" panose="02020603050405020304" pitchFamily="18" charset="0"/>
              </a:rPr>
              <a:t>різних номіналів - </a:t>
            </a:r>
            <a:r>
              <a:rPr lang="uk-UA" sz="2200" dirty="0">
                <a:solidFill>
                  <a:srgbClr val="000000"/>
                </a:solidFill>
                <a:latin typeface="Times New Roman" panose="02020603050405020304" pitchFamily="18" charset="0"/>
                <a:cs typeface="Times New Roman" panose="02020603050405020304" pitchFamily="18" charset="0"/>
              </a:rPr>
              <a:t>від малих до великих, а грошова одиниця ще ділиться на </a:t>
            </a:r>
            <a:r>
              <a:rPr lang="uk-UA" sz="2200" dirty="0" smtClean="0">
                <a:solidFill>
                  <a:srgbClr val="000000"/>
                </a:solidFill>
                <a:latin typeface="Times New Roman" panose="02020603050405020304" pitchFamily="18" charset="0"/>
                <a:cs typeface="Times New Roman" panose="02020603050405020304" pitchFamily="18" charset="0"/>
              </a:rPr>
              <a:t>кілька однакових </a:t>
            </a:r>
            <a:r>
              <a:rPr lang="uk-UA" sz="2200" dirty="0">
                <a:solidFill>
                  <a:srgbClr val="000000"/>
                </a:solidFill>
                <a:latin typeface="Times New Roman" panose="02020603050405020304" pitchFamily="18" charset="0"/>
                <a:cs typeface="Times New Roman" panose="02020603050405020304" pitchFamily="18" charset="0"/>
              </a:rPr>
              <a:t>частин, як правило на 100. На цій підставі випускаються </a:t>
            </a:r>
            <a:r>
              <a:rPr lang="uk-UA" sz="2200" dirty="0" smtClean="0">
                <a:solidFill>
                  <a:srgbClr val="000000"/>
                </a:solidFill>
                <a:latin typeface="Times New Roman" panose="02020603050405020304" pitchFamily="18" charset="0"/>
                <a:cs typeface="Times New Roman" panose="02020603050405020304" pitchFamily="18" charset="0"/>
              </a:rPr>
              <a:t>розмінні монети </a:t>
            </a:r>
            <a:r>
              <a:rPr lang="uk-UA" sz="2200" dirty="0">
                <a:solidFill>
                  <a:srgbClr val="000000"/>
                </a:solidFill>
                <a:latin typeface="Times New Roman" panose="02020603050405020304" pitchFamily="18" charset="0"/>
                <a:cs typeface="Times New Roman" panose="02020603050405020304" pitchFamily="18" charset="0"/>
              </a:rPr>
              <a:t>різних номіналів, що дає можливість при розрахунках розділити </a:t>
            </a:r>
            <a:r>
              <a:rPr lang="uk-UA" sz="2200" dirty="0" smtClean="0">
                <a:solidFill>
                  <a:srgbClr val="000000"/>
                </a:solidFill>
                <a:latin typeface="Times New Roman" panose="02020603050405020304" pitchFamily="18" charset="0"/>
                <a:cs typeface="Times New Roman" panose="02020603050405020304" pitchFamily="18" charset="0"/>
              </a:rPr>
              <a:t>грошову </a:t>
            </a:r>
            <a:r>
              <a:rPr lang="uk-UA" sz="2200" dirty="0">
                <a:solidFill>
                  <a:srgbClr val="000000"/>
                </a:solidFill>
                <a:latin typeface="Times New Roman" panose="02020603050405020304" pitchFamily="18" charset="0"/>
                <a:cs typeface="Times New Roman" panose="02020603050405020304" pitchFamily="18" charset="0"/>
              </a:rPr>
              <a:t>одиницю на будь-які частини.</a:t>
            </a:r>
          </a:p>
        </p:txBody>
      </p:sp>
    </p:spTree>
    <p:extLst>
      <p:ext uri="{BB962C8B-B14F-4D97-AF65-F5344CB8AC3E}">
        <p14:creationId xmlns:p14="http://schemas.microsoft.com/office/powerpoint/2010/main" val="1844052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Ще однією властивістю грошей є їх </a:t>
            </a:r>
            <a:r>
              <a:rPr lang="uk-UA" sz="2200" i="1" dirty="0" smtClean="0">
                <a:solidFill>
                  <a:srgbClr val="000000"/>
                </a:solidFill>
                <a:latin typeface="Times New Roman" panose="02020603050405020304" pitchFamily="18" charset="0"/>
                <a:cs typeface="Times New Roman" panose="02020603050405020304" pitchFamily="18" charset="0"/>
              </a:rPr>
              <a:t>портативність.</a:t>
            </a:r>
            <a:r>
              <a:rPr lang="uk-UA" sz="2200" dirty="0" smtClean="0">
                <a:solidFill>
                  <a:srgbClr val="000000"/>
                </a:solidFill>
                <a:latin typeface="Times New Roman" panose="02020603050405020304" pitchFamily="18" charset="0"/>
                <a:cs typeface="Times New Roman" panose="02020603050405020304" pitchFamily="18" charset="0"/>
              </a:rPr>
              <a:t> Вони мають бути такими, щоб їх легко було носити, зручно ними користуватися в повсякденному житті. З кожною новою формою, яку набували гроші в процесі історичного розвитку, їх портативність зростала. Високу портативність мають сучасні готівкові гроші - банкноти та розмінна монета. Проте на цьому не закінчився процес удосконалення портативності грошей. Чекова книжка, що забезпечує рух депозитних грошей, значно </a:t>
            </a:r>
            <a:r>
              <a:rPr lang="uk-UA" sz="2200" dirty="0" err="1" smtClean="0">
                <a:solidFill>
                  <a:srgbClr val="000000"/>
                </a:solidFill>
                <a:latin typeface="Times New Roman" panose="02020603050405020304" pitchFamily="18" charset="0"/>
                <a:cs typeface="Times New Roman" panose="02020603050405020304" pitchFamily="18" charset="0"/>
              </a:rPr>
              <a:t>портативніша</a:t>
            </a:r>
            <a:r>
              <a:rPr lang="uk-UA" sz="2200" dirty="0" smtClean="0">
                <a:solidFill>
                  <a:srgbClr val="000000"/>
                </a:solidFill>
                <a:latin typeface="Times New Roman" panose="02020603050405020304" pitchFamily="18" charset="0"/>
                <a:cs typeface="Times New Roman" panose="02020603050405020304" pitchFamily="18" charset="0"/>
              </a:rPr>
              <a:t>, ніж готівка. А пластикові картки, які використовуються для переведення грошей по каналах електронного зв’язку (електронні гроші), ще </a:t>
            </a:r>
            <a:r>
              <a:rPr lang="uk-UA" sz="2200" dirty="0" err="1" smtClean="0">
                <a:solidFill>
                  <a:srgbClr val="000000"/>
                </a:solidFill>
                <a:latin typeface="Times New Roman" panose="02020603050405020304" pitchFamily="18" charset="0"/>
                <a:cs typeface="Times New Roman" panose="02020603050405020304" pitchFamily="18" charset="0"/>
              </a:rPr>
              <a:t>портативніші</a:t>
            </a:r>
            <a:r>
              <a:rPr lang="uk-UA" sz="2200" dirty="0" smtClean="0">
                <a:solidFill>
                  <a:srgbClr val="000000"/>
                </a:solidFill>
                <a:latin typeface="Times New Roman" panose="02020603050405020304" pitchFamily="18" charset="0"/>
                <a:cs typeface="Times New Roman" panose="02020603050405020304" pitchFamily="18" charset="0"/>
              </a:rPr>
              <a:t>, ніж чекові книжки.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літературі трапляються посилання і на таку властивість грошей, як загальна прийнятність. Однак, це швидше за все головна ознака грошей, а не окрема якісна властивість. Якщо будь-яка форма грошей переставала прийматися у платежі, це означало, що вона переставала бути грошима взагалі, а не лише змінювала одну зі своїх властивостей. І навпаки, будь-який предмет, що висувався на роль грошей, успішно справлявся з нею лише за умови широкомасштабного приймання у платежі. А це ставало можливим, якщо даний предмет мав указані вище властивості сповна. Отже, прийнятність - це швидше за все результат формування у грошового носія певних властивостей, який свідчить про перетворення його в гроші, а не ще одна властивість.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88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повсякденного вжитку, а саме</a:t>
            </a:r>
            <a:r>
              <a:rPr lang="uk-UA" sz="2200" dirty="0" smtClean="0">
                <a:solidFill>
                  <a:srgbClr val="000000"/>
                </a:solidFill>
                <a:latin typeface="Times New Roman" panose="02020603050405020304" pitchFamily="18" charset="0"/>
                <a:cs typeface="Times New Roman" panose="02020603050405020304" pitchFamily="18" charset="0"/>
              </a:rPr>
              <a:t>: знаряддя </a:t>
            </a:r>
            <a:r>
              <a:rPr lang="uk-UA" sz="2200" dirty="0">
                <a:solidFill>
                  <a:srgbClr val="000000"/>
                </a:solidFill>
                <a:latin typeface="Times New Roman" panose="02020603050405020304" pitchFamily="18" charset="0"/>
                <a:cs typeface="Times New Roman" panose="02020603050405020304" pitchFamily="18" charset="0"/>
              </a:rPr>
              <a:t>праці, засоби для мисливства </a:t>
            </a:r>
            <a:r>
              <a:rPr lang="uk-UA" sz="2200" dirty="0" smtClean="0">
                <a:solidFill>
                  <a:srgbClr val="000000"/>
                </a:solidFill>
                <a:latin typeface="Times New Roman" panose="02020603050405020304" pitchFamily="18" charset="0"/>
                <a:cs typeface="Times New Roman" panose="02020603050405020304" pitchFamily="18" charset="0"/>
              </a:rPr>
              <a:t>і рибальства</a:t>
            </a:r>
            <a:r>
              <a:rPr lang="uk-UA" sz="2200" dirty="0">
                <a:solidFill>
                  <a:srgbClr val="000000"/>
                </a:solidFill>
                <a:latin typeface="Times New Roman" panose="02020603050405020304" pitchFamily="18" charset="0"/>
                <a:cs typeface="Times New Roman" panose="02020603050405020304" pitchFamily="18" charset="0"/>
              </a:rPr>
              <a:t>, що мали найважливіше значення для забезпечення </a:t>
            </a:r>
            <a:r>
              <a:rPr lang="uk-UA" sz="2200" dirty="0" smtClean="0">
                <a:solidFill>
                  <a:srgbClr val="000000"/>
                </a:solidFill>
                <a:latin typeface="Times New Roman" panose="02020603050405020304" pitchFamily="18" charset="0"/>
                <a:cs typeface="Times New Roman" panose="02020603050405020304" pitchFamily="18" charset="0"/>
              </a:rPr>
              <a:t>існування та </a:t>
            </a:r>
            <a:r>
              <a:rPr lang="uk-UA" sz="2200" dirty="0">
                <a:solidFill>
                  <a:srgbClr val="000000"/>
                </a:solidFill>
                <a:latin typeface="Times New Roman" panose="02020603050405020304" pitchFamily="18" charset="0"/>
                <a:cs typeface="Times New Roman" panose="02020603050405020304" pitchFamily="18" charset="0"/>
              </a:rPr>
              <a:t>виживання людей, різноманітні продукти харчування і, звичайно, </a:t>
            </a:r>
            <a:r>
              <a:rPr lang="uk-UA" sz="2200" dirty="0" smtClean="0">
                <a:solidFill>
                  <a:srgbClr val="000000"/>
                </a:solidFill>
                <a:latin typeface="Times New Roman" panose="02020603050405020304" pitchFamily="18" charset="0"/>
                <a:cs typeface="Times New Roman" panose="02020603050405020304" pitchFamily="18" charset="0"/>
              </a:rPr>
              <a:t>коштовності</a:t>
            </a:r>
            <a:r>
              <a:rPr lang="uk-UA" sz="2200" dirty="0">
                <a:solidFill>
                  <a:srgbClr val="000000"/>
                </a:solidFill>
                <a:latin typeface="Times New Roman" panose="02020603050405020304" pitchFamily="18" charset="0"/>
                <a:cs typeface="Times New Roman" panose="02020603050405020304" pitchFamily="18" charset="0"/>
              </a:rPr>
              <a:t>, які вже тоді користувалися попитом. Таким чином, </a:t>
            </a:r>
            <a:r>
              <a:rPr lang="uk-UA" sz="2200" dirty="0" smtClean="0">
                <a:solidFill>
                  <a:srgbClr val="000000"/>
                </a:solidFill>
                <a:latin typeface="Times New Roman" panose="02020603050405020304" pitchFamily="18" charset="0"/>
                <a:cs typeface="Times New Roman" panose="02020603050405020304" pitchFamily="18" charset="0"/>
              </a:rPr>
              <a:t>здійснюючи перший </a:t>
            </a:r>
            <a:r>
              <a:rPr lang="uk-UA" sz="2200" dirty="0">
                <a:solidFill>
                  <a:srgbClr val="000000"/>
                </a:solidFill>
                <a:latin typeface="Times New Roman" panose="02020603050405020304" pitchFamily="18" charset="0"/>
                <a:cs typeface="Times New Roman" panose="02020603050405020304" pitchFamily="18" charset="0"/>
              </a:rPr>
              <a:t>товарний обмін, людина вперше виступала суб’єктом </a:t>
            </a:r>
            <a:r>
              <a:rPr lang="uk-UA" sz="2200" dirty="0" smtClean="0">
                <a:solidFill>
                  <a:srgbClr val="000000"/>
                </a:solidFill>
                <a:latin typeface="Times New Roman" panose="02020603050405020304" pitchFamily="18" charset="0"/>
                <a:cs typeface="Times New Roman" panose="02020603050405020304" pitchFamily="18" charset="0"/>
              </a:rPr>
              <a:t>економічних відносин.</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доісторичні часи матеріальні потреби людей могли задовольнятися за рахунок самозабезпечення, але з розвитком матеріальної і духовної культури людські потреби почали суттєво зростати. У результаті поступово формувалися й мінові відносини – обмін продуктами праці як першими товарами.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перших етапах між общинами відбувався обмін надлишками товарів, який носив нерегулярний характер. Випадковими були й пропорції, за якими товари обмінювалися. Розвиток суспільного розподілу праці, виділення скотарства і землеробства в самостійні галузі сприяли розвитку товарних відносин. Надлишки продукції тваринництва вже не випадково, а регулярно починають обмінюватися на надлишки землеробської продукції.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цих умов виникає повна або розгорнута форма вартості, що змінює просту форму (дивись таблицю 1).</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882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 </a:t>
            </a:r>
            <a:r>
              <a:rPr lang="uk-UA" sz="2200" dirty="0">
                <a:solidFill>
                  <a:srgbClr val="000000"/>
                </a:solidFill>
                <a:latin typeface="Times New Roman" panose="02020603050405020304" pitchFamily="18" charset="0"/>
                <a:cs typeface="Times New Roman" panose="02020603050405020304" pitchFamily="18" charset="0"/>
              </a:rPr>
              <a:t>можна погодитися і з такою властивістю грошей, як обмеженість їх кількості. Це скоріше властивість грошової політики, а не самих грошей. Зате мають право на існування такі властивості, як транспортабельність, висока захищеність, </a:t>
            </a:r>
            <a:r>
              <a:rPr lang="uk-UA" sz="2200" dirty="0" err="1">
                <a:solidFill>
                  <a:srgbClr val="000000"/>
                </a:solidFill>
                <a:latin typeface="Times New Roman" panose="02020603050405020304" pitchFamily="18" charset="0"/>
                <a:cs typeface="Times New Roman" panose="02020603050405020304" pitchFamily="18" charset="0"/>
              </a:rPr>
              <a:t>упізнаваність</a:t>
            </a:r>
            <a:r>
              <a:rPr lang="uk-UA" sz="2200" dirty="0">
                <a:solidFill>
                  <a:srgbClr val="000000"/>
                </a:solidFill>
                <a:latin typeface="Times New Roman" panose="02020603050405020304" pitchFamily="18" charset="0"/>
                <a:cs typeface="Times New Roman" panose="02020603050405020304" pitchFamily="18" charset="0"/>
              </a:rPr>
              <a:t>, помітна відмінність купюр, анонімність та ін.</a:t>
            </a:r>
          </a:p>
        </p:txBody>
      </p:sp>
    </p:spTree>
    <p:extLst>
      <p:ext uri="{BB962C8B-B14F-4D97-AF65-F5344CB8AC3E}">
        <p14:creationId xmlns:p14="http://schemas.microsoft.com/office/powerpoint/2010/main" val="942302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1.	Александрова М.М., </a:t>
            </a:r>
            <a:r>
              <a:rPr lang="ru-RU" sz="2200" dirty="0" err="1">
                <a:solidFill>
                  <a:srgbClr val="000000"/>
                </a:solidFill>
                <a:latin typeface="Times New Roman" panose="02020603050405020304" pitchFamily="18" charset="0"/>
                <a:cs typeface="Times New Roman" panose="02020603050405020304" pitchFamily="18" charset="0"/>
              </a:rPr>
              <a:t>Кірейцев</a:t>
            </a:r>
            <a:r>
              <a:rPr lang="ru-RU" sz="2200" dirty="0">
                <a:solidFill>
                  <a:srgbClr val="000000"/>
                </a:solidFill>
                <a:latin typeface="Times New Roman" panose="02020603050405020304" pitchFamily="18" charset="0"/>
                <a:cs typeface="Times New Roman" panose="02020603050405020304" pitchFamily="18" charset="0"/>
              </a:rPr>
              <a:t> Г.Г., Маслова С.О.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Фінанси</a:t>
            </a:r>
            <a:r>
              <a:rPr lang="ru-RU" sz="2200" dirty="0">
                <a:solidFill>
                  <a:srgbClr val="000000"/>
                </a:solidFill>
                <a:latin typeface="Times New Roman" panose="02020603050405020304" pitchFamily="18" charset="0"/>
                <a:cs typeface="Times New Roman" panose="02020603050405020304" pitchFamily="18" charset="0"/>
              </a:rPr>
              <a:t>. Кредит: </a:t>
            </a:r>
            <a:r>
              <a:rPr lang="ru-RU" sz="2200" dirty="0" err="1">
                <a:solidFill>
                  <a:srgbClr val="000000"/>
                </a:solidFill>
                <a:latin typeface="Times New Roman" panose="02020603050405020304" pitchFamily="18" charset="0"/>
                <a:cs typeface="Times New Roman" panose="02020603050405020304" pitchFamily="18" charset="0"/>
              </a:rPr>
              <a:t>Навч</a:t>
            </a:r>
            <a:r>
              <a:rPr lang="ru-RU" sz="2200" dirty="0">
                <a:solidFill>
                  <a:srgbClr val="000000"/>
                </a:solidFill>
                <a:latin typeface="Times New Roman" panose="02020603050405020304" pitchFamily="18" charset="0"/>
                <a:cs typeface="Times New Roman" panose="02020603050405020304" pitchFamily="18" charset="0"/>
              </a:rPr>
              <a:t>.-метод. </a:t>
            </a:r>
            <a:r>
              <a:rPr lang="ru-RU" sz="2200" dirty="0" err="1">
                <a:solidFill>
                  <a:srgbClr val="000000"/>
                </a:solidFill>
                <a:latin typeface="Times New Roman" panose="02020603050405020304" pitchFamily="18" charset="0"/>
                <a:cs typeface="Times New Roman" panose="02020603050405020304" pitchFamily="18" charset="0"/>
              </a:rPr>
              <a:t>посібник</a:t>
            </a:r>
            <a:r>
              <a:rPr lang="ru-RU" sz="2200" dirty="0">
                <a:solidFill>
                  <a:srgbClr val="000000"/>
                </a:solidFill>
                <a:latin typeface="Times New Roman" panose="02020603050405020304" pitchFamily="18" charset="0"/>
                <a:cs typeface="Times New Roman" panose="02020603050405020304" pitchFamily="18" charset="0"/>
              </a:rPr>
              <a:t>. В 2-х ч.,Ч.1. Житомир: ЖІТІ, 2002. 224 с</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2.	Александрова М.М., Маслова С.О.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Фінанси</a:t>
            </a:r>
            <a:r>
              <a:rPr lang="ru-RU" sz="2200" dirty="0">
                <a:solidFill>
                  <a:srgbClr val="000000"/>
                </a:solidFill>
                <a:latin typeface="Times New Roman" panose="02020603050405020304" pitchFamily="18" charset="0"/>
                <a:cs typeface="Times New Roman" panose="02020603050405020304" pitchFamily="18" charset="0"/>
              </a:rPr>
              <a:t>. Кредит: </a:t>
            </a:r>
            <a:r>
              <a:rPr lang="ru-RU" sz="2200" dirty="0" err="1">
                <a:solidFill>
                  <a:srgbClr val="000000"/>
                </a:solidFill>
                <a:latin typeface="Times New Roman" panose="02020603050405020304" pitchFamily="18" charset="0"/>
                <a:cs typeface="Times New Roman" panose="02020603050405020304" pitchFamily="18" charset="0"/>
              </a:rPr>
              <a:t>Навч</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Посібник</a:t>
            </a:r>
            <a:r>
              <a:rPr lang="ru-RU" sz="2200" dirty="0">
                <a:solidFill>
                  <a:srgbClr val="000000"/>
                </a:solidFill>
                <a:latin typeface="Times New Roman" panose="02020603050405020304" pitchFamily="18" charset="0"/>
                <a:cs typeface="Times New Roman" panose="02020603050405020304" pitchFamily="18" charset="0"/>
              </a:rPr>
              <a:t> / За ред. Г.Г</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Кірейцева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 2-е вид., </a:t>
            </a:r>
            <a:r>
              <a:rPr lang="ru-RU" sz="2200" dirty="0" err="1">
                <a:solidFill>
                  <a:srgbClr val="000000"/>
                </a:solidFill>
                <a:latin typeface="Times New Roman" panose="02020603050405020304" pitchFamily="18" charset="0"/>
                <a:cs typeface="Times New Roman" panose="02020603050405020304" pitchFamily="18" charset="0"/>
              </a:rPr>
              <a:t>перероб</a:t>
            </a:r>
            <a:r>
              <a:rPr lang="ru-RU" sz="2200" dirty="0">
                <a:solidFill>
                  <a:srgbClr val="000000"/>
                </a:solidFill>
                <a:latin typeface="Times New Roman" panose="02020603050405020304" pitchFamily="18" charset="0"/>
                <a:cs typeface="Times New Roman" panose="02020603050405020304" pitchFamily="18" charset="0"/>
              </a:rPr>
              <a:t>. і доп. К.: ЦУЛ, 2002. 336 с.</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3.	</a:t>
            </a:r>
            <a:r>
              <a:rPr lang="ru-RU" sz="2200" dirty="0" err="1">
                <a:solidFill>
                  <a:srgbClr val="000000"/>
                </a:solidFill>
                <a:latin typeface="Times New Roman" panose="02020603050405020304" pitchFamily="18" charset="0"/>
                <a:cs typeface="Times New Roman" panose="02020603050405020304" pitchFamily="18" charset="0"/>
              </a:rPr>
              <a:t>Банківська</a:t>
            </a:r>
            <a:r>
              <a:rPr lang="ru-RU" sz="2200" dirty="0">
                <a:solidFill>
                  <a:srgbClr val="000000"/>
                </a:solidFill>
                <a:latin typeface="Times New Roman" panose="02020603050405020304" pitchFamily="18" charset="0"/>
                <a:cs typeface="Times New Roman" panose="02020603050405020304" pitchFamily="18" charset="0"/>
              </a:rPr>
              <a:t> система: </a:t>
            </a:r>
            <a:r>
              <a:rPr lang="ru-RU" sz="2200" dirty="0" err="1">
                <a:solidFill>
                  <a:srgbClr val="000000"/>
                </a:solidFill>
                <a:latin typeface="Times New Roman" panose="02020603050405020304" pitchFamily="18" charset="0"/>
                <a:cs typeface="Times New Roman" panose="02020603050405020304" pitchFamily="18" charset="0"/>
              </a:rPr>
              <a:t>навч</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a:t>
            </a:r>
            <a:r>
              <a:rPr lang="ru-RU" sz="2200" dirty="0">
                <a:solidFill>
                  <a:srgbClr val="000000"/>
                </a:solidFill>
                <a:latin typeface="Times New Roman" panose="02020603050405020304" pitchFamily="18" charset="0"/>
                <a:cs typeface="Times New Roman" panose="02020603050405020304" pitchFamily="18" charset="0"/>
              </a:rPr>
              <a:t>. / Л.І. Катан, Н.І. </a:t>
            </a:r>
            <a:r>
              <a:rPr lang="ru-RU" sz="2200" dirty="0" err="1">
                <a:solidFill>
                  <a:srgbClr val="000000"/>
                </a:solidFill>
                <a:latin typeface="Times New Roman" panose="02020603050405020304" pitchFamily="18" charset="0"/>
                <a:cs typeface="Times New Roman" panose="02020603050405020304" pitchFamily="18" charset="0"/>
              </a:rPr>
              <a:t>Демчук</a:t>
            </a:r>
            <a:r>
              <a:rPr lang="ru-RU" sz="2200" dirty="0">
                <a:solidFill>
                  <a:srgbClr val="000000"/>
                </a:solidFill>
                <a:latin typeface="Times New Roman" panose="02020603050405020304" pitchFamily="18" charset="0"/>
                <a:cs typeface="Times New Roman" panose="02020603050405020304" pitchFamily="18" charset="0"/>
              </a:rPr>
              <a:t>, В.Г. Бабенко, Левада, Т.О. </a:t>
            </a:r>
            <a:r>
              <a:rPr lang="ru-RU" sz="2200" dirty="0" err="1">
                <a:solidFill>
                  <a:srgbClr val="000000"/>
                </a:solidFill>
                <a:latin typeface="Times New Roman" panose="02020603050405020304" pitchFamily="18" charset="0"/>
                <a:cs typeface="Times New Roman" panose="02020603050405020304" pitchFamily="18" charset="0"/>
              </a:rPr>
              <a:t>Журавльова</a:t>
            </a:r>
            <a:r>
              <a:rPr lang="ru-RU" sz="2200" dirty="0">
                <a:solidFill>
                  <a:srgbClr val="000000"/>
                </a:solidFill>
                <a:latin typeface="Times New Roman" panose="02020603050405020304" pitchFamily="18" charset="0"/>
                <a:cs typeface="Times New Roman" panose="02020603050405020304" pitchFamily="18" charset="0"/>
              </a:rPr>
              <a:t>; за ред. І.М. </a:t>
            </a:r>
            <a:r>
              <a:rPr lang="ru-RU" sz="2200" dirty="0" err="1">
                <a:solidFill>
                  <a:srgbClr val="000000"/>
                </a:solidFill>
                <a:latin typeface="Times New Roman" panose="02020603050405020304" pitchFamily="18" charset="0"/>
                <a:cs typeface="Times New Roman" panose="02020603050405020304" pitchFamily="18" charset="0"/>
              </a:rPr>
              <a:t>Мазур</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Дніпро</a:t>
            </a:r>
            <a:r>
              <a:rPr lang="ru-RU" sz="2200" dirty="0">
                <a:solidFill>
                  <a:srgbClr val="000000"/>
                </a:solidFill>
                <a:latin typeface="Times New Roman" panose="02020603050405020304" pitchFamily="18" charset="0"/>
                <a:cs typeface="Times New Roman" panose="02020603050405020304" pitchFamily="18" charset="0"/>
              </a:rPr>
              <a:t>: Пороги, 2017. 444 с.</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4</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Банківська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система: </a:t>
            </a:r>
            <a:r>
              <a:rPr lang="ru-RU" sz="2200" dirty="0" err="1">
                <a:solidFill>
                  <a:srgbClr val="000000"/>
                </a:solidFill>
                <a:latin typeface="Times New Roman" panose="02020603050405020304" pitchFamily="18" charset="0"/>
                <a:cs typeface="Times New Roman" panose="02020603050405020304" pitchFamily="18" charset="0"/>
              </a:rPr>
              <a:t>навчальний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посібник</a:t>
            </a:r>
            <a:r>
              <a:rPr lang="ru-RU" sz="2200" dirty="0">
                <a:solidFill>
                  <a:srgbClr val="000000"/>
                </a:solidFill>
                <a:latin typeface="Times New Roman" panose="02020603050405020304" pitchFamily="18" charset="0"/>
                <a:cs typeface="Times New Roman" panose="02020603050405020304" pitchFamily="18" charset="0"/>
              </a:rPr>
              <a:t> / [Ситник Н.С., </a:t>
            </a:r>
            <a:r>
              <a:rPr lang="ru-RU" sz="2200" dirty="0" err="1">
                <a:solidFill>
                  <a:srgbClr val="000000"/>
                </a:solidFill>
                <a:latin typeface="Times New Roman" panose="02020603050405020304" pitchFamily="18" charset="0"/>
                <a:cs typeface="Times New Roman" panose="02020603050405020304" pitchFamily="18" charset="0"/>
              </a:rPr>
              <a:t>Стасишин</a:t>
            </a:r>
            <a:r>
              <a:rPr lang="ru-RU" sz="2200" dirty="0">
                <a:solidFill>
                  <a:srgbClr val="000000"/>
                </a:solidFill>
                <a:latin typeface="Times New Roman" panose="02020603050405020304" pitchFamily="18" charset="0"/>
                <a:cs typeface="Times New Roman" panose="02020603050405020304" pitchFamily="18" charset="0"/>
              </a:rPr>
              <a:t> А.В., </a:t>
            </a:r>
            <a:r>
              <a:rPr lang="ru-RU" sz="2200" dirty="0" err="1">
                <a:solidFill>
                  <a:srgbClr val="000000"/>
                </a:solidFill>
                <a:latin typeface="Times New Roman" panose="02020603050405020304" pitchFamily="18" charset="0"/>
                <a:cs typeface="Times New Roman" panose="02020603050405020304" pitchFamily="18" charset="0"/>
              </a:rPr>
              <a:t>Блащук-Девяткіна</a:t>
            </a:r>
            <a:r>
              <a:rPr lang="ru-RU" sz="2200" dirty="0">
                <a:solidFill>
                  <a:srgbClr val="000000"/>
                </a:solidFill>
                <a:latin typeface="Times New Roman" panose="02020603050405020304" pitchFamily="18" charset="0"/>
                <a:cs typeface="Times New Roman" panose="02020603050405020304" pitchFamily="18" charset="0"/>
              </a:rPr>
              <a:t> Н.З., </a:t>
            </a:r>
            <a:r>
              <a:rPr lang="ru-RU" sz="2200" dirty="0" err="1">
                <a:solidFill>
                  <a:srgbClr val="000000"/>
                </a:solidFill>
                <a:latin typeface="Times New Roman" panose="02020603050405020304" pitchFamily="18" charset="0"/>
                <a:cs typeface="Times New Roman" panose="02020603050405020304" pitchFamily="18" charset="0"/>
              </a:rPr>
              <a:t>Петик</a:t>
            </a:r>
            <a:r>
              <a:rPr lang="ru-RU" sz="2200" dirty="0">
                <a:solidFill>
                  <a:srgbClr val="000000"/>
                </a:solidFill>
                <a:latin typeface="Times New Roman" panose="02020603050405020304" pitchFamily="18" charset="0"/>
                <a:cs typeface="Times New Roman" panose="02020603050405020304" pitchFamily="18" charset="0"/>
              </a:rPr>
              <a:t> Л.О</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за </a:t>
            </a:r>
            <a:r>
              <a:rPr lang="ru-RU" sz="2200" dirty="0" err="1">
                <a:solidFill>
                  <a:srgbClr val="000000"/>
                </a:solidFill>
                <a:latin typeface="Times New Roman" panose="02020603050405020304" pitchFamily="18" charset="0"/>
                <a:cs typeface="Times New Roman" panose="02020603050405020304" pitchFamily="18" charset="0"/>
              </a:rPr>
              <a:t>заг</a:t>
            </a:r>
            <a:r>
              <a:rPr lang="ru-RU" sz="2200" dirty="0">
                <a:solidFill>
                  <a:srgbClr val="000000"/>
                </a:solidFill>
                <a:latin typeface="Times New Roman" panose="02020603050405020304" pitchFamily="18" charset="0"/>
                <a:cs typeface="Times New Roman" panose="02020603050405020304" pitchFamily="18" charset="0"/>
              </a:rPr>
              <a:t>. ред. Н. С. </a:t>
            </a:r>
            <a:r>
              <a:rPr lang="ru-RU" sz="2200">
                <a:solidFill>
                  <a:srgbClr val="000000"/>
                </a:solidFill>
                <a:latin typeface="Times New Roman" panose="02020603050405020304" pitchFamily="18" charset="0"/>
                <a:cs typeface="Times New Roman" panose="02020603050405020304" pitchFamily="18" charset="0"/>
              </a:rPr>
              <a:t>Ситник</a:t>
            </a:r>
            <a:r>
              <a:rPr lang="ru-RU" sz="220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Львів</a:t>
            </a:r>
            <a:r>
              <a:rPr lang="ru-RU" sz="2200" dirty="0">
                <a:solidFill>
                  <a:srgbClr val="000000"/>
                </a:solidFill>
                <a:latin typeface="Times New Roman" panose="02020603050405020304" pitchFamily="18" charset="0"/>
                <a:cs typeface="Times New Roman" panose="02020603050405020304" pitchFamily="18" charset="0"/>
              </a:rPr>
              <a:t>: ЛНУ </a:t>
            </a:r>
            <a:r>
              <a:rPr lang="ru-RU" sz="2200" dirty="0" err="1">
                <a:solidFill>
                  <a:srgbClr val="000000"/>
                </a:solidFill>
                <a:latin typeface="Times New Roman" panose="02020603050405020304" pitchFamily="18" charset="0"/>
                <a:cs typeface="Times New Roman" panose="02020603050405020304" pitchFamily="18" charset="0"/>
              </a:rPr>
              <a:t>імені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Івана</a:t>
            </a:r>
            <a:r>
              <a:rPr lang="ru-RU" sz="2200" dirty="0">
                <a:solidFill>
                  <a:srgbClr val="000000"/>
                </a:solidFill>
                <a:latin typeface="Times New Roman" panose="02020603050405020304" pitchFamily="18" charset="0"/>
                <a:cs typeface="Times New Roman" panose="02020603050405020304" pitchFamily="18" charset="0"/>
              </a:rPr>
              <a:t> Франка, 2020. 580 с</a:t>
            </a:r>
            <a:r>
              <a:rPr lang="ru-RU"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5. </a:t>
            </a:r>
            <a:r>
              <a:rPr lang="ru-RU" sz="2200" dirty="0" err="1" smtClean="0">
                <a:solidFill>
                  <a:srgbClr val="000000"/>
                </a:solidFill>
                <a:latin typeface="Times New Roman" panose="02020603050405020304" pitchFamily="18" charset="0"/>
                <a:cs typeface="Times New Roman" panose="02020603050405020304" pitchFamily="18" charset="0"/>
              </a:rPr>
              <a:t>Гроші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 кредит: </a:t>
            </a:r>
            <a:r>
              <a:rPr lang="ru-RU" sz="2200" dirty="0" err="1">
                <a:solidFill>
                  <a:srgbClr val="000000"/>
                </a:solidFill>
                <a:latin typeface="Times New Roman" panose="02020603050405020304" pitchFamily="18" charset="0"/>
                <a:cs typeface="Times New Roman" panose="02020603050405020304" pitchFamily="18" charset="0"/>
              </a:rPr>
              <a:t>підручник</a:t>
            </a:r>
            <a:r>
              <a:rPr lang="ru-RU" sz="2200" dirty="0">
                <a:solidFill>
                  <a:srgbClr val="000000"/>
                </a:solidFill>
                <a:latin typeface="Times New Roman" panose="02020603050405020304" pitchFamily="18" charset="0"/>
                <a:cs typeface="Times New Roman" panose="02020603050405020304" pitchFamily="18" charset="0"/>
              </a:rPr>
              <a:t> / [М.І. </a:t>
            </a:r>
            <a:r>
              <a:rPr lang="ru-RU" sz="2200" dirty="0" err="1">
                <a:solidFill>
                  <a:srgbClr val="000000"/>
                </a:solidFill>
                <a:latin typeface="Times New Roman" panose="02020603050405020304" pitchFamily="18" charset="0"/>
                <a:cs typeface="Times New Roman" panose="02020603050405020304" pitchFamily="18" charset="0"/>
              </a:rPr>
              <a:t>Савлук</a:t>
            </a:r>
            <a:r>
              <a:rPr lang="ru-RU" sz="2200" dirty="0">
                <a:solidFill>
                  <a:srgbClr val="000000"/>
                </a:solidFill>
                <a:latin typeface="Times New Roman" panose="02020603050405020304" pitchFamily="18" charset="0"/>
                <a:cs typeface="Times New Roman" panose="02020603050405020304" pitchFamily="18" charset="0"/>
              </a:rPr>
              <a:t>, А.М. Мороз, І.М. </a:t>
            </a:r>
            <a:r>
              <a:rPr lang="ru-RU" sz="2200" dirty="0" err="1">
                <a:solidFill>
                  <a:srgbClr val="000000"/>
                </a:solidFill>
                <a:latin typeface="Times New Roman" panose="02020603050405020304" pitchFamily="18" charset="0"/>
                <a:cs typeface="Times New Roman" panose="02020603050405020304" pitchFamily="18" charset="0"/>
              </a:rPr>
              <a:t>Лазепко</a:t>
            </a:r>
            <a:r>
              <a:rPr lang="ru-RU" sz="2200" dirty="0">
                <a:solidFill>
                  <a:srgbClr val="000000"/>
                </a:solidFill>
                <a:latin typeface="Times New Roman" panose="02020603050405020304" pitchFamily="18" charset="0"/>
                <a:cs typeface="Times New Roman" panose="02020603050405020304" pitchFamily="18" charset="0"/>
              </a:rPr>
              <a:t> та 86 </a:t>
            </a:r>
            <a:r>
              <a:rPr lang="ru-RU" sz="2200" dirty="0" err="1">
                <a:solidFill>
                  <a:srgbClr val="000000"/>
                </a:solidFill>
                <a:latin typeface="Times New Roman" panose="02020603050405020304" pitchFamily="18" charset="0"/>
                <a:cs typeface="Times New Roman" panose="02020603050405020304" pitchFamily="18" charset="0"/>
              </a:rPr>
              <a:t>ін</a:t>
            </a:r>
            <a:r>
              <a:rPr lang="ru-RU" sz="2200" dirty="0">
                <a:solidFill>
                  <a:srgbClr val="000000"/>
                </a:solidFill>
                <a:latin typeface="Times New Roman" panose="02020603050405020304" pitchFamily="18" charset="0"/>
                <a:cs typeface="Times New Roman" panose="02020603050405020304" pitchFamily="18" charset="0"/>
              </a:rPr>
              <a:t>.]; за наук. ред. М.І. </a:t>
            </a:r>
            <a:r>
              <a:rPr lang="ru-RU" sz="2200" dirty="0" err="1">
                <a:solidFill>
                  <a:srgbClr val="000000"/>
                </a:solidFill>
                <a:latin typeface="Times New Roman" panose="02020603050405020304" pitchFamily="18" charset="0"/>
                <a:cs typeface="Times New Roman" panose="02020603050405020304" pitchFamily="18" charset="0"/>
              </a:rPr>
              <a:t>Савлука</a:t>
            </a:r>
            <a:r>
              <a:rPr lang="ru-RU" sz="2200" dirty="0">
                <a:solidFill>
                  <a:srgbClr val="000000"/>
                </a:solidFill>
                <a:latin typeface="Times New Roman" panose="02020603050405020304" pitchFamily="18" charset="0"/>
                <a:cs typeface="Times New Roman" panose="02020603050405020304" pitchFamily="18" charset="0"/>
              </a:rPr>
              <a:t>. 6-те вид., </a:t>
            </a:r>
            <a:r>
              <a:rPr lang="ru-RU" sz="2200" dirty="0" err="1">
                <a:solidFill>
                  <a:srgbClr val="000000"/>
                </a:solidFill>
                <a:latin typeface="Times New Roman" panose="02020603050405020304" pitchFamily="18" charset="0"/>
                <a:cs typeface="Times New Roman" panose="02020603050405020304" pitchFamily="18" charset="0"/>
              </a:rPr>
              <a:t>перероб</a:t>
            </a:r>
            <a:r>
              <a:rPr lang="ru-RU" sz="2200" dirty="0">
                <a:solidFill>
                  <a:srgbClr val="000000"/>
                </a:solidFill>
                <a:latin typeface="Times New Roman" panose="02020603050405020304" pitchFamily="18" charset="0"/>
                <a:cs typeface="Times New Roman" panose="02020603050405020304" pitchFamily="18" charset="0"/>
              </a:rPr>
              <a:t>. і доп. К.: КНЕУ, 2011. 589, [3] с</a:t>
            </a:r>
            <a:r>
              <a:rPr lang="ru-RU"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6. </a:t>
            </a:r>
            <a:r>
              <a:rPr lang="ru-RU" sz="2200" dirty="0" err="1" smtClean="0">
                <a:solidFill>
                  <a:srgbClr val="000000"/>
                </a:solidFill>
                <a:latin typeface="Times New Roman" panose="02020603050405020304" pitchFamily="18" charset="0"/>
                <a:cs typeface="Times New Roman" panose="02020603050405020304" pitchFamily="18" charset="0"/>
              </a:rPr>
              <a:t>Монетарна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політика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Національного</a:t>
            </a:r>
            <a:r>
              <a:rPr lang="ru-RU" sz="2200" dirty="0" smtClean="0">
                <a:solidFill>
                  <a:srgbClr val="000000"/>
                </a:solidFill>
                <a:latin typeface="Times New Roman" panose="02020603050405020304" pitchFamily="18" charset="0"/>
                <a:cs typeface="Times New Roman" panose="02020603050405020304" pitchFamily="18" charset="0"/>
              </a:rPr>
              <a:t> банку </a:t>
            </a:r>
            <a:r>
              <a:rPr lang="ru-RU" sz="2200" dirty="0" err="1" smtClean="0">
                <a:solidFill>
                  <a:srgbClr val="000000"/>
                </a:solidFill>
                <a:latin typeface="Times New Roman" panose="02020603050405020304" pitchFamily="18" charset="0"/>
                <a:cs typeface="Times New Roman" panose="02020603050405020304" pitchFamily="18" charset="0"/>
              </a:rPr>
              <a:t>України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сучасний</a:t>
            </a:r>
            <a:r>
              <a:rPr lang="ru-RU" sz="2200" dirty="0" smtClean="0">
                <a:solidFill>
                  <a:srgbClr val="000000"/>
                </a:solidFill>
                <a:latin typeface="Times New Roman" panose="02020603050405020304" pitchFamily="18" charset="0"/>
                <a:cs typeface="Times New Roman" panose="02020603050405020304" pitchFamily="18" charset="0"/>
              </a:rPr>
              <a:t> стан та </a:t>
            </a:r>
            <a:r>
              <a:rPr lang="ru-RU" sz="2200" dirty="0" err="1" smtClean="0">
                <a:solidFill>
                  <a:srgbClr val="000000"/>
                </a:solidFill>
                <a:latin typeface="Times New Roman" panose="02020603050405020304" pitchFamily="18" charset="0"/>
                <a:cs typeface="Times New Roman" panose="02020603050405020304" pitchFamily="18" charset="0"/>
              </a:rPr>
              <a:t>перспективи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змін</a:t>
            </a:r>
            <a:r>
              <a:rPr lang="ru-RU" sz="2200" dirty="0" smtClean="0">
                <a:solidFill>
                  <a:srgbClr val="000000"/>
                </a:solidFill>
                <a:latin typeface="Times New Roman" panose="02020603050405020304" pitchFamily="18" charset="0"/>
                <a:cs typeface="Times New Roman" panose="02020603050405020304" pitchFamily="18" charset="0"/>
              </a:rPr>
              <a:t> / За ред. В.С. Стельмаха. К.: Центр </a:t>
            </a:r>
            <a:r>
              <a:rPr lang="ru-RU" sz="2200" dirty="0" err="1" smtClean="0">
                <a:solidFill>
                  <a:srgbClr val="000000"/>
                </a:solidFill>
                <a:latin typeface="Times New Roman" panose="02020603050405020304" pitchFamily="18" charset="0"/>
                <a:cs typeface="Times New Roman" panose="02020603050405020304" pitchFamily="18" charset="0"/>
              </a:rPr>
              <a:t>наукових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досліджень</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Національного</a:t>
            </a:r>
            <a:r>
              <a:rPr lang="ru-RU" sz="2200" dirty="0">
                <a:solidFill>
                  <a:srgbClr val="000000"/>
                </a:solidFill>
                <a:latin typeface="Times New Roman" panose="02020603050405020304" pitchFamily="18" charset="0"/>
                <a:cs typeface="Times New Roman" panose="02020603050405020304" pitchFamily="18" charset="0"/>
              </a:rPr>
              <a:t> банку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УБС НБУ, 2009. </a:t>
            </a:r>
            <a:r>
              <a:rPr lang="ru-RU" sz="2200" dirty="0" smtClean="0">
                <a:solidFill>
                  <a:srgbClr val="000000"/>
                </a:solidFill>
                <a:latin typeface="Times New Roman" panose="02020603050405020304" pitchFamily="18" charset="0"/>
                <a:cs typeface="Times New Roman" panose="02020603050405020304" pitchFamily="18" charset="0"/>
              </a:rPr>
              <a:t>404 </a:t>
            </a:r>
            <a:r>
              <a:rPr lang="ru-RU" sz="2200" dirty="0">
                <a:solidFill>
                  <a:srgbClr val="000000"/>
                </a:solidFill>
                <a:latin typeface="Times New Roman" panose="02020603050405020304" pitchFamily="18" charset="0"/>
                <a:cs typeface="Times New Roman" panose="02020603050405020304" pitchFamily="18" charset="0"/>
              </a:rPr>
              <a:t>с.</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1</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751470" y="561315"/>
            <a:ext cx="8325037" cy="5694629"/>
          </a:xfrm>
          <a:prstGeom prst="rect">
            <a:avLst/>
          </a:prstGeom>
        </p:spPr>
      </p:pic>
    </p:spTree>
    <p:extLst>
      <p:ext uri="{BB962C8B-B14F-4D97-AF65-F5344CB8AC3E}">
        <p14:creationId xmlns:p14="http://schemas.microsoft.com/office/powerpoint/2010/main" val="370233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За цієї форми вартості тварини, наприклад, </a:t>
            </a:r>
            <a:r>
              <a:rPr lang="uk-UA" sz="2200" dirty="0" smtClean="0">
                <a:solidFill>
                  <a:srgbClr val="000000"/>
                </a:solidFill>
                <a:latin typeface="Times New Roman" panose="02020603050405020304" pitchFamily="18" charset="0"/>
                <a:cs typeface="Times New Roman" panose="02020603050405020304" pitchFamily="18" charset="0"/>
              </a:rPr>
              <a:t>систематично обмінювалися </a:t>
            </a:r>
            <a:r>
              <a:rPr lang="uk-UA" sz="2200" dirty="0">
                <a:solidFill>
                  <a:srgbClr val="000000"/>
                </a:solidFill>
                <a:latin typeface="Times New Roman" panose="02020603050405020304" pitchFamily="18" charset="0"/>
                <a:cs typeface="Times New Roman" panose="02020603050405020304" pitchFamily="18" charset="0"/>
              </a:rPr>
              <a:t>на інші товари – зерно, одяг тощо. За умови </a:t>
            </a:r>
            <a:r>
              <a:rPr lang="uk-UA" sz="2200" dirty="0" smtClean="0">
                <a:solidFill>
                  <a:srgbClr val="000000"/>
                </a:solidFill>
                <a:latin typeface="Times New Roman" panose="02020603050405020304" pitchFamily="18" charset="0"/>
                <a:cs typeface="Times New Roman" panose="02020603050405020304" pitchFamily="18" charset="0"/>
              </a:rPr>
              <a:t>регулярного обміну </a:t>
            </a:r>
            <a:r>
              <a:rPr lang="uk-UA" sz="2200" dirty="0">
                <a:solidFill>
                  <a:srgbClr val="000000"/>
                </a:solidFill>
                <a:latin typeface="Times New Roman" panose="02020603050405020304" pitchFamily="18" charset="0"/>
                <a:cs typeface="Times New Roman" panose="02020603050405020304" pitchFamily="18" charset="0"/>
              </a:rPr>
              <a:t>мінові пропорції стають стійкішими, обмін полегшується. </a:t>
            </a:r>
            <a:r>
              <a:rPr lang="uk-UA" sz="2200" dirty="0" smtClean="0">
                <a:solidFill>
                  <a:srgbClr val="000000"/>
                </a:solidFill>
                <a:latin typeface="Times New Roman" panose="02020603050405020304" pitchFamily="18" charset="0"/>
                <a:cs typeface="Times New Roman" panose="02020603050405020304" pitchFamily="18" charset="0"/>
              </a:rPr>
              <a:t>Але оскільки </a:t>
            </a:r>
            <a:r>
              <a:rPr lang="uk-UA" sz="2200" dirty="0">
                <a:solidFill>
                  <a:srgbClr val="000000"/>
                </a:solidFill>
                <a:latin typeface="Times New Roman" panose="02020603050405020304" pitchFamily="18" charset="0"/>
                <a:cs typeface="Times New Roman" panose="02020603050405020304" pitchFamily="18" charset="0"/>
              </a:rPr>
              <a:t>товар безпосередньо обмінюється на інший, а обмін між </a:t>
            </a:r>
            <a:r>
              <a:rPr lang="uk-UA" sz="2200" dirty="0" smtClean="0">
                <a:solidFill>
                  <a:srgbClr val="000000"/>
                </a:solidFill>
                <a:latin typeface="Times New Roman" panose="02020603050405020304" pitchFamily="18" charset="0"/>
                <a:cs typeface="Times New Roman" panose="02020603050405020304" pitchFamily="18" charset="0"/>
              </a:rPr>
              <a:t>общинами </a:t>
            </a:r>
            <a:r>
              <a:rPr lang="uk-UA" sz="2200" dirty="0">
                <a:solidFill>
                  <a:srgbClr val="000000"/>
                </a:solidFill>
                <a:latin typeface="Times New Roman" panose="02020603050405020304" pitchFamily="18" charset="0"/>
                <a:cs typeface="Times New Roman" panose="02020603050405020304" pitchFamily="18" charset="0"/>
              </a:rPr>
              <a:t>з розпадом первісного ладу змінюється на обмін між індивідами, то </a:t>
            </a:r>
            <a:r>
              <a:rPr lang="uk-UA" sz="2200" dirty="0" smtClean="0">
                <a:solidFill>
                  <a:srgbClr val="000000"/>
                </a:solidFill>
                <a:latin typeface="Times New Roman" panose="02020603050405020304" pitchFamily="18" charset="0"/>
                <a:cs typeface="Times New Roman" panose="02020603050405020304" pitchFamily="18" charset="0"/>
              </a:rPr>
              <a:t>в останніх </a:t>
            </a:r>
            <a:r>
              <a:rPr lang="uk-UA" sz="2200" dirty="0">
                <a:solidFill>
                  <a:srgbClr val="000000"/>
                </a:solidFill>
                <a:latin typeface="Times New Roman" panose="02020603050405020304" pitchFamily="18" charset="0"/>
                <a:cs typeface="Times New Roman" panose="02020603050405020304" pitchFamily="18" charset="0"/>
              </a:rPr>
              <a:t>виникали певні труднощі. Так, власник худоби міг придбати </a:t>
            </a:r>
            <a:r>
              <a:rPr lang="uk-UA" sz="2200" dirty="0" smtClean="0">
                <a:solidFill>
                  <a:srgbClr val="000000"/>
                </a:solidFill>
                <a:latin typeface="Times New Roman" panose="02020603050405020304" pitchFamily="18" charset="0"/>
                <a:cs typeface="Times New Roman" panose="02020603050405020304" pitchFamily="18" charset="0"/>
              </a:rPr>
              <a:t>зерно </a:t>
            </a:r>
            <a:r>
              <a:rPr lang="uk-UA" sz="2200" dirty="0">
                <a:solidFill>
                  <a:srgbClr val="000000"/>
                </a:solidFill>
                <a:latin typeface="Times New Roman" panose="02020603050405020304" pitchFamily="18" charset="0"/>
                <a:cs typeface="Times New Roman" panose="02020603050405020304" pitchFamily="18" charset="0"/>
              </a:rPr>
              <a:t>лише тоді, коли худоба не була йому потрібна. Також за цієї форми </a:t>
            </a:r>
            <a:r>
              <a:rPr lang="uk-UA" sz="2200" dirty="0" smtClean="0">
                <a:solidFill>
                  <a:srgbClr val="000000"/>
                </a:solidFill>
                <a:latin typeface="Times New Roman" panose="02020603050405020304" pitchFamily="18" charset="0"/>
                <a:cs typeface="Times New Roman" panose="02020603050405020304" pitchFamily="18" charset="0"/>
              </a:rPr>
              <a:t>вартості </a:t>
            </a:r>
            <a:r>
              <a:rPr lang="uk-UA" sz="2200" dirty="0">
                <a:solidFill>
                  <a:srgbClr val="000000"/>
                </a:solidFill>
                <a:latin typeface="Times New Roman" panose="02020603050405020304" pitchFamily="18" charset="0"/>
                <a:cs typeface="Times New Roman" panose="02020603050405020304" pitchFamily="18" charset="0"/>
              </a:rPr>
              <a:t>самі обміни були дуже ускладнені тим, що певний товар </a:t>
            </a:r>
            <a:r>
              <a:rPr lang="uk-UA" sz="2200" dirty="0" smtClean="0">
                <a:solidFill>
                  <a:srgbClr val="000000"/>
                </a:solidFill>
                <a:latin typeface="Times New Roman" panose="02020603050405020304" pitchFamily="18" charset="0"/>
                <a:cs typeface="Times New Roman" panose="02020603050405020304" pitchFamily="18" charset="0"/>
              </a:rPr>
              <a:t>виражав свою </a:t>
            </a:r>
            <a:r>
              <a:rPr lang="uk-UA" sz="2200" dirty="0">
                <a:solidFill>
                  <a:srgbClr val="000000"/>
                </a:solidFill>
                <a:latin typeface="Times New Roman" panose="02020603050405020304" pitchFamily="18" charset="0"/>
                <a:cs typeface="Times New Roman" panose="02020603050405020304" pitchFamily="18" charset="0"/>
              </a:rPr>
              <a:t>вартість у споживній вартості безлічі товарів, що, у свою чергу</a:t>
            </a:r>
            <a:r>
              <a:rPr lang="uk-UA" sz="2200" dirty="0" smtClean="0">
                <a:solidFill>
                  <a:srgbClr val="000000"/>
                </a:solidFill>
                <a:latin typeface="Times New Roman" panose="02020603050405020304" pitchFamily="18" charset="0"/>
                <a:cs typeface="Times New Roman" panose="02020603050405020304" pitchFamily="18" charset="0"/>
              </a:rPr>
              <a:t>, ускладнювало </a:t>
            </a:r>
            <a:r>
              <a:rPr lang="uk-UA" sz="2200" dirty="0">
                <a:solidFill>
                  <a:srgbClr val="000000"/>
                </a:solidFill>
                <a:latin typeface="Times New Roman" panose="02020603050405020304" pitchFamily="18" charset="0"/>
                <a:cs typeface="Times New Roman" panose="02020603050405020304" pitchFamily="18" charset="0"/>
              </a:rPr>
              <a:t>мінові пропорції та орієнтацію товаровиробників у </a:t>
            </a:r>
            <a:r>
              <a:rPr lang="uk-UA" sz="2200" dirty="0" smtClean="0">
                <a:solidFill>
                  <a:srgbClr val="000000"/>
                </a:solidFill>
                <a:latin typeface="Times New Roman" panose="02020603050405020304" pitchFamily="18" charset="0"/>
                <a:cs typeface="Times New Roman" panose="02020603050405020304" pitchFamily="18" charset="0"/>
              </a:rPr>
              <a:t>їхній господарській </a:t>
            </a:r>
            <a:r>
              <a:rPr lang="uk-UA" sz="2200" dirty="0">
                <a:solidFill>
                  <a:srgbClr val="000000"/>
                </a:solidFill>
                <a:latin typeface="Times New Roman" panose="02020603050405020304" pitchFamily="18" charset="0"/>
                <a:cs typeface="Times New Roman" panose="02020603050405020304" pitchFamily="18" charset="0"/>
              </a:rPr>
              <a:t>діяльності. Ще одним недоліком повної або </a:t>
            </a:r>
            <a:r>
              <a:rPr lang="uk-UA" sz="2200" dirty="0" smtClean="0">
                <a:solidFill>
                  <a:srgbClr val="000000"/>
                </a:solidFill>
                <a:latin typeface="Times New Roman" panose="02020603050405020304" pitchFamily="18" charset="0"/>
                <a:cs typeface="Times New Roman" panose="02020603050405020304" pitchFamily="18" charset="0"/>
              </a:rPr>
              <a:t>розгорнутої форми </a:t>
            </a:r>
            <a:r>
              <a:rPr lang="uk-UA" sz="2200" dirty="0">
                <a:solidFill>
                  <a:srgbClr val="000000"/>
                </a:solidFill>
                <a:latin typeface="Times New Roman" panose="02020603050405020304" pitchFamily="18" charset="0"/>
                <a:cs typeface="Times New Roman" panose="02020603050405020304" pitchFamily="18" charset="0"/>
              </a:rPr>
              <a:t>вартості є те, що у багатьох випадках при обміні може </a:t>
            </a:r>
            <a:r>
              <a:rPr lang="uk-UA" sz="2200" dirty="0" smtClean="0">
                <a:solidFill>
                  <a:srgbClr val="000000"/>
                </a:solidFill>
                <a:latin typeface="Times New Roman" panose="02020603050405020304" pitchFamily="18" charset="0"/>
                <a:cs typeface="Times New Roman" panose="02020603050405020304" pitchFamily="18" charset="0"/>
              </a:rPr>
              <a:t>виникнути невідповідність </a:t>
            </a:r>
            <a:r>
              <a:rPr lang="uk-UA" sz="2200" dirty="0">
                <a:solidFill>
                  <a:srgbClr val="000000"/>
                </a:solidFill>
                <a:latin typeface="Times New Roman" panose="02020603050405020304" pitchFamily="18" charset="0"/>
                <a:cs typeface="Times New Roman" panose="02020603050405020304" pitchFamily="18" charset="0"/>
              </a:rPr>
              <a:t>попиту та пропозиції на конкретному </a:t>
            </a:r>
            <a:r>
              <a:rPr lang="uk-UA" sz="2200" dirty="0" smtClean="0">
                <a:solidFill>
                  <a:srgbClr val="000000"/>
                </a:solidFill>
                <a:latin typeface="Times New Roman" panose="02020603050405020304" pitchFamily="18" charset="0"/>
                <a:cs typeface="Times New Roman" panose="02020603050405020304" pitchFamily="18" charset="0"/>
              </a:rPr>
              <a:t>ринку.</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 розвитком господарства, різноманітних </a:t>
            </a:r>
            <a:r>
              <a:rPr lang="uk-UA" sz="2200" dirty="0" err="1" smtClean="0">
                <a:solidFill>
                  <a:srgbClr val="000000"/>
                </a:solidFill>
                <a:latin typeface="Times New Roman" panose="02020603050405020304" pitchFamily="18" charset="0"/>
                <a:cs typeface="Times New Roman" panose="02020603050405020304" pitchFamily="18" charset="0"/>
              </a:rPr>
              <a:t>ремесел</a:t>
            </a:r>
            <a:r>
              <a:rPr lang="uk-UA" sz="2200" dirty="0" smtClean="0">
                <a:solidFill>
                  <a:srgbClr val="000000"/>
                </a:solidFill>
                <a:latin typeface="Times New Roman" panose="02020603050405020304" pitchFamily="18" charset="0"/>
                <a:cs typeface="Times New Roman" panose="02020603050405020304" pitchFamily="18" charset="0"/>
              </a:rPr>
              <a:t> час вимагав принципово нового підходу до конкретизованої спеціалізації груп населення в питаннях організації праці. Уже за кілька тисячоліть до нашої ери виділилися значні верстви населення, які спеціалізувалися по окремих напрямках діяльності. Насамперед, це мисливство та рибальство, виробництво </a:t>
            </a:r>
            <a:r>
              <a:rPr lang="uk-UA" sz="2200" dirty="0" err="1" smtClean="0">
                <a:solidFill>
                  <a:srgbClr val="000000"/>
                </a:solidFill>
                <a:latin typeface="Times New Roman" panose="02020603050405020304" pitchFamily="18" charset="0"/>
                <a:cs typeface="Times New Roman" panose="02020603050405020304" pitchFamily="18" charset="0"/>
              </a:rPr>
              <a:t>найпрос</a:t>
            </a:r>
            <a:r>
              <a:rPr lang="ru-RU" sz="2200" dirty="0" err="1">
                <a:solidFill>
                  <a:srgbClr val="000000"/>
                </a:solidFill>
                <a:latin typeface="Times New Roman" panose="02020603050405020304" pitchFamily="18" charset="0"/>
                <a:cs typeface="Times New Roman" panose="02020603050405020304" pitchFamily="18" charset="0"/>
              </a:rPr>
              <a:t>тіших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знарядь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праці</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предметів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повсякденного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вжитку</a:t>
            </a:r>
            <a:r>
              <a:rPr lang="ru-RU"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44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прикрас, розвивалися землеробство і скотарство. Згодом належне місце в цьому переліку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зайняла і торгівля. Певні прошарки населення спеціалізувалися виключно на здійсненні обмінних операцій, що дозволило значно спростити процес розрахунків між сусідніми племенами, а в подальшому і між державами, які поступово виникали на Землі. На перших етапах становлення торговельних відносин було обумовлено географічним розташуванням груп населення, які виконували посередницькі функції при здійсненні обмінних операцій. Таке розташування сприяло розвитку сталих контактів з мешканцями сусідніх і віддалених місцевостей. Саме першим торгівцям багато в чому мають завдячувати наступні покоління людства. Адже завдяки їхній невтомній діяльності набували розвитку судноплавство по ріках, озерах і морях, розширювалися географічні пізнання наших пращурів. Та найважливішим, безумовно, був накопичений і розповсюджений досвід мінових відносин.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Посередницькою </a:t>
            </a:r>
            <a:r>
              <a:rPr lang="uk-UA" sz="2200" dirty="0">
                <a:solidFill>
                  <a:srgbClr val="000000"/>
                </a:solidFill>
                <a:latin typeface="Times New Roman" panose="02020603050405020304" pitchFamily="18" charset="0"/>
                <a:cs typeface="Times New Roman" panose="02020603050405020304" pitchFamily="18" charset="0"/>
              </a:rPr>
              <a:t>діяльністю цілі держави завойовували </a:t>
            </a:r>
            <a:r>
              <a:rPr lang="uk-UA" sz="2200" dirty="0" smtClean="0">
                <a:solidFill>
                  <a:srgbClr val="000000"/>
                </a:solidFill>
                <a:latin typeface="Times New Roman" panose="02020603050405020304" pitchFamily="18" charset="0"/>
                <a:cs typeface="Times New Roman" panose="02020603050405020304" pitchFamily="18" charset="0"/>
              </a:rPr>
              <a:t>міжнародний авторитет </a:t>
            </a:r>
            <a:r>
              <a:rPr lang="uk-UA" sz="2200" dirty="0">
                <a:solidFill>
                  <a:srgbClr val="000000"/>
                </a:solidFill>
                <a:latin typeface="Times New Roman" panose="02020603050405020304" pitchFamily="18" charset="0"/>
                <a:cs typeface="Times New Roman" panose="02020603050405020304" pitchFamily="18" charset="0"/>
              </a:rPr>
              <a:t>і забезпечували собі </a:t>
            </a:r>
            <a:r>
              <a:rPr lang="uk-UA" sz="2200" dirty="0" smtClean="0">
                <a:solidFill>
                  <a:srgbClr val="000000"/>
                </a:solidFill>
                <a:latin typeface="Times New Roman" panose="02020603050405020304" pitchFamily="18" charset="0"/>
                <a:cs typeface="Times New Roman" panose="02020603050405020304" pitchFamily="18" charset="0"/>
              </a:rPr>
              <a:t>впливове становище у світі. До нашої ери це здебільшого була Фінікія, в середньовіччі – Венеція і Генуя, а на початку нової історії – Голландія.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Натуральний обмін вже не задовольняв постійно зростаючих потреб тогодення і людство не могло не шукати і знаходило різноманітні шляхи їх задоволення. Виникала потреба у пошуку принадних еквівалентів обміну.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65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Різноманіття </a:t>
            </a:r>
            <a:r>
              <a:rPr lang="uk-UA" sz="2200" dirty="0">
                <a:solidFill>
                  <a:srgbClr val="000000"/>
                </a:solidFill>
                <a:latin typeface="Times New Roman" panose="02020603050405020304" pitchFamily="18" charset="0"/>
                <a:cs typeface="Times New Roman" panose="02020603050405020304" pitchFamily="18" charset="0"/>
              </a:rPr>
              <a:t>таких тимчасових еквівалентів, які слугували людям, </a:t>
            </a:r>
            <a:r>
              <a:rPr lang="uk-UA" sz="2200" dirty="0" smtClean="0">
                <a:solidFill>
                  <a:srgbClr val="000000"/>
                </a:solidFill>
                <a:latin typeface="Times New Roman" panose="02020603050405020304" pitchFamily="18" charset="0"/>
                <a:cs typeface="Times New Roman" panose="02020603050405020304" pitchFamily="18" charset="0"/>
              </a:rPr>
              <a:t>безкінечне</a:t>
            </a:r>
            <a:r>
              <a:rPr lang="uk-UA" sz="2200" dirty="0">
                <a:solidFill>
                  <a:srgbClr val="000000"/>
                </a:solidFill>
                <a:latin typeface="Times New Roman" panose="02020603050405020304" pitchFamily="18" charset="0"/>
                <a:cs typeface="Times New Roman" panose="02020603050405020304" pitchFamily="18" charset="0"/>
              </a:rPr>
              <a:t>. Крім уже згаданих продуктів харчування, знарядь праці тощо, до </a:t>
            </a:r>
            <a:r>
              <a:rPr lang="uk-UA" sz="2200" dirty="0" smtClean="0">
                <a:solidFill>
                  <a:srgbClr val="000000"/>
                </a:solidFill>
                <a:latin typeface="Times New Roman" panose="02020603050405020304" pitchFamily="18" charset="0"/>
                <a:cs typeface="Times New Roman" panose="02020603050405020304" pitchFamily="18" charset="0"/>
              </a:rPr>
              <a:t>переліку </a:t>
            </a:r>
            <a:r>
              <a:rPr lang="uk-UA" sz="2200" dirty="0">
                <a:solidFill>
                  <a:srgbClr val="000000"/>
                </a:solidFill>
                <a:latin typeface="Times New Roman" panose="02020603050405020304" pitchFamily="18" charset="0"/>
                <a:cs typeface="Times New Roman" panose="02020603050405020304" pitchFamily="18" charset="0"/>
              </a:rPr>
              <a:t>тогочасних «грошей» можна віднести також тютюн, зуби риб, </a:t>
            </a:r>
            <a:r>
              <a:rPr lang="uk-UA" sz="2200" dirty="0" smtClean="0">
                <a:solidFill>
                  <a:srgbClr val="000000"/>
                </a:solidFill>
                <a:latin typeface="Times New Roman" panose="02020603050405020304" pitchFamily="18" charset="0"/>
                <a:cs typeface="Times New Roman" panose="02020603050405020304" pitchFamily="18" charset="0"/>
              </a:rPr>
              <a:t>кістки звірів</a:t>
            </a:r>
            <a:r>
              <a:rPr lang="uk-UA" sz="2200" dirty="0">
                <a:solidFill>
                  <a:srgbClr val="000000"/>
                </a:solidFill>
                <a:latin typeface="Times New Roman" panose="02020603050405020304" pitchFamily="18" charset="0"/>
                <a:cs typeface="Times New Roman" panose="02020603050405020304" pitchFamily="18" charset="0"/>
              </a:rPr>
              <a:t>, метали і металеві вироби, хутра звірів, какао-боби. Досить </a:t>
            </a:r>
            <a:r>
              <a:rPr lang="uk-UA" sz="2200" dirty="0" smtClean="0">
                <a:solidFill>
                  <a:srgbClr val="000000"/>
                </a:solidFill>
                <a:latin typeface="Times New Roman" panose="02020603050405020304" pitchFamily="18" charset="0"/>
                <a:cs typeface="Times New Roman" panose="02020603050405020304" pitchFamily="18" charset="0"/>
              </a:rPr>
              <a:t>поширеною </a:t>
            </a:r>
            <a:r>
              <a:rPr lang="uk-UA" sz="2200" dirty="0">
                <a:solidFill>
                  <a:srgbClr val="000000"/>
                </a:solidFill>
                <a:latin typeface="Times New Roman" panose="02020603050405020304" pitchFamily="18" charset="0"/>
                <a:cs typeface="Times New Roman" panose="02020603050405020304" pitchFamily="18" charset="0"/>
              </a:rPr>
              <a:t>була торгівля рабами, а на Каролінських островах в якості </a:t>
            </a:r>
            <a:r>
              <a:rPr lang="uk-UA" sz="2200" dirty="0" smtClean="0">
                <a:solidFill>
                  <a:srgbClr val="000000"/>
                </a:solidFill>
                <a:latin typeface="Times New Roman" panose="02020603050405020304" pitchFamily="18" charset="0"/>
                <a:cs typeface="Times New Roman" panose="02020603050405020304" pitchFamily="18" charset="0"/>
              </a:rPr>
              <a:t>мінової одиниці </a:t>
            </a:r>
            <a:r>
              <a:rPr lang="uk-UA" sz="2200" dirty="0">
                <a:solidFill>
                  <a:srgbClr val="000000"/>
                </a:solidFill>
                <a:latin typeface="Times New Roman" panose="02020603050405020304" pitchFamily="18" charset="0"/>
                <a:cs typeface="Times New Roman" panose="02020603050405020304" pitchFamily="18" charset="0"/>
              </a:rPr>
              <a:t>виступали навіть шматки вапняку, розміри яких сягали двох </a:t>
            </a:r>
            <a:r>
              <a:rPr lang="uk-UA" sz="2200" dirty="0" smtClean="0">
                <a:solidFill>
                  <a:srgbClr val="000000"/>
                </a:solidFill>
                <a:latin typeface="Times New Roman" panose="02020603050405020304" pitchFamily="18" charset="0"/>
                <a:cs typeface="Times New Roman" panose="02020603050405020304" pitchFamily="18" charset="0"/>
              </a:rPr>
              <a:t>метрів</a:t>
            </a:r>
            <a:r>
              <a:rPr lang="uk-UA" sz="2200" dirty="0">
                <a:solidFill>
                  <a:srgbClr val="000000"/>
                </a:solidFill>
                <a:latin typeface="Times New Roman" panose="02020603050405020304" pitchFamily="18" charset="0"/>
                <a:cs typeface="Times New Roman" panose="02020603050405020304" pitchFamily="18" charset="0"/>
              </a:rPr>
              <a:t>. Серед острівних племен і мешканців </a:t>
            </a:r>
            <a:r>
              <a:rPr lang="uk-UA" sz="2200" dirty="0" err="1">
                <a:solidFill>
                  <a:srgbClr val="000000"/>
                </a:solidFill>
                <a:latin typeface="Times New Roman" panose="02020603050405020304" pitchFamily="18" charset="0"/>
                <a:cs typeface="Times New Roman" panose="02020603050405020304" pitchFamily="18" charset="0"/>
              </a:rPr>
              <a:t>узбереж</a:t>
            </a:r>
            <a:r>
              <a:rPr lang="uk-UA" sz="2200" dirty="0">
                <a:solidFill>
                  <a:srgbClr val="000000"/>
                </a:solidFill>
                <a:latin typeface="Times New Roman" panose="02020603050405020304" pitchFamily="18" charset="0"/>
                <a:cs typeface="Times New Roman" panose="02020603050405020304" pitchFamily="18" charset="0"/>
              </a:rPr>
              <a:t> океанів і морів в </a:t>
            </a:r>
            <a:r>
              <a:rPr lang="uk-UA" sz="2200" dirty="0" smtClean="0">
                <a:solidFill>
                  <a:srgbClr val="000000"/>
                </a:solidFill>
                <a:latin typeface="Times New Roman" panose="02020603050405020304" pitchFamily="18" charset="0"/>
                <a:cs typeface="Times New Roman" panose="02020603050405020304" pitchFamily="18" charset="0"/>
              </a:rPr>
              <a:t>якості засобу </a:t>
            </a:r>
            <a:r>
              <a:rPr lang="uk-UA" sz="2200" dirty="0">
                <a:solidFill>
                  <a:srgbClr val="000000"/>
                </a:solidFill>
                <a:latin typeface="Times New Roman" panose="02020603050405020304" pitchFamily="18" charset="0"/>
                <a:cs typeface="Times New Roman" panose="02020603050405020304" pitchFamily="18" charset="0"/>
              </a:rPr>
              <a:t>обігу використовувалися здебільшого кольорові мушлі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Тільки </a:t>
            </a:r>
            <a:r>
              <a:rPr lang="uk-UA" sz="2200" dirty="0">
                <a:solidFill>
                  <a:srgbClr val="000000"/>
                </a:solidFill>
                <a:latin typeface="Times New Roman" panose="02020603050405020304" pitchFamily="18" charset="0"/>
                <a:cs typeface="Times New Roman" panose="02020603050405020304" pitchFamily="18" charset="0"/>
              </a:rPr>
              <a:t>час визначав відповідність еквівалентів еталонам вартості і </a:t>
            </a:r>
            <a:r>
              <a:rPr lang="uk-UA" sz="2200" dirty="0" smtClean="0">
                <a:solidFill>
                  <a:srgbClr val="000000"/>
                </a:solidFill>
                <a:latin typeface="Times New Roman" panose="02020603050405020304" pitchFamily="18" charset="0"/>
                <a:cs typeface="Times New Roman" panose="02020603050405020304" pitchFamily="18" charset="0"/>
              </a:rPr>
              <a:t>поступово </a:t>
            </a:r>
            <a:r>
              <a:rPr lang="uk-UA" sz="2200" dirty="0">
                <a:solidFill>
                  <a:srgbClr val="000000"/>
                </a:solidFill>
                <a:latin typeface="Times New Roman" panose="02020603050405020304" pitchFamily="18" charset="0"/>
                <a:cs typeface="Times New Roman" panose="02020603050405020304" pitchFamily="18" charset="0"/>
              </a:rPr>
              <a:t>означилися основні вимоги, які могли задовольняти </a:t>
            </a:r>
            <a:r>
              <a:rPr lang="uk-UA" sz="2200" dirty="0" smtClean="0">
                <a:solidFill>
                  <a:srgbClr val="000000"/>
                </a:solidFill>
                <a:latin typeface="Times New Roman" panose="02020603050405020304" pitchFamily="18" charset="0"/>
                <a:cs typeface="Times New Roman" panose="02020603050405020304" pitchFamily="18" charset="0"/>
              </a:rPr>
              <a:t>тогочасні «</a:t>
            </a:r>
            <a:r>
              <a:rPr lang="uk-UA" sz="2200" dirty="0">
                <a:solidFill>
                  <a:srgbClr val="000000"/>
                </a:solidFill>
                <a:latin typeface="Times New Roman" panose="02020603050405020304" pitchFamily="18" charset="0"/>
                <a:cs typeface="Times New Roman" panose="02020603050405020304" pitchFamily="18" charset="0"/>
              </a:rPr>
              <a:t>гроші». Насамперед вони мали виступати мірилом цінностей для </a:t>
            </a:r>
            <a:r>
              <a:rPr lang="uk-UA" sz="2200" dirty="0" smtClean="0">
                <a:solidFill>
                  <a:srgbClr val="000000"/>
                </a:solidFill>
                <a:latin typeface="Times New Roman" panose="02020603050405020304" pitchFamily="18" charset="0"/>
                <a:cs typeface="Times New Roman" panose="02020603050405020304" pitchFamily="18" charset="0"/>
              </a:rPr>
              <a:t>зіставлення </a:t>
            </a:r>
            <a:r>
              <a:rPr lang="uk-UA" sz="2200" dirty="0">
                <a:solidFill>
                  <a:srgbClr val="000000"/>
                </a:solidFill>
                <a:latin typeface="Times New Roman" panose="02020603050405020304" pitchFamily="18" charset="0"/>
                <a:cs typeface="Times New Roman" panose="02020603050405020304" pitchFamily="18" charset="0"/>
              </a:rPr>
              <a:t>вартостей, засобами обігу і накопичення багатства, що </a:t>
            </a:r>
            <a:r>
              <a:rPr lang="uk-UA" sz="2200" dirty="0" smtClean="0">
                <a:solidFill>
                  <a:srgbClr val="000000"/>
                </a:solidFill>
                <a:latin typeface="Times New Roman" panose="02020603050405020304" pitchFamily="18" charset="0"/>
                <a:cs typeface="Times New Roman" panose="02020603050405020304" pitchFamily="18" charset="0"/>
              </a:rPr>
              <a:t>створювало умови </a:t>
            </a:r>
            <a:r>
              <a:rPr lang="uk-UA" sz="2200" dirty="0">
                <a:solidFill>
                  <a:srgbClr val="000000"/>
                </a:solidFill>
                <a:latin typeface="Times New Roman" panose="02020603050405020304" pitchFamily="18" charset="0"/>
                <a:cs typeface="Times New Roman" panose="02020603050405020304" pitchFamily="18" charset="0"/>
              </a:rPr>
              <a:t>щодо купівлі-продажу. Товар, який виконував функції грошей, </a:t>
            </a:r>
            <a:r>
              <a:rPr lang="uk-UA" sz="2200" dirty="0" smtClean="0">
                <a:solidFill>
                  <a:srgbClr val="000000"/>
                </a:solidFill>
                <a:latin typeface="Times New Roman" panose="02020603050405020304" pitchFamily="18" charset="0"/>
                <a:cs typeface="Times New Roman" panose="02020603050405020304" pitchFamily="18" charset="0"/>
              </a:rPr>
              <a:t>мав бути </a:t>
            </a:r>
            <a:r>
              <a:rPr lang="uk-UA" sz="2200" dirty="0">
                <a:solidFill>
                  <a:srgbClr val="000000"/>
                </a:solidFill>
                <a:latin typeface="Times New Roman" panose="02020603050405020304" pitchFamily="18" charset="0"/>
                <a:cs typeface="Times New Roman" panose="02020603050405020304" pitchFamily="18" charset="0"/>
              </a:rPr>
              <a:t>кратним, сума вартостей його частин мала бути відповідною </a:t>
            </a:r>
            <a:r>
              <a:rPr lang="uk-UA" sz="2200" dirty="0" smtClean="0">
                <a:solidFill>
                  <a:srgbClr val="000000"/>
                </a:solidFill>
                <a:latin typeface="Times New Roman" panose="02020603050405020304" pitchFamily="18" charset="0"/>
                <a:cs typeface="Times New Roman" panose="02020603050405020304" pitchFamily="18" charset="0"/>
              </a:rPr>
              <a:t>вартості цілого </a:t>
            </a:r>
            <a:r>
              <a:rPr lang="uk-UA" sz="2200" dirty="0">
                <a:solidFill>
                  <a:srgbClr val="000000"/>
                </a:solidFill>
                <a:latin typeface="Times New Roman" panose="02020603050405020304" pitchFamily="18" charset="0"/>
                <a:cs typeface="Times New Roman" panose="02020603050405020304" pitchFamily="18" charset="0"/>
              </a:rPr>
              <a:t>товару.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Більшість </a:t>
            </a:r>
            <a:r>
              <a:rPr lang="uk-UA" sz="2200" dirty="0">
                <a:solidFill>
                  <a:srgbClr val="000000"/>
                </a:solidFill>
                <a:latin typeface="Times New Roman" panose="02020603050405020304" pitchFamily="18" charset="0"/>
                <a:cs typeface="Times New Roman" panose="02020603050405020304" pitchFamily="18" charset="0"/>
              </a:rPr>
              <a:t>видів товарів, що виконували функції грошей, з часом </a:t>
            </a:r>
            <a:r>
              <a:rPr lang="uk-UA" sz="2200" dirty="0" smtClean="0">
                <a:solidFill>
                  <a:srgbClr val="000000"/>
                </a:solidFill>
                <a:latin typeface="Times New Roman" panose="02020603050405020304" pitchFamily="18" charset="0"/>
                <a:cs typeface="Times New Roman" panose="02020603050405020304" pitchFamily="18" charset="0"/>
              </a:rPr>
              <a:t>такі функції </a:t>
            </a:r>
            <a:r>
              <a:rPr lang="uk-UA" sz="2200" dirty="0">
                <a:solidFill>
                  <a:srgbClr val="000000"/>
                </a:solidFill>
                <a:latin typeface="Times New Roman" panose="02020603050405020304" pitchFamily="18" charset="0"/>
                <a:cs typeface="Times New Roman" panose="02020603050405020304" pitchFamily="18" charset="0"/>
              </a:rPr>
              <a:t>втрачали, але окремі з них у віддалених частинах світу </a:t>
            </a:r>
            <a:r>
              <a:rPr lang="uk-UA" sz="2200" dirty="0" smtClean="0">
                <a:solidFill>
                  <a:srgbClr val="000000"/>
                </a:solidFill>
                <a:latin typeface="Times New Roman" panose="02020603050405020304" pitchFamily="18" charset="0"/>
                <a:cs typeface="Times New Roman" panose="02020603050405020304" pitchFamily="18" charset="0"/>
              </a:rPr>
              <a:t>знаходилися в </a:t>
            </a:r>
            <a:r>
              <a:rPr lang="uk-UA" sz="2200" dirty="0">
                <a:solidFill>
                  <a:srgbClr val="000000"/>
                </a:solidFill>
                <a:latin typeface="Times New Roman" panose="02020603050405020304" pitchFamily="18" charset="0"/>
                <a:cs typeface="Times New Roman" panose="02020603050405020304" pitchFamily="18" charset="0"/>
              </a:rPr>
              <a:t>обігу, як наприклад, черепашки каурі у Полінезії. Зверталися до них і </a:t>
            </a:r>
            <a:r>
              <a:rPr lang="uk-UA" sz="2200" dirty="0" smtClean="0">
                <a:solidFill>
                  <a:srgbClr val="000000"/>
                </a:solidFill>
                <a:latin typeface="Times New Roman" panose="02020603050405020304" pitchFamily="18" charset="0"/>
                <a:cs typeface="Times New Roman" panose="02020603050405020304" pitchFamily="18" charset="0"/>
              </a:rPr>
              <a:t>пізніше</a:t>
            </a:r>
            <a:r>
              <a:rPr lang="uk-UA" sz="2200" dirty="0">
                <a:solidFill>
                  <a:srgbClr val="000000"/>
                </a:solidFill>
                <a:latin typeface="Times New Roman" panose="02020603050405020304" pitchFamily="18" charset="0"/>
                <a:cs typeface="Times New Roman" panose="02020603050405020304" pitchFamily="18" charset="0"/>
              </a:rPr>
              <a:t>. Ще на початку </a:t>
            </a:r>
            <a:r>
              <a:rPr lang="en-US" sz="2200" dirty="0">
                <a:solidFill>
                  <a:srgbClr val="000000"/>
                </a:solidFill>
                <a:latin typeface="Times New Roman" panose="02020603050405020304" pitchFamily="18" charset="0"/>
                <a:cs typeface="Times New Roman" panose="02020603050405020304" pitchFamily="18" charset="0"/>
              </a:rPr>
              <a:t>XIX </a:t>
            </a:r>
            <a:r>
              <a:rPr lang="uk-UA" sz="2200" dirty="0">
                <a:solidFill>
                  <a:srgbClr val="000000"/>
                </a:solidFill>
                <a:latin typeface="Times New Roman" panose="02020603050405020304" pitchFamily="18" charset="0"/>
                <a:cs typeface="Times New Roman" panose="02020603050405020304" pitchFamily="18" charset="0"/>
              </a:rPr>
              <a:t>ст. </a:t>
            </a:r>
            <a:r>
              <a:rPr lang="uk-UA" sz="2200" dirty="0" smtClean="0">
                <a:solidFill>
                  <a:srgbClr val="000000"/>
                </a:solidFill>
                <a:latin typeface="Times New Roman" panose="02020603050405020304" pitchFamily="18" charset="0"/>
                <a:cs typeface="Times New Roman" panose="02020603050405020304" pitchFamily="18" charset="0"/>
              </a:rPr>
              <a:t>головна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5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управа Російсько-Американської компанії на Алясці для розрахунків зі своїми працівниками виготовила і випустила в обіг гроші, надруковані на шкірі морських </a:t>
            </a:r>
            <a:r>
              <a:rPr lang="uk-UA" sz="2200" dirty="0">
                <a:solidFill>
                  <a:srgbClr val="000000"/>
                </a:solidFill>
                <a:latin typeface="Times New Roman" panose="02020603050405020304" pitchFamily="18" charset="0"/>
                <a:cs typeface="Times New Roman" panose="02020603050405020304" pitchFamily="18" charset="0"/>
              </a:rPr>
              <a:t>тварин. Ця подія відноситься до 1816–1826 рр. і є першою у світовій практиці. Шкіряні гроші </a:t>
            </a:r>
            <a:r>
              <a:rPr lang="uk-UA" sz="2200" dirty="0" smtClean="0">
                <a:solidFill>
                  <a:srgbClr val="000000"/>
                </a:solidFill>
                <a:latin typeface="Times New Roman" panose="02020603050405020304" pitchFamily="18" charset="0"/>
                <a:cs typeface="Times New Roman" panose="02020603050405020304" pitchFamily="18" charset="0"/>
              </a:rPr>
              <a:t>знаходилися </a:t>
            </a:r>
            <a:r>
              <a:rPr lang="uk-UA" sz="2200" dirty="0">
                <a:solidFill>
                  <a:srgbClr val="000000"/>
                </a:solidFill>
                <a:latin typeface="Times New Roman" panose="02020603050405020304" pitchFamily="18" charset="0"/>
                <a:cs typeface="Times New Roman" panose="02020603050405020304" pitchFamily="18" charset="0"/>
              </a:rPr>
              <a:t>в обігу ще у </a:t>
            </a:r>
            <a:r>
              <a:rPr lang="en-US" sz="2200" dirty="0">
                <a:solidFill>
                  <a:srgbClr val="000000"/>
                </a:solidFill>
                <a:latin typeface="Times New Roman" panose="02020603050405020304" pitchFamily="18" charset="0"/>
                <a:cs typeface="Times New Roman" panose="02020603050405020304" pitchFamily="18" charset="0"/>
              </a:rPr>
              <a:t>V </a:t>
            </a:r>
            <a:r>
              <a:rPr lang="uk-UA" sz="2200" dirty="0">
                <a:solidFill>
                  <a:srgbClr val="000000"/>
                </a:solidFill>
                <a:latin typeface="Times New Roman" panose="02020603050405020304" pitchFamily="18" charset="0"/>
                <a:cs typeface="Times New Roman" panose="02020603050405020304" pitchFamily="18" charset="0"/>
              </a:rPr>
              <a:t>ст. до н.е. в древньому Карфагені.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Еволюційні </a:t>
            </a:r>
            <a:r>
              <a:rPr lang="uk-UA" sz="2200" dirty="0">
                <a:solidFill>
                  <a:srgbClr val="000000"/>
                </a:solidFill>
                <a:latin typeface="Times New Roman" panose="02020603050405020304" pitchFamily="18" charset="0"/>
                <a:cs typeface="Times New Roman" panose="02020603050405020304" pitchFamily="18" charset="0"/>
              </a:rPr>
              <a:t>шляхи розвитку людства, виробничих відносин і </a:t>
            </a:r>
            <a:r>
              <a:rPr lang="uk-UA" sz="2200" dirty="0" smtClean="0">
                <a:solidFill>
                  <a:srgbClr val="000000"/>
                </a:solidFill>
                <a:latin typeface="Times New Roman" panose="02020603050405020304" pitchFamily="18" charset="0"/>
                <a:cs typeface="Times New Roman" panose="02020603050405020304" pitchFamily="18" charset="0"/>
              </a:rPr>
              <a:t>зростання </a:t>
            </a:r>
            <a:r>
              <a:rPr lang="uk-UA" sz="2200" dirty="0">
                <a:solidFill>
                  <a:srgbClr val="000000"/>
                </a:solidFill>
                <a:latin typeface="Times New Roman" panose="02020603050405020304" pitchFamily="18" charset="0"/>
                <a:cs typeface="Times New Roman" panose="02020603050405020304" pitchFamily="18" charset="0"/>
              </a:rPr>
              <a:t>матеріальної культури, успіхи в обробці металів в основному і </a:t>
            </a:r>
            <a:r>
              <a:rPr lang="uk-UA" sz="2200" dirty="0" smtClean="0">
                <a:solidFill>
                  <a:srgbClr val="000000"/>
                </a:solidFill>
                <a:latin typeface="Times New Roman" panose="02020603050405020304" pitchFamily="18" charset="0"/>
                <a:cs typeface="Times New Roman" panose="02020603050405020304" pitchFamily="18" charset="0"/>
              </a:rPr>
              <a:t>забезпечили </a:t>
            </a:r>
            <a:r>
              <a:rPr lang="uk-UA" sz="2200" dirty="0">
                <a:solidFill>
                  <a:srgbClr val="000000"/>
                </a:solidFill>
                <a:latin typeface="Times New Roman" panose="02020603050405020304" pitchFamily="18" charset="0"/>
                <a:cs typeface="Times New Roman" panose="02020603050405020304" pitchFamily="18" charset="0"/>
              </a:rPr>
              <a:t>появу, можна сказати, універсального, звичайно як на той час, </a:t>
            </a:r>
            <a:r>
              <a:rPr lang="uk-UA" sz="2200" dirty="0" smtClean="0">
                <a:solidFill>
                  <a:srgbClr val="000000"/>
                </a:solidFill>
                <a:latin typeface="Times New Roman" panose="02020603050405020304" pitchFamily="18" charset="0"/>
                <a:cs typeface="Times New Roman" panose="02020603050405020304" pitchFamily="18" charset="0"/>
              </a:rPr>
              <a:t>мінового </a:t>
            </a:r>
            <a:r>
              <a:rPr lang="uk-UA" sz="2200" dirty="0">
                <a:solidFill>
                  <a:srgbClr val="000000"/>
                </a:solidFill>
                <a:latin typeface="Times New Roman" panose="02020603050405020304" pitchFamily="18" charset="0"/>
                <a:cs typeface="Times New Roman" panose="02020603050405020304" pitchFamily="18" charset="0"/>
              </a:rPr>
              <a:t>еквівалента – металевих грошей, які мали різну форму, </a:t>
            </a:r>
            <a:r>
              <a:rPr lang="uk-UA" sz="2200" dirty="0" smtClean="0">
                <a:solidFill>
                  <a:srgbClr val="000000"/>
                </a:solidFill>
                <a:latin typeface="Times New Roman" panose="02020603050405020304" pitchFamily="18" charset="0"/>
                <a:cs typeface="Times New Roman" panose="02020603050405020304" pitchFamily="18" charset="0"/>
              </a:rPr>
              <a:t>виготовлялися </a:t>
            </a:r>
            <a:r>
              <a:rPr lang="uk-UA" sz="2200" dirty="0">
                <a:solidFill>
                  <a:srgbClr val="000000"/>
                </a:solidFill>
                <a:latin typeface="Times New Roman" panose="02020603050405020304" pitchFamily="18" charset="0"/>
                <a:cs typeface="Times New Roman" panose="02020603050405020304" pitchFamily="18" charset="0"/>
              </a:rPr>
              <a:t>із різних металів, що створювало незручності. Але згодом, </a:t>
            </a:r>
            <a:r>
              <a:rPr lang="uk-UA" sz="2200" dirty="0" smtClean="0">
                <a:solidFill>
                  <a:srgbClr val="000000"/>
                </a:solidFill>
                <a:latin typeface="Times New Roman" panose="02020603050405020304" pitchFamily="18" charset="0"/>
                <a:cs typeface="Times New Roman" panose="02020603050405020304" pitchFamily="18" charset="0"/>
              </a:rPr>
              <a:t>завдячуючи своїм </a:t>
            </a:r>
            <a:r>
              <a:rPr lang="uk-UA" sz="2200" dirty="0">
                <a:solidFill>
                  <a:srgbClr val="000000"/>
                </a:solidFill>
                <a:latin typeface="Times New Roman" panose="02020603050405020304" pitchFamily="18" charset="0"/>
                <a:cs typeface="Times New Roman" panose="02020603050405020304" pitchFamily="18" charset="0"/>
              </a:rPr>
              <a:t>природним якостям, у формі загального еквівалента стали </a:t>
            </a:r>
            <a:r>
              <a:rPr lang="uk-UA" sz="2200" dirty="0" smtClean="0">
                <a:solidFill>
                  <a:srgbClr val="000000"/>
                </a:solidFill>
                <a:latin typeface="Times New Roman" panose="02020603050405020304" pitchFamily="18" charset="0"/>
                <a:cs typeface="Times New Roman" panose="02020603050405020304" pitchFamily="18" charset="0"/>
              </a:rPr>
              <a:t>виступати гроші</a:t>
            </a:r>
            <a:r>
              <a:rPr lang="uk-UA" sz="2200" dirty="0">
                <a:solidFill>
                  <a:srgbClr val="000000"/>
                </a:solidFill>
                <a:latin typeface="Times New Roman" panose="02020603050405020304" pitchFamily="18" charset="0"/>
                <a:cs typeface="Times New Roman" panose="02020603050405020304" pitchFamily="18" charset="0"/>
              </a:rPr>
              <a:t>, виготовлені здебільшого із золота і срібла, при цьому їх </a:t>
            </a:r>
            <a:r>
              <a:rPr lang="uk-UA" sz="2200" dirty="0" smtClean="0">
                <a:solidFill>
                  <a:srgbClr val="000000"/>
                </a:solidFill>
                <a:latin typeface="Times New Roman" panose="02020603050405020304" pitchFamily="18" charset="0"/>
                <a:cs typeface="Times New Roman" panose="02020603050405020304" pitchFamily="18" charset="0"/>
              </a:rPr>
              <a:t>пріоритети періодично </a:t>
            </a:r>
            <a:r>
              <a:rPr lang="uk-UA" sz="2200" dirty="0">
                <a:solidFill>
                  <a:srgbClr val="000000"/>
                </a:solidFill>
                <a:latin typeface="Times New Roman" panose="02020603050405020304" pitchFamily="18" charset="0"/>
                <a:cs typeface="Times New Roman" panose="02020603050405020304" pitchFamily="18" charset="0"/>
              </a:rPr>
              <a:t>змінювалися в залежності від наявності родовищ і </a:t>
            </a:r>
            <a:r>
              <a:rPr lang="uk-UA" sz="2200" dirty="0" smtClean="0">
                <a:solidFill>
                  <a:srgbClr val="000000"/>
                </a:solidFill>
                <a:latin typeface="Times New Roman" panose="02020603050405020304" pitchFamily="18" charset="0"/>
                <a:cs typeface="Times New Roman" panose="02020603050405020304" pitchFamily="18" charset="0"/>
              </a:rPr>
              <a:t>винайдення нових </a:t>
            </a:r>
            <a:r>
              <a:rPr lang="uk-UA" sz="2200" dirty="0">
                <a:solidFill>
                  <a:srgbClr val="000000"/>
                </a:solidFill>
                <a:latin typeface="Times New Roman" panose="02020603050405020304" pitchFamily="18" charset="0"/>
                <a:cs typeface="Times New Roman" panose="02020603050405020304" pitchFamily="18" charset="0"/>
              </a:rPr>
              <a:t>способів видобування цих металів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Ці </a:t>
            </a:r>
            <a:r>
              <a:rPr lang="uk-UA" sz="2200" dirty="0">
                <a:solidFill>
                  <a:srgbClr val="000000"/>
                </a:solidFill>
                <a:latin typeface="Times New Roman" panose="02020603050405020304" pitchFamily="18" charset="0"/>
                <a:cs typeface="Times New Roman" panose="02020603050405020304" pitchFamily="18" charset="0"/>
              </a:rPr>
              <a:t>метали в найбільшій мірі відповідали вимогам універсального </a:t>
            </a:r>
            <a:r>
              <a:rPr lang="uk-UA" sz="2200" dirty="0" smtClean="0">
                <a:solidFill>
                  <a:srgbClr val="000000"/>
                </a:solidFill>
                <a:latin typeface="Times New Roman" panose="02020603050405020304" pitchFamily="18" charset="0"/>
                <a:cs typeface="Times New Roman" panose="02020603050405020304" pitchFamily="18" charset="0"/>
              </a:rPr>
              <a:t>еквівалента </a:t>
            </a:r>
            <a:r>
              <a:rPr lang="uk-UA" sz="2200" dirty="0">
                <a:solidFill>
                  <a:srgbClr val="000000"/>
                </a:solidFill>
                <a:latin typeface="Times New Roman" panose="02020603050405020304" pitchFamily="18" charset="0"/>
                <a:cs typeface="Times New Roman" panose="02020603050405020304" pitchFamily="18" charset="0"/>
              </a:rPr>
              <a:t>(доволі рідкісні на Землі, міцні, компактні, гарні за зовнішнім </a:t>
            </a:r>
            <a:r>
              <a:rPr lang="uk-UA" sz="2200" dirty="0" smtClean="0">
                <a:solidFill>
                  <a:srgbClr val="000000"/>
                </a:solidFill>
                <a:latin typeface="Times New Roman" panose="02020603050405020304" pitchFamily="18" charset="0"/>
                <a:cs typeface="Times New Roman" panose="02020603050405020304" pitchFamily="18" charset="0"/>
              </a:rPr>
              <a:t>виглядом</a:t>
            </a:r>
            <a:r>
              <a:rPr lang="uk-UA" sz="2200" dirty="0">
                <a:solidFill>
                  <a:srgbClr val="000000"/>
                </a:solidFill>
                <a:latin typeface="Times New Roman" panose="02020603050405020304" pitchFamily="18" charset="0"/>
                <a:cs typeface="Times New Roman" panose="02020603050405020304" pitchFamily="18" charset="0"/>
              </a:rPr>
              <a:t>). Однак, суттєвим недоліком була довільна форма металевих </a:t>
            </a:r>
            <a:r>
              <a:rPr lang="uk-UA" sz="2200" dirty="0" smtClean="0">
                <a:solidFill>
                  <a:srgbClr val="000000"/>
                </a:solidFill>
                <a:latin typeface="Times New Roman" panose="02020603050405020304" pitchFamily="18" charset="0"/>
                <a:cs typeface="Times New Roman" panose="02020603050405020304" pitchFamily="18" charset="0"/>
              </a:rPr>
              <a:t>грошей </a:t>
            </a:r>
            <a:r>
              <a:rPr lang="uk-UA" sz="2200" dirty="0">
                <a:solidFill>
                  <a:srgbClr val="000000"/>
                </a:solidFill>
                <a:latin typeface="Times New Roman" panose="02020603050405020304" pitchFamily="18" charset="0"/>
                <a:cs typeface="Times New Roman" panose="02020603050405020304" pitchFamily="18" charset="0"/>
              </a:rPr>
              <a:t>(смуги, ножі, пластини, списи, кільця, підкови тощо). Так час </a:t>
            </a:r>
            <a:r>
              <a:rPr lang="uk-UA" sz="2200" dirty="0" smtClean="0">
                <a:solidFill>
                  <a:srgbClr val="000000"/>
                </a:solidFill>
                <a:latin typeface="Times New Roman" panose="02020603050405020304" pitchFamily="18" charset="0"/>
                <a:cs typeface="Times New Roman" panose="02020603050405020304" pitchFamily="18" charset="0"/>
              </a:rPr>
              <a:t>поступово </a:t>
            </a:r>
            <a:r>
              <a:rPr lang="uk-UA" sz="2200" dirty="0">
                <a:solidFill>
                  <a:srgbClr val="000000"/>
                </a:solidFill>
                <a:latin typeface="Times New Roman" panose="02020603050405020304" pitchFamily="18" charset="0"/>
                <a:cs typeface="Times New Roman" panose="02020603050405020304" pitchFamily="18" charset="0"/>
              </a:rPr>
              <a:t>підвів до ідеї монети. На перших стадіях контрольні функції за </a:t>
            </a:r>
            <a:r>
              <a:rPr lang="uk-UA" sz="2200" dirty="0" smtClean="0">
                <a:solidFill>
                  <a:srgbClr val="000000"/>
                </a:solidFill>
                <a:latin typeface="Times New Roman" panose="02020603050405020304" pitchFamily="18" charset="0"/>
                <a:cs typeface="Times New Roman" panose="02020603050405020304" pitchFamily="18" charset="0"/>
              </a:rPr>
              <a:t>еталоном </a:t>
            </a:r>
            <a:r>
              <a:rPr lang="uk-UA" sz="2200" dirty="0">
                <a:solidFill>
                  <a:srgbClr val="000000"/>
                </a:solidFill>
                <a:latin typeface="Times New Roman" panose="02020603050405020304" pitchFamily="18" charset="0"/>
                <a:cs typeface="Times New Roman" panose="02020603050405020304" pitchFamily="18" charset="0"/>
              </a:rPr>
              <a:t>монет належали духовенству, та згодом вони відійшли до рук </a:t>
            </a:r>
            <a:r>
              <a:rPr lang="uk-UA" sz="2200" dirty="0" smtClean="0">
                <a:solidFill>
                  <a:srgbClr val="000000"/>
                </a:solidFill>
                <a:latin typeface="Times New Roman" panose="02020603050405020304" pitchFamily="18" charset="0"/>
                <a:cs typeface="Times New Roman" panose="02020603050405020304" pitchFamily="18" charset="0"/>
              </a:rPr>
              <a:t>держави</a:t>
            </a:r>
            <a:r>
              <a:rPr lang="uk-UA" sz="2200" dirty="0">
                <a:solidFill>
                  <a:srgbClr val="000000"/>
                </a:solidFill>
                <a:latin typeface="Times New Roman" panose="02020603050405020304" pitchFamily="18" charset="0"/>
                <a:cs typeface="Times New Roman" panose="02020603050405020304" pitchFamily="18" charset="0"/>
              </a:rPr>
              <a:t>. Запровадження монетних грошей </a:t>
            </a:r>
            <a:r>
              <a:rPr lang="uk-UA" sz="2200" dirty="0" smtClean="0">
                <a:solidFill>
                  <a:srgbClr val="000000"/>
                </a:solidFill>
                <a:latin typeface="Times New Roman" panose="02020603050405020304" pitchFamily="18" charset="0"/>
                <a:cs typeface="Times New Roman" panose="02020603050405020304" pitchFamily="18" charset="0"/>
              </a:rPr>
              <a:t>дозволило докорінно спростити торговельні</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97077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1720</TotalTime>
  <Words>820</Words>
  <Application>Microsoft Office PowerPoint</Application>
  <PresentationFormat>Широкоэкранный</PresentationFormat>
  <Paragraphs>115</Paragraphs>
  <Slides>41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41</vt:i4>
      </vt:variant>
    </vt:vector>
  </HeadingPairs>
  <TitlesOfParts>
    <vt:vector size="46"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115</cp:revision>
  <dcterms:created xsi:type="dcterms:W3CDTF">2021-12-07T18:51:55Z</dcterms:created>
  <dcterms:modified xsi:type="dcterms:W3CDTF">2023-09-03T14:04:24Z</dcterms:modified>
</cp:coreProperties>
</file>