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1" r:id="rId3"/>
    <p:sldId id="283" r:id="rId4"/>
    <p:sldId id="282" r:id="rId5"/>
    <p:sldId id="257" r:id="rId6"/>
    <p:sldId id="258" r:id="rId7"/>
    <p:sldId id="259" r:id="rId8"/>
    <p:sldId id="260" r:id="rId9"/>
    <p:sldId id="261" r:id="rId10"/>
    <p:sldId id="278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4" r:id="rId28"/>
    <p:sldId id="285" r:id="rId29"/>
    <p:sldId id="286" r:id="rId30"/>
    <p:sldId id="279" r:id="rId31"/>
    <p:sldId id="280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3" d="100"/>
          <a:sy n="83" d="100"/>
        </p:scale>
        <p:origin x="-1349" y="23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4E0991-6B87-47BC-9C47-5B87FAEC4B82}" type="doc">
      <dgm:prSet loTypeId="urn:microsoft.com/office/officeart/2005/8/layout/vList3#1" loCatId="list" qsTypeId="urn:microsoft.com/office/officeart/2005/8/quickstyle/simple1#1" qsCatId="simple" csTypeId="urn:microsoft.com/office/officeart/2005/8/colors/accent1_2#1" csCatId="accent1" phldr="1"/>
      <dgm:spPr/>
    </dgm:pt>
    <dgm:pt modelId="{7167E425-7502-4396-894C-ED06E86BBA92}">
      <dgm:prSet phldrT="[Текст]" custT="1"/>
      <dgm:spPr/>
      <dgm:t>
        <a:bodyPr/>
        <a:lstStyle/>
        <a:p>
          <a:r>
            <a:rPr lang="uk-UA" sz="4400" dirty="0" smtClean="0">
              <a:solidFill>
                <a:schemeClr val="tx1"/>
              </a:solidFill>
            </a:rPr>
            <a:t>джерелознавчі</a:t>
          </a:r>
          <a:endParaRPr lang="uk-UA" sz="4400" dirty="0">
            <a:solidFill>
              <a:schemeClr val="tx1"/>
            </a:solidFill>
          </a:endParaRPr>
        </a:p>
      </dgm:t>
    </dgm:pt>
    <dgm:pt modelId="{A5DC5DB9-3697-43AB-8950-030D010E9936}" type="parTrans" cxnId="{7E51516D-017D-4466-A884-28D86566E7AE}">
      <dgm:prSet/>
      <dgm:spPr/>
      <dgm:t>
        <a:bodyPr/>
        <a:lstStyle/>
        <a:p>
          <a:endParaRPr lang="uk-UA"/>
        </a:p>
      </dgm:t>
    </dgm:pt>
    <dgm:pt modelId="{CDAEE2A3-C1D4-46EE-A99B-173013673186}" type="sibTrans" cxnId="{7E51516D-017D-4466-A884-28D86566E7AE}">
      <dgm:prSet/>
      <dgm:spPr/>
      <dgm:t>
        <a:bodyPr/>
        <a:lstStyle/>
        <a:p>
          <a:endParaRPr lang="uk-UA"/>
        </a:p>
      </dgm:t>
    </dgm:pt>
    <dgm:pt modelId="{C06EBC0C-C3C8-4906-9159-E69179EEC66F}">
      <dgm:prSet phldrT="[Текст]" custT="1"/>
      <dgm:spPr/>
      <dgm:t>
        <a:bodyPr/>
        <a:lstStyle/>
        <a:p>
          <a:r>
            <a:rPr lang="uk-UA" sz="4400" dirty="0" smtClean="0">
              <a:solidFill>
                <a:schemeClr val="tx1"/>
              </a:solidFill>
            </a:rPr>
            <a:t>науково-дослідні</a:t>
          </a:r>
          <a:endParaRPr lang="uk-UA" sz="4400" dirty="0">
            <a:solidFill>
              <a:schemeClr val="tx1"/>
            </a:solidFill>
          </a:endParaRPr>
        </a:p>
      </dgm:t>
    </dgm:pt>
    <dgm:pt modelId="{329F2DE1-D997-40C5-8B24-04492EB37D1D}" type="parTrans" cxnId="{D11B0BA0-B45D-4AD5-B569-8E24D61E086D}">
      <dgm:prSet/>
      <dgm:spPr/>
      <dgm:t>
        <a:bodyPr/>
        <a:lstStyle/>
        <a:p>
          <a:endParaRPr lang="uk-UA"/>
        </a:p>
      </dgm:t>
    </dgm:pt>
    <dgm:pt modelId="{4594567B-0EC2-493E-8F6D-0C9D77B392A0}" type="sibTrans" cxnId="{D11B0BA0-B45D-4AD5-B569-8E24D61E086D}">
      <dgm:prSet/>
      <dgm:spPr/>
      <dgm:t>
        <a:bodyPr/>
        <a:lstStyle/>
        <a:p>
          <a:endParaRPr lang="uk-UA"/>
        </a:p>
      </dgm:t>
    </dgm:pt>
    <dgm:pt modelId="{EDCDDE21-0B61-450B-AF09-58E61752F11B}" type="pres">
      <dgm:prSet presAssocID="{DA4E0991-6B87-47BC-9C47-5B87FAEC4B82}" presName="linearFlow" presStyleCnt="0">
        <dgm:presLayoutVars>
          <dgm:dir/>
          <dgm:resizeHandles val="exact"/>
        </dgm:presLayoutVars>
      </dgm:prSet>
      <dgm:spPr/>
    </dgm:pt>
    <dgm:pt modelId="{764C1084-C206-4A63-A014-109D7F71FF16}" type="pres">
      <dgm:prSet presAssocID="{7167E425-7502-4396-894C-ED06E86BBA92}" presName="composite" presStyleCnt="0"/>
      <dgm:spPr/>
    </dgm:pt>
    <dgm:pt modelId="{64CD0EE5-B04A-4919-A5A6-2993E07D1360}" type="pres">
      <dgm:prSet presAssocID="{7167E425-7502-4396-894C-ED06E86BBA92}" presName="imgShp" presStyleLbl="fgImgPlace1" presStyleIdx="0" presStyleCnt="2" custLinFactNeighborX="-22906" custLinFactNeighborY="-238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86C4D8F-7326-4541-83E4-BC85A9964F11}" type="pres">
      <dgm:prSet presAssocID="{7167E425-7502-4396-894C-ED06E86BBA92}" presName="txShp" presStyleLbl="node1" presStyleIdx="0" presStyleCnt="2" custScaleX="13548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7C815D7-789A-4B15-9210-8788E405FEAF}" type="pres">
      <dgm:prSet presAssocID="{CDAEE2A3-C1D4-46EE-A99B-173013673186}" presName="spacing" presStyleCnt="0"/>
      <dgm:spPr/>
    </dgm:pt>
    <dgm:pt modelId="{2ED553B9-B061-4962-91DC-65D80F8A4C7A}" type="pres">
      <dgm:prSet presAssocID="{C06EBC0C-C3C8-4906-9159-E69179EEC66F}" presName="composite" presStyleCnt="0"/>
      <dgm:spPr/>
    </dgm:pt>
    <dgm:pt modelId="{783C1DBC-4220-487C-9699-234499084F72}" type="pres">
      <dgm:prSet presAssocID="{C06EBC0C-C3C8-4906-9159-E69179EEC66F}" presName="imgShp" presStyleLbl="fgImgPlace1" presStyleIdx="1" presStyleCnt="2" custLinFactNeighborX="-27791" custLinFactNeighborY="-144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78FFC0D-5ED2-43FB-AB3B-FAB48DD069AC}" type="pres">
      <dgm:prSet presAssocID="{C06EBC0C-C3C8-4906-9159-E69179EEC66F}" presName="txShp" presStyleLbl="node1" presStyleIdx="1" presStyleCnt="2" custScaleX="13285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11B0BA0-B45D-4AD5-B569-8E24D61E086D}" srcId="{DA4E0991-6B87-47BC-9C47-5B87FAEC4B82}" destId="{C06EBC0C-C3C8-4906-9159-E69179EEC66F}" srcOrd="1" destOrd="0" parTransId="{329F2DE1-D997-40C5-8B24-04492EB37D1D}" sibTransId="{4594567B-0EC2-493E-8F6D-0C9D77B392A0}"/>
    <dgm:cxn modelId="{19B183CB-8CE4-4606-B92E-E293B3AF7E6D}" type="presOf" srcId="{DA4E0991-6B87-47BC-9C47-5B87FAEC4B82}" destId="{EDCDDE21-0B61-450B-AF09-58E61752F11B}" srcOrd="0" destOrd="0" presId="urn:microsoft.com/office/officeart/2005/8/layout/vList3#1"/>
    <dgm:cxn modelId="{2FB729D0-59BB-4E10-82A8-6C60DC757809}" type="presOf" srcId="{7167E425-7502-4396-894C-ED06E86BBA92}" destId="{B86C4D8F-7326-4541-83E4-BC85A9964F11}" srcOrd="0" destOrd="0" presId="urn:microsoft.com/office/officeart/2005/8/layout/vList3#1"/>
    <dgm:cxn modelId="{7E51516D-017D-4466-A884-28D86566E7AE}" srcId="{DA4E0991-6B87-47BC-9C47-5B87FAEC4B82}" destId="{7167E425-7502-4396-894C-ED06E86BBA92}" srcOrd="0" destOrd="0" parTransId="{A5DC5DB9-3697-43AB-8950-030D010E9936}" sibTransId="{CDAEE2A3-C1D4-46EE-A99B-173013673186}"/>
    <dgm:cxn modelId="{085B79FC-6757-4998-9662-78388C3982EB}" type="presOf" srcId="{C06EBC0C-C3C8-4906-9159-E69179EEC66F}" destId="{B78FFC0D-5ED2-43FB-AB3B-FAB48DD069AC}" srcOrd="0" destOrd="0" presId="urn:microsoft.com/office/officeart/2005/8/layout/vList3#1"/>
    <dgm:cxn modelId="{9595A23F-3E85-4724-90D7-A9F4EFCD1BB7}" type="presParOf" srcId="{EDCDDE21-0B61-450B-AF09-58E61752F11B}" destId="{764C1084-C206-4A63-A014-109D7F71FF16}" srcOrd="0" destOrd="0" presId="urn:microsoft.com/office/officeart/2005/8/layout/vList3#1"/>
    <dgm:cxn modelId="{F87AF6C4-608B-4DF6-9B20-FAAF398795C9}" type="presParOf" srcId="{764C1084-C206-4A63-A014-109D7F71FF16}" destId="{64CD0EE5-B04A-4919-A5A6-2993E07D1360}" srcOrd="0" destOrd="0" presId="urn:microsoft.com/office/officeart/2005/8/layout/vList3#1"/>
    <dgm:cxn modelId="{466A8BE9-0A63-4E67-BEDD-6F71661E6124}" type="presParOf" srcId="{764C1084-C206-4A63-A014-109D7F71FF16}" destId="{B86C4D8F-7326-4541-83E4-BC85A9964F11}" srcOrd="1" destOrd="0" presId="urn:microsoft.com/office/officeart/2005/8/layout/vList3#1"/>
    <dgm:cxn modelId="{EBA31B2F-6154-49C2-826C-C400E7047C0B}" type="presParOf" srcId="{EDCDDE21-0B61-450B-AF09-58E61752F11B}" destId="{37C815D7-789A-4B15-9210-8788E405FEAF}" srcOrd="1" destOrd="0" presId="urn:microsoft.com/office/officeart/2005/8/layout/vList3#1"/>
    <dgm:cxn modelId="{2A038974-93B1-4D9F-AA4F-AB3CDB4D4A03}" type="presParOf" srcId="{EDCDDE21-0B61-450B-AF09-58E61752F11B}" destId="{2ED553B9-B061-4962-91DC-65D80F8A4C7A}" srcOrd="2" destOrd="0" presId="urn:microsoft.com/office/officeart/2005/8/layout/vList3#1"/>
    <dgm:cxn modelId="{DEEA7D10-321C-4869-913A-636746BE5456}" type="presParOf" srcId="{2ED553B9-B061-4962-91DC-65D80F8A4C7A}" destId="{783C1DBC-4220-487C-9699-234499084F72}" srcOrd="0" destOrd="0" presId="urn:microsoft.com/office/officeart/2005/8/layout/vList3#1"/>
    <dgm:cxn modelId="{C17CCD84-9802-45AA-93DE-040E037C18B3}" type="presParOf" srcId="{2ED553B9-B061-4962-91DC-65D80F8A4C7A}" destId="{B78FFC0D-5ED2-43FB-AB3B-FAB48DD069AC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C4D8F-7326-4541-83E4-BC85A9964F11}">
      <dsp:nvSpPr>
        <dsp:cNvPr id="0" name=""/>
        <dsp:cNvSpPr/>
      </dsp:nvSpPr>
      <dsp:spPr>
        <a:xfrm rot="10800000">
          <a:off x="407467" y="1998"/>
          <a:ext cx="7414665" cy="19196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495" tIns="167640" rIns="312928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>
              <a:solidFill>
                <a:schemeClr val="tx1"/>
              </a:solidFill>
            </a:rPr>
            <a:t>джерелознавчі</a:t>
          </a:r>
          <a:endParaRPr lang="uk-UA" sz="4400" kern="1200" dirty="0">
            <a:solidFill>
              <a:schemeClr val="tx1"/>
            </a:solidFill>
          </a:endParaRPr>
        </a:p>
      </dsp:txBody>
      <dsp:txXfrm rot="10800000">
        <a:off x="887369" y="1998"/>
        <a:ext cx="6934763" cy="1919610"/>
      </dsp:txXfrm>
    </dsp:sp>
    <dsp:sp modelId="{64CD0EE5-B04A-4919-A5A6-2993E07D1360}">
      <dsp:nvSpPr>
        <dsp:cNvPr id="0" name=""/>
        <dsp:cNvSpPr/>
      </dsp:nvSpPr>
      <dsp:spPr>
        <a:xfrm>
          <a:off x="0" y="0"/>
          <a:ext cx="1919610" cy="191961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8FFC0D-5ED2-43FB-AB3B-FAB48DD069AC}">
      <dsp:nvSpPr>
        <dsp:cNvPr id="0" name=""/>
        <dsp:cNvSpPr/>
      </dsp:nvSpPr>
      <dsp:spPr>
        <a:xfrm rot="10800000">
          <a:off x="509904" y="2494626"/>
          <a:ext cx="7270624" cy="19196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495" tIns="167640" rIns="312928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>
              <a:solidFill>
                <a:schemeClr val="tx1"/>
              </a:solidFill>
            </a:rPr>
            <a:t>науково-дослідні</a:t>
          </a:r>
          <a:endParaRPr lang="uk-UA" sz="4400" kern="1200" dirty="0">
            <a:solidFill>
              <a:schemeClr val="tx1"/>
            </a:solidFill>
          </a:endParaRPr>
        </a:p>
      </dsp:txBody>
      <dsp:txXfrm rot="10800000">
        <a:off x="989806" y="2494626"/>
        <a:ext cx="6790722" cy="1919610"/>
      </dsp:txXfrm>
    </dsp:sp>
    <dsp:sp modelId="{783C1DBC-4220-487C-9699-234499084F72}">
      <dsp:nvSpPr>
        <dsp:cNvPr id="0" name=""/>
        <dsp:cNvSpPr/>
      </dsp:nvSpPr>
      <dsp:spPr>
        <a:xfrm>
          <a:off x="0" y="2466830"/>
          <a:ext cx="1919610" cy="191961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19776E-82E4-C24A-99B6-AD318AE965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BC8E4E-03C6-324C-9659-EE66DDC61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74321"/>
            <a:ext cx="8689847" cy="2011680"/>
          </a:xfrm>
        </p:spPr>
        <p:txBody>
          <a:bodyPr>
            <a:noAutofit/>
          </a:bodyPr>
          <a:lstStyle/>
          <a:p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Види </a:t>
            </a:r>
            <a:r>
              <a:rPr lang="uk-UA" sz="5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наукових </a:t>
            </a:r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публікацій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.</a:t>
            </a:r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 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 </a:t>
            </a:r>
            <a:endParaRPr lang="uk-UA" sz="5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/>
              <a:cs typeface="Times New Roman"/>
            </a:endParaRPr>
          </a:p>
          <a:p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Написання </a:t>
            </a:r>
            <a:r>
              <a:rPr lang="uk-UA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та оформлення публікацій</a:t>
            </a:r>
            <a:r>
              <a:rPr 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/>
                <a:cs typeface="Times New Roman"/>
              </a:rPr>
              <a:t>.</a:t>
            </a:r>
            <a:endParaRPr lang="ru-RU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  <p:pic>
        <p:nvPicPr>
          <p:cNvPr id="1026" name="Picture 2" descr="Наукові публікації студентів - Кафедра економі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935" y="3758896"/>
            <a:ext cx="3630295" cy="266933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790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29994"/>
            <a:ext cx="8229600" cy="5296169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Виробнича 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(практична) монографія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видання, що містить повний і послідовний виклад теми, що включає наукове обґрунтування матеріалу. Її відрізняє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вузькогалузева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тематика і практична спрямованість висновків і рекомендацій. По конструкції виробничі монографії аналогічні науковим виданням: порівняно великий обсяг, наявність палітурки, ілюстрацій спеціального характеру: креслень, схем, графіків, технічних малюнків, фотографій.</a:t>
            </a:r>
          </a:p>
          <a:p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25" y="619126"/>
            <a:ext cx="8858250" cy="5507038"/>
          </a:xfrm>
        </p:spPr>
        <p:txBody>
          <a:bodyPr>
            <a:normAutofit/>
          </a:bodyPr>
          <a:lstStyle/>
          <a:p>
            <a:r>
              <a:rPr lang="en-US" sz="2800" b="1" dirty="0" err="1" smtClean="0">
                <a:latin typeface="Times New Roman"/>
                <a:cs typeface="Times New Roman"/>
              </a:rPr>
              <a:t>В</a:t>
            </a:r>
            <a:r>
              <a:rPr lang="uk-UA" sz="2800" b="1" dirty="0" smtClean="0">
                <a:latin typeface="Times New Roman"/>
                <a:cs typeface="Times New Roman"/>
              </a:rPr>
              <a:t>ідмінності між </a:t>
            </a:r>
            <a:r>
              <a:rPr lang="uk-UA" sz="2800" b="1" dirty="0">
                <a:latin typeface="Times New Roman"/>
                <a:cs typeface="Times New Roman"/>
              </a:rPr>
              <a:t>дисертацією та </a:t>
            </a:r>
            <a:r>
              <a:rPr lang="uk-UA" sz="2800" b="1" dirty="0" smtClean="0">
                <a:latin typeface="Times New Roman"/>
                <a:cs typeface="Times New Roman"/>
              </a:rPr>
              <a:t>монографією:</a:t>
            </a:r>
            <a:r>
              <a:rPr lang="uk-UA" sz="2600" dirty="0" smtClean="0">
                <a:latin typeface="Times New Roman"/>
                <a:cs typeface="Times New Roman"/>
              </a:rPr>
              <a:t> </a:t>
            </a:r>
          </a:p>
          <a:p>
            <a:r>
              <a:rPr lang="uk-UA" sz="2600" dirty="0">
                <a:latin typeface="Times New Roman"/>
                <a:cs typeface="Times New Roman"/>
              </a:rPr>
              <a:t> </a:t>
            </a:r>
            <a:r>
              <a:rPr lang="uk-UA" sz="2600" dirty="0" smtClean="0">
                <a:latin typeface="Times New Roman"/>
                <a:cs typeface="Times New Roman"/>
              </a:rPr>
              <a:t> - Д</a:t>
            </a:r>
            <a:r>
              <a:rPr lang="uk-UA" sz="2600" u="sng" dirty="0" smtClean="0">
                <a:latin typeface="Times New Roman"/>
                <a:cs typeface="Times New Roman"/>
              </a:rPr>
              <a:t>исертація </a:t>
            </a:r>
            <a:r>
              <a:rPr lang="uk-UA" sz="2600" u="sng" dirty="0">
                <a:latin typeface="Times New Roman"/>
                <a:cs typeface="Times New Roman"/>
              </a:rPr>
              <a:t>передбачає </a:t>
            </a:r>
            <a:r>
              <a:rPr lang="uk-UA" sz="2600" dirty="0">
                <a:latin typeface="Times New Roman"/>
                <a:cs typeface="Times New Roman"/>
              </a:rPr>
              <a:t>виклад наукових результатів і </a:t>
            </a:r>
            <a:r>
              <a:rPr lang="uk-UA" sz="2600" dirty="0" smtClean="0">
                <a:latin typeface="Times New Roman"/>
                <a:cs typeface="Times New Roman"/>
              </a:rPr>
              <a:t>висновків</a:t>
            </a:r>
            <a:r>
              <a:rPr lang="uk-UA" sz="2600" dirty="0">
                <a:latin typeface="Times New Roman"/>
                <a:cs typeface="Times New Roman"/>
              </a:rPr>
              <a:t>, автором яких є</a:t>
            </a:r>
            <a:r>
              <a:rPr lang="uk-UA" sz="2600" i="1" dirty="0">
                <a:latin typeface="Times New Roman"/>
                <a:cs typeface="Times New Roman"/>
              </a:rPr>
              <a:t> особисто</a:t>
            </a:r>
            <a:r>
              <a:rPr lang="uk-UA" sz="2600" dirty="0">
                <a:latin typeface="Times New Roman"/>
                <a:cs typeface="Times New Roman"/>
              </a:rPr>
              <a:t> пошукач. </a:t>
            </a:r>
            <a:endParaRPr lang="uk-UA" sz="2600" dirty="0" smtClean="0">
              <a:latin typeface="Times New Roman"/>
              <a:cs typeface="Times New Roman"/>
            </a:endParaRPr>
          </a:p>
          <a:p>
            <a:r>
              <a:rPr lang="uk-UA" sz="2600" dirty="0">
                <a:latin typeface="Times New Roman"/>
                <a:cs typeface="Times New Roman"/>
              </a:rPr>
              <a:t> </a:t>
            </a:r>
            <a:r>
              <a:rPr lang="uk-UA" sz="2600" dirty="0" smtClean="0">
                <a:latin typeface="Times New Roman"/>
                <a:cs typeface="Times New Roman"/>
              </a:rPr>
              <a:t>   -</a:t>
            </a:r>
            <a:r>
              <a:rPr lang="uk-UA" sz="2600" u="sng" dirty="0" smtClean="0">
                <a:latin typeface="Times New Roman"/>
                <a:cs typeface="Times New Roman"/>
              </a:rPr>
              <a:t>Монографія</a:t>
            </a:r>
            <a:r>
              <a:rPr lang="uk-UA" sz="2600" dirty="0" smtClean="0">
                <a:latin typeface="Times New Roman"/>
                <a:cs typeface="Times New Roman"/>
              </a:rPr>
              <a:t> </a:t>
            </a:r>
            <a:r>
              <a:rPr lang="uk-UA" sz="2600" dirty="0">
                <a:latin typeface="Times New Roman"/>
                <a:cs typeface="Times New Roman"/>
              </a:rPr>
              <a:t>— це виклад результатів, ідей, концепцій, які належать як здобувачу, так і іншим авторам. </a:t>
            </a:r>
            <a:endParaRPr lang="uk-UA" sz="2600" dirty="0" smtClean="0">
              <a:latin typeface="Times New Roman"/>
              <a:cs typeface="Times New Roman"/>
            </a:endParaRPr>
          </a:p>
          <a:p>
            <a:r>
              <a:rPr lang="uk-UA" sz="2600" dirty="0" smtClean="0">
                <a:latin typeface="Times New Roman"/>
                <a:cs typeface="Times New Roman"/>
              </a:rPr>
              <a:t>   -</a:t>
            </a:r>
            <a:r>
              <a:rPr lang="uk-UA" sz="2600" u="sng" dirty="0" smtClean="0">
                <a:latin typeface="Times New Roman"/>
                <a:cs typeface="Times New Roman"/>
              </a:rPr>
              <a:t>Дисертація</a:t>
            </a:r>
            <a:r>
              <a:rPr lang="uk-UA" sz="2600" dirty="0" smtClean="0">
                <a:latin typeface="Times New Roman"/>
                <a:cs typeface="Times New Roman"/>
              </a:rPr>
              <a:t> </a:t>
            </a:r>
            <a:r>
              <a:rPr lang="uk-UA" sz="2600" dirty="0">
                <a:latin typeface="Times New Roman"/>
                <a:cs typeface="Times New Roman"/>
              </a:rPr>
              <a:t>містить нові наукові результати, </a:t>
            </a:r>
            <a:r>
              <a:rPr lang="uk-UA" sz="2600" dirty="0" smtClean="0">
                <a:latin typeface="Times New Roman"/>
                <a:cs typeface="Times New Roman"/>
              </a:rPr>
              <a:t>висновки</a:t>
            </a:r>
            <a:r>
              <a:rPr lang="uk-UA" sz="2600" dirty="0">
                <a:latin typeface="Times New Roman"/>
                <a:cs typeface="Times New Roman"/>
              </a:rPr>
              <a:t>, факти, </a:t>
            </a:r>
            <a:endParaRPr lang="uk-UA" sz="2600" dirty="0" smtClean="0">
              <a:latin typeface="Times New Roman"/>
              <a:cs typeface="Times New Roman"/>
            </a:endParaRPr>
          </a:p>
          <a:p>
            <a:r>
              <a:rPr lang="uk-UA" sz="2600" dirty="0" smtClean="0">
                <a:latin typeface="Times New Roman"/>
                <a:cs typeface="Times New Roman"/>
              </a:rPr>
              <a:t>   -</a:t>
            </a:r>
            <a:r>
              <a:rPr lang="uk-UA" sz="2600" u="sng" dirty="0" smtClean="0">
                <a:latin typeface="Times New Roman"/>
                <a:cs typeface="Times New Roman"/>
              </a:rPr>
              <a:t>Монографія</a:t>
            </a:r>
            <a:r>
              <a:rPr lang="uk-UA" sz="2600" dirty="0" smtClean="0">
                <a:latin typeface="Times New Roman"/>
                <a:cs typeface="Times New Roman"/>
              </a:rPr>
              <a:t> </a:t>
            </a:r>
            <a:r>
              <a:rPr lang="uk-UA" sz="2600" dirty="0">
                <a:latin typeface="Times New Roman"/>
                <a:cs typeface="Times New Roman"/>
              </a:rPr>
              <a:t>може викладати як нові результати, так і методичні, технологічні рішення, факти, які вже відомі</a:t>
            </a:r>
            <a:r>
              <a:rPr lang="uk-UA" sz="2600" dirty="0" smtClean="0">
                <a:latin typeface="Times New Roman"/>
                <a:cs typeface="Times New Roman"/>
              </a:rPr>
              <a:t>.</a:t>
            </a:r>
          </a:p>
          <a:p>
            <a:r>
              <a:rPr lang="uk-UA" sz="2600" dirty="0" smtClean="0">
                <a:latin typeface="Times New Roman"/>
                <a:cs typeface="Times New Roman"/>
              </a:rPr>
              <a:t>   -</a:t>
            </a:r>
            <a:r>
              <a:rPr lang="uk-UA" sz="2600" u="sng" dirty="0" smtClean="0">
                <a:latin typeface="Times New Roman"/>
                <a:cs typeface="Times New Roman"/>
              </a:rPr>
              <a:t>Дисертація</a:t>
            </a:r>
            <a:r>
              <a:rPr lang="uk-UA" sz="2600" dirty="0" smtClean="0">
                <a:latin typeface="Times New Roman"/>
                <a:cs typeface="Times New Roman"/>
              </a:rPr>
              <a:t> </a:t>
            </a:r>
            <a:r>
              <a:rPr lang="uk-UA" sz="2600" dirty="0">
                <a:latin typeface="Times New Roman"/>
                <a:cs typeface="Times New Roman"/>
              </a:rPr>
              <a:t>має визначену структуру й правила оформлення, яких </a:t>
            </a:r>
            <a:r>
              <a:rPr lang="uk-UA" sz="2600" dirty="0" smtClean="0">
                <a:latin typeface="Times New Roman"/>
                <a:cs typeface="Times New Roman"/>
              </a:rPr>
              <a:t>необхідно </a:t>
            </a:r>
            <a:r>
              <a:rPr lang="uk-UA" sz="2600" dirty="0">
                <a:latin typeface="Times New Roman"/>
                <a:cs typeface="Times New Roman"/>
              </a:rPr>
              <a:t>обов'язково дотримуватись. </a:t>
            </a:r>
            <a:r>
              <a:rPr lang="uk-UA" sz="2600" u="sng" dirty="0">
                <a:latin typeface="Times New Roman"/>
                <a:cs typeface="Times New Roman"/>
              </a:rPr>
              <a:t>Монографія</a:t>
            </a:r>
            <a:r>
              <a:rPr lang="uk-UA" sz="2600" dirty="0">
                <a:latin typeface="Times New Roman"/>
                <a:cs typeface="Times New Roman"/>
              </a:rPr>
              <a:t> не має таких чітких вимог.</a:t>
            </a:r>
            <a:endParaRPr lang="ru-RU" sz="2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33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49" y="587376"/>
            <a:ext cx="8778875" cy="5538788"/>
          </a:xfrm>
        </p:spPr>
        <p:txBody>
          <a:bodyPr/>
          <a:lstStyle/>
          <a:p>
            <a:r>
              <a:rPr lang="uk-UA" sz="2800" b="1" dirty="0" smtClean="0">
                <a:latin typeface="Times New Roman"/>
                <a:cs typeface="Times New Roman"/>
              </a:rPr>
              <a:t>Структура </a:t>
            </a:r>
            <a:r>
              <a:rPr lang="uk-UA" sz="2800" b="1" dirty="0">
                <a:latin typeface="Times New Roman"/>
                <a:cs typeface="Times New Roman"/>
              </a:rPr>
              <a:t>наукової </a:t>
            </a:r>
            <a:r>
              <a:rPr lang="uk-UA" sz="2800" b="1" dirty="0" smtClean="0">
                <a:latin typeface="Times New Roman"/>
                <a:cs typeface="Times New Roman"/>
              </a:rPr>
              <a:t>монографії:</a:t>
            </a:r>
            <a:r>
              <a:rPr lang="uk-UA" dirty="0" smtClean="0">
                <a:latin typeface="Times New Roman"/>
                <a:cs typeface="Times New Roman"/>
              </a:rPr>
              <a:t> </a:t>
            </a:r>
          </a:p>
          <a:p>
            <a:r>
              <a:rPr lang="uk-UA" sz="2400" i="1" dirty="0">
                <a:latin typeface="Times New Roman"/>
                <a:cs typeface="Times New Roman"/>
              </a:rPr>
              <a:t>-</a:t>
            </a:r>
            <a:r>
              <a:rPr lang="uk-UA" sz="2400" i="1" dirty="0" smtClean="0">
                <a:latin typeface="Times New Roman"/>
                <a:cs typeface="Times New Roman"/>
              </a:rPr>
              <a:t> </a:t>
            </a:r>
            <a:r>
              <a:rPr lang="uk-UA" sz="2400" i="1" dirty="0">
                <a:latin typeface="Times New Roman"/>
                <a:cs typeface="Times New Roman"/>
              </a:rPr>
              <a:t>титульний аркуш</a:t>
            </a:r>
            <a:r>
              <a:rPr lang="uk-UA" sz="2400" i="1" dirty="0" smtClean="0">
                <a:latin typeface="Times New Roman"/>
                <a:cs typeface="Times New Roman"/>
              </a:rPr>
              <a:t>,</a:t>
            </a:r>
          </a:p>
          <a:p>
            <a:r>
              <a:rPr lang="uk-UA" sz="2400" i="1" dirty="0">
                <a:latin typeface="Times New Roman"/>
                <a:cs typeface="Times New Roman"/>
              </a:rPr>
              <a:t>-</a:t>
            </a:r>
            <a:r>
              <a:rPr lang="uk-UA" sz="2400" i="1" dirty="0" smtClean="0">
                <a:latin typeface="Times New Roman"/>
                <a:cs typeface="Times New Roman"/>
              </a:rPr>
              <a:t> </a:t>
            </a:r>
            <a:r>
              <a:rPr lang="uk-UA" sz="2400" i="1" dirty="0">
                <a:latin typeface="Times New Roman"/>
                <a:cs typeface="Times New Roman"/>
              </a:rPr>
              <a:t>анотація, </a:t>
            </a:r>
            <a:endParaRPr lang="uk-UA" sz="2400" i="1" dirty="0" smtClean="0">
              <a:latin typeface="Times New Roman"/>
              <a:cs typeface="Times New Roman"/>
            </a:endParaRPr>
          </a:p>
          <a:p>
            <a:r>
              <a:rPr lang="uk-UA" sz="2400" i="1" dirty="0">
                <a:latin typeface="Times New Roman"/>
                <a:cs typeface="Times New Roman"/>
              </a:rPr>
              <a:t>-</a:t>
            </a:r>
            <a:r>
              <a:rPr lang="uk-UA" sz="2400" i="1" dirty="0" smtClean="0">
                <a:latin typeface="Times New Roman"/>
                <a:cs typeface="Times New Roman"/>
              </a:rPr>
              <a:t>перелік </a:t>
            </a:r>
            <a:r>
              <a:rPr lang="uk-UA" sz="2400" i="1" dirty="0">
                <a:latin typeface="Times New Roman"/>
                <a:cs typeface="Times New Roman"/>
              </a:rPr>
              <a:t>умовних скорочень (</a:t>
            </a:r>
            <a:r>
              <a:rPr lang="uk-UA" sz="2400" i="1" dirty="0" smtClean="0">
                <a:latin typeface="Times New Roman"/>
                <a:cs typeface="Times New Roman"/>
              </a:rPr>
              <a:t>за необхідності</a:t>
            </a:r>
            <a:r>
              <a:rPr lang="uk-UA" sz="2400" i="1" dirty="0">
                <a:latin typeface="Times New Roman"/>
                <a:cs typeface="Times New Roman"/>
              </a:rPr>
              <a:t>)</a:t>
            </a:r>
            <a:r>
              <a:rPr lang="uk-UA" sz="2400" i="1" dirty="0" smtClean="0">
                <a:latin typeface="Times New Roman"/>
                <a:cs typeface="Times New Roman"/>
              </a:rPr>
              <a:t>,</a:t>
            </a:r>
          </a:p>
          <a:p>
            <a:r>
              <a:rPr lang="uk-UA" sz="2400" i="1" dirty="0" smtClean="0">
                <a:latin typeface="Times New Roman"/>
                <a:cs typeface="Times New Roman"/>
              </a:rPr>
              <a:t> -вступ </a:t>
            </a:r>
            <a:r>
              <a:rPr lang="uk-UA" sz="2400" i="1" dirty="0">
                <a:latin typeface="Times New Roman"/>
                <a:cs typeface="Times New Roman"/>
              </a:rPr>
              <a:t>або передмова, </a:t>
            </a:r>
            <a:endParaRPr lang="uk-UA" sz="2400" i="1" dirty="0" smtClean="0">
              <a:latin typeface="Times New Roman"/>
              <a:cs typeface="Times New Roman"/>
            </a:endParaRPr>
          </a:p>
          <a:p>
            <a:r>
              <a:rPr lang="uk-UA" sz="2400" i="1" dirty="0" smtClean="0">
                <a:latin typeface="Times New Roman"/>
                <a:cs typeface="Times New Roman"/>
              </a:rPr>
              <a:t>  -основна </a:t>
            </a:r>
            <a:r>
              <a:rPr lang="uk-UA" sz="2400" i="1" dirty="0">
                <a:latin typeface="Times New Roman"/>
                <a:cs typeface="Times New Roman"/>
              </a:rPr>
              <a:t>частина, </a:t>
            </a:r>
            <a:endParaRPr lang="uk-UA" sz="2400" i="1" dirty="0" smtClean="0">
              <a:latin typeface="Times New Roman"/>
              <a:cs typeface="Times New Roman"/>
            </a:endParaRPr>
          </a:p>
          <a:p>
            <a:r>
              <a:rPr lang="uk-UA" sz="2400" i="1" dirty="0">
                <a:latin typeface="Times New Roman"/>
                <a:cs typeface="Times New Roman"/>
              </a:rPr>
              <a:t> </a:t>
            </a:r>
            <a:r>
              <a:rPr lang="uk-UA" sz="2400" i="1" dirty="0" smtClean="0">
                <a:latin typeface="Times New Roman"/>
                <a:cs typeface="Times New Roman"/>
              </a:rPr>
              <a:t> -висновки </a:t>
            </a:r>
            <a:r>
              <a:rPr lang="uk-UA" sz="2400" i="1" dirty="0">
                <a:latin typeface="Times New Roman"/>
                <a:cs typeface="Times New Roman"/>
              </a:rPr>
              <a:t>або післямова</a:t>
            </a:r>
            <a:r>
              <a:rPr lang="uk-UA" sz="2400" i="1" dirty="0" smtClean="0">
                <a:latin typeface="Times New Roman"/>
                <a:cs typeface="Times New Roman"/>
              </a:rPr>
              <a:t>,</a:t>
            </a:r>
          </a:p>
          <a:p>
            <a:r>
              <a:rPr lang="uk-UA" sz="2400" i="1" dirty="0">
                <a:latin typeface="Times New Roman"/>
                <a:cs typeface="Times New Roman"/>
              </a:rPr>
              <a:t> </a:t>
            </a:r>
            <a:r>
              <a:rPr lang="uk-UA" sz="2400" i="1" dirty="0" smtClean="0">
                <a:latin typeface="Times New Roman"/>
                <a:cs typeface="Times New Roman"/>
              </a:rPr>
              <a:t> - </a:t>
            </a:r>
            <a:r>
              <a:rPr lang="uk-UA" sz="2400" i="1" dirty="0">
                <a:latin typeface="Times New Roman"/>
                <a:cs typeface="Times New Roman"/>
              </a:rPr>
              <a:t>література, </a:t>
            </a:r>
            <a:endParaRPr lang="uk-UA" sz="2400" i="1" dirty="0" smtClean="0">
              <a:latin typeface="Times New Roman"/>
              <a:cs typeface="Times New Roman"/>
            </a:endParaRPr>
          </a:p>
          <a:p>
            <a:r>
              <a:rPr lang="uk-UA" sz="2400" i="1" dirty="0">
                <a:latin typeface="Times New Roman"/>
                <a:cs typeface="Times New Roman"/>
              </a:rPr>
              <a:t> </a:t>
            </a:r>
            <a:r>
              <a:rPr lang="uk-UA" sz="2400" i="1" dirty="0" smtClean="0">
                <a:latin typeface="Times New Roman"/>
                <a:cs typeface="Times New Roman"/>
              </a:rPr>
              <a:t> -допоміжні </a:t>
            </a:r>
            <a:r>
              <a:rPr lang="uk-UA" sz="2400" i="1" dirty="0">
                <a:latin typeface="Times New Roman"/>
                <a:cs typeface="Times New Roman"/>
              </a:rPr>
              <a:t>покажчики</a:t>
            </a:r>
            <a:r>
              <a:rPr lang="uk-UA" sz="2400" i="1" dirty="0" smtClean="0">
                <a:latin typeface="Times New Roman"/>
                <a:cs typeface="Times New Roman"/>
              </a:rPr>
              <a:t>,</a:t>
            </a:r>
          </a:p>
          <a:p>
            <a:r>
              <a:rPr lang="uk-UA" sz="2400" i="1" dirty="0">
                <a:latin typeface="Times New Roman"/>
                <a:cs typeface="Times New Roman"/>
              </a:rPr>
              <a:t> </a:t>
            </a:r>
            <a:r>
              <a:rPr lang="uk-UA" sz="2400" i="1" dirty="0" smtClean="0">
                <a:latin typeface="Times New Roman"/>
                <a:cs typeface="Times New Roman"/>
              </a:rPr>
              <a:t> - </a:t>
            </a:r>
            <a:r>
              <a:rPr lang="uk-UA" sz="2400" i="1" dirty="0">
                <a:latin typeface="Times New Roman"/>
                <a:cs typeface="Times New Roman"/>
              </a:rPr>
              <a:t>додатки</a:t>
            </a:r>
            <a:r>
              <a:rPr lang="uk-UA" sz="2400" i="1" dirty="0" smtClean="0">
                <a:latin typeface="Times New Roman"/>
                <a:cs typeface="Times New Roman"/>
              </a:rPr>
              <a:t>,</a:t>
            </a:r>
          </a:p>
          <a:p>
            <a:r>
              <a:rPr lang="uk-UA" sz="2400" i="1" dirty="0">
                <a:latin typeface="Times New Roman"/>
                <a:cs typeface="Times New Roman"/>
              </a:rPr>
              <a:t> </a:t>
            </a:r>
            <a:r>
              <a:rPr lang="uk-UA" sz="2400" i="1" dirty="0" smtClean="0">
                <a:latin typeface="Times New Roman"/>
                <a:cs typeface="Times New Roman"/>
              </a:rPr>
              <a:t> - </a:t>
            </a:r>
            <a:r>
              <a:rPr lang="uk-UA" sz="2400" i="1" dirty="0">
                <a:latin typeface="Times New Roman"/>
                <a:cs typeface="Times New Roman"/>
              </a:rPr>
              <a:t>зміст</a:t>
            </a:r>
            <a:r>
              <a:rPr lang="uk-UA" sz="2400" i="1" dirty="0"/>
              <a:t>.</a:t>
            </a:r>
            <a:endParaRPr lang="ru-RU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54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8750"/>
            <a:ext cx="9144000" cy="6365874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Times New Roman"/>
                <a:cs typeface="Times New Roman"/>
              </a:rPr>
              <a:t>Вимоги до розділів монографії</a:t>
            </a:r>
          </a:p>
          <a:p>
            <a:r>
              <a:rPr lang="uk-UA" sz="2400" b="1" u="sng" dirty="0" smtClean="0">
                <a:latin typeface="Times New Roman"/>
                <a:cs typeface="Times New Roman"/>
              </a:rPr>
              <a:t>У</a:t>
            </a:r>
            <a:r>
              <a:rPr lang="uk-UA" sz="2400" b="1" i="1" u="sng" dirty="0" smtClean="0">
                <a:latin typeface="Times New Roman"/>
                <a:cs typeface="Times New Roman"/>
              </a:rPr>
              <a:t> </a:t>
            </a:r>
            <a:r>
              <a:rPr lang="uk-UA" sz="2400" b="1" i="1" u="sng" dirty="0">
                <a:latin typeface="Times New Roman"/>
                <a:cs typeface="Times New Roman"/>
              </a:rPr>
              <a:t>вступі</a:t>
            </a:r>
            <a:r>
              <a:rPr lang="uk-UA" sz="2400" b="1" u="sng" dirty="0">
                <a:latin typeface="Times New Roman"/>
                <a:cs typeface="Times New Roman"/>
              </a:rPr>
              <a:t> або</a:t>
            </a:r>
            <a:r>
              <a:rPr lang="uk-UA" sz="2400" b="1" i="1" u="sng" dirty="0">
                <a:latin typeface="Times New Roman"/>
                <a:cs typeface="Times New Roman"/>
              </a:rPr>
              <a:t> передмові</a:t>
            </a:r>
            <a:r>
              <a:rPr lang="uk-UA" sz="2400" b="1" u="sng" dirty="0">
                <a:latin typeface="Times New Roman"/>
                <a:cs typeface="Times New Roman"/>
              </a:rPr>
              <a:t> </a:t>
            </a:r>
            <a:r>
              <a:rPr lang="uk-UA" sz="2400" dirty="0">
                <a:latin typeface="Times New Roman"/>
                <a:cs typeface="Times New Roman"/>
              </a:rPr>
              <a:t>розкривається значення проблеми, її </a:t>
            </a:r>
            <a:r>
              <a:rPr lang="uk-UA" sz="2400" dirty="0" smtClean="0">
                <a:latin typeface="Times New Roman"/>
                <a:cs typeface="Times New Roman"/>
              </a:rPr>
              <a:t>актуальність</a:t>
            </a:r>
            <a:r>
              <a:rPr lang="uk-UA" sz="2400" dirty="0">
                <a:latin typeface="Times New Roman"/>
                <a:cs typeface="Times New Roman"/>
              </a:rPr>
              <a:t>, мета і завдання, які поставлені автором при </a:t>
            </a:r>
            <a:r>
              <a:rPr lang="uk-UA" sz="2400" dirty="0" smtClean="0">
                <a:latin typeface="Times New Roman"/>
                <a:cs typeface="Times New Roman"/>
              </a:rPr>
              <a:t>написанні роботи</a:t>
            </a:r>
            <a:r>
              <a:rPr lang="uk-UA" sz="2400" dirty="0">
                <a:latin typeface="Times New Roman"/>
                <a:cs typeface="Times New Roman"/>
              </a:rPr>
              <a:t>, огляд основних публікацій з теми, перелік використаних джерел, організацій та осіб, що сприяли виконанню роботи, її </a:t>
            </a:r>
            <a:r>
              <a:rPr lang="uk-UA" sz="2400" dirty="0" smtClean="0">
                <a:latin typeface="Times New Roman"/>
                <a:cs typeface="Times New Roman"/>
              </a:rPr>
              <a:t>читацька </a:t>
            </a:r>
            <a:r>
              <a:rPr lang="uk-UA" sz="2400" dirty="0">
                <a:latin typeface="Times New Roman"/>
                <a:cs typeface="Times New Roman"/>
              </a:rPr>
              <a:t>адреса тощо.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uk-UA" sz="2400" b="1" i="1" u="sng" dirty="0">
                <a:latin typeface="Times New Roman"/>
                <a:cs typeface="Times New Roman"/>
              </a:rPr>
              <a:t>Основна частина</a:t>
            </a:r>
            <a:r>
              <a:rPr lang="uk-UA" sz="2400" b="1" u="sng" dirty="0">
                <a:latin typeface="Times New Roman"/>
                <a:cs typeface="Times New Roman"/>
              </a:rPr>
              <a:t> монографії </a:t>
            </a:r>
            <a:r>
              <a:rPr lang="uk-UA" sz="2400" dirty="0">
                <a:latin typeface="Times New Roman"/>
                <a:cs typeface="Times New Roman"/>
              </a:rPr>
              <a:t>залежить від змісту й структури </a:t>
            </a:r>
            <a:r>
              <a:rPr lang="uk-UA" sz="2400" dirty="0" smtClean="0">
                <a:latin typeface="Times New Roman"/>
                <a:cs typeface="Times New Roman"/>
              </a:rPr>
              <a:t>наукової </a:t>
            </a:r>
            <a:r>
              <a:rPr lang="uk-UA" sz="2400" dirty="0">
                <a:latin typeface="Times New Roman"/>
                <a:cs typeface="Times New Roman"/>
              </a:rPr>
              <a:t>роботи. Вона складається з розділів, підрозділів, пунктів, </a:t>
            </a:r>
            <a:r>
              <a:rPr lang="uk-UA" sz="2400" dirty="0" smtClean="0">
                <a:latin typeface="Times New Roman"/>
                <a:cs typeface="Times New Roman"/>
              </a:rPr>
              <a:t>підпунктів</a:t>
            </a:r>
            <a:r>
              <a:rPr lang="uk-UA" sz="2400" dirty="0">
                <a:latin typeface="Times New Roman"/>
                <a:cs typeface="Times New Roman"/>
              </a:rPr>
              <a:t>. У логічній послідовності викладаються основні наукові </a:t>
            </a:r>
            <a:r>
              <a:rPr lang="uk-UA" sz="2400" dirty="0" smtClean="0">
                <a:latin typeface="Times New Roman"/>
                <a:cs typeface="Times New Roman"/>
              </a:rPr>
              <a:t>дослідження</a:t>
            </a:r>
            <a:r>
              <a:rPr lang="uk-UA" sz="2400" dirty="0">
                <a:latin typeface="Times New Roman"/>
                <a:cs typeface="Times New Roman"/>
              </a:rPr>
              <a:t>, ідеї, концепції, експериментальні дані, наукові факти та висновки. </a:t>
            </a:r>
            <a:endParaRPr lang="uk-UA" sz="2400" dirty="0" smtClean="0">
              <a:latin typeface="Times New Roman"/>
              <a:cs typeface="Times New Roman"/>
            </a:endParaRPr>
          </a:p>
          <a:p>
            <a:r>
              <a:rPr lang="uk-UA" sz="2400" b="1" u="sng" dirty="0" smtClean="0">
                <a:latin typeface="Times New Roman"/>
                <a:cs typeface="Times New Roman"/>
              </a:rPr>
              <a:t>У</a:t>
            </a:r>
            <a:r>
              <a:rPr lang="uk-UA" sz="2400" b="1" i="1" u="sng" dirty="0" smtClean="0">
                <a:latin typeface="Times New Roman"/>
                <a:cs typeface="Times New Roman"/>
              </a:rPr>
              <a:t> </a:t>
            </a:r>
            <a:r>
              <a:rPr lang="uk-UA" sz="2400" b="1" i="1" u="sng" dirty="0">
                <a:latin typeface="Times New Roman"/>
                <a:cs typeface="Times New Roman"/>
              </a:rPr>
              <a:t>висновках</a:t>
            </a:r>
            <a:r>
              <a:rPr lang="uk-UA" sz="2400" b="1" u="sng" dirty="0">
                <a:latin typeface="Times New Roman"/>
                <a:cs typeface="Times New Roman"/>
              </a:rPr>
              <a:t> або</a:t>
            </a:r>
            <a:r>
              <a:rPr lang="uk-UA" sz="2400" b="1" i="1" u="sng" dirty="0">
                <a:latin typeface="Times New Roman"/>
                <a:cs typeface="Times New Roman"/>
              </a:rPr>
              <a:t> післямові</a:t>
            </a:r>
            <a:r>
              <a:rPr lang="uk-UA" sz="2400" b="1" u="sng" dirty="0">
                <a:latin typeface="Times New Roman"/>
                <a:cs typeface="Times New Roman"/>
              </a:rPr>
              <a:t> </a:t>
            </a:r>
            <a:r>
              <a:rPr lang="uk-UA" sz="2400" dirty="0">
                <a:latin typeface="Times New Roman"/>
                <a:cs typeface="Times New Roman"/>
              </a:rPr>
              <a:t>узагальнюються найсуттєвіші </a:t>
            </a:r>
            <a:r>
              <a:rPr lang="uk-UA" sz="2400" dirty="0" smtClean="0">
                <a:latin typeface="Times New Roman"/>
                <a:cs typeface="Times New Roman"/>
              </a:rPr>
              <a:t>положення </a:t>
            </a:r>
            <a:r>
              <a:rPr lang="uk-UA" sz="2400" dirty="0">
                <a:latin typeface="Times New Roman"/>
                <a:cs typeface="Times New Roman"/>
              </a:rPr>
              <a:t>наукового дослідження, підводяться основні підсумки, доводиться достовірність та обґрунтованість нових наукових положень, </a:t>
            </a:r>
            <a:r>
              <a:rPr lang="uk-UA" sz="2400" dirty="0" smtClean="0">
                <a:latin typeface="Times New Roman"/>
                <a:cs typeface="Times New Roman"/>
              </a:rPr>
              <a:t>визначаються </a:t>
            </a:r>
            <a:r>
              <a:rPr lang="uk-UA" sz="2400" dirty="0">
                <a:latin typeface="Times New Roman"/>
                <a:cs typeface="Times New Roman"/>
              </a:rPr>
              <a:t>проблеми, які потребують подальшого дослідження</a:t>
            </a:r>
            <a:r>
              <a:rPr lang="uk-UA" sz="2400" dirty="0"/>
              <a:t>.</a:t>
            </a:r>
            <a:endParaRPr lang="ru-RU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071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33375"/>
            <a:ext cx="8448675" cy="61753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400" dirty="0" smtClean="0">
                <a:latin typeface="Times New Roman"/>
                <a:cs typeface="Times New Roman"/>
              </a:rPr>
              <a:t>         </a:t>
            </a:r>
            <a:r>
              <a:rPr lang="uk-UA" sz="3400" dirty="0" smtClean="0">
                <a:latin typeface="Times New Roman"/>
                <a:cs typeface="Times New Roman"/>
              </a:rPr>
              <a:t>.</a:t>
            </a:r>
            <a:r>
              <a:rPr lang="en-US" sz="4500" b="1" dirty="0" smtClean="0">
                <a:latin typeface="Times New Roman"/>
                <a:cs typeface="Times New Roman"/>
              </a:rPr>
              <a:t>3.</a:t>
            </a:r>
            <a:r>
              <a:rPr lang="uk-UA" sz="4500" b="1" dirty="0" smtClean="0">
                <a:latin typeface="Times New Roman"/>
                <a:cs typeface="Times New Roman"/>
              </a:rPr>
              <a:t> </a:t>
            </a:r>
            <a:r>
              <a:rPr lang="uk-UA" sz="4500" b="1" dirty="0">
                <a:latin typeface="Times New Roman"/>
                <a:cs typeface="Times New Roman"/>
              </a:rPr>
              <a:t>Наукова </a:t>
            </a:r>
            <a:r>
              <a:rPr lang="uk-UA" sz="4500" b="1" dirty="0" smtClean="0">
                <a:latin typeface="Times New Roman"/>
                <a:cs typeface="Times New Roman"/>
              </a:rPr>
              <a:t>стаття</a:t>
            </a:r>
            <a:endParaRPr lang="ru-RU" sz="4500" b="1" dirty="0">
              <a:latin typeface="Times New Roman"/>
              <a:cs typeface="Times New Roman"/>
            </a:endParaRPr>
          </a:p>
          <a:p>
            <a:r>
              <a:rPr lang="uk-UA" sz="3800" b="1" i="1" dirty="0">
                <a:latin typeface="Times New Roman"/>
                <a:cs typeface="Times New Roman"/>
              </a:rPr>
              <a:t>Наукова стаття</a:t>
            </a:r>
            <a:r>
              <a:rPr lang="uk-UA" sz="3800" dirty="0">
                <a:latin typeface="Times New Roman"/>
                <a:cs typeface="Times New Roman"/>
              </a:rPr>
              <a:t> </a:t>
            </a:r>
            <a:r>
              <a:rPr lang="uk-UA" sz="3400" dirty="0">
                <a:latin typeface="Times New Roman"/>
                <a:cs typeface="Times New Roman"/>
              </a:rPr>
              <a:t>— </a:t>
            </a:r>
            <a:r>
              <a:rPr lang="uk-UA" sz="3400" u="sng" dirty="0">
                <a:latin typeface="Times New Roman"/>
                <a:cs typeface="Times New Roman"/>
              </a:rPr>
              <a:t>один з основних видів публікацій</a:t>
            </a:r>
            <a:r>
              <a:rPr lang="uk-UA" sz="3400" dirty="0">
                <a:latin typeface="Times New Roman"/>
                <a:cs typeface="Times New Roman"/>
              </a:rPr>
              <a:t>. Вона </a:t>
            </a:r>
            <a:r>
              <a:rPr lang="uk-UA" sz="3400" dirty="0" smtClean="0">
                <a:latin typeface="Times New Roman"/>
                <a:cs typeface="Times New Roman"/>
              </a:rPr>
              <a:t>містить </a:t>
            </a:r>
            <a:r>
              <a:rPr lang="uk-UA" sz="3400" dirty="0">
                <a:latin typeface="Times New Roman"/>
                <a:cs typeface="Times New Roman"/>
              </a:rPr>
              <a:t>виклад проміжних або кінцевих результатів наукового </a:t>
            </a:r>
            <a:r>
              <a:rPr lang="uk-UA" sz="3400" dirty="0" smtClean="0">
                <a:latin typeface="Times New Roman"/>
                <a:cs typeface="Times New Roman"/>
              </a:rPr>
              <a:t>дослідження</a:t>
            </a:r>
            <a:r>
              <a:rPr lang="uk-UA" sz="3400" dirty="0">
                <a:latin typeface="Times New Roman"/>
                <a:cs typeface="Times New Roman"/>
              </a:rPr>
              <a:t>, висвітлює конкретне окреме питання з теми дисертації, </a:t>
            </a:r>
            <a:r>
              <a:rPr lang="uk-UA" sz="3400" dirty="0" smtClean="0">
                <a:latin typeface="Times New Roman"/>
                <a:cs typeface="Times New Roman"/>
              </a:rPr>
              <a:t>фіксує </a:t>
            </a:r>
            <a:r>
              <a:rPr lang="uk-UA" sz="3400" dirty="0">
                <a:latin typeface="Times New Roman"/>
                <a:cs typeface="Times New Roman"/>
              </a:rPr>
              <a:t>науковий пріоритет автора, </a:t>
            </a:r>
            <a:r>
              <a:rPr lang="uk-UA" sz="3400" u="sng" dirty="0">
                <a:latin typeface="Times New Roman"/>
                <a:cs typeface="Times New Roman"/>
              </a:rPr>
              <a:t>робить матеріал надбанням фахівців. </a:t>
            </a:r>
            <a:endParaRPr lang="en-US" sz="3400" u="sng" dirty="0" smtClean="0">
              <a:latin typeface="Times New Roman"/>
              <a:cs typeface="Times New Roman"/>
            </a:endParaRPr>
          </a:p>
          <a:p>
            <a:endParaRPr lang="en-US" sz="3400" dirty="0">
              <a:latin typeface="Times New Roman"/>
              <a:cs typeface="Times New Roman"/>
            </a:endParaRPr>
          </a:p>
          <a:p>
            <a:r>
              <a:rPr lang="uk-UA" sz="3400" b="1" dirty="0" smtClean="0">
                <a:latin typeface="Times New Roman"/>
                <a:cs typeface="Times New Roman"/>
              </a:rPr>
              <a:t>Наукові </a:t>
            </a:r>
            <a:r>
              <a:rPr lang="uk-UA" sz="3400" b="1" dirty="0">
                <a:latin typeface="Times New Roman"/>
                <a:cs typeface="Times New Roman"/>
              </a:rPr>
              <a:t>статті до дисертацій </a:t>
            </a:r>
            <a:r>
              <a:rPr lang="en-US" sz="3400" b="1" dirty="0" smtClean="0">
                <a:latin typeface="Times New Roman"/>
                <a:cs typeface="Times New Roman"/>
              </a:rPr>
              <a:t> - </a:t>
            </a:r>
            <a:r>
              <a:rPr lang="uk-UA" sz="3400" dirty="0" smtClean="0">
                <a:latin typeface="Times New Roman"/>
                <a:cs typeface="Times New Roman"/>
              </a:rPr>
              <a:t>мають </a:t>
            </a:r>
            <a:r>
              <a:rPr lang="uk-UA" sz="3400" dirty="0">
                <a:latin typeface="Times New Roman"/>
                <a:cs typeface="Times New Roman"/>
              </a:rPr>
              <a:t>обов'язково бути опубліковані у виданнях, перелік яких затверджений ВАК України. </a:t>
            </a:r>
            <a:endParaRPr lang="en-US" sz="3400" dirty="0" smtClean="0">
              <a:latin typeface="Times New Roman"/>
              <a:cs typeface="Times New Roman"/>
            </a:endParaRPr>
          </a:p>
          <a:p>
            <a:endParaRPr lang="en-US" sz="3400" dirty="0">
              <a:latin typeface="Times New Roman"/>
              <a:cs typeface="Times New Roman"/>
            </a:endParaRPr>
          </a:p>
          <a:p>
            <a:r>
              <a:rPr lang="uk-UA" sz="3400" b="1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Наукова </a:t>
            </a:r>
            <a:r>
              <a:rPr lang="uk-UA" sz="3400" b="1" u="sng" dirty="0">
                <a:solidFill>
                  <a:srgbClr val="000000"/>
                </a:solidFill>
                <a:latin typeface="Times New Roman"/>
                <a:cs typeface="Times New Roman"/>
              </a:rPr>
              <a:t>стаття направляється до редакції в завершеному вигляді </a:t>
            </a:r>
            <a:r>
              <a:rPr lang="uk-UA" sz="3400" dirty="0">
                <a:latin typeface="Times New Roman"/>
                <a:cs typeface="Times New Roman"/>
              </a:rPr>
              <a:t>відповідно до вимог, які публікуються в окремих номерах журналів або збірниках у вигляді пам'ятки авторам</a:t>
            </a:r>
            <a:r>
              <a:rPr lang="uk-UA" sz="3400" dirty="0" smtClean="0">
                <a:latin typeface="Times New Roman"/>
                <a:cs typeface="Times New Roman"/>
              </a:rPr>
              <a:t>.</a:t>
            </a:r>
            <a:endParaRPr lang="en-US" sz="3400" dirty="0" smtClean="0">
              <a:latin typeface="Times New Roman"/>
              <a:cs typeface="Times New Roman"/>
            </a:endParaRPr>
          </a:p>
          <a:p>
            <a:endParaRPr lang="ru-RU" sz="3400" dirty="0">
              <a:latin typeface="Times New Roman"/>
              <a:cs typeface="Times New Roman"/>
            </a:endParaRPr>
          </a:p>
          <a:p>
            <a:r>
              <a:rPr lang="uk-UA" sz="3400" b="1" dirty="0">
                <a:latin typeface="Times New Roman"/>
                <a:cs typeface="Times New Roman"/>
              </a:rPr>
              <a:t>Оптимальний обсяг наукової статті </a:t>
            </a:r>
            <a:r>
              <a:rPr lang="uk-UA" sz="3400" dirty="0">
                <a:latin typeface="Times New Roman"/>
                <a:cs typeface="Times New Roman"/>
              </a:rPr>
              <a:t>— 0,5 авторського аркуша (до 12 сторінок друкованого на комп'ютері тексту через 1,5 інтервали, шрифт 14).</a:t>
            </a:r>
            <a:endParaRPr lang="ru-RU" sz="3400" dirty="0">
              <a:latin typeface="Times New Roman"/>
              <a:cs typeface="Times New Roman"/>
            </a:endParaRPr>
          </a:p>
          <a:p>
            <a:r>
              <a:rPr lang="uk-UA" sz="3800" u="sng" dirty="0">
                <a:latin typeface="Times New Roman"/>
                <a:cs typeface="Times New Roman"/>
              </a:rPr>
              <a:t>Рукопис статті, крім основного тексту, має містити </a:t>
            </a:r>
            <a:r>
              <a:rPr lang="uk-UA" sz="3400" dirty="0">
                <a:latin typeface="Times New Roman"/>
                <a:cs typeface="Times New Roman"/>
              </a:rPr>
              <a:t>повну назву роботи, прізвище та ініціали автора (-ів), анотацію (на окремій сто­рінці), список використаної літератури.</a:t>
            </a:r>
            <a:endParaRPr lang="ru-RU" sz="3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194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50" y="444500"/>
            <a:ext cx="8826500" cy="56816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 smtClean="0"/>
              <a:t>               </a:t>
            </a:r>
            <a:r>
              <a:rPr lang="uk-UA" sz="4500" b="1" dirty="0" smtClean="0">
                <a:latin typeface="Times New Roman"/>
                <a:cs typeface="Times New Roman"/>
              </a:rPr>
              <a:t>Структурні елементи</a:t>
            </a:r>
            <a:r>
              <a:rPr lang="en-US" sz="4500" b="1" dirty="0" smtClean="0">
                <a:latin typeface="Times New Roman"/>
                <a:cs typeface="Times New Roman"/>
              </a:rPr>
              <a:t> </a:t>
            </a:r>
            <a:r>
              <a:rPr lang="uk-UA" sz="4500" b="1" dirty="0" smtClean="0">
                <a:latin typeface="Times New Roman"/>
                <a:cs typeface="Times New Roman"/>
              </a:rPr>
              <a:t>статті:</a:t>
            </a:r>
            <a:endParaRPr lang="ru-RU" sz="4500" b="1" dirty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r>
              <a:rPr lang="uk-UA" sz="3800" b="1" i="1" dirty="0" smtClean="0">
                <a:latin typeface="Times New Roman"/>
                <a:cs typeface="Times New Roman"/>
              </a:rPr>
              <a:t>1</a:t>
            </a:r>
            <a:r>
              <a:rPr lang="en-US" sz="3800" b="1" i="1" dirty="0" smtClean="0">
                <a:latin typeface="Times New Roman"/>
                <a:cs typeface="Times New Roman"/>
              </a:rPr>
              <a:t>.</a:t>
            </a:r>
            <a:r>
              <a:rPr lang="uk-UA" sz="3800" b="1" i="1" dirty="0" smtClean="0">
                <a:latin typeface="Times New Roman"/>
                <a:cs typeface="Times New Roman"/>
              </a:rPr>
              <a:t>Вступ</a:t>
            </a:r>
            <a:r>
              <a:rPr lang="uk-UA" sz="3400" dirty="0" smtClean="0">
                <a:latin typeface="Times New Roman"/>
                <a:cs typeface="Times New Roman"/>
              </a:rPr>
              <a:t> </a:t>
            </a:r>
            <a:r>
              <a:rPr lang="uk-UA" sz="3400" dirty="0">
                <a:latin typeface="Times New Roman"/>
                <a:cs typeface="Times New Roman"/>
              </a:rPr>
              <a:t>— постановка наукової проблеми, її актуальність, зв'я­зок з найважливішими завданнями науки й народного господарства України, значення для розвитку певної галузі науки або практичної діяльності </a:t>
            </a:r>
            <a:r>
              <a:rPr lang="uk-UA" sz="3400" u="sng" dirty="0" smtClean="0">
                <a:latin typeface="Times New Roman"/>
                <a:cs typeface="Times New Roman"/>
              </a:rPr>
              <a:t>(5</a:t>
            </a:r>
            <a:r>
              <a:rPr lang="uk-UA" sz="3400" u="sng" dirty="0">
                <a:latin typeface="Times New Roman"/>
                <a:cs typeface="Times New Roman"/>
              </a:rPr>
              <a:t>-10 рядків). </a:t>
            </a:r>
            <a:endParaRPr lang="uk-UA" sz="3400" u="sng" dirty="0" smtClean="0">
              <a:latin typeface="Times New Roman"/>
              <a:cs typeface="Times New Roman"/>
            </a:endParaRPr>
          </a:p>
          <a:p>
            <a:pPr marL="457200" lvl="1" indent="0">
              <a:lnSpc>
                <a:spcPct val="120000"/>
              </a:lnSpc>
              <a:buNone/>
            </a:pPr>
            <a:r>
              <a:rPr lang="uk-UA" sz="3400" dirty="0" smtClean="0">
                <a:latin typeface="Times New Roman"/>
                <a:cs typeface="Times New Roman"/>
              </a:rPr>
              <a:t>          </a:t>
            </a:r>
            <a:r>
              <a:rPr lang="uk-UA" sz="3400" u="sng" dirty="0" smtClean="0">
                <a:latin typeface="Times New Roman"/>
                <a:cs typeface="Times New Roman"/>
              </a:rPr>
              <a:t>Вступ </a:t>
            </a:r>
            <a:r>
              <a:rPr lang="uk-UA" sz="3400" u="sng" dirty="0">
                <a:latin typeface="Times New Roman"/>
                <a:cs typeface="Times New Roman"/>
              </a:rPr>
              <a:t>має включати у себе:</a:t>
            </a:r>
            <a:endParaRPr lang="ru-RU" sz="3400" u="sng" dirty="0">
              <a:latin typeface="Times New Roman"/>
              <a:cs typeface="Times New Roman"/>
            </a:endParaRPr>
          </a:p>
          <a:p>
            <a:pPr lvl="0"/>
            <a:r>
              <a:rPr lang="uk-UA" sz="3400" dirty="0">
                <a:latin typeface="Times New Roman"/>
                <a:cs typeface="Times New Roman"/>
              </a:rPr>
              <a:t>визначення наукової гіпотези;</a:t>
            </a:r>
            <a:endParaRPr lang="ru-RU" sz="3400" dirty="0">
              <a:latin typeface="Times New Roman"/>
              <a:cs typeface="Times New Roman"/>
            </a:endParaRPr>
          </a:p>
          <a:p>
            <a:pPr lvl="0"/>
            <a:r>
              <a:rPr lang="uk-UA" sz="3400" dirty="0">
                <a:latin typeface="Times New Roman"/>
                <a:cs typeface="Times New Roman"/>
              </a:rPr>
              <a:t>докладно пояснювати причини, за якими було почато дослід­ження;</a:t>
            </a:r>
            <a:endParaRPr lang="ru-RU" sz="3400" dirty="0">
              <a:latin typeface="Times New Roman"/>
              <a:cs typeface="Times New Roman"/>
            </a:endParaRPr>
          </a:p>
          <a:p>
            <a:pPr lvl="0"/>
            <a:r>
              <a:rPr lang="uk-UA" sz="3400" dirty="0">
                <a:latin typeface="Times New Roman"/>
                <a:cs typeface="Times New Roman"/>
              </a:rPr>
              <a:t>розкривати рівень актуальності даної теми.</a:t>
            </a:r>
            <a:endParaRPr lang="ru-RU" sz="3400" dirty="0">
              <a:latin typeface="Times New Roman"/>
              <a:cs typeface="Times New Roman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uk-UA" sz="3800" b="1" i="1" dirty="0" smtClean="0">
                <a:latin typeface="Times New Roman"/>
                <a:cs typeface="Times New Roman"/>
              </a:rPr>
              <a:t>       </a:t>
            </a:r>
            <a:r>
              <a:rPr lang="en-US" sz="3800" b="1" i="1" dirty="0" smtClean="0">
                <a:latin typeface="Times New Roman"/>
                <a:cs typeface="Times New Roman"/>
              </a:rPr>
              <a:t>2.</a:t>
            </a:r>
            <a:r>
              <a:rPr lang="uk-UA" sz="3800" b="1" i="1" dirty="0" smtClean="0">
                <a:latin typeface="Times New Roman"/>
                <a:cs typeface="Times New Roman"/>
              </a:rPr>
              <a:t>Аналіз </a:t>
            </a:r>
            <a:r>
              <a:rPr lang="uk-UA" sz="3800" b="1" i="1" dirty="0">
                <a:latin typeface="Times New Roman"/>
                <a:cs typeface="Times New Roman"/>
              </a:rPr>
              <a:t>останніх досліджень і </a:t>
            </a:r>
            <a:r>
              <a:rPr lang="uk-UA" sz="3800" b="1" i="1" dirty="0" smtClean="0">
                <a:latin typeface="Times New Roman"/>
                <a:cs typeface="Times New Roman"/>
              </a:rPr>
              <a:t>публікацій  -</a:t>
            </a:r>
            <a:r>
              <a:rPr lang="uk-UA" sz="3400" dirty="0" smtClean="0">
                <a:latin typeface="Times New Roman"/>
                <a:cs typeface="Times New Roman"/>
              </a:rPr>
              <a:t> започатковується </a:t>
            </a:r>
            <a:r>
              <a:rPr lang="uk-UA" sz="3400" dirty="0">
                <a:latin typeface="Times New Roman"/>
                <a:cs typeface="Times New Roman"/>
              </a:rPr>
              <a:t>розв'язання даної проблеми та на яке спирається автор; існуючі </a:t>
            </a:r>
            <a:r>
              <a:rPr lang="uk-UA" sz="3400" dirty="0" smtClean="0">
                <a:latin typeface="Times New Roman"/>
                <a:cs typeface="Times New Roman"/>
              </a:rPr>
              <a:t>погляди </a:t>
            </a:r>
            <a:r>
              <a:rPr lang="uk-UA" sz="3400" dirty="0">
                <a:latin typeface="Times New Roman"/>
                <a:cs typeface="Times New Roman"/>
              </a:rPr>
              <a:t>на проблему; </a:t>
            </a:r>
            <a:r>
              <a:rPr lang="uk-UA" sz="3400" dirty="0" smtClean="0">
                <a:latin typeface="Times New Roman"/>
                <a:cs typeface="Times New Roman"/>
              </a:rPr>
              <a:t>виділення </a:t>
            </a:r>
            <a:r>
              <a:rPr lang="uk-UA" sz="3400" dirty="0">
                <a:latin typeface="Times New Roman"/>
                <a:cs typeface="Times New Roman"/>
              </a:rPr>
              <a:t>невирішених питань у межах </a:t>
            </a:r>
            <a:r>
              <a:rPr lang="uk-UA" sz="3400" dirty="0" smtClean="0">
                <a:latin typeface="Times New Roman"/>
                <a:cs typeface="Times New Roman"/>
              </a:rPr>
              <a:t>проблеми </a:t>
            </a:r>
            <a:r>
              <a:rPr lang="uk-UA" sz="3400" u="sng" dirty="0">
                <a:latin typeface="Times New Roman"/>
                <a:cs typeface="Times New Roman"/>
              </a:rPr>
              <a:t>(0,5-2 сторінки </a:t>
            </a:r>
            <a:r>
              <a:rPr lang="uk-UA" sz="3400" u="sng" dirty="0" smtClean="0">
                <a:latin typeface="Times New Roman"/>
                <a:cs typeface="Times New Roman"/>
              </a:rPr>
              <a:t>).</a:t>
            </a:r>
            <a:endParaRPr lang="ru-RU" sz="3400" u="sng" dirty="0">
              <a:latin typeface="Times New Roman"/>
              <a:cs typeface="Times New Roman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uk-UA" sz="3400" b="1" i="1" dirty="0" smtClean="0">
                <a:latin typeface="Times New Roman"/>
                <a:cs typeface="Times New Roman"/>
              </a:rPr>
              <a:t>        </a:t>
            </a:r>
            <a:r>
              <a:rPr lang="en-US" sz="3400" b="1" i="1" dirty="0" smtClean="0">
                <a:latin typeface="Times New Roman"/>
                <a:cs typeface="Times New Roman"/>
              </a:rPr>
              <a:t>3. </a:t>
            </a:r>
            <a:r>
              <a:rPr lang="uk-UA" sz="3800" b="1" i="1" dirty="0" smtClean="0">
                <a:latin typeface="Times New Roman"/>
                <a:cs typeface="Times New Roman"/>
              </a:rPr>
              <a:t>Формулювання </a:t>
            </a:r>
            <a:r>
              <a:rPr lang="uk-UA" sz="3800" b="1" i="1" dirty="0">
                <a:latin typeface="Times New Roman"/>
                <a:cs typeface="Times New Roman"/>
              </a:rPr>
              <a:t>мети статті</a:t>
            </a:r>
            <a:r>
              <a:rPr lang="uk-UA" sz="3800" dirty="0">
                <a:latin typeface="Times New Roman"/>
                <a:cs typeface="Times New Roman"/>
              </a:rPr>
              <a:t> </a:t>
            </a:r>
            <a:r>
              <a:rPr lang="uk-UA" sz="3400" dirty="0">
                <a:latin typeface="Times New Roman"/>
                <a:cs typeface="Times New Roman"/>
              </a:rPr>
              <a:t>(постановка завдання) перед­бачає виголошення головної ідеї даної публікації, яка суттєво відріз­няється від існуючих, доповнює або поглиблює вже відомі підходи;</a:t>
            </a:r>
            <a:r>
              <a:rPr lang="ru-RU" sz="3400" dirty="0">
                <a:latin typeface="Times New Roman"/>
                <a:cs typeface="Times New Roman"/>
              </a:rPr>
              <a:t> </a:t>
            </a:r>
            <a:endParaRPr lang="en-US" sz="3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8992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539750"/>
            <a:ext cx="9017000" cy="5984874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sz="3600" b="1" i="1" dirty="0" smtClean="0">
                <a:latin typeface="Times New Roman"/>
                <a:cs typeface="Times New Roman"/>
              </a:rPr>
              <a:t>      4. </a:t>
            </a:r>
            <a:r>
              <a:rPr lang="uk-UA" sz="3600" b="1" i="1" dirty="0" smtClean="0">
                <a:latin typeface="Times New Roman"/>
                <a:cs typeface="Times New Roman"/>
              </a:rPr>
              <a:t>Виклад </a:t>
            </a:r>
            <a:r>
              <a:rPr lang="uk-UA" sz="3600" b="1" i="1" dirty="0">
                <a:latin typeface="Times New Roman"/>
                <a:cs typeface="Times New Roman"/>
              </a:rPr>
              <a:t>змісту власного дослідження</a:t>
            </a:r>
            <a:r>
              <a:rPr lang="uk-UA" sz="3600" dirty="0">
                <a:latin typeface="Times New Roman"/>
                <a:cs typeface="Times New Roman"/>
              </a:rPr>
              <a:t> </a:t>
            </a:r>
            <a:r>
              <a:rPr lang="uk-UA" sz="3400" dirty="0">
                <a:latin typeface="Times New Roman"/>
                <a:cs typeface="Times New Roman"/>
              </a:rPr>
              <a:t>— основна частина </a:t>
            </a:r>
            <a:r>
              <a:rPr lang="uk-UA" sz="3400" dirty="0" smtClean="0">
                <a:latin typeface="Times New Roman"/>
                <a:cs typeface="Times New Roman"/>
              </a:rPr>
              <a:t>статті</a:t>
            </a:r>
            <a:r>
              <a:rPr lang="uk-UA" sz="3400" dirty="0">
                <a:latin typeface="Times New Roman"/>
                <a:cs typeface="Times New Roman"/>
              </a:rPr>
              <a:t>. У ній висвітлюються основні положення й результати наукового дослідження, особисті ідеї, думки, отримані наукові факти, виявлені закономірності, зв'язки, тенденції, програма експерименту, методика отримання та аналіз фактичного матеріалу, особистий внесок </a:t>
            </a:r>
            <a:r>
              <a:rPr lang="uk-UA" sz="3400" dirty="0" smtClean="0">
                <a:latin typeface="Times New Roman"/>
                <a:cs typeface="Times New Roman"/>
              </a:rPr>
              <a:t>автора </a:t>
            </a:r>
            <a:r>
              <a:rPr lang="uk-UA" sz="3400" u="sng" dirty="0" smtClean="0">
                <a:latin typeface="Times New Roman"/>
                <a:cs typeface="Times New Roman"/>
              </a:rPr>
              <a:t>(5- 8 </a:t>
            </a:r>
            <a:r>
              <a:rPr lang="uk-UA" sz="3400" u="sng" dirty="0">
                <a:latin typeface="Times New Roman"/>
                <a:cs typeface="Times New Roman"/>
              </a:rPr>
              <a:t>сторінок).</a:t>
            </a:r>
            <a:endParaRPr lang="ru-RU" sz="3400" u="sng" dirty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en-US" sz="3400" b="1" i="1" dirty="0" smtClean="0">
                <a:latin typeface="Times New Roman"/>
                <a:cs typeface="Times New Roman"/>
              </a:rPr>
              <a:t>       5. </a:t>
            </a:r>
            <a:r>
              <a:rPr lang="uk-UA" sz="3400" b="1" i="1" dirty="0" smtClean="0">
                <a:latin typeface="Times New Roman"/>
                <a:cs typeface="Times New Roman"/>
              </a:rPr>
              <a:t>Висновок  - </a:t>
            </a:r>
            <a:r>
              <a:rPr lang="uk-UA" sz="3400" dirty="0" smtClean="0">
                <a:latin typeface="Times New Roman"/>
                <a:cs typeface="Times New Roman"/>
              </a:rPr>
              <a:t>формулюється </a:t>
            </a:r>
            <a:r>
              <a:rPr lang="uk-UA" sz="3400" dirty="0">
                <a:latin typeface="Times New Roman"/>
                <a:cs typeface="Times New Roman"/>
              </a:rPr>
              <a:t>основний умовивід автора, зміст висновків і рекомендацій, їхнє значення для теорії й практики, суспільна значущість, </a:t>
            </a:r>
            <a:r>
              <a:rPr lang="uk-UA" sz="3400" dirty="0" smtClean="0">
                <a:latin typeface="Times New Roman"/>
                <a:cs typeface="Times New Roman"/>
              </a:rPr>
              <a:t>підтвердження гіпотези </a:t>
            </a:r>
            <a:r>
              <a:rPr lang="uk-UA" sz="3400" u="sng" dirty="0" smtClean="0">
                <a:latin typeface="Times New Roman"/>
                <a:cs typeface="Times New Roman"/>
              </a:rPr>
              <a:t>(</a:t>
            </a:r>
            <a:r>
              <a:rPr lang="uk-UA" sz="3400" u="sng" dirty="0">
                <a:latin typeface="Times New Roman"/>
                <a:cs typeface="Times New Roman"/>
              </a:rPr>
              <a:t>третина сторінки). </a:t>
            </a:r>
            <a:endParaRPr lang="uk-UA" sz="3400" u="sng" dirty="0" smtClean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en-US" sz="3400" b="1" i="1" dirty="0" smtClean="0">
                <a:latin typeface="Times New Roman"/>
                <a:cs typeface="Times New Roman"/>
              </a:rPr>
              <a:t>      6. </a:t>
            </a:r>
            <a:r>
              <a:rPr lang="uk-UA" sz="3400" b="1" i="1" dirty="0" smtClean="0">
                <a:latin typeface="Times New Roman"/>
                <a:cs typeface="Times New Roman"/>
              </a:rPr>
              <a:t>Бібліографічний </a:t>
            </a:r>
            <a:r>
              <a:rPr lang="uk-UA" sz="3400" b="1" i="1" dirty="0">
                <a:latin typeface="Times New Roman"/>
                <a:cs typeface="Times New Roman"/>
              </a:rPr>
              <a:t>список цитованої </a:t>
            </a:r>
            <a:r>
              <a:rPr lang="uk-UA" sz="3400" b="1" i="1" dirty="0" smtClean="0">
                <a:latin typeface="Times New Roman"/>
                <a:cs typeface="Times New Roman"/>
              </a:rPr>
              <a:t>літератури - </a:t>
            </a:r>
            <a:r>
              <a:rPr lang="uk-UA" sz="3400" dirty="0" smtClean="0">
                <a:latin typeface="Times New Roman"/>
                <a:cs typeface="Times New Roman"/>
              </a:rPr>
              <a:t>вміщені </a:t>
            </a:r>
            <a:r>
              <a:rPr lang="uk-UA" sz="3400" dirty="0">
                <a:latin typeface="Times New Roman"/>
                <a:cs typeface="Times New Roman"/>
              </a:rPr>
              <a:t>бібліографічні описи тих джерел і літератури, на які є </a:t>
            </a:r>
            <a:r>
              <a:rPr lang="uk-UA" sz="3400" dirty="0" smtClean="0">
                <a:latin typeface="Times New Roman"/>
                <a:cs typeface="Times New Roman"/>
              </a:rPr>
              <a:t>посилання </a:t>
            </a:r>
            <a:r>
              <a:rPr lang="uk-UA" sz="3400" dirty="0">
                <a:latin typeface="Times New Roman"/>
                <a:cs typeface="Times New Roman"/>
              </a:rPr>
              <a:t>у тексті статті.</a:t>
            </a:r>
            <a:endParaRPr lang="ru-RU" sz="3400" dirty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en-US" sz="3400" b="1" i="1" dirty="0" smtClean="0">
                <a:latin typeface="Times New Roman"/>
                <a:cs typeface="Times New Roman"/>
              </a:rPr>
              <a:t>     7. </a:t>
            </a:r>
            <a:r>
              <a:rPr lang="uk-UA" sz="3400" b="1" i="1" dirty="0" smtClean="0">
                <a:latin typeface="Times New Roman"/>
                <a:cs typeface="Times New Roman"/>
              </a:rPr>
              <a:t>Анотації</a:t>
            </a:r>
            <a:r>
              <a:rPr lang="uk-UA" sz="3400" b="1" i="1" dirty="0">
                <a:latin typeface="Times New Roman"/>
                <a:cs typeface="Times New Roman"/>
              </a:rPr>
              <a:t>,</a:t>
            </a:r>
            <a:r>
              <a:rPr lang="uk-UA" sz="3400" dirty="0">
                <a:latin typeface="Times New Roman"/>
                <a:cs typeface="Times New Roman"/>
              </a:rPr>
              <a:t> додаються до статей українською, російською та </a:t>
            </a:r>
            <a:r>
              <a:rPr lang="uk-UA" sz="3400" dirty="0" smtClean="0">
                <a:latin typeface="Times New Roman"/>
                <a:cs typeface="Times New Roman"/>
              </a:rPr>
              <a:t>англійською </a:t>
            </a:r>
            <a:r>
              <a:rPr lang="uk-UA" sz="3400" dirty="0">
                <a:latin typeface="Times New Roman"/>
                <a:cs typeface="Times New Roman"/>
              </a:rPr>
              <a:t>мовами.</a:t>
            </a:r>
            <a:endParaRPr lang="ru-RU" sz="3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19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99" y="428626"/>
            <a:ext cx="8588375" cy="5697538"/>
          </a:xfrm>
        </p:spPr>
        <p:txBody>
          <a:bodyPr>
            <a:normAutofit fontScale="85000" lnSpcReduction="20000"/>
          </a:bodyPr>
          <a:lstStyle/>
          <a:p>
            <a:r>
              <a:rPr lang="uk-UA" sz="3600" b="1" dirty="0">
                <a:latin typeface="Times New Roman"/>
                <a:cs typeface="Times New Roman"/>
              </a:rPr>
              <a:t>4. </a:t>
            </a:r>
            <a:r>
              <a:rPr lang="uk-UA" sz="3600" b="1" dirty="0" smtClean="0">
                <a:latin typeface="Times New Roman"/>
                <a:cs typeface="Times New Roman"/>
              </a:rPr>
              <a:t>Підготовка тезів </a:t>
            </a:r>
            <a:r>
              <a:rPr lang="uk-UA" sz="3600" b="1" dirty="0">
                <a:latin typeface="Times New Roman"/>
                <a:cs typeface="Times New Roman"/>
              </a:rPr>
              <a:t>наукової доповіді (повідомлення</a:t>
            </a:r>
            <a:r>
              <a:rPr lang="uk-UA" dirty="0" smtClean="0">
                <a:latin typeface="Times New Roman"/>
                <a:cs typeface="Times New Roman"/>
              </a:rPr>
              <a:t>) </a:t>
            </a:r>
            <a:r>
              <a:rPr lang="uk-UA" b="1" dirty="0" smtClean="0">
                <a:latin typeface="Times New Roman"/>
                <a:cs typeface="Times New Roman"/>
              </a:rPr>
              <a:t>та наукової доповіді</a:t>
            </a:r>
            <a:endParaRPr lang="ru-RU" b="1" dirty="0">
              <a:latin typeface="Times New Roman"/>
              <a:cs typeface="Times New Roman"/>
            </a:endParaRPr>
          </a:p>
          <a:p>
            <a:r>
              <a:rPr lang="uk-UA" b="1" i="1" dirty="0">
                <a:latin typeface="Times New Roman"/>
                <a:cs typeface="Times New Roman"/>
              </a:rPr>
              <a:t>Тези доповіді</a:t>
            </a:r>
            <a:r>
              <a:rPr lang="uk-UA" dirty="0">
                <a:latin typeface="Times New Roman"/>
                <a:cs typeface="Times New Roman"/>
              </a:rPr>
              <a:t> — це опубліковані до початку наукової конференції (з'їзду, конференції, симпозіуму) матеріали попереднього характеру, де викладено основні аспекти наукової доповіді. 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uk-UA" u="sng" dirty="0" smtClean="0">
                <a:latin typeface="Times New Roman"/>
                <a:cs typeface="Times New Roman"/>
              </a:rPr>
              <a:t>Тези</a:t>
            </a:r>
            <a:r>
              <a:rPr lang="en-US" u="sng" dirty="0" smtClean="0">
                <a:latin typeface="Times New Roman"/>
                <a:cs typeface="Times New Roman"/>
              </a:rPr>
              <a:t> </a:t>
            </a:r>
            <a:r>
              <a:rPr lang="uk-UA" u="sng" dirty="0" smtClean="0">
                <a:latin typeface="Times New Roman"/>
                <a:cs typeface="Times New Roman"/>
              </a:rPr>
              <a:t>фіксують </a:t>
            </a:r>
            <a:r>
              <a:rPr lang="uk-UA" dirty="0" smtClean="0">
                <a:latin typeface="Times New Roman"/>
                <a:cs typeface="Times New Roman"/>
              </a:rPr>
              <a:t>науковий </a:t>
            </a:r>
            <a:r>
              <a:rPr lang="uk-UA" dirty="0">
                <a:latin typeface="Times New Roman"/>
                <a:cs typeface="Times New Roman"/>
              </a:rPr>
              <a:t>пріоритет автора й містять матеріали, відсутні в інших </a:t>
            </a:r>
            <a:r>
              <a:rPr lang="uk-UA" dirty="0" smtClean="0">
                <a:latin typeface="Times New Roman"/>
                <a:cs typeface="Times New Roman"/>
              </a:rPr>
              <a:t>публікаціях</a:t>
            </a:r>
            <a:r>
              <a:rPr lang="uk-UA" dirty="0">
                <a:latin typeface="Times New Roman"/>
                <a:cs typeface="Times New Roman"/>
              </a:rPr>
              <a:t>. </a:t>
            </a:r>
            <a:br>
              <a:rPr lang="uk-UA" dirty="0">
                <a:latin typeface="Times New Roman"/>
                <a:cs typeface="Times New Roman"/>
              </a:rPr>
            </a:br>
            <a:endParaRPr lang="ru-RU" dirty="0">
              <a:latin typeface="Times New Roman"/>
              <a:cs typeface="Times New Roman"/>
            </a:endParaRPr>
          </a:p>
          <a:p>
            <a:r>
              <a:rPr lang="uk-UA" u="sng" dirty="0">
                <a:latin typeface="Times New Roman"/>
                <a:cs typeface="Times New Roman"/>
              </a:rPr>
              <a:t>Рекомендований обсяг тез наукової доповіді </a:t>
            </a:r>
            <a:r>
              <a:rPr lang="uk-UA" u="sng" dirty="0" smtClean="0">
                <a:latin typeface="Times New Roman"/>
                <a:cs typeface="Times New Roman"/>
              </a:rPr>
              <a:t>- </a:t>
            </a:r>
            <a:r>
              <a:rPr lang="uk-UA" dirty="0" smtClean="0">
                <a:latin typeface="Times New Roman"/>
                <a:cs typeface="Times New Roman"/>
              </a:rPr>
              <a:t>становить </a:t>
            </a:r>
            <a:r>
              <a:rPr lang="uk-UA" b="1" dirty="0">
                <a:latin typeface="Times New Roman"/>
                <a:cs typeface="Times New Roman"/>
              </a:rPr>
              <a:t>дві-три сторінки</a:t>
            </a:r>
            <a:r>
              <a:rPr lang="uk-UA" dirty="0">
                <a:latin typeface="Times New Roman"/>
                <a:cs typeface="Times New Roman"/>
              </a:rPr>
              <a:t> машинописного тексту через 1 чи 1,5 інтервали</a:t>
            </a:r>
            <a:r>
              <a:rPr lang="uk-UA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 </a:t>
            </a:r>
          </a:p>
          <a:p>
            <a:r>
              <a:rPr lang="uk-UA" b="1" u="sng" dirty="0" smtClean="0">
                <a:latin typeface="Times New Roman"/>
                <a:cs typeface="Times New Roman"/>
              </a:rPr>
              <a:t>Схематична </a:t>
            </a:r>
            <a:r>
              <a:rPr lang="uk-UA" b="1" u="sng" dirty="0">
                <a:latin typeface="Times New Roman"/>
                <a:cs typeface="Times New Roman"/>
              </a:rPr>
              <a:t>структура тез </a:t>
            </a:r>
            <a:r>
              <a:rPr lang="uk-UA" dirty="0">
                <a:latin typeface="Times New Roman"/>
                <a:cs typeface="Times New Roman"/>
              </a:rPr>
              <a:t>наукової доповіді </a:t>
            </a:r>
            <a:r>
              <a:rPr lang="uk-UA" dirty="0" smtClean="0">
                <a:latin typeface="Times New Roman"/>
                <a:cs typeface="Times New Roman"/>
              </a:rPr>
              <a:t>: </a:t>
            </a:r>
          </a:p>
          <a:p>
            <a:pPr marL="0" indent="0">
              <a:buNone/>
            </a:pPr>
            <a:r>
              <a:rPr lang="uk-UA" dirty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        теза </a:t>
            </a:r>
            <a:r>
              <a:rPr lang="uk-UA" dirty="0">
                <a:latin typeface="Times New Roman"/>
                <a:cs typeface="Times New Roman"/>
              </a:rPr>
              <a:t>— </a:t>
            </a:r>
            <a:r>
              <a:rPr lang="uk-UA" dirty="0" smtClean="0">
                <a:latin typeface="Times New Roman"/>
                <a:cs typeface="Times New Roman"/>
              </a:rPr>
              <a:t>обґрунтування </a:t>
            </a:r>
            <a:r>
              <a:rPr lang="uk-UA" dirty="0">
                <a:latin typeface="Times New Roman"/>
                <a:cs typeface="Times New Roman"/>
              </a:rPr>
              <a:t>— доказ — аргумент —</a:t>
            </a:r>
            <a:r>
              <a:rPr lang="uk-UA" dirty="0"/>
              <a:t> </a:t>
            </a:r>
            <a:r>
              <a:rPr lang="uk-UA" dirty="0" smtClean="0"/>
              <a:t>  					</a:t>
            </a:r>
            <a:r>
              <a:rPr lang="uk-UA" dirty="0" smtClean="0">
                <a:latin typeface="Times New Roman"/>
                <a:cs typeface="Times New Roman"/>
              </a:rPr>
              <a:t>результат </a:t>
            </a:r>
            <a:r>
              <a:rPr lang="uk-UA" dirty="0">
                <a:latin typeface="Times New Roman"/>
                <a:cs typeface="Times New Roman"/>
              </a:rPr>
              <a:t>— перспективи</a:t>
            </a:r>
            <a:r>
              <a:rPr lang="uk-UA" dirty="0"/>
              <a:t>.</a:t>
            </a:r>
            <a:endParaRPr lang="ru-R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458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17500"/>
            <a:ext cx="9144000" cy="6286500"/>
          </a:xfrm>
        </p:spPr>
        <p:txBody>
          <a:bodyPr>
            <a:normAutofit lnSpcReduction="10000"/>
          </a:bodyPr>
          <a:lstStyle/>
          <a:p>
            <a:r>
              <a:rPr lang="uk-UA" sz="3300" b="1" dirty="0" smtClean="0">
                <a:latin typeface="Times New Roman"/>
                <a:cs typeface="Times New Roman"/>
              </a:rPr>
              <a:t>Правила </a:t>
            </a:r>
            <a:r>
              <a:rPr lang="uk-UA" sz="3300" b="1" dirty="0">
                <a:latin typeface="Times New Roman"/>
                <a:cs typeface="Times New Roman"/>
              </a:rPr>
              <a:t>підготовці тез наукової доповіді </a:t>
            </a:r>
            <a:r>
              <a:rPr lang="uk-UA" dirty="0" smtClean="0">
                <a:latin typeface="Times New Roman"/>
                <a:cs typeface="Times New Roman"/>
              </a:rPr>
              <a:t>:</a:t>
            </a:r>
            <a:endParaRPr lang="ru-RU" dirty="0">
              <a:latin typeface="Times New Roman"/>
              <a:cs typeface="Times New Roman"/>
            </a:endParaRPr>
          </a:p>
          <a:p>
            <a:pPr lvl="0"/>
            <a:r>
              <a:rPr lang="uk-UA" sz="2600" u="sng" dirty="0">
                <a:latin typeface="Times New Roman"/>
                <a:cs typeface="Times New Roman"/>
              </a:rPr>
              <a:t>у правому верхньому куті </a:t>
            </a:r>
            <a:r>
              <a:rPr lang="uk-UA" sz="2600" dirty="0">
                <a:latin typeface="Times New Roman"/>
                <a:cs typeface="Times New Roman"/>
              </a:rPr>
              <a:t>розміщують прізвище автора та його ініціали; за необхідності вказують </a:t>
            </a:r>
            <a:r>
              <a:rPr lang="uk-UA" sz="2600" dirty="0" smtClean="0">
                <a:latin typeface="Times New Roman"/>
                <a:cs typeface="Times New Roman"/>
              </a:rPr>
              <a:t>відомості </a:t>
            </a:r>
            <a:r>
              <a:rPr lang="uk-UA" sz="2600" dirty="0">
                <a:latin typeface="Times New Roman"/>
                <a:cs typeface="Times New Roman"/>
              </a:rPr>
              <a:t>про автора (студент, аспірант, викладач, місце роботи або навчання).</a:t>
            </a:r>
            <a:endParaRPr lang="ru-RU" sz="2600" dirty="0">
              <a:latin typeface="Times New Roman"/>
              <a:cs typeface="Times New Roman"/>
            </a:endParaRPr>
          </a:p>
          <a:p>
            <a:pPr lvl="0"/>
            <a:r>
              <a:rPr lang="uk-UA" sz="2600" u="sng" dirty="0">
                <a:latin typeface="Times New Roman"/>
                <a:cs typeface="Times New Roman"/>
              </a:rPr>
              <a:t>назва тез доповіді </a:t>
            </a:r>
            <a:r>
              <a:rPr lang="uk-UA" sz="2600" u="sng" dirty="0" smtClean="0">
                <a:latin typeface="Times New Roman"/>
                <a:cs typeface="Times New Roman"/>
              </a:rPr>
              <a:t> - </a:t>
            </a:r>
            <a:r>
              <a:rPr lang="uk-UA" sz="2600" dirty="0" smtClean="0">
                <a:latin typeface="Times New Roman"/>
                <a:cs typeface="Times New Roman"/>
              </a:rPr>
              <a:t>стисло </a:t>
            </a:r>
            <a:r>
              <a:rPr lang="uk-UA" sz="2600" dirty="0">
                <a:latin typeface="Times New Roman"/>
                <a:cs typeface="Times New Roman"/>
              </a:rPr>
              <a:t>відбиває головну ідею, думку, </a:t>
            </a:r>
            <a:r>
              <a:rPr lang="uk-UA" sz="2600" dirty="0" smtClean="0">
                <a:latin typeface="Times New Roman"/>
                <a:cs typeface="Times New Roman"/>
              </a:rPr>
              <a:t>положення </a:t>
            </a:r>
            <a:r>
              <a:rPr lang="uk-UA" sz="2600" dirty="0">
                <a:latin typeface="Times New Roman"/>
                <a:cs typeface="Times New Roman"/>
              </a:rPr>
              <a:t>(п'ять-сім слів)</a:t>
            </a:r>
            <a:r>
              <a:rPr lang="uk-UA" sz="2600" dirty="0" smtClean="0">
                <a:latin typeface="Times New Roman"/>
                <a:cs typeface="Times New Roman"/>
              </a:rPr>
              <a:t>.</a:t>
            </a:r>
          </a:p>
          <a:p>
            <a:pPr lvl="0"/>
            <a:endParaRPr lang="ru-RU" sz="2600" dirty="0">
              <a:latin typeface="Times New Roman"/>
              <a:cs typeface="Times New Roman"/>
            </a:endParaRPr>
          </a:p>
          <a:p>
            <a:r>
              <a:rPr lang="uk-UA" sz="2600" b="1" u="sng" dirty="0">
                <a:latin typeface="Times New Roman"/>
                <a:cs typeface="Times New Roman"/>
              </a:rPr>
              <a:t>Виклад суті доповіді </a:t>
            </a:r>
            <a:r>
              <a:rPr lang="uk-UA" sz="2600" b="1" u="sng" dirty="0" smtClean="0">
                <a:latin typeface="Times New Roman"/>
                <a:cs typeface="Times New Roman"/>
              </a:rPr>
              <a:t> </a:t>
            </a:r>
            <a:r>
              <a:rPr lang="uk-UA" sz="2600" u="sng" dirty="0" smtClean="0">
                <a:latin typeface="Times New Roman"/>
                <a:cs typeface="Times New Roman"/>
              </a:rPr>
              <a:t>- </a:t>
            </a:r>
            <a:r>
              <a:rPr lang="uk-UA" sz="2600" dirty="0" smtClean="0">
                <a:latin typeface="Times New Roman"/>
                <a:cs typeface="Times New Roman"/>
              </a:rPr>
              <a:t>у послідовності</a:t>
            </a:r>
            <a:r>
              <a:rPr lang="uk-UA" sz="2600" dirty="0">
                <a:latin typeface="Times New Roman"/>
                <a:cs typeface="Times New Roman"/>
              </a:rPr>
              <a:t>: актуальність проблеми; стан розробки проблеми (перелічуються вче­ні, які зверталися до розробки цієї проблеми); наявність проблемної ситуації </a:t>
            </a:r>
            <a:r>
              <a:rPr lang="uk-UA" sz="2600" dirty="0" smtClean="0">
                <a:latin typeface="Times New Roman"/>
                <a:cs typeface="Times New Roman"/>
              </a:rPr>
              <a:t>(необхідність </a:t>
            </a:r>
            <a:r>
              <a:rPr lang="uk-UA" sz="2600" dirty="0">
                <a:latin typeface="Times New Roman"/>
                <a:cs typeface="Times New Roman"/>
              </a:rPr>
              <a:t>її вивчення, удосконалення та </a:t>
            </a:r>
            <a:r>
              <a:rPr lang="uk-UA" sz="2600" dirty="0" smtClean="0">
                <a:latin typeface="Times New Roman"/>
                <a:cs typeface="Times New Roman"/>
              </a:rPr>
              <a:t>сучасний стан); </a:t>
            </a:r>
            <a:r>
              <a:rPr lang="uk-UA" sz="2600" dirty="0">
                <a:latin typeface="Times New Roman"/>
                <a:cs typeface="Times New Roman"/>
              </a:rPr>
              <a:t>основна ідея, </a:t>
            </a:r>
            <a:r>
              <a:rPr lang="uk-UA" sz="2600" dirty="0" smtClean="0">
                <a:latin typeface="Times New Roman"/>
                <a:cs typeface="Times New Roman"/>
              </a:rPr>
              <a:t>висновки </a:t>
            </a:r>
            <a:r>
              <a:rPr lang="uk-UA" sz="2600" dirty="0">
                <a:latin typeface="Times New Roman"/>
                <a:cs typeface="Times New Roman"/>
              </a:rPr>
              <a:t>дослідження, якими методами це досягнуто; основні результати </a:t>
            </a:r>
            <a:r>
              <a:rPr lang="uk-UA" sz="2600" dirty="0" smtClean="0">
                <a:latin typeface="Times New Roman"/>
                <a:cs typeface="Times New Roman"/>
              </a:rPr>
              <a:t>дослідження</a:t>
            </a:r>
            <a:r>
              <a:rPr lang="uk-UA" sz="2600" dirty="0">
                <a:latin typeface="Times New Roman"/>
                <a:cs typeface="Times New Roman"/>
              </a:rPr>
              <a:t>, їхнє значення для розвитку теорії та/або практики.</a:t>
            </a:r>
            <a:endParaRPr lang="ru-RU" sz="2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71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25" y="238126"/>
            <a:ext cx="8778875" cy="588803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uk-UA" sz="3000" b="1" dirty="0" smtClean="0">
              <a:latin typeface="Times New Roman"/>
              <a:cs typeface="Times New Roman"/>
            </a:endParaRPr>
          </a:p>
          <a:p>
            <a:pPr marL="109728" indent="0">
              <a:buNone/>
            </a:pPr>
            <a:r>
              <a:rPr lang="uk-UA" sz="3000" b="1" dirty="0" smtClean="0">
                <a:latin typeface="Times New Roman"/>
                <a:cs typeface="Times New Roman"/>
              </a:rPr>
              <a:t>Рекомендації </a:t>
            </a:r>
            <a:r>
              <a:rPr lang="uk-UA" sz="3000" b="1" dirty="0" smtClean="0">
                <a:latin typeface="Times New Roman"/>
                <a:cs typeface="Times New Roman"/>
              </a:rPr>
              <a:t>до оформлення тез</a:t>
            </a:r>
            <a:r>
              <a:rPr lang="en-US" sz="3000" dirty="0" smtClean="0">
                <a:latin typeface="Times New Roman"/>
                <a:cs typeface="Times New Roman"/>
              </a:rPr>
              <a:t>.</a:t>
            </a:r>
          </a:p>
          <a:p>
            <a:endParaRPr lang="en-US" sz="2800" dirty="0" smtClean="0">
              <a:latin typeface="Times New Roman"/>
              <a:cs typeface="Times New Roman"/>
            </a:endParaRPr>
          </a:p>
          <a:p>
            <a:r>
              <a:rPr lang="uk-UA" sz="2800" u="sng" dirty="0" smtClean="0">
                <a:latin typeface="Times New Roman"/>
                <a:cs typeface="Times New Roman"/>
              </a:rPr>
              <a:t>Посилання </a:t>
            </a:r>
            <a:r>
              <a:rPr lang="uk-UA" sz="2800" u="sng" dirty="0">
                <a:latin typeface="Times New Roman"/>
                <a:cs typeface="Times New Roman"/>
              </a:rPr>
              <a:t>на джерела</a:t>
            </a:r>
            <a:r>
              <a:rPr lang="uk-UA" sz="2800" dirty="0">
                <a:latin typeface="Times New Roman"/>
                <a:cs typeface="Times New Roman"/>
              </a:rPr>
              <a:t>, цитати в тезах доповіді </a:t>
            </a:r>
            <a:r>
              <a:rPr lang="uk-UA" sz="2800" dirty="0" smtClean="0">
                <a:latin typeface="Times New Roman"/>
                <a:cs typeface="Times New Roman"/>
              </a:rPr>
              <a:t>використовуються </a:t>
            </a:r>
            <a:r>
              <a:rPr lang="uk-UA" sz="2800" dirty="0">
                <a:latin typeface="Times New Roman"/>
                <a:cs typeface="Times New Roman"/>
              </a:rPr>
              <a:t>рідко. Дозволяється включати цифровий, фактичний матеріал.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uk-UA" sz="2800" u="sng" dirty="0">
                <a:latin typeface="Times New Roman"/>
                <a:cs typeface="Times New Roman"/>
              </a:rPr>
              <a:t>Формулювання кожної тези </a:t>
            </a:r>
            <a:r>
              <a:rPr lang="uk-UA" sz="2800" dirty="0">
                <a:latin typeface="Times New Roman"/>
                <a:cs typeface="Times New Roman"/>
              </a:rPr>
              <a:t>починається з нового рядка. Кожна теза містить самостійну думку, що висловлюється в одному або </a:t>
            </a:r>
            <a:r>
              <a:rPr lang="uk-UA" sz="2800" dirty="0" smtClean="0">
                <a:latin typeface="Times New Roman"/>
                <a:cs typeface="Times New Roman"/>
              </a:rPr>
              <a:t>кількох </a:t>
            </a:r>
            <a:r>
              <a:rPr lang="uk-UA" sz="2800" dirty="0">
                <a:latin typeface="Times New Roman"/>
                <a:cs typeface="Times New Roman"/>
              </a:rPr>
              <a:t>реченнях</a:t>
            </a:r>
            <a:r>
              <a:rPr lang="uk-UA" sz="2800" dirty="0" smtClean="0">
                <a:latin typeface="Times New Roman"/>
                <a:cs typeface="Times New Roman"/>
              </a:rPr>
              <a:t>.</a:t>
            </a:r>
            <a:endParaRPr lang="en-US" sz="2800" dirty="0" smtClean="0">
              <a:latin typeface="Times New Roman"/>
              <a:cs typeface="Times New Roman"/>
            </a:endParaRPr>
          </a:p>
          <a:p>
            <a:r>
              <a:rPr lang="uk-UA" sz="2800" dirty="0" smtClean="0">
                <a:latin typeface="Times New Roman"/>
                <a:cs typeface="Times New Roman"/>
              </a:rPr>
              <a:t> </a:t>
            </a:r>
            <a:r>
              <a:rPr lang="uk-UA" sz="2800" u="sng" dirty="0">
                <a:latin typeface="Times New Roman"/>
                <a:cs typeface="Times New Roman"/>
              </a:rPr>
              <a:t>Виклад суті ідеї чи положення </a:t>
            </a:r>
            <a:r>
              <a:rPr lang="uk-UA" sz="2800" dirty="0">
                <a:latin typeface="Times New Roman"/>
                <a:cs typeface="Times New Roman"/>
              </a:rPr>
              <a:t>здійснюється без наве­дення конкретних прикладів.</a:t>
            </a:r>
            <a:endParaRPr lang="ru-RU" sz="2800" dirty="0">
              <a:latin typeface="Times New Roman"/>
              <a:cs typeface="Times New Roman"/>
            </a:endParaRPr>
          </a:p>
          <a:p>
            <a:r>
              <a:rPr lang="uk-UA" sz="2800" u="sng" dirty="0">
                <a:latin typeface="Times New Roman"/>
                <a:cs typeface="Times New Roman"/>
              </a:rPr>
              <a:t>Виступаючи на науковій конференції </a:t>
            </a:r>
            <a:r>
              <a:rPr lang="uk-UA" sz="2800" dirty="0">
                <a:latin typeface="Times New Roman"/>
                <a:cs typeface="Times New Roman"/>
              </a:rPr>
              <a:t>(з'їзді, симпозіумі), можна послатися на опубліковані тези доповіді і зупинитися на одній з осно­вних (дискусійних) тез. </a:t>
            </a:r>
            <a:endParaRPr lang="en-US" sz="2800" dirty="0" smtClean="0">
              <a:latin typeface="Times New Roman"/>
              <a:cs typeface="Times New Roman"/>
            </a:endParaRPr>
          </a:p>
          <a:p>
            <a:r>
              <a:rPr lang="uk-UA" sz="2800" u="sng" dirty="0" smtClean="0">
                <a:latin typeface="Times New Roman"/>
                <a:cs typeface="Times New Roman"/>
              </a:rPr>
              <a:t>Тези </a:t>
            </a:r>
            <a:r>
              <a:rPr lang="uk-UA" sz="2800" u="sng" dirty="0">
                <a:latin typeface="Times New Roman"/>
                <a:cs typeface="Times New Roman"/>
              </a:rPr>
              <a:t>засвідчують апробацію результатів </a:t>
            </a:r>
            <a:r>
              <a:rPr lang="uk-UA" sz="2800" dirty="0" smtClean="0">
                <a:latin typeface="Times New Roman"/>
                <a:cs typeface="Times New Roman"/>
              </a:rPr>
              <a:t>наукового </a:t>
            </a:r>
            <a:r>
              <a:rPr lang="uk-UA" sz="2800" dirty="0">
                <a:latin typeface="Times New Roman"/>
                <a:cs typeface="Times New Roman"/>
              </a:rPr>
              <a:t>дослідження.</a:t>
            </a:r>
            <a:endParaRPr lang="ru-RU" sz="28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54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uk-UA" sz="3600" b="1" smtClean="0"/>
              <a:t>Головні функції публікацій: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087975"/>
              </p:ext>
            </p:extLst>
          </p:nvPr>
        </p:nvGraphicFramePr>
        <p:xfrm>
          <a:off x="468313" y="1056398"/>
          <a:ext cx="8424936" cy="5551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431252">
                <a:tc>
                  <a:txBody>
                    <a:bodyPr/>
                    <a:lstStyle/>
                    <a:p>
                      <a:r>
                        <a:rPr lang="uk-UA" sz="2000" noProof="0" dirty="0" smtClean="0">
                          <a:solidFill>
                            <a:schemeClr val="tx1"/>
                          </a:solidFill>
                        </a:rPr>
                        <a:t>Оприлюднення результатів наукової роботи</a:t>
                      </a:r>
                      <a:endParaRPr lang="uk-UA" sz="20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3677">
                <a:tc>
                  <a:txBody>
                    <a:bodyPr/>
                    <a:lstStyle/>
                    <a:p>
                      <a:r>
                        <a:rPr lang="uk-UA" sz="2000" noProof="0" dirty="0" smtClean="0"/>
                        <a:t>Сприяння встановленню пріоритету автора при аналогічних за змістом наукових статтях</a:t>
                      </a:r>
                      <a:endParaRPr lang="uk-UA" sz="2000" noProof="0" dirty="0"/>
                    </a:p>
                  </a:txBody>
                  <a:tcPr/>
                </a:tc>
              </a:tr>
              <a:tr h="599785">
                <a:tc>
                  <a:txBody>
                    <a:bodyPr/>
                    <a:lstStyle/>
                    <a:p>
                      <a:r>
                        <a:rPr lang="uk-UA" sz="2000" noProof="0" dirty="0" smtClean="0"/>
                        <a:t>Свідчення про особистий внесок дослідника в розробку наукової проблеми</a:t>
                      </a:r>
                      <a:endParaRPr lang="uk-UA" sz="2000" noProof="0" dirty="0"/>
                    </a:p>
                  </a:txBody>
                  <a:tcPr/>
                </a:tc>
              </a:tr>
              <a:tr h="1121337">
                <a:tc>
                  <a:txBody>
                    <a:bodyPr/>
                    <a:lstStyle/>
                    <a:p>
                      <a:r>
                        <a:rPr lang="uk-UA" sz="2000" noProof="0" smtClean="0"/>
                        <a:t>Підтвердження достовірності основних результатів і висновків наукової роботи, її новизни та наукового рівня, оскільки після виходу в світ публікація стає об´єктом вивчення й оцінки широкою науковою громадськістю</a:t>
                      </a:r>
                      <a:endParaRPr lang="uk-UA" sz="2000" noProof="0"/>
                    </a:p>
                  </a:txBody>
                  <a:tcPr/>
                </a:tc>
              </a:tr>
              <a:tr h="633677">
                <a:tc>
                  <a:txBody>
                    <a:bodyPr/>
                    <a:lstStyle/>
                    <a:p>
                      <a:r>
                        <a:rPr lang="uk-UA" sz="2000" noProof="0" dirty="0" smtClean="0"/>
                        <a:t>Підтвердження факту апробації та впровадження результатів і висновків дисертації</a:t>
                      </a:r>
                      <a:endParaRPr lang="uk-UA" sz="2000" noProof="0" dirty="0"/>
                    </a:p>
                  </a:txBody>
                  <a:tcPr/>
                </a:tc>
              </a:tr>
              <a:tr h="599785">
                <a:tc>
                  <a:txBody>
                    <a:bodyPr/>
                    <a:lstStyle/>
                    <a:p>
                      <a:r>
                        <a:rPr lang="uk-UA" sz="2000" noProof="0" dirty="0" smtClean="0"/>
                        <a:t>Відображення основного змісту, наукового рівня та новизни дослідження</a:t>
                      </a:r>
                      <a:endParaRPr lang="uk-UA" sz="2000" noProof="0" dirty="0"/>
                    </a:p>
                  </a:txBody>
                  <a:tcPr/>
                </a:tc>
              </a:tr>
              <a:tr h="860561">
                <a:tc>
                  <a:txBody>
                    <a:bodyPr/>
                    <a:lstStyle/>
                    <a:p>
                      <a:r>
                        <a:rPr lang="uk-UA" sz="2000" noProof="0" dirty="0" smtClean="0"/>
                        <a:t>Забезпечення первинною науковою інформацією суспільства, повідомлення про появу нового наукового знання, передача його у загальне користування</a:t>
                      </a:r>
                      <a:endParaRPr lang="uk-UA" sz="2000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202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285750"/>
            <a:ext cx="8731250" cy="6175375"/>
          </a:xfrm>
        </p:spPr>
        <p:txBody>
          <a:bodyPr>
            <a:normAutofit fontScale="92500" lnSpcReduction="20000"/>
          </a:bodyPr>
          <a:lstStyle/>
          <a:p>
            <a:r>
              <a:rPr lang="uk-UA" sz="4000" b="1" dirty="0" smtClean="0">
                <a:latin typeface="Times New Roman"/>
                <a:cs typeface="Times New Roman"/>
              </a:rPr>
              <a:t>  Наукова </a:t>
            </a:r>
            <a:r>
              <a:rPr lang="uk-UA" sz="4000" b="1" dirty="0">
                <a:latin typeface="Times New Roman"/>
                <a:cs typeface="Times New Roman"/>
              </a:rPr>
              <a:t>доповідь (повідомлення)</a:t>
            </a:r>
            <a:endParaRPr lang="ru-RU" sz="4000" b="1" dirty="0">
              <a:latin typeface="Times New Roman"/>
              <a:cs typeface="Times New Roman"/>
            </a:endParaRPr>
          </a:p>
          <a:p>
            <a:r>
              <a:rPr lang="uk-UA" sz="3400" b="1" i="1" dirty="0" smtClean="0">
                <a:latin typeface="Times New Roman"/>
                <a:cs typeface="Times New Roman"/>
              </a:rPr>
              <a:t>Наукова </a:t>
            </a:r>
            <a:r>
              <a:rPr lang="uk-UA" sz="3400" b="1" i="1" dirty="0">
                <a:latin typeface="Times New Roman"/>
                <a:cs typeface="Times New Roman"/>
              </a:rPr>
              <a:t>доповідь</a:t>
            </a:r>
            <a:r>
              <a:rPr lang="uk-UA" sz="3400" dirty="0">
                <a:latin typeface="Times New Roman"/>
                <a:cs typeface="Times New Roman"/>
              </a:rPr>
              <a:t> — це публічне повідомлення, розгорнутий </a:t>
            </a:r>
            <a:r>
              <a:rPr lang="uk-UA" sz="3400" dirty="0" smtClean="0">
                <a:latin typeface="Times New Roman"/>
                <a:cs typeface="Times New Roman"/>
              </a:rPr>
              <a:t>виклад </a:t>
            </a:r>
            <a:r>
              <a:rPr lang="uk-UA" sz="3400" dirty="0">
                <a:latin typeface="Times New Roman"/>
                <a:cs typeface="Times New Roman"/>
              </a:rPr>
              <a:t>певної наукової проблеми (теми, питання).</a:t>
            </a:r>
            <a:br>
              <a:rPr lang="uk-UA" sz="3400" dirty="0">
                <a:latin typeface="Times New Roman"/>
                <a:cs typeface="Times New Roman"/>
              </a:rPr>
            </a:br>
            <a:endParaRPr lang="ru-RU" sz="3400" dirty="0">
              <a:latin typeface="Times New Roman"/>
              <a:cs typeface="Times New Roman"/>
            </a:endParaRPr>
          </a:p>
          <a:p>
            <a:r>
              <a:rPr lang="uk-UA" sz="3100" u="sng" dirty="0">
                <a:latin typeface="Times New Roman"/>
                <a:cs typeface="Times New Roman"/>
              </a:rPr>
              <a:t>Структура тексту доповіді </a:t>
            </a:r>
            <a:r>
              <a:rPr lang="en-US" sz="3100" u="sng" dirty="0" smtClean="0">
                <a:latin typeface="Times New Roman"/>
                <a:cs typeface="Times New Roman"/>
              </a:rPr>
              <a:t> - </a:t>
            </a:r>
            <a:r>
              <a:rPr lang="uk-UA" sz="3100" dirty="0" smtClean="0">
                <a:latin typeface="Times New Roman"/>
                <a:cs typeface="Times New Roman"/>
              </a:rPr>
              <a:t>практично </a:t>
            </a:r>
            <a:r>
              <a:rPr lang="uk-UA" sz="3100" dirty="0">
                <a:latin typeface="Times New Roman"/>
                <a:cs typeface="Times New Roman"/>
              </a:rPr>
              <a:t>аналогічна плану статті й може складатися із вступу, основної й підсумкової частини</a:t>
            </a:r>
            <a:r>
              <a:rPr lang="uk-UA" sz="3100" dirty="0" smtClean="0">
                <a:latin typeface="Times New Roman"/>
                <a:cs typeface="Times New Roman"/>
              </a:rPr>
              <a:t>.</a:t>
            </a:r>
            <a:r>
              <a:rPr lang="uk-UA" sz="3100" dirty="0"/>
              <a:t> </a:t>
            </a:r>
            <a:endParaRPr lang="uk-UA" sz="3100" dirty="0" smtClean="0"/>
          </a:p>
          <a:p>
            <a:endParaRPr lang="uk-UA" sz="3100" dirty="0" smtClean="0"/>
          </a:p>
          <a:p>
            <a:r>
              <a:rPr lang="uk-UA" sz="3100" dirty="0" smtClean="0">
                <a:latin typeface="Times New Roman"/>
                <a:cs typeface="Times New Roman"/>
              </a:rPr>
              <a:t>Обсяг </a:t>
            </a:r>
            <a:r>
              <a:rPr lang="uk-UA" sz="3100" dirty="0">
                <a:latin typeface="Times New Roman"/>
                <a:cs typeface="Times New Roman"/>
              </a:rPr>
              <a:t>доповіді стано­вить </a:t>
            </a:r>
            <a:r>
              <a:rPr lang="uk-UA" sz="3100" u="sng" dirty="0">
                <a:latin typeface="Times New Roman"/>
                <a:cs typeface="Times New Roman"/>
              </a:rPr>
              <a:t>8-12 сторінок </a:t>
            </a:r>
            <a:r>
              <a:rPr lang="uk-UA" sz="3100" dirty="0">
                <a:latin typeface="Times New Roman"/>
                <a:cs typeface="Times New Roman"/>
              </a:rPr>
              <a:t>(до 30 хвилин). Доповідь на чотирьох-шести </a:t>
            </a:r>
            <a:r>
              <a:rPr lang="uk-UA" sz="3100" dirty="0" smtClean="0">
                <a:latin typeface="Times New Roman"/>
                <a:cs typeface="Times New Roman"/>
              </a:rPr>
              <a:t>сторінок </a:t>
            </a:r>
            <a:r>
              <a:rPr lang="uk-UA" sz="3100" dirty="0">
                <a:latin typeface="Times New Roman"/>
                <a:cs typeface="Times New Roman"/>
              </a:rPr>
              <a:t>називається</a:t>
            </a:r>
            <a:r>
              <a:rPr lang="uk-UA" sz="3100" b="1" i="1" dirty="0">
                <a:latin typeface="Times New Roman"/>
                <a:cs typeface="Times New Roman"/>
              </a:rPr>
              <a:t> повідомленням</a:t>
            </a:r>
            <a:r>
              <a:rPr lang="uk-UA" sz="3100" b="1" i="1" dirty="0" smtClean="0">
                <a:latin typeface="Times New Roman"/>
                <a:cs typeface="Times New Roman"/>
              </a:rPr>
              <a:t>.</a:t>
            </a:r>
            <a:endParaRPr lang="en-US" sz="3400" dirty="0" smtClean="0">
              <a:latin typeface="Times New Roman"/>
              <a:cs typeface="Times New Roman"/>
            </a:endParaRPr>
          </a:p>
          <a:p>
            <a:endParaRPr lang="ru-RU" sz="3400" dirty="0">
              <a:latin typeface="Times New Roman"/>
              <a:cs typeface="Times New Roman"/>
            </a:endParaRPr>
          </a:p>
          <a:p>
            <a:r>
              <a:rPr lang="uk-UA" sz="3400" u="sng" dirty="0">
                <a:latin typeface="Times New Roman"/>
                <a:cs typeface="Times New Roman"/>
              </a:rPr>
              <a:t>Методика підготовки доповіді </a:t>
            </a:r>
            <a:r>
              <a:rPr lang="uk-UA" sz="3400" dirty="0">
                <a:latin typeface="Times New Roman"/>
                <a:cs typeface="Times New Roman"/>
              </a:rPr>
              <a:t>на науково-практичній </a:t>
            </a:r>
            <a:r>
              <a:rPr lang="uk-UA" sz="3400" dirty="0" smtClean="0">
                <a:latin typeface="Times New Roman"/>
                <a:cs typeface="Times New Roman"/>
              </a:rPr>
              <a:t>конференції </a:t>
            </a:r>
            <a:r>
              <a:rPr lang="uk-UA" sz="3400" dirty="0">
                <a:latin typeface="Times New Roman"/>
                <a:cs typeface="Times New Roman"/>
              </a:rPr>
              <a:t>дещо інша, ніж статті.</a:t>
            </a:r>
            <a:endParaRPr lang="ru-RU" sz="3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705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206376"/>
            <a:ext cx="8810625" cy="6238874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latin typeface="Times New Roman"/>
                <a:cs typeface="Times New Roman"/>
              </a:rPr>
              <a:t>Два методи </a:t>
            </a:r>
            <a:r>
              <a:rPr lang="uk-UA" sz="2800" b="1" dirty="0">
                <a:latin typeface="Times New Roman"/>
                <a:cs typeface="Times New Roman"/>
              </a:rPr>
              <a:t>написання доповіді</a:t>
            </a:r>
            <a:r>
              <a:rPr lang="uk-UA" sz="2800" dirty="0">
                <a:latin typeface="Times New Roman"/>
                <a:cs typeface="Times New Roman"/>
              </a:rPr>
              <a:t>. </a:t>
            </a:r>
            <a:endParaRPr lang="uk-UA" sz="2800" dirty="0" smtClean="0">
              <a:latin typeface="Times New Roman"/>
              <a:cs typeface="Times New Roman"/>
            </a:endParaRPr>
          </a:p>
          <a:p>
            <a:r>
              <a:rPr lang="uk-UA" sz="2400" b="1" i="1" u="sng" dirty="0" smtClean="0">
                <a:latin typeface="Times New Roman"/>
                <a:cs typeface="Times New Roman"/>
              </a:rPr>
              <a:t>Перший метод  </a:t>
            </a:r>
            <a:r>
              <a:rPr lang="uk-UA" sz="2400" i="1" u="sng" dirty="0" smtClean="0">
                <a:latin typeface="Times New Roman"/>
                <a:cs typeface="Times New Roman"/>
              </a:rPr>
              <a:t>- </a:t>
            </a:r>
            <a:r>
              <a:rPr lang="uk-UA" sz="2400" dirty="0" smtClean="0">
                <a:latin typeface="Times New Roman"/>
                <a:cs typeface="Times New Roman"/>
              </a:rPr>
              <a:t>дослідник </a:t>
            </a:r>
            <a:r>
              <a:rPr lang="uk-UA" sz="2400" dirty="0">
                <a:latin typeface="Times New Roman"/>
                <a:cs typeface="Times New Roman"/>
              </a:rPr>
              <a:t>спочатку готує тези свого виступу, на основі тез пише доповідь на семінар або конференцію, редагує її й готує до </a:t>
            </a:r>
            <a:r>
              <a:rPr lang="uk-UA" sz="2400" dirty="0" smtClean="0">
                <a:latin typeface="Times New Roman"/>
                <a:cs typeface="Times New Roman"/>
              </a:rPr>
              <a:t>опублікування </a:t>
            </a:r>
            <a:r>
              <a:rPr lang="uk-UA" sz="2400" dirty="0">
                <a:latin typeface="Times New Roman"/>
                <a:cs typeface="Times New Roman"/>
              </a:rPr>
              <a:t>в науковому збірнику у вигляді доповіді чи статті</a:t>
            </a:r>
            <a:r>
              <a:rPr lang="uk-UA" sz="2400" dirty="0" smtClean="0">
                <a:latin typeface="Times New Roman"/>
                <a:cs typeface="Times New Roman"/>
              </a:rPr>
              <a:t>.</a:t>
            </a:r>
          </a:p>
          <a:p>
            <a:r>
              <a:rPr lang="uk-UA" sz="2400" b="1" dirty="0" smtClean="0">
                <a:latin typeface="Times New Roman"/>
                <a:cs typeface="Times New Roman"/>
              </a:rPr>
              <a:t> </a:t>
            </a:r>
            <a:r>
              <a:rPr lang="uk-UA" sz="2400" b="1" i="1" u="sng" dirty="0" smtClean="0">
                <a:latin typeface="Times New Roman"/>
                <a:cs typeface="Times New Roman"/>
              </a:rPr>
              <a:t>Другий метод </a:t>
            </a:r>
            <a:r>
              <a:rPr lang="uk-UA" sz="2400" dirty="0" smtClean="0">
                <a:latin typeface="Times New Roman"/>
                <a:cs typeface="Times New Roman"/>
              </a:rPr>
              <a:t>- </a:t>
            </a:r>
            <a:r>
              <a:rPr lang="uk-UA" sz="2400" dirty="0">
                <a:latin typeface="Times New Roman"/>
                <a:cs typeface="Times New Roman"/>
              </a:rPr>
              <a:t>навпаки, передбачає спочатку повне написання доповіді, а потім у скороченому вигляді ознайомлення з нею аудиторії. </a:t>
            </a:r>
            <a:endParaRPr lang="uk-UA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sz="2400" dirty="0">
                <a:latin typeface="Times New Roman"/>
                <a:cs typeface="Times New Roman"/>
              </a:rPr>
              <a:t> </a:t>
            </a:r>
            <a:r>
              <a:rPr lang="uk-UA" sz="2400" dirty="0" smtClean="0">
                <a:latin typeface="Times New Roman"/>
                <a:cs typeface="Times New Roman"/>
              </a:rPr>
              <a:t>                        (Вибір </a:t>
            </a:r>
            <a:r>
              <a:rPr lang="uk-UA" sz="2400" dirty="0">
                <a:latin typeface="Times New Roman"/>
                <a:cs typeface="Times New Roman"/>
              </a:rPr>
              <a:t>способу підготовки доповіді залежить від </a:t>
            </a:r>
            <a:r>
              <a:rPr lang="uk-UA" sz="2400" dirty="0" smtClean="0">
                <a:latin typeface="Times New Roman"/>
                <a:cs typeface="Times New Roman"/>
              </a:rPr>
              <a:t> 				змісту </a:t>
            </a:r>
            <a:r>
              <a:rPr lang="uk-UA" sz="2400" dirty="0">
                <a:latin typeface="Times New Roman"/>
                <a:cs typeface="Times New Roman"/>
              </a:rPr>
              <a:t>матеріалу та індивідуальних особливостей </a:t>
            </a:r>
            <a:r>
              <a:rPr lang="uk-UA" sz="2400" dirty="0" smtClean="0">
                <a:latin typeface="Times New Roman"/>
                <a:cs typeface="Times New Roman"/>
              </a:rPr>
              <a:t>					науковця).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uk-UA" sz="2400" b="1" i="1" u="sng" dirty="0" smtClean="0">
                <a:latin typeface="Times New Roman"/>
                <a:cs typeface="Times New Roman"/>
              </a:rPr>
              <a:t>При </a:t>
            </a:r>
            <a:r>
              <a:rPr lang="uk-UA" sz="2400" b="1" i="1" u="sng" dirty="0">
                <a:latin typeface="Times New Roman"/>
                <a:cs typeface="Times New Roman"/>
              </a:rPr>
              <a:t>написанні доповіді слід зважати</a:t>
            </a:r>
            <a:r>
              <a:rPr lang="uk-UA" sz="2400" dirty="0">
                <a:latin typeface="Times New Roman"/>
                <a:cs typeface="Times New Roman"/>
              </a:rPr>
              <a:t>, що суттєва частина матеріалу опублікована в її </a:t>
            </a:r>
            <a:r>
              <a:rPr lang="uk-UA" sz="2400" dirty="0" smtClean="0">
                <a:latin typeface="Times New Roman"/>
                <a:cs typeface="Times New Roman"/>
              </a:rPr>
              <a:t>тезах, </a:t>
            </a:r>
            <a:r>
              <a:rPr lang="uk-UA" sz="2400" dirty="0">
                <a:latin typeface="Times New Roman"/>
                <a:cs typeface="Times New Roman"/>
              </a:rPr>
              <a:t>частина </a:t>
            </a:r>
            <a:r>
              <a:rPr lang="uk-UA" sz="2400" dirty="0" smtClean="0">
                <a:latin typeface="Times New Roman"/>
                <a:cs typeface="Times New Roman"/>
              </a:rPr>
              <a:t>матеріалу </a:t>
            </a:r>
            <a:r>
              <a:rPr lang="uk-UA" sz="2400" dirty="0">
                <a:latin typeface="Times New Roman"/>
                <a:cs typeface="Times New Roman"/>
              </a:rPr>
              <a:t>подається на плакатах (</a:t>
            </a:r>
            <a:r>
              <a:rPr lang="uk-UA" sz="2400" dirty="0" smtClean="0">
                <a:latin typeface="Times New Roman"/>
                <a:cs typeface="Times New Roman"/>
              </a:rPr>
              <a:t>слайдах). </a:t>
            </a:r>
            <a:r>
              <a:rPr lang="uk-UA" sz="2400" dirty="0">
                <a:latin typeface="Times New Roman"/>
                <a:cs typeface="Times New Roman"/>
              </a:rPr>
              <a:t>Тому доповідь повинна містити коментарі до ілюстративного матеріалу, а не його повторення. </a:t>
            </a:r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4710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49" y="285750"/>
            <a:ext cx="8715375" cy="5840413"/>
          </a:xfrm>
        </p:spPr>
        <p:txBody>
          <a:bodyPr>
            <a:normAutofit/>
          </a:bodyPr>
          <a:lstStyle/>
          <a:p>
            <a:r>
              <a:rPr lang="uk-UA" sz="3000" b="1" dirty="0" smtClean="0">
                <a:latin typeface="Times New Roman"/>
                <a:cs typeface="Times New Roman"/>
              </a:rPr>
              <a:t>5. </a:t>
            </a:r>
            <a:r>
              <a:rPr lang="uk-UA" sz="3000" b="1" dirty="0">
                <a:latin typeface="Times New Roman"/>
                <a:cs typeface="Times New Roman"/>
              </a:rPr>
              <a:t>Правила оформлення </a:t>
            </a:r>
            <a:r>
              <a:rPr lang="uk-UA" sz="3000" b="1" dirty="0" smtClean="0">
                <a:latin typeface="Times New Roman"/>
                <a:cs typeface="Times New Roman"/>
              </a:rPr>
              <a:t>публікацій</a:t>
            </a:r>
          </a:p>
          <a:p>
            <a:endParaRPr lang="ru-RU" sz="3000" b="1" dirty="0">
              <a:latin typeface="Times New Roman"/>
              <a:cs typeface="Times New Roman"/>
            </a:endParaRPr>
          </a:p>
          <a:p>
            <a:r>
              <a:rPr lang="uk-UA" sz="2600" b="1" u="sng" dirty="0" smtClean="0">
                <a:latin typeface="Times New Roman"/>
                <a:cs typeface="Times New Roman"/>
              </a:rPr>
              <a:t>Перший </a:t>
            </a:r>
            <a:r>
              <a:rPr lang="uk-UA" sz="2600" b="1" u="sng" dirty="0">
                <a:latin typeface="Times New Roman"/>
                <a:cs typeface="Times New Roman"/>
              </a:rPr>
              <a:t>варіант викладу </a:t>
            </a:r>
            <a:r>
              <a:rPr lang="uk-UA" sz="2600" dirty="0">
                <a:latin typeface="Times New Roman"/>
                <a:cs typeface="Times New Roman"/>
              </a:rPr>
              <a:t>зорієнтований на порівняно вузьке коло фахівців і використовується при написанні монографії, статті</a:t>
            </a:r>
            <a:r>
              <a:rPr lang="uk-UA" sz="2600" dirty="0" smtClean="0">
                <a:latin typeface="Times New Roman"/>
                <a:cs typeface="Times New Roman"/>
              </a:rPr>
              <a:t>.</a:t>
            </a:r>
          </a:p>
          <a:p>
            <a:r>
              <a:rPr lang="uk-UA" sz="2600" dirty="0" smtClean="0">
                <a:latin typeface="Times New Roman"/>
                <a:cs typeface="Times New Roman"/>
              </a:rPr>
              <a:t> </a:t>
            </a:r>
            <a:r>
              <a:rPr lang="uk-UA" sz="2600" b="1" u="sng" dirty="0" smtClean="0">
                <a:latin typeface="Times New Roman"/>
                <a:cs typeface="Times New Roman"/>
              </a:rPr>
              <a:t>Другий вариант  </a:t>
            </a:r>
            <a:r>
              <a:rPr lang="uk-UA" sz="2600" u="sng" dirty="0" smtClean="0">
                <a:latin typeface="Times New Roman"/>
                <a:cs typeface="Times New Roman"/>
              </a:rPr>
              <a:t>-</a:t>
            </a:r>
            <a:r>
              <a:rPr lang="uk-UA" sz="2600" dirty="0" smtClean="0">
                <a:latin typeface="Times New Roman"/>
                <a:cs typeface="Times New Roman"/>
              </a:rPr>
              <a:t>доречніший </a:t>
            </a:r>
            <a:r>
              <a:rPr lang="uk-UA" sz="2600" dirty="0">
                <a:latin typeface="Times New Roman"/>
                <a:cs typeface="Times New Roman"/>
              </a:rPr>
              <a:t>при написанні дисертації. Він дозволяє краще оцінити здібності науковця до самостійної науково-дослідної роботи, глибину його знань та ерудицію</a:t>
            </a:r>
            <a:r>
              <a:rPr lang="uk-UA" sz="2600" dirty="0" smtClean="0">
                <a:latin typeface="Times New Roman"/>
                <a:cs typeface="Times New Roman"/>
              </a:rPr>
              <a:t>.</a:t>
            </a:r>
          </a:p>
          <a:p>
            <a:endParaRPr lang="ru-RU" sz="2600" dirty="0">
              <a:latin typeface="Times New Roman"/>
              <a:cs typeface="Times New Roman"/>
            </a:endParaRPr>
          </a:p>
          <a:p>
            <a:r>
              <a:rPr lang="uk-UA" sz="2600" b="1" u="sng" dirty="0" smtClean="0">
                <a:latin typeface="Times New Roman"/>
                <a:cs typeface="Times New Roman"/>
              </a:rPr>
              <a:t>Необхідні методичні прийоми </a:t>
            </a:r>
            <a:r>
              <a:rPr lang="uk-UA" sz="2600" dirty="0">
                <a:latin typeface="Times New Roman"/>
                <a:cs typeface="Times New Roman"/>
              </a:rPr>
              <a:t>викладу наукового </a:t>
            </a:r>
            <a:r>
              <a:rPr lang="uk-UA" sz="2600" dirty="0" smtClean="0">
                <a:latin typeface="Times New Roman"/>
                <a:cs typeface="Times New Roman"/>
              </a:rPr>
              <a:t>матеріалу: послідовність, цілісність </a:t>
            </a:r>
            <a:r>
              <a:rPr lang="uk-UA" sz="2600" dirty="0">
                <a:latin typeface="Times New Roman"/>
                <a:cs typeface="Times New Roman"/>
              </a:rPr>
              <a:t>і </a:t>
            </a:r>
            <a:r>
              <a:rPr lang="uk-UA" sz="2600" dirty="0" smtClean="0">
                <a:latin typeface="Times New Roman"/>
                <a:cs typeface="Times New Roman"/>
              </a:rPr>
              <a:t>вибірковість.</a:t>
            </a:r>
            <a:endParaRPr lang="ru-RU" sz="2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031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25" y="476250"/>
            <a:ext cx="8683625" cy="6064250"/>
          </a:xfrm>
        </p:spPr>
        <p:txBody>
          <a:bodyPr>
            <a:normAutofit fontScale="62500" lnSpcReduction="20000"/>
          </a:bodyPr>
          <a:lstStyle/>
          <a:p>
            <a:r>
              <a:rPr lang="uk-UA" sz="4500" b="1" dirty="0" smtClean="0">
                <a:latin typeface="Times New Roman"/>
                <a:cs typeface="Times New Roman"/>
              </a:rPr>
              <a:t>Особливості методичніх прийомів </a:t>
            </a:r>
            <a:r>
              <a:rPr lang="uk-UA" sz="4500" b="1" dirty="0">
                <a:latin typeface="Times New Roman"/>
                <a:cs typeface="Times New Roman"/>
              </a:rPr>
              <a:t>викладу наукового </a:t>
            </a:r>
            <a:r>
              <a:rPr lang="uk-UA" sz="4500" b="1" dirty="0" smtClean="0">
                <a:latin typeface="Times New Roman"/>
                <a:cs typeface="Times New Roman"/>
              </a:rPr>
              <a:t>матеріалу</a:t>
            </a:r>
            <a:r>
              <a:rPr lang="uk-UA" sz="4000" b="1" dirty="0" smtClean="0">
                <a:latin typeface="Times New Roman"/>
                <a:cs typeface="Times New Roman"/>
              </a:rPr>
              <a:t>:</a:t>
            </a:r>
            <a:endParaRPr lang="ru-RU" sz="4000" b="1" dirty="0">
              <a:latin typeface="Times New Roman"/>
              <a:cs typeface="Times New Roman"/>
            </a:endParaRPr>
          </a:p>
          <a:p>
            <a:r>
              <a:rPr lang="uk-UA" sz="3800" b="1" i="1" dirty="0">
                <a:latin typeface="Times New Roman"/>
                <a:cs typeface="Times New Roman"/>
              </a:rPr>
              <a:t>Послідовний виклад матеріалу</a:t>
            </a:r>
            <a:r>
              <a:rPr lang="uk-UA" sz="3800" dirty="0">
                <a:latin typeface="Times New Roman"/>
                <a:cs typeface="Times New Roman"/>
              </a:rPr>
              <a:t> </a:t>
            </a:r>
            <a:r>
              <a:rPr lang="uk-UA" sz="3800" dirty="0" smtClean="0">
                <a:latin typeface="Times New Roman"/>
                <a:cs typeface="Times New Roman"/>
              </a:rPr>
              <a:t>- передбачає </a:t>
            </a:r>
            <a:r>
              <a:rPr lang="uk-UA" sz="3800" dirty="0">
                <a:latin typeface="Times New Roman"/>
                <a:cs typeface="Times New Roman"/>
              </a:rPr>
              <a:t>логічно зумовлену схему підготовки публікації: формулювання задуму і складання </a:t>
            </a:r>
            <a:r>
              <a:rPr lang="uk-UA" sz="3800" dirty="0" smtClean="0">
                <a:latin typeface="Times New Roman"/>
                <a:cs typeface="Times New Roman"/>
              </a:rPr>
              <a:t>попереднього </a:t>
            </a:r>
            <a:r>
              <a:rPr lang="uk-UA" sz="3800" dirty="0">
                <a:latin typeface="Times New Roman"/>
                <a:cs typeface="Times New Roman"/>
              </a:rPr>
              <a:t>плану; відбір і підготовка матеріалів; групування </a:t>
            </a:r>
            <a:r>
              <a:rPr lang="uk-UA" sz="3800" dirty="0" smtClean="0">
                <a:latin typeface="Times New Roman"/>
                <a:cs typeface="Times New Roman"/>
              </a:rPr>
              <a:t>матеріалів</a:t>
            </a:r>
            <a:r>
              <a:rPr lang="uk-UA" sz="3800" dirty="0">
                <a:latin typeface="Times New Roman"/>
                <a:cs typeface="Times New Roman"/>
              </a:rPr>
              <a:t>; обробка рукопису</a:t>
            </a:r>
            <a:r>
              <a:rPr lang="uk-UA" sz="3800" dirty="0" smtClean="0">
                <a:latin typeface="Times New Roman"/>
                <a:cs typeface="Times New Roman"/>
              </a:rPr>
              <a:t>.</a:t>
            </a:r>
          </a:p>
          <a:p>
            <a:endParaRPr lang="ru-RU" sz="3800" dirty="0">
              <a:latin typeface="Times New Roman"/>
              <a:cs typeface="Times New Roman"/>
            </a:endParaRPr>
          </a:p>
          <a:p>
            <a:r>
              <a:rPr lang="uk-UA" sz="3800" b="1" i="1" dirty="0" smtClean="0">
                <a:latin typeface="Times New Roman"/>
                <a:cs typeface="Times New Roman"/>
              </a:rPr>
              <a:t>Цілісний виклад -</a:t>
            </a:r>
            <a:r>
              <a:rPr lang="uk-UA" sz="3800" dirty="0" smtClean="0">
                <a:latin typeface="Times New Roman"/>
                <a:cs typeface="Times New Roman"/>
              </a:rPr>
              <a:t> </a:t>
            </a:r>
            <a:r>
              <a:rPr lang="uk-UA" sz="3800" dirty="0">
                <a:latin typeface="Times New Roman"/>
                <a:cs typeface="Times New Roman"/>
              </a:rPr>
              <a:t>передбачає написання всієї праці в чорновому варіанті, а потім обробку в частинах і деталях, унесення доповнень і виправлень. </a:t>
            </a:r>
            <a:r>
              <a:rPr lang="uk-UA" sz="3800" dirty="0" smtClean="0">
                <a:latin typeface="Times New Roman"/>
                <a:cs typeface="Times New Roman"/>
              </a:rPr>
              <a:t>(Майже </a:t>
            </a:r>
            <a:r>
              <a:rPr lang="uk-UA" sz="3800" dirty="0">
                <a:latin typeface="Times New Roman"/>
                <a:cs typeface="Times New Roman"/>
              </a:rPr>
              <a:t>вдвічі </a:t>
            </a:r>
            <a:r>
              <a:rPr lang="uk-UA" sz="3800" dirty="0" smtClean="0">
                <a:latin typeface="Times New Roman"/>
                <a:cs typeface="Times New Roman"/>
              </a:rPr>
              <a:t>економиться </a:t>
            </a:r>
            <a:r>
              <a:rPr lang="uk-UA" sz="3800" dirty="0">
                <a:latin typeface="Times New Roman"/>
                <a:cs typeface="Times New Roman"/>
              </a:rPr>
              <a:t>час при підготовці «білового» варіанту </a:t>
            </a:r>
            <a:r>
              <a:rPr lang="uk-UA" sz="3800" dirty="0" smtClean="0">
                <a:latin typeface="Times New Roman"/>
                <a:cs typeface="Times New Roman"/>
              </a:rPr>
              <a:t>рукопису</a:t>
            </a:r>
            <a:r>
              <a:rPr lang="en-US" sz="3800" dirty="0" smtClean="0">
                <a:latin typeface="Times New Roman"/>
                <a:cs typeface="Times New Roman"/>
              </a:rPr>
              <a:t>, </a:t>
            </a:r>
            <a:r>
              <a:rPr lang="uk-UA" sz="3800" dirty="0" smtClean="0">
                <a:latin typeface="Times New Roman"/>
                <a:cs typeface="Times New Roman"/>
              </a:rPr>
              <a:t>але </a:t>
            </a:r>
            <a:r>
              <a:rPr lang="uk-UA" sz="3800" dirty="0">
                <a:latin typeface="Times New Roman"/>
                <a:cs typeface="Times New Roman"/>
              </a:rPr>
              <a:t>існує небезпека порушення послідовності викладу </a:t>
            </a:r>
            <a:r>
              <a:rPr lang="uk-UA" sz="3800" dirty="0" smtClean="0">
                <a:latin typeface="Times New Roman"/>
                <a:cs typeface="Times New Roman"/>
              </a:rPr>
              <a:t>матеріалу).</a:t>
            </a:r>
          </a:p>
          <a:p>
            <a:endParaRPr lang="ru-RU" sz="3800" dirty="0">
              <a:latin typeface="Times New Roman"/>
              <a:cs typeface="Times New Roman"/>
            </a:endParaRPr>
          </a:p>
          <a:p>
            <a:r>
              <a:rPr lang="uk-UA" sz="3800" b="1" i="1" dirty="0">
                <a:latin typeface="Times New Roman"/>
                <a:cs typeface="Times New Roman"/>
              </a:rPr>
              <a:t>Вибірковий виклад</a:t>
            </a:r>
            <a:r>
              <a:rPr lang="uk-UA" sz="3800" dirty="0">
                <a:latin typeface="Times New Roman"/>
                <a:cs typeface="Times New Roman"/>
              </a:rPr>
              <a:t> </a:t>
            </a:r>
            <a:r>
              <a:rPr lang="uk-UA" sz="3800" dirty="0" smtClean="0">
                <a:latin typeface="Times New Roman"/>
                <a:cs typeface="Times New Roman"/>
              </a:rPr>
              <a:t>матеріалу - </a:t>
            </a:r>
            <a:r>
              <a:rPr lang="uk-UA" sz="3800" dirty="0">
                <a:latin typeface="Times New Roman"/>
                <a:cs typeface="Times New Roman"/>
              </a:rPr>
              <a:t>часто використовується дослідни­ками. По мірі готовності матеріалу автор обробляє його в будь-якій зручній для нього послідовності. Необхідно кожен розділ доводити до кінцевого результату, щоб при підготовці всієї праці її складові були майже готові до опублікування.</a:t>
            </a:r>
            <a:endParaRPr lang="ru-RU" sz="3800" dirty="0">
              <a:latin typeface="Times New Roman"/>
              <a:cs typeface="Times New Roman"/>
            </a:endParaRPr>
          </a:p>
          <a:p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9420277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49" y="222250"/>
            <a:ext cx="8842375" cy="631825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i="1" dirty="0" smtClean="0">
                <a:latin typeface="Times New Roman"/>
                <a:cs typeface="Times New Roman"/>
              </a:rPr>
              <a:t>      </a:t>
            </a:r>
            <a:r>
              <a:rPr lang="uk-UA" sz="3600" b="1" i="1" dirty="0" smtClean="0">
                <a:latin typeface="Times New Roman"/>
                <a:cs typeface="Times New Roman"/>
              </a:rPr>
              <a:t>Порядок роботи над публікацією </a:t>
            </a:r>
          </a:p>
          <a:p>
            <a:pPr marL="0" indent="0">
              <a:buNone/>
            </a:pPr>
            <a:r>
              <a:rPr lang="uk-UA" b="1" i="1" dirty="0" smtClean="0">
                <a:latin typeface="Times New Roman"/>
                <a:cs typeface="Times New Roman"/>
              </a:rPr>
              <a:t>      1</a:t>
            </a:r>
            <a:r>
              <a:rPr lang="en-US" b="1" i="1" dirty="0" smtClean="0">
                <a:latin typeface="Times New Roman"/>
                <a:cs typeface="Times New Roman"/>
              </a:rPr>
              <a:t>.</a:t>
            </a:r>
            <a:r>
              <a:rPr lang="uk-UA" b="1" i="1" dirty="0" smtClean="0">
                <a:latin typeface="Times New Roman"/>
                <a:cs typeface="Times New Roman"/>
              </a:rPr>
              <a:t>Формулювання задуму</a:t>
            </a:r>
            <a:r>
              <a:rPr lang="en-US" b="1" i="1" dirty="0" smtClean="0">
                <a:latin typeface="Times New Roman"/>
                <a:cs typeface="Times New Roman"/>
              </a:rPr>
              <a:t> -</a:t>
            </a:r>
            <a:r>
              <a:rPr lang="uk-UA" dirty="0" smtClean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здійснюється на першому етапі роботи. Слід чітко визначити: мету даної роботи; коло читачів, на яке </a:t>
            </a:r>
            <a:r>
              <a:rPr lang="uk-UA" dirty="0" smtClean="0">
                <a:latin typeface="Times New Roman"/>
                <a:cs typeface="Times New Roman"/>
              </a:rPr>
              <a:t>вона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uk-UA" dirty="0" smtClean="0">
                <a:latin typeface="Times New Roman"/>
                <a:cs typeface="Times New Roman"/>
              </a:rPr>
              <a:t>розрахована</a:t>
            </a:r>
            <a:r>
              <a:rPr lang="uk-UA" dirty="0">
                <a:latin typeface="Times New Roman"/>
                <a:cs typeface="Times New Roman"/>
              </a:rPr>
              <a:t>; матеріали, які в ній надаватимуться; </a:t>
            </a:r>
            <a:r>
              <a:rPr lang="uk-UA" dirty="0" smtClean="0">
                <a:latin typeface="Times New Roman"/>
                <a:cs typeface="Times New Roman"/>
              </a:rPr>
              <a:t>Визначається </a:t>
            </a:r>
            <a:r>
              <a:rPr lang="uk-UA" dirty="0">
                <a:latin typeface="Times New Roman"/>
                <a:cs typeface="Times New Roman"/>
              </a:rPr>
              <a:t>назва </a:t>
            </a:r>
            <a:r>
              <a:rPr lang="uk-UA" dirty="0" smtClean="0">
                <a:latin typeface="Times New Roman"/>
                <a:cs typeface="Times New Roman"/>
              </a:rPr>
              <a:t>праці.</a:t>
            </a:r>
            <a:endParaRPr lang="ru-RU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         На </a:t>
            </a:r>
            <a:r>
              <a:rPr lang="uk-UA" dirty="0">
                <a:latin typeface="Times New Roman"/>
                <a:cs typeface="Times New Roman"/>
              </a:rPr>
              <a:t>етапі формулювання задуму бажано скласти попередній план роботи, </a:t>
            </a: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uk-UA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b="1" i="1" dirty="0" smtClean="0">
                <a:latin typeface="Times New Roman"/>
                <a:cs typeface="Times New Roman"/>
              </a:rPr>
              <a:t>      </a:t>
            </a:r>
            <a:r>
              <a:rPr lang="en-US" b="1" i="1" dirty="0" smtClean="0">
                <a:latin typeface="Times New Roman"/>
                <a:cs typeface="Times New Roman"/>
              </a:rPr>
              <a:t>2. </a:t>
            </a:r>
            <a:r>
              <a:rPr lang="uk-UA" b="1" i="1" dirty="0" smtClean="0">
                <a:latin typeface="Times New Roman"/>
                <a:cs typeface="Times New Roman"/>
              </a:rPr>
              <a:t>Відбір </a:t>
            </a:r>
            <a:r>
              <a:rPr lang="uk-UA" b="1" i="1" dirty="0">
                <a:latin typeface="Times New Roman"/>
                <a:cs typeface="Times New Roman"/>
              </a:rPr>
              <a:t>і підготовка </a:t>
            </a:r>
            <a:r>
              <a:rPr lang="uk-UA" b="1" i="1" dirty="0" smtClean="0">
                <a:latin typeface="Times New Roman"/>
                <a:cs typeface="Times New Roman"/>
              </a:rPr>
              <a:t>матеріалів</a:t>
            </a:r>
            <a:r>
              <a:rPr lang="en-US" b="1" i="1" dirty="0" smtClean="0">
                <a:latin typeface="Times New Roman"/>
                <a:cs typeface="Times New Roman"/>
              </a:rPr>
              <a:t> -</a:t>
            </a:r>
            <a:r>
              <a:rPr lang="uk-UA" dirty="0" smtClean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передбачають ретельний вибір вихідного матеріалу: скорочення до бажаного обсягу, доповнення необхідною інформацією, об'єднання розрізнених даних, уточнення таблиць, схем, графіків</a:t>
            </a:r>
            <a:r>
              <a:rPr lang="uk-UA" dirty="0" smtClean="0">
                <a:latin typeface="Times New Roman"/>
                <a:cs typeface="Times New Roman"/>
              </a:rPr>
              <a:t>.</a:t>
            </a:r>
            <a:endParaRPr lang="en-US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lang="uk-UA" b="1" i="1" dirty="0">
                <a:latin typeface="Times New Roman"/>
                <a:cs typeface="Times New Roman"/>
              </a:rPr>
              <a:t> </a:t>
            </a:r>
            <a:r>
              <a:rPr lang="uk-UA" b="1" i="1" dirty="0" smtClean="0">
                <a:latin typeface="Times New Roman"/>
                <a:cs typeface="Times New Roman"/>
              </a:rPr>
              <a:t>       </a:t>
            </a:r>
            <a:r>
              <a:rPr lang="en-US" b="1" i="1" dirty="0" smtClean="0">
                <a:latin typeface="Times New Roman"/>
                <a:cs typeface="Times New Roman"/>
              </a:rPr>
              <a:t>3. </a:t>
            </a:r>
            <a:r>
              <a:rPr lang="uk-UA" b="1" i="1" dirty="0" smtClean="0">
                <a:latin typeface="Times New Roman"/>
                <a:cs typeface="Times New Roman"/>
              </a:rPr>
              <a:t>Групування матеріалу</a:t>
            </a:r>
            <a:r>
              <a:rPr lang="en-US" b="1" i="1" dirty="0" smtClean="0">
                <a:latin typeface="Times New Roman"/>
                <a:cs typeface="Times New Roman"/>
              </a:rPr>
              <a:t> -</a:t>
            </a:r>
            <a:r>
              <a:rPr lang="uk-UA" dirty="0" smtClean="0">
                <a:latin typeface="Times New Roman"/>
                <a:cs typeface="Times New Roman"/>
              </a:rPr>
              <a:t> </a:t>
            </a:r>
            <a:r>
              <a:rPr lang="uk-UA" dirty="0">
                <a:latin typeface="Times New Roman"/>
                <a:cs typeface="Times New Roman"/>
              </a:rPr>
              <a:t>передбачає вибір варіанта його </a:t>
            </a:r>
            <a:r>
              <a:rPr lang="uk-UA" dirty="0" smtClean="0">
                <a:latin typeface="Times New Roman"/>
                <a:cs typeface="Times New Roman"/>
              </a:rPr>
              <a:t>послідовного </a:t>
            </a:r>
            <a:r>
              <a:rPr lang="uk-UA" dirty="0">
                <a:latin typeface="Times New Roman"/>
                <a:cs typeface="Times New Roman"/>
              </a:rPr>
              <a:t>розміщення згідно з планом роботи.</a:t>
            </a:r>
            <a:endParaRPr lang="ru-RU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dirty="0" smtClean="0">
                <a:latin typeface="Times New Roman"/>
                <a:cs typeface="Times New Roman"/>
              </a:rPr>
              <a:t>        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uk-UA" dirty="0" smtClean="0">
                <a:latin typeface="Times New Roman"/>
                <a:cs typeface="Times New Roman"/>
              </a:rPr>
              <a:t> Значно </a:t>
            </a:r>
            <a:r>
              <a:rPr lang="uk-UA" dirty="0">
                <a:latin typeface="Times New Roman"/>
                <a:cs typeface="Times New Roman"/>
              </a:rPr>
              <a:t>полегшує цей процес персональний комп'ютер. </a:t>
            </a:r>
            <a:r>
              <a:rPr lang="en-US" dirty="0" smtClean="0">
                <a:latin typeface="Times New Roman"/>
                <a:cs typeface="Times New Roman"/>
              </a:rPr>
              <a:t> 		</a:t>
            </a:r>
            <a:r>
              <a:rPr lang="uk-UA" dirty="0" smtClean="0">
                <a:latin typeface="Times New Roman"/>
                <a:cs typeface="Times New Roman"/>
              </a:rPr>
              <a:t>Набраний </a:t>
            </a:r>
            <a:r>
              <a:rPr lang="uk-UA" dirty="0">
                <a:latin typeface="Times New Roman"/>
                <a:cs typeface="Times New Roman"/>
              </a:rPr>
              <a:t>у текстовому редакторі твір можна </a:t>
            </a:r>
            <a:r>
              <a:rPr lang="en-US" dirty="0" smtClean="0">
                <a:latin typeface="Times New Roman"/>
                <a:cs typeface="Times New Roman"/>
              </a:rPr>
              <a:t>					</a:t>
            </a:r>
            <a:r>
              <a:rPr lang="uk-UA" dirty="0" smtClean="0">
                <a:latin typeface="Times New Roman"/>
                <a:cs typeface="Times New Roman"/>
              </a:rPr>
              <a:t>необхідним </a:t>
            </a:r>
            <a:r>
              <a:rPr lang="uk-UA" dirty="0">
                <a:latin typeface="Times New Roman"/>
                <a:cs typeface="Times New Roman"/>
              </a:rPr>
              <a:t>чином </a:t>
            </a:r>
            <a:r>
              <a:rPr lang="uk-UA" dirty="0" smtClean="0">
                <a:latin typeface="Times New Roman"/>
                <a:cs typeface="Times New Roman"/>
              </a:rPr>
              <a:t>структурувати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  <a:r>
              <a:rPr lang="uk-UA" dirty="0" smtClean="0">
                <a:latin typeface="Times New Roman"/>
                <a:cs typeface="Times New Roman"/>
              </a:rPr>
              <a:t>.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7713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25" y="492125"/>
            <a:ext cx="8921750" cy="6175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/>
                <a:cs typeface="Times New Roman"/>
              </a:rPr>
              <a:t>  </a:t>
            </a:r>
            <a:r>
              <a:rPr lang="uk-UA" sz="3600" b="1" dirty="0" smtClean="0">
                <a:latin typeface="Times New Roman"/>
                <a:cs typeface="Times New Roman"/>
              </a:rPr>
              <a:t>4</a:t>
            </a:r>
            <a:r>
              <a:rPr lang="en-US" sz="3600" b="1" dirty="0" smtClean="0">
                <a:latin typeface="Times New Roman"/>
                <a:cs typeface="Times New Roman"/>
              </a:rPr>
              <a:t>.</a:t>
            </a:r>
            <a:r>
              <a:rPr lang="uk-UA" sz="3600" b="1" dirty="0" smtClean="0">
                <a:latin typeface="Times New Roman"/>
                <a:cs typeface="Times New Roman"/>
              </a:rPr>
              <a:t>Рубрикація праці</a:t>
            </a:r>
            <a:r>
              <a:rPr lang="uk-UA" sz="3400" dirty="0" smtClean="0">
                <a:latin typeface="Times New Roman"/>
                <a:cs typeface="Times New Roman"/>
              </a:rPr>
              <a:t> </a:t>
            </a:r>
            <a:r>
              <a:rPr lang="en-US" sz="3400" dirty="0" smtClean="0">
                <a:latin typeface="Times New Roman"/>
                <a:cs typeface="Times New Roman"/>
              </a:rPr>
              <a:t> - </a:t>
            </a:r>
            <a:r>
              <a:rPr lang="uk-UA" sz="3400" dirty="0" smtClean="0">
                <a:latin typeface="Times New Roman"/>
                <a:cs typeface="Times New Roman"/>
              </a:rPr>
              <a:t>поділ </a:t>
            </a:r>
            <a:r>
              <a:rPr lang="uk-UA" sz="3400" dirty="0">
                <a:latin typeface="Times New Roman"/>
                <a:cs typeface="Times New Roman"/>
              </a:rPr>
              <a:t>її на логічно підпорядковані елементи — частини, розділи, підрозділи, пункти. </a:t>
            </a:r>
            <a:endParaRPr lang="en-US" sz="3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sz="3400" dirty="0" smtClean="0">
                <a:latin typeface="Times New Roman"/>
                <a:cs typeface="Times New Roman"/>
              </a:rPr>
              <a:t>Результатом </a:t>
            </a:r>
            <a:r>
              <a:rPr lang="uk-UA" sz="3400" dirty="0">
                <a:latin typeface="Times New Roman"/>
                <a:cs typeface="Times New Roman"/>
              </a:rPr>
              <a:t>цього етапу є логічне поєднання складових </a:t>
            </a:r>
            <a:r>
              <a:rPr lang="uk-UA" sz="3400" dirty="0" smtClean="0">
                <a:latin typeface="Times New Roman"/>
                <a:cs typeface="Times New Roman"/>
              </a:rPr>
              <a:t>рукопису</a:t>
            </a:r>
            <a:r>
              <a:rPr lang="uk-UA" sz="3400" dirty="0">
                <a:latin typeface="Times New Roman"/>
                <a:cs typeface="Times New Roman"/>
              </a:rPr>
              <a:t>, створення його чорнового макету, який потребує подальшої </a:t>
            </a:r>
            <a:r>
              <a:rPr lang="uk-UA" sz="3400" dirty="0" smtClean="0">
                <a:latin typeface="Times New Roman"/>
                <a:cs typeface="Times New Roman"/>
              </a:rPr>
              <a:t>обробки</a:t>
            </a:r>
            <a:r>
              <a:rPr lang="uk-UA" sz="3400" dirty="0">
                <a:latin typeface="Times New Roman"/>
                <a:cs typeface="Times New Roman"/>
              </a:rPr>
              <a:t>.</a:t>
            </a:r>
            <a:br>
              <a:rPr lang="uk-UA" sz="3400" dirty="0">
                <a:latin typeface="Times New Roman"/>
                <a:cs typeface="Times New Roman"/>
              </a:rPr>
            </a:br>
            <a:endParaRPr lang="ru-RU" sz="3400" dirty="0">
              <a:latin typeface="Times New Roman"/>
              <a:cs typeface="Times New Roman"/>
            </a:endParaRPr>
          </a:p>
          <a:p>
            <a:r>
              <a:rPr lang="en-US" sz="3400" b="1" i="1" dirty="0" smtClean="0">
                <a:latin typeface="Times New Roman"/>
                <a:cs typeface="Times New Roman"/>
              </a:rPr>
              <a:t> </a:t>
            </a:r>
            <a:r>
              <a:rPr lang="en-US" sz="3800" b="1" i="1" dirty="0" smtClean="0">
                <a:latin typeface="Times New Roman"/>
                <a:cs typeface="Times New Roman"/>
              </a:rPr>
              <a:t> 5. </a:t>
            </a:r>
            <a:r>
              <a:rPr lang="uk-UA" sz="3800" b="1" i="1" dirty="0" smtClean="0">
                <a:latin typeface="Times New Roman"/>
                <a:cs typeface="Times New Roman"/>
              </a:rPr>
              <a:t>Обробка </a:t>
            </a:r>
            <a:r>
              <a:rPr lang="uk-UA" sz="3800" b="1" i="1" dirty="0">
                <a:latin typeface="Times New Roman"/>
                <a:cs typeface="Times New Roman"/>
              </a:rPr>
              <a:t>рукопису</a:t>
            </a:r>
            <a:r>
              <a:rPr lang="uk-UA" sz="3800" dirty="0">
                <a:latin typeface="Times New Roman"/>
                <a:cs typeface="Times New Roman"/>
              </a:rPr>
              <a:t> </a:t>
            </a:r>
            <a:r>
              <a:rPr lang="uk-UA" sz="3800" dirty="0" smtClean="0">
                <a:latin typeface="Times New Roman"/>
                <a:cs typeface="Times New Roman"/>
              </a:rPr>
              <a:t>- </a:t>
            </a:r>
            <a:r>
              <a:rPr lang="uk-UA" sz="3400" dirty="0" smtClean="0">
                <a:latin typeface="Times New Roman"/>
                <a:cs typeface="Times New Roman"/>
              </a:rPr>
              <a:t>складається </a:t>
            </a:r>
            <a:r>
              <a:rPr lang="uk-UA" sz="3400" dirty="0">
                <a:latin typeface="Times New Roman"/>
                <a:cs typeface="Times New Roman"/>
              </a:rPr>
              <a:t>з уточнення його змісту, </a:t>
            </a:r>
            <a:r>
              <a:rPr lang="uk-UA" sz="3400" dirty="0" smtClean="0">
                <a:latin typeface="Times New Roman"/>
                <a:cs typeface="Times New Roman"/>
              </a:rPr>
              <a:t>оформлення </a:t>
            </a:r>
            <a:r>
              <a:rPr lang="uk-UA" sz="3400" dirty="0">
                <a:latin typeface="Times New Roman"/>
                <a:cs typeface="Times New Roman"/>
              </a:rPr>
              <a:t>й літературної правки. Цей етап ще називають</a:t>
            </a:r>
            <a:r>
              <a:rPr lang="uk-UA" sz="3400" b="1" i="1" dirty="0">
                <a:latin typeface="Times New Roman"/>
                <a:cs typeface="Times New Roman"/>
              </a:rPr>
              <a:t> роботою над біловим рукописом</a:t>
            </a:r>
            <a:r>
              <a:rPr lang="uk-UA" sz="3400" b="1" i="1" dirty="0" smtClean="0">
                <a:latin typeface="Times New Roman"/>
                <a:cs typeface="Times New Roman"/>
              </a:rPr>
              <a:t>.</a:t>
            </a:r>
          </a:p>
          <a:p>
            <a:endParaRPr lang="en-US" sz="3400" b="1" i="1" dirty="0" smtClean="0">
              <a:latin typeface="Times New Roman"/>
              <a:cs typeface="Times New Roman"/>
            </a:endParaRPr>
          </a:p>
          <a:p>
            <a:r>
              <a:rPr lang="en-US" sz="3400" b="1" i="1" dirty="0" smtClean="0">
                <a:latin typeface="Times New Roman"/>
                <a:cs typeface="Times New Roman"/>
              </a:rPr>
              <a:t>6.</a:t>
            </a:r>
            <a:r>
              <a:rPr lang="uk-UA" sz="3400" b="1" i="1" dirty="0" smtClean="0">
                <a:latin typeface="Times New Roman"/>
                <a:cs typeface="Times New Roman"/>
              </a:rPr>
              <a:t>П</a:t>
            </a:r>
            <a:r>
              <a:rPr lang="uk-UA" sz="3600" b="1" i="1" dirty="0" smtClean="0"/>
              <a:t>еревірка </a:t>
            </a:r>
            <a:r>
              <a:rPr lang="uk-UA" sz="3600" b="1" i="1" dirty="0"/>
              <a:t>правильності </a:t>
            </a:r>
            <a:r>
              <a:rPr lang="uk-UA" sz="3600" b="1" i="1" dirty="0" smtClean="0"/>
              <a:t>оформлення рукопису  -</a:t>
            </a:r>
            <a:r>
              <a:rPr lang="uk-UA" sz="3600" dirty="0" smtClean="0"/>
              <a:t> </a:t>
            </a:r>
            <a:r>
              <a:rPr lang="uk-UA" dirty="0" smtClean="0">
                <a:latin typeface="Times New Roman"/>
                <a:cs typeface="Times New Roman"/>
              </a:rPr>
              <a:t>стосується </a:t>
            </a:r>
            <a:r>
              <a:rPr lang="uk-UA" dirty="0">
                <a:latin typeface="Times New Roman"/>
                <a:cs typeface="Times New Roman"/>
              </a:rPr>
              <a:t>рубрикації посилань на літературні джерела, цитування, написання чисел, знаків, фізичних і </a:t>
            </a:r>
            <a:r>
              <a:rPr lang="uk-UA" dirty="0" smtClean="0">
                <a:latin typeface="Times New Roman"/>
                <a:cs typeface="Times New Roman"/>
              </a:rPr>
              <a:t>математичних </a:t>
            </a:r>
            <a:r>
              <a:rPr lang="uk-UA" dirty="0">
                <a:latin typeface="Times New Roman"/>
                <a:cs typeface="Times New Roman"/>
              </a:rPr>
              <a:t>величин, формул, побудови таблиць, підготовки ілюстративного матеріалу, створення бібліографічного опису, </a:t>
            </a:r>
            <a:r>
              <a:rPr lang="uk-UA" dirty="0" smtClean="0">
                <a:latin typeface="Times New Roman"/>
                <a:cs typeface="Times New Roman"/>
              </a:rPr>
              <a:t>(згідно державним стандартам, вимогам </a:t>
            </a:r>
            <a:r>
              <a:rPr lang="uk-UA" dirty="0">
                <a:latin typeface="Times New Roman"/>
                <a:cs typeface="Times New Roman"/>
              </a:rPr>
              <a:t>видавництв і </a:t>
            </a:r>
            <a:r>
              <a:rPr lang="uk-UA" dirty="0" smtClean="0">
                <a:latin typeface="Times New Roman"/>
                <a:cs typeface="Times New Roman"/>
              </a:rPr>
              <a:t>редакцій).</a:t>
            </a:r>
          </a:p>
          <a:p>
            <a:endParaRPr lang="ru-RU" dirty="0"/>
          </a:p>
          <a:p>
            <a:r>
              <a:rPr lang="uk-UA" sz="3600" dirty="0" smtClean="0"/>
              <a:t>7</a:t>
            </a:r>
            <a:r>
              <a:rPr lang="en-US" sz="3600" dirty="0" smtClean="0"/>
              <a:t>.</a:t>
            </a:r>
            <a:r>
              <a:rPr lang="uk-UA" sz="3600" b="1" dirty="0" smtClean="0"/>
              <a:t>Л</a:t>
            </a:r>
            <a:r>
              <a:rPr lang="uk-UA" sz="3600" b="1" i="1" dirty="0" smtClean="0"/>
              <a:t>ітературна правка </a:t>
            </a:r>
            <a:r>
              <a:rPr lang="uk-UA" sz="3600" b="1" i="1" dirty="0" smtClean="0">
                <a:latin typeface="Times New Roman"/>
                <a:cs typeface="Times New Roman"/>
              </a:rPr>
              <a:t>(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uk-UA" sz="3600" dirty="0">
                <a:latin typeface="Times New Roman"/>
                <a:cs typeface="Times New Roman"/>
              </a:rPr>
              <a:t>Заключний </a:t>
            </a:r>
            <a:r>
              <a:rPr lang="uk-UA" sz="3600" dirty="0" smtClean="0">
                <a:latin typeface="Times New Roman"/>
                <a:cs typeface="Times New Roman"/>
              </a:rPr>
              <a:t>етап)  </a:t>
            </a:r>
            <a:r>
              <a:rPr lang="uk-UA" dirty="0" smtClean="0">
                <a:latin typeface="Times New Roman"/>
                <a:cs typeface="Times New Roman"/>
              </a:rPr>
              <a:t>- залежить </a:t>
            </a:r>
            <a:r>
              <a:rPr lang="uk-UA" dirty="0">
                <a:latin typeface="Times New Roman"/>
                <a:cs typeface="Times New Roman"/>
              </a:rPr>
              <a:t>від </a:t>
            </a:r>
            <a:r>
              <a:rPr lang="uk-UA" dirty="0" smtClean="0">
                <a:latin typeface="Times New Roman"/>
                <a:cs typeface="Times New Roman"/>
              </a:rPr>
              <a:t>того</a:t>
            </a:r>
            <a:r>
              <a:rPr lang="uk-UA" dirty="0">
                <a:latin typeface="Times New Roman"/>
                <a:cs typeface="Times New Roman"/>
              </a:rPr>
              <a:t>, як здійснювалася попередня підготовка рукопису. Водночас </a:t>
            </a:r>
            <a:r>
              <a:rPr lang="uk-UA" dirty="0" smtClean="0">
                <a:latin typeface="Times New Roman"/>
                <a:cs typeface="Times New Roman"/>
              </a:rPr>
              <a:t>вирішується, </a:t>
            </a:r>
            <a:r>
              <a:rPr lang="uk-UA" dirty="0">
                <a:latin typeface="Times New Roman"/>
                <a:cs typeface="Times New Roman"/>
              </a:rPr>
              <a:t>як розмістити текст і які виділення потрібно в ньому зробити.</a:t>
            </a:r>
            <a:endParaRPr lang="ru-RU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sz="3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440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06375"/>
            <a:ext cx="8699500" cy="6524625"/>
          </a:xfrm>
        </p:spPr>
        <p:txBody>
          <a:bodyPr>
            <a:normAutofit fontScale="77500" lnSpcReduction="20000"/>
          </a:bodyPr>
          <a:lstStyle/>
          <a:p>
            <a:r>
              <a:rPr lang="uk-UA" sz="3600" b="1" dirty="0" smtClean="0">
                <a:latin typeface="Times New Roman"/>
                <a:cs typeface="Times New Roman"/>
              </a:rPr>
              <a:t>Видавничі </a:t>
            </a:r>
            <a:r>
              <a:rPr lang="uk-UA" sz="3600" b="1" dirty="0" smtClean="0">
                <a:latin typeface="Times New Roman"/>
                <a:cs typeface="Times New Roman"/>
              </a:rPr>
              <a:t>вимоги до рукописів:</a:t>
            </a:r>
            <a:endParaRPr lang="ru-RU" sz="3600" b="1" dirty="0">
              <a:latin typeface="Times New Roman"/>
              <a:cs typeface="Times New Roman"/>
            </a:endParaRPr>
          </a:p>
          <a:p>
            <a:pPr lvl="0"/>
            <a:r>
              <a:rPr lang="uk-UA" sz="3400" u="sng" dirty="0">
                <a:latin typeface="Times New Roman"/>
                <a:cs typeface="Times New Roman"/>
              </a:rPr>
              <a:t>авторський рукопис має включати</a:t>
            </a:r>
            <a:r>
              <a:rPr lang="uk-UA" sz="3400" dirty="0">
                <a:latin typeface="Times New Roman"/>
                <a:cs typeface="Times New Roman"/>
              </a:rPr>
              <a:t>: титульний аркуш, анотацію, реферат, основний текст і додаткові тексти (покажчики, </a:t>
            </a:r>
            <a:r>
              <a:rPr lang="uk-UA" sz="3400" dirty="0" smtClean="0">
                <a:latin typeface="Times New Roman"/>
                <a:cs typeface="Times New Roman"/>
              </a:rPr>
              <a:t>коментарі</a:t>
            </a:r>
            <a:r>
              <a:rPr lang="uk-UA" sz="3400" dirty="0">
                <a:latin typeface="Times New Roman"/>
                <a:cs typeface="Times New Roman"/>
              </a:rPr>
              <a:t>, примітки, додатки), бібліографічні списки, посилання, зміст;</a:t>
            </a:r>
            <a:endParaRPr lang="ru-RU" sz="3400" dirty="0">
              <a:latin typeface="Times New Roman"/>
              <a:cs typeface="Times New Roman"/>
            </a:endParaRPr>
          </a:p>
          <a:p>
            <a:pPr lvl="0"/>
            <a:r>
              <a:rPr lang="uk-UA" sz="3400" u="sng" dirty="0">
                <a:latin typeface="Times New Roman"/>
                <a:cs typeface="Times New Roman"/>
              </a:rPr>
              <a:t>текст рукопису і всі матеріали </a:t>
            </a:r>
            <a:r>
              <a:rPr lang="uk-UA" sz="3400" dirty="0">
                <a:latin typeface="Times New Roman"/>
                <a:cs typeface="Times New Roman"/>
              </a:rPr>
              <a:t>до нього слід подавати у видав­ництво у двох примірниках;</a:t>
            </a:r>
            <a:endParaRPr lang="ru-RU" sz="3400" dirty="0">
              <a:latin typeface="Times New Roman"/>
              <a:cs typeface="Times New Roman"/>
            </a:endParaRPr>
          </a:p>
          <a:p>
            <a:pPr lvl="0"/>
            <a:r>
              <a:rPr lang="uk-UA" sz="3400" u="sng" dirty="0">
                <a:latin typeface="Times New Roman"/>
                <a:cs typeface="Times New Roman"/>
              </a:rPr>
              <a:t>сторінки рукопису мають бути </a:t>
            </a:r>
            <a:r>
              <a:rPr lang="uk-UA" sz="3400" dirty="0">
                <a:latin typeface="Times New Roman"/>
                <a:cs typeface="Times New Roman"/>
              </a:rPr>
              <a:t>одного розміру (від 203х288 до 210х297 мм);</a:t>
            </a:r>
            <a:endParaRPr lang="ru-RU" sz="3400" dirty="0">
              <a:latin typeface="Times New Roman"/>
              <a:cs typeface="Times New Roman"/>
            </a:endParaRPr>
          </a:p>
          <a:p>
            <a:pPr lvl="0"/>
            <a:r>
              <a:rPr lang="uk-UA" sz="3400" u="sng" dirty="0">
                <a:latin typeface="Times New Roman"/>
                <a:cs typeface="Times New Roman"/>
              </a:rPr>
              <a:t>матеріал слід друкувати на комп'ютері </a:t>
            </a:r>
            <a:r>
              <a:rPr lang="uk-UA" sz="3400" dirty="0">
                <a:latin typeface="Times New Roman"/>
                <a:cs typeface="Times New Roman"/>
              </a:rPr>
              <a:t>малими літерами через два інтервали на одному боці аркуша;</a:t>
            </a:r>
            <a:endParaRPr lang="ru-RU" sz="3400" dirty="0">
              <a:latin typeface="Times New Roman"/>
              <a:cs typeface="Times New Roman"/>
            </a:endParaRPr>
          </a:p>
          <a:p>
            <a:pPr lvl="0"/>
            <a:r>
              <a:rPr lang="uk-UA" sz="3400" u="sng" dirty="0">
                <a:latin typeface="Times New Roman"/>
                <a:cs typeface="Times New Roman"/>
              </a:rPr>
              <a:t>в одному рядку має бути 60-65 знаків </a:t>
            </a:r>
            <a:r>
              <a:rPr lang="uk-UA" sz="3400" dirty="0">
                <a:latin typeface="Times New Roman"/>
                <a:cs typeface="Times New Roman"/>
              </a:rPr>
              <a:t>(з урахуванням розділо­вих знаків й прогалин між літерами), на одній сторінці суціль­ного тексту повинно бути 29-30 рядків;</a:t>
            </a:r>
            <a:endParaRPr lang="ru-RU" sz="3400" dirty="0">
              <a:latin typeface="Times New Roman"/>
              <a:cs typeface="Times New Roman"/>
            </a:endParaRPr>
          </a:p>
          <a:p>
            <a:r>
              <a:rPr lang="uk-UA" sz="3400" u="sng" dirty="0">
                <a:latin typeface="Times New Roman"/>
                <a:cs typeface="Times New Roman"/>
              </a:rPr>
              <a:t>при визначенні обсягу рукопису </a:t>
            </a:r>
            <a:r>
              <a:rPr lang="uk-UA" sz="3400" dirty="0">
                <a:latin typeface="Times New Roman"/>
                <a:cs typeface="Times New Roman"/>
              </a:rPr>
              <a:t>необхідно виходити з того, що один авторський аркуш — це 40 000 знаків</a:t>
            </a:r>
            <a:r>
              <a:rPr lang="uk-UA" sz="3400" dirty="0" smtClean="0">
                <a:latin typeface="Times New Roman"/>
                <a:cs typeface="Times New Roman"/>
              </a:rPr>
              <a:t>; </a:t>
            </a:r>
          </a:p>
          <a:p>
            <a:r>
              <a:rPr lang="uk-UA" sz="3400" u="sng" dirty="0" smtClean="0">
                <a:latin typeface="Times New Roman"/>
                <a:cs typeface="Times New Roman"/>
              </a:rPr>
              <a:t>береги </a:t>
            </a:r>
            <a:r>
              <a:rPr lang="uk-UA" sz="3400" u="sng" dirty="0">
                <a:latin typeface="Times New Roman"/>
                <a:cs typeface="Times New Roman"/>
              </a:rPr>
              <a:t>сторінок оригіналу </a:t>
            </a:r>
            <a:r>
              <a:rPr lang="uk-UA" sz="3400" dirty="0">
                <a:latin typeface="Times New Roman"/>
                <a:cs typeface="Times New Roman"/>
              </a:rPr>
              <a:t>мають бути: ліве — не менше 25 мм, верхнє — 20, праве — 10, нижнє — 25 мм;</a:t>
            </a:r>
            <a:endParaRPr lang="ru-RU" sz="3400" dirty="0">
              <a:latin typeface="Times New Roman"/>
              <a:cs typeface="Times New Roman"/>
            </a:endParaRPr>
          </a:p>
          <a:p>
            <a:pPr lvl="0"/>
            <a:r>
              <a:rPr lang="uk-UA" sz="3400" dirty="0" smtClean="0">
                <a:latin typeface="Times New Roman"/>
                <a:cs typeface="Times New Roman"/>
              </a:rPr>
              <a:t>та инш</a:t>
            </a:r>
            <a:r>
              <a:rPr lang="en-US" sz="3400" dirty="0" smtClean="0">
                <a:latin typeface="Times New Roman"/>
                <a:cs typeface="Times New Roman"/>
              </a:rPr>
              <a:t>.</a:t>
            </a:r>
            <a:endParaRPr lang="ru-RU" sz="34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96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Заголовок 1"/>
          <p:cNvSpPr>
            <a:spLocks noGrp="1"/>
          </p:cNvSpPr>
          <p:nvPr>
            <p:ph type="title"/>
          </p:nvPr>
        </p:nvSpPr>
        <p:spPr>
          <a:xfrm>
            <a:off x="468313" y="609600"/>
            <a:ext cx="8229600" cy="1066800"/>
          </a:xfrm>
        </p:spPr>
        <p:txBody>
          <a:bodyPr/>
          <a:lstStyle/>
          <a:p>
            <a:pPr algn="ctr"/>
            <a:r>
              <a:rPr lang="uk-UA" sz="3600" b="1" dirty="0" smtClean="0"/>
              <a:t>Доповідь</a:t>
            </a:r>
          </a:p>
        </p:txBody>
      </p:sp>
      <p:sp>
        <p:nvSpPr>
          <p:cNvPr id="593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smtClean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468313" y="1628775"/>
            <a:ext cx="8207375" cy="446112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chemeClr val="tx1"/>
                </a:solidFill>
              </a:rPr>
              <a:t>Наукова доповідь - це публічно виголошене повідомлення, розгорнутий виклад певної наукової проблеми (теми, питання), одна із форм оприлюднення результатів наукової роботи, можливості за короткий проміжок часу «увійти» в наукове товариство за умови яскравого виступу.</a:t>
            </a:r>
          </a:p>
        </p:txBody>
      </p:sp>
    </p:spTree>
    <p:extLst>
      <p:ext uri="{BB962C8B-B14F-4D97-AF65-F5344CB8AC3E}">
        <p14:creationId xmlns:p14="http://schemas.microsoft.com/office/powerpoint/2010/main" val="2560722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smtClean="0"/>
              <a:t>Розрізняють такі види доповідей:</a:t>
            </a:r>
            <a:endParaRPr lang="uk-UA" sz="3600" smtClean="0"/>
          </a:p>
        </p:txBody>
      </p:sp>
      <p:sp>
        <p:nvSpPr>
          <p:cNvPr id="60418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5770563" cy="39163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1.   </a:t>
            </a:r>
            <a:r>
              <a:rPr lang="ru-RU" dirty="0" err="1" smtClean="0"/>
              <a:t>Звітні</a:t>
            </a:r>
            <a:r>
              <a:rPr lang="ru-RU" dirty="0" smtClean="0"/>
              <a:t> (</a:t>
            </a:r>
            <a:r>
              <a:rPr lang="ru-RU" dirty="0" err="1" smtClean="0"/>
              <a:t>узагальнення</a:t>
            </a:r>
            <a:r>
              <a:rPr lang="ru-RU" dirty="0" smtClean="0"/>
              <a:t> стану справ, ходу </a:t>
            </a:r>
            <a:r>
              <a:rPr lang="ru-RU" dirty="0" err="1" smtClean="0"/>
              <a:t>роботи</a:t>
            </a:r>
            <a:r>
              <a:rPr lang="ru-RU" dirty="0" smtClean="0"/>
              <a:t> за </a:t>
            </a:r>
            <a:r>
              <a:rPr lang="ru-RU" dirty="0" err="1" smtClean="0"/>
              <a:t>певний</a:t>
            </a:r>
            <a:r>
              <a:rPr lang="ru-RU" dirty="0" smtClean="0"/>
              <a:t> час);</a:t>
            </a:r>
          </a:p>
          <a:p>
            <a:pPr>
              <a:buFont typeface="Arial" charset="0"/>
              <a:buNone/>
            </a:pPr>
            <a:r>
              <a:rPr lang="ru-RU" dirty="0" smtClean="0"/>
              <a:t>2.   </a:t>
            </a:r>
            <a:r>
              <a:rPr lang="ru-RU" dirty="0" err="1" smtClean="0"/>
              <a:t>Поточні</a:t>
            </a:r>
            <a:r>
              <a:rPr lang="ru-RU" dirty="0" smtClean="0"/>
              <a:t> (</a:t>
            </a:r>
            <a:r>
              <a:rPr lang="ru-RU" dirty="0" err="1" smtClean="0"/>
              <a:t>інформація</a:t>
            </a:r>
            <a:r>
              <a:rPr lang="ru-RU" dirty="0" smtClean="0"/>
              <a:t> про </a:t>
            </a: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);</a:t>
            </a:r>
          </a:p>
          <a:p>
            <a:pPr>
              <a:buFont typeface="Arial" charset="0"/>
              <a:buNone/>
            </a:pPr>
            <a:r>
              <a:rPr lang="ru-RU" dirty="0" smtClean="0"/>
              <a:t>3.   На теми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досліджень</a:t>
            </a:r>
            <a:r>
              <a:rPr lang="ru-RU" dirty="0" smtClean="0"/>
              <a:t>.</a:t>
            </a:r>
          </a:p>
          <a:p>
            <a:pPr>
              <a:buFont typeface="Arial" charset="0"/>
              <a:buNone/>
            </a:pPr>
            <a:endParaRPr lang="uk-UA" dirty="0" smtClean="0"/>
          </a:p>
        </p:txBody>
      </p:sp>
      <p:pic>
        <p:nvPicPr>
          <p:cNvPr id="604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4365625"/>
            <a:ext cx="2474913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2060575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090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58368"/>
            <a:ext cx="8229600" cy="5467795"/>
          </a:xfrm>
        </p:spPr>
        <p:txBody>
          <a:bodyPr rtlCol="0">
            <a:normAutofit/>
          </a:bodyPr>
          <a:lstStyle/>
          <a:p>
            <a:pPr marL="0" indent="3429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dirty="0" smtClean="0"/>
              <a:t>Результати наукового дослідження можуть завершуватись написанням </a:t>
            </a:r>
            <a:r>
              <a:rPr lang="uk-UA" b="1" i="1" dirty="0" smtClean="0"/>
              <a:t>книг,</a:t>
            </a:r>
            <a:r>
              <a:rPr lang="uk-UA" dirty="0" smtClean="0"/>
              <a:t> зокрема підручників і навчальних посібників.</a:t>
            </a:r>
          </a:p>
          <a:p>
            <a:pPr marL="0" indent="3429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Підручник</a:t>
            </a:r>
            <a:r>
              <a:rPr lang="uk-UA" dirty="0" smtClean="0"/>
              <a:t> - навчальне видання, що містить систематизований виклад змісту навчальної дисципліни, відповідає програмі та офіційно затверджений як такий вид видання.</a:t>
            </a:r>
          </a:p>
          <a:p>
            <a:pPr marL="0" indent="3429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/>
              <a:t>Навчальний посібник </a:t>
            </a:r>
            <a:r>
              <a:rPr lang="uk-UA" dirty="0" smtClean="0"/>
              <a:t>- навчальне видання, що частково чи повністю замінює або доповнює підручник та офіційно затверджене як такий вид видання.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5873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:</a:t>
            </a:r>
            <a:endParaRPr lang="uk-UA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5852156"/>
              </p:ext>
            </p:extLst>
          </p:nvPr>
        </p:nvGraphicFramePr>
        <p:xfrm>
          <a:off x="457200" y="1709928"/>
          <a:ext cx="8229600" cy="4416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8918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457200"/>
            <a:ext cx="5068416" cy="955576"/>
          </a:xfrm>
          <a:extLst/>
        </p:spPr>
        <p:txBody>
          <a:bodyPr/>
          <a:lstStyle/>
          <a:p>
            <a:pPr algn="ctr">
              <a:defRPr/>
            </a:pPr>
            <a:r>
              <a:rPr lang="uk-UA" alt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Список літератури:</a:t>
            </a:r>
            <a:endParaRPr lang="ru-RU" alt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08" y="1268413"/>
            <a:ext cx="8078280" cy="516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3154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457200"/>
            <a:ext cx="5068416" cy="955576"/>
          </a:xfrm>
          <a:extLst/>
        </p:spPr>
        <p:txBody>
          <a:bodyPr/>
          <a:lstStyle/>
          <a:p>
            <a:pPr algn="ctr">
              <a:defRPr/>
            </a:pPr>
            <a:r>
              <a:rPr lang="uk-UA" altLang="ru-RU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Список літератури:</a:t>
            </a:r>
            <a:endParaRPr lang="ru-RU" altLang="ru-RU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6" y="1930400"/>
            <a:ext cx="8013637" cy="3171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13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8092" y="1042416"/>
            <a:ext cx="8286290" cy="5050409"/>
          </a:xfrm>
        </p:spPr>
      </p:pic>
    </p:spTree>
    <p:extLst>
      <p:ext uri="{BB962C8B-B14F-4D97-AF65-F5344CB8AC3E}">
        <p14:creationId xmlns:p14="http://schemas.microsoft.com/office/powerpoint/2010/main" val="4244725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2126"/>
            <a:ext cx="8229600" cy="5634038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1.</a:t>
            </a:r>
            <a:r>
              <a:rPr lang="uk-UA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Наукові публікації як результати наукових </a:t>
            </a:r>
            <a:r>
              <a:rPr lang="uk-UA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досліджень</a:t>
            </a:r>
          </a:p>
          <a:p>
            <a:endParaRPr lang="uk-UA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uk-UA" sz="2600" b="1" dirty="0">
                <a:latin typeface="Times New Roman"/>
                <a:cs typeface="Times New Roman"/>
              </a:rPr>
              <a:t>Публікації відображають </a:t>
            </a:r>
            <a:r>
              <a:rPr lang="uk-UA" sz="2600" u="sng" dirty="0">
                <a:latin typeface="Times New Roman"/>
                <a:cs typeface="Times New Roman"/>
              </a:rPr>
              <a:t>основний зміст, новизну наукового </a:t>
            </a:r>
            <a:r>
              <a:rPr lang="uk-UA" sz="2600" u="sng" dirty="0" smtClean="0">
                <a:latin typeface="Times New Roman"/>
                <a:cs typeface="Times New Roman"/>
              </a:rPr>
              <a:t>дослідження </a:t>
            </a:r>
            <a:r>
              <a:rPr lang="uk-UA" sz="2600" dirty="0">
                <a:latin typeface="Times New Roman"/>
                <a:cs typeface="Times New Roman"/>
              </a:rPr>
              <a:t>і фіксують завершення певного етапу дослідження або роботи в цілому. </a:t>
            </a:r>
            <a:endParaRPr lang="uk-UA" sz="2600" dirty="0" smtClean="0">
              <a:latin typeface="Times New Roman"/>
              <a:cs typeface="Times New Roman"/>
            </a:endParaRPr>
          </a:p>
          <a:p>
            <a:r>
              <a:rPr lang="uk-UA" sz="2600" b="1" dirty="0" smtClean="0">
                <a:latin typeface="Times New Roman"/>
                <a:cs typeface="Times New Roman"/>
              </a:rPr>
              <a:t>публікації </a:t>
            </a:r>
            <a:r>
              <a:rPr lang="uk-UA" sz="2600" b="1" dirty="0">
                <a:latin typeface="Times New Roman"/>
                <a:cs typeface="Times New Roman"/>
              </a:rPr>
              <a:t>забезпечують </a:t>
            </a:r>
            <a:r>
              <a:rPr lang="uk-UA" sz="2600" u="sng" dirty="0">
                <a:latin typeface="Times New Roman"/>
                <a:cs typeface="Times New Roman"/>
              </a:rPr>
              <a:t>первинною </a:t>
            </a:r>
            <a:r>
              <a:rPr lang="uk-UA" sz="2600" u="sng" dirty="0" smtClean="0">
                <a:latin typeface="Times New Roman"/>
                <a:cs typeface="Times New Roman"/>
              </a:rPr>
              <a:t>науковою </a:t>
            </a:r>
            <a:r>
              <a:rPr lang="uk-UA" sz="2600" u="sng" dirty="0">
                <a:latin typeface="Times New Roman"/>
                <a:cs typeface="Times New Roman"/>
              </a:rPr>
              <a:t>інформацією суспільство</a:t>
            </a:r>
            <a:r>
              <a:rPr lang="uk-UA" sz="2600" dirty="0">
                <a:latin typeface="Times New Roman"/>
                <a:cs typeface="Times New Roman"/>
              </a:rPr>
              <a:t>, сповіщають наукове співтовари­ство про появу нового наукового знання і передають індивідуальний результат у загальне надбання</a:t>
            </a:r>
            <a:r>
              <a:rPr lang="uk-UA" sz="2600" dirty="0" smtClean="0">
                <a:latin typeface="Times New Roman"/>
                <a:cs typeface="Times New Roman"/>
              </a:rPr>
              <a:t>.</a:t>
            </a:r>
          </a:p>
          <a:p>
            <a:endParaRPr lang="ru-RU" sz="2600" dirty="0">
              <a:latin typeface="Times New Roman"/>
              <a:cs typeface="Times New Roman"/>
            </a:endParaRPr>
          </a:p>
          <a:p>
            <a:r>
              <a:rPr lang="uk-UA" sz="2600" b="1" dirty="0" smtClean="0">
                <a:latin typeface="Times New Roman"/>
                <a:cs typeface="Times New Roman"/>
              </a:rPr>
              <a:t>Види </a:t>
            </a:r>
            <a:r>
              <a:rPr lang="uk-UA" sz="2600" b="1" dirty="0">
                <a:latin typeface="Times New Roman"/>
                <a:cs typeface="Times New Roman"/>
              </a:rPr>
              <a:t>наукових публікацій</a:t>
            </a:r>
            <a:r>
              <a:rPr lang="uk-UA" sz="2600" dirty="0">
                <a:latin typeface="Times New Roman"/>
                <a:cs typeface="Times New Roman"/>
              </a:rPr>
              <a:t>: монографія, стаття, авто­реферат, препринт, тези доповідей, наукова доповідь, збірник </a:t>
            </a:r>
            <a:r>
              <a:rPr lang="uk-UA" sz="2600" dirty="0" smtClean="0">
                <a:latin typeface="Times New Roman"/>
                <a:cs typeface="Times New Roman"/>
              </a:rPr>
              <a:t>наукових </a:t>
            </a:r>
            <a:r>
              <a:rPr lang="uk-UA" sz="2600" dirty="0">
                <a:latin typeface="Times New Roman"/>
                <a:cs typeface="Times New Roman"/>
              </a:rPr>
              <a:t>праць.</a:t>
            </a:r>
            <a:endParaRPr lang="ru-RU" sz="2600" dirty="0">
              <a:latin typeface="Times New Roman"/>
              <a:cs typeface="Times New Roman"/>
            </a:endParaRPr>
          </a:p>
          <a:p>
            <a:r>
              <a:rPr lang="uk-UA" sz="2600" u="sng" dirty="0">
                <a:latin typeface="Times New Roman"/>
                <a:cs typeface="Times New Roman"/>
              </a:rPr>
              <a:t>Наукові публікації виходять друком </a:t>
            </a:r>
            <a:r>
              <a:rPr lang="uk-UA" sz="2600" dirty="0">
                <a:latin typeface="Times New Roman"/>
                <a:cs typeface="Times New Roman"/>
              </a:rPr>
              <a:t>у формі друкованих або електронних </a:t>
            </a:r>
            <a:r>
              <a:rPr lang="uk-UA" sz="2600" u="sng" dirty="0">
                <a:latin typeface="Times New Roman"/>
                <a:cs typeface="Times New Roman"/>
              </a:rPr>
              <a:t>видань.</a:t>
            </a:r>
            <a:endParaRPr lang="ru-RU" sz="2600" u="sng" dirty="0">
              <a:latin typeface="Times New Roman"/>
              <a:cs typeface="Times New Roman"/>
            </a:endParaRP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92787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23876"/>
            <a:ext cx="8229600" cy="5602288"/>
          </a:xfrm>
        </p:spPr>
        <p:txBody>
          <a:bodyPr>
            <a:normAutofit/>
          </a:bodyPr>
          <a:lstStyle/>
          <a:p>
            <a:pPr algn="just"/>
            <a:endParaRPr lang="uk-UA" sz="3000" b="1" i="1" dirty="0" smtClean="0">
              <a:latin typeface="Times New Roman"/>
              <a:cs typeface="Times New Roman"/>
            </a:endParaRPr>
          </a:p>
          <a:p>
            <a:pPr algn="just"/>
            <a:r>
              <a:rPr lang="uk-UA" sz="3000" b="1" i="1" dirty="0" smtClean="0">
                <a:latin typeface="Times New Roman"/>
                <a:cs typeface="Times New Roman"/>
              </a:rPr>
              <a:t>Видання</a:t>
            </a:r>
            <a:r>
              <a:rPr lang="uk-UA" sz="3000" dirty="0" smtClean="0">
                <a:latin typeface="Times New Roman"/>
                <a:cs typeface="Times New Roman"/>
              </a:rPr>
              <a:t> — документ</a:t>
            </a:r>
            <a:r>
              <a:rPr lang="uk-UA" sz="3000" dirty="0">
                <a:latin typeface="Times New Roman"/>
                <a:cs typeface="Times New Roman"/>
              </a:rPr>
              <a:t>, що пройшов «редакційно-</a:t>
            </a:r>
            <a:r>
              <a:rPr lang="uk-UA" sz="3000" dirty="0" smtClean="0">
                <a:latin typeface="Times New Roman"/>
                <a:cs typeface="Times New Roman"/>
              </a:rPr>
              <a:t>видавниче </a:t>
            </a:r>
            <a:r>
              <a:rPr lang="uk-UA" sz="3000" dirty="0">
                <a:latin typeface="Times New Roman"/>
                <a:cs typeface="Times New Roman"/>
              </a:rPr>
              <a:t>опрацювання, виготовлений друкуванням, тисненням або </a:t>
            </a:r>
            <a:r>
              <a:rPr lang="uk-UA" sz="3000" dirty="0" smtClean="0">
                <a:latin typeface="Times New Roman"/>
                <a:cs typeface="Times New Roman"/>
              </a:rPr>
              <a:t>іншим </a:t>
            </a:r>
            <a:r>
              <a:rPr lang="uk-UA" sz="3000" dirty="0">
                <a:latin typeface="Times New Roman"/>
                <a:cs typeface="Times New Roman"/>
              </a:rPr>
              <a:t>способом, містить інформацію, призначену для поширення і відповідає вимогам державних стандартів, інших нормативних </a:t>
            </a:r>
            <a:r>
              <a:rPr lang="uk-UA" sz="3000" dirty="0" smtClean="0">
                <a:latin typeface="Times New Roman"/>
                <a:cs typeface="Times New Roman"/>
              </a:rPr>
              <a:t>документів </a:t>
            </a:r>
            <a:r>
              <a:rPr lang="uk-UA" sz="3000" dirty="0">
                <a:latin typeface="Times New Roman"/>
                <a:cs typeface="Times New Roman"/>
              </a:rPr>
              <a:t>щодо видавничого оформлення і поліграфічного виконання» </a:t>
            </a:r>
            <a:endParaRPr lang="uk-UA" sz="30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 </a:t>
            </a:r>
          </a:p>
          <a:p>
            <a:pPr marL="109728" indent="0">
              <a:buNone/>
            </a:pP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78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222249"/>
            <a:ext cx="9032875" cy="6080125"/>
          </a:xfrm>
        </p:spPr>
        <p:txBody>
          <a:bodyPr>
            <a:noAutofit/>
          </a:bodyPr>
          <a:lstStyle/>
          <a:p>
            <a:r>
              <a:rPr lang="uk-UA" sz="2400" b="1" i="1" dirty="0">
                <a:latin typeface="Times New Roman"/>
                <a:cs typeface="Times New Roman"/>
              </a:rPr>
              <a:t>Монографія</a:t>
            </a:r>
            <a:r>
              <a:rPr lang="uk-UA" sz="2400" dirty="0">
                <a:latin typeface="Times New Roman"/>
                <a:cs typeface="Times New Roman"/>
              </a:rPr>
              <a:t> — науково-книжкове видання певного дослідження однієї проблеми або теми, що належить одному чи кільком авторам.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uk-UA" sz="2400" b="1" i="1" dirty="0">
                <a:latin typeface="Times New Roman"/>
                <a:cs typeface="Times New Roman"/>
              </a:rPr>
              <a:t>Стаття</a:t>
            </a:r>
            <a:r>
              <a:rPr lang="uk-UA" sz="2400" dirty="0">
                <a:latin typeface="Times New Roman"/>
                <a:cs typeface="Times New Roman"/>
              </a:rPr>
              <a:t> — це вміщені в науковому журналі чи збірнику резуль­тати дослідження конкретного питання, що мають певне наукове й практичне значення.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uk-UA" sz="2400" b="1" i="1" dirty="0">
                <a:latin typeface="Times New Roman"/>
                <a:cs typeface="Times New Roman"/>
              </a:rPr>
              <a:t>Автореферат дисертації</a:t>
            </a:r>
            <a:r>
              <a:rPr lang="uk-UA" sz="2400" b="1" dirty="0">
                <a:latin typeface="Times New Roman"/>
                <a:cs typeface="Times New Roman"/>
              </a:rPr>
              <a:t> </a:t>
            </a:r>
            <a:r>
              <a:rPr lang="uk-UA" sz="2400" dirty="0">
                <a:latin typeface="Times New Roman"/>
                <a:cs typeface="Times New Roman"/>
              </a:rPr>
              <a:t>— це наукове видання у вигляді брошу­ри авторського реферату проведеного дослідження, яке подається на здобуття наукового ступеня.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uk-UA" sz="2400" b="1" i="1" dirty="0">
                <a:latin typeface="Times New Roman"/>
                <a:cs typeface="Times New Roman"/>
              </a:rPr>
              <a:t>Препринт</a:t>
            </a:r>
            <a:r>
              <a:rPr lang="uk-UA" sz="2400" dirty="0">
                <a:latin typeface="Times New Roman"/>
                <a:cs typeface="Times New Roman"/>
              </a:rPr>
              <a:t> — наукове видання з матеріалами попереднього </a:t>
            </a:r>
            <a:r>
              <a:rPr lang="uk-UA" sz="2400" dirty="0" smtClean="0">
                <a:latin typeface="Times New Roman"/>
                <a:cs typeface="Times New Roman"/>
              </a:rPr>
              <a:t>характеру</a:t>
            </a:r>
            <a:r>
              <a:rPr lang="uk-UA" sz="2400" dirty="0">
                <a:latin typeface="Times New Roman"/>
                <a:cs typeface="Times New Roman"/>
              </a:rPr>
              <a:t>, які публікуються до виходу у світ видання, в якому вони мають бути розміщені.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uk-UA" sz="2400" b="1" i="1" dirty="0">
                <a:latin typeface="Times New Roman"/>
                <a:cs typeface="Times New Roman"/>
              </a:rPr>
              <a:t>Тези доповідей, матеріали наукової конференції</a:t>
            </a:r>
            <a:r>
              <a:rPr lang="uk-UA" sz="2400" b="1" dirty="0">
                <a:latin typeface="Times New Roman"/>
                <a:cs typeface="Times New Roman"/>
              </a:rPr>
              <a:t> </a:t>
            </a:r>
            <a:r>
              <a:rPr lang="uk-UA" sz="2400" dirty="0">
                <a:latin typeface="Times New Roman"/>
                <a:cs typeface="Times New Roman"/>
              </a:rPr>
              <a:t>— це неперіодичні збірники підсумків наукових конференцій, доповідей, рекомендацій та рішень.</a:t>
            </a:r>
            <a:endParaRPr lang="ru-RU" sz="2400" dirty="0">
              <a:latin typeface="Times New Roman"/>
              <a:cs typeface="Times New Roman"/>
            </a:endParaRPr>
          </a:p>
          <a:p>
            <a:r>
              <a:rPr lang="uk-UA" sz="2400" dirty="0" smtClean="0">
                <a:latin typeface="Times New Roman"/>
                <a:cs typeface="Times New Roman"/>
              </a:rPr>
              <a:t>.</a:t>
            </a:r>
            <a:endParaRPr lang="ru-RU" sz="2400" dirty="0">
              <a:latin typeface="Times New Roman"/>
              <a:cs typeface="Times New Roman"/>
            </a:endParaRPr>
          </a:p>
          <a:p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8463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0" y="412750"/>
            <a:ext cx="8699500" cy="5713413"/>
          </a:xfrm>
        </p:spPr>
        <p:txBody>
          <a:bodyPr>
            <a:normAutofit lnSpcReduction="10000"/>
          </a:bodyPr>
          <a:lstStyle/>
          <a:p>
            <a:r>
              <a:rPr lang="uk-UA" sz="3100" b="1" dirty="0" smtClean="0">
                <a:latin typeface="Times New Roman"/>
                <a:cs typeface="Times New Roman"/>
              </a:rPr>
              <a:t>Вимоги до видавничого оформлення наукових видань (</a:t>
            </a:r>
            <a:r>
              <a:rPr lang="uk-UA" sz="2600" dirty="0" smtClean="0">
                <a:latin typeface="Times New Roman"/>
                <a:cs typeface="Times New Roman"/>
              </a:rPr>
              <a:t>вихідних </a:t>
            </a:r>
            <a:r>
              <a:rPr lang="uk-UA" sz="2600" dirty="0">
                <a:latin typeface="Times New Roman"/>
                <a:cs typeface="Times New Roman"/>
              </a:rPr>
              <a:t>відомостей, вихідних і випускних </a:t>
            </a:r>
            <a:r>
              <a:rPr lang="uk-UA" sz="2600" dirty="0" smtClean="0">
                <a:latin typeface="Times New Roman"/>
                <a:cs typeface="Times New Roman"/>
              </a:rPr>
              <a:t>даних).</a:t>
            </a:r>
            <a:endParaRPr lang="ru-RU" sz="2600" dirty="0">
              <a:latin typeface="Times New Roman"/>
              <a:cs typeface="Times New Roman"/>
            </a:endParaRPr>
          </a:p>
          <a:p>
            <a:r>
              <a:rPr lang="uk-UA" sz="2600" i="1" u="sng" dirty="0">
                <a:latin typeface="Times New Roman"/>
                <a:cs typeface="Times New Roman"/>
              </a:rPr>
              <a:t>Вихідні відомості</a:t>
            </a:r>
            <a:r>
              <a:rPr lang="uk-UA" sz="2600" u="sng" dirty="0">
                <a:latin typeface="Times New Roman"/>
                <a:cs typeface="Times New Roman"/>
              </a:rPr>
              <a:t> </a:t>
            </a:r>
            <a:r>
              <a:rPr lang="uk-UA" sz="2600" dirty="0">
                <a:latin typeface="Times New Roman"/>
                <a:cs typeface="Times New Roman"/>
              </a:rPr>
              <a:t>— це відомості про авторів, назву видання, </a:t>
            </a:r>
            <a:r>
              <a:rPr lang="uk-UA" sz="2600" dirty="0" smtClean="0">
                <a:latin typeface="Times New Roman"/>
                <a:cs typeface="Times New Roman"/>
              </a:rPr>
              <a:t>підзаголовні </a:t>
            </a:r>
            <a:r>
              <a:rPr lang="uk-UA" sz="2600" dirty="0">
                <a:latin typeface="Times New Roman"/>
                <a:cs typeface="Times New Roman"/>
              </a:rPr>
              <a:t>й надзаголовні дані, нумерація, вихідні дані, індекси УДК або ББК, міжнародний стандартний номер книги тощо.</a:t>
            </a:r>
            <a:endParaRPr lang="ru-RU" sz="2600" dirty="0">
              <a:latin typeface="Times New Roman"/>
              <a:cs typeface="Times New Roman"/>
            </a:endParaRPr>
          </a:p>
          <a:p>
            <a:r>
              <a:rPr lang="uk-UA" sz="2600" i="1" u="sng" dirty="0">
                <a:latin typeface="Times New Roman"/>
                <a:cs typeface="Times New Roman"/>
              </a:rPr>
              <a:t>Вихідні дані</a:t>
            </a:r>
            <a:r>
              <a:rPr lang="uk-UA" sz="2600" u="sng" dirty="0">
                <a:latin typeface="Times New Roman"/>
                <a:cs typeface="Times New Roman"/>
              </a:rPr>
              <a:t> </a:t>
            </a:r>
            <a:r>
              <a:rPr lang="uk-UA" sz="2600" dirty="0">
                <a:latin typeface="Times New Roman"/>
                <a:cs typeface="Times New Roman"/>
              </a:rPr>
              <a:t>включають: місце випуску видання, назву видавни­цтва і рік випуску.</a:t>
            </a:r>
            <a:endParaRPr lang="ru-RU" sz="2600" dirty="0">
              <a:latin typeface="Times New Roman"/>
              <a:cs typeface="Times New Roman"/>
            </a:endParaRPr>
          </a:p>
          <a:p>
            <a:r>
              <a:rPr lang="uk-UA" sz="2600" i="1" u="sng" dirty="0">
                <a:latin typeface="Times New Roman"/>
                <a:cs typeface="Times New Roman"/>
              </a:rPr>
              <a:t>До випускних даних</a:t>
            </a:r>
            <a:r>
              <a:rPr lang="uk-UA" sz="2600" u="sng" dirty="0">
                <a:latin typeface="Times New Roman"/>
                <a:cs typeface="Times New Roman"/>
              </a:rPr>
              <a:t> </a:t>
            </a:r>
            <a:r>
              <a:rPr lang="uk-UA" sz="2600" dirty="0">
                <a:latin typeface="Times New Roman"/>
                <a:cs typeface="Times New Roman"/>
              </a:rPr>
              <a:t>належать: дати подання й підписання до друку; формат паперу і частка аркуша; вид і номер паперу; </a:t>
            </a:r>
            <a:r>
              <a:rPr lang="uk-UA" sz="2600" dirty="0" smtClean="0">
                <a:latin typeface="Times New Roman"/>
                <a:cs typeface="Times New Roman"/>
              </a:rPr>
              <a:t>гарнітура </a:t>
            </a:r>
            <a:r>
              <a:rPr lang="uk-UA" sz="2600" dirty="0">
                <a:latin typeface="Times New Roman"/>
                <a:cs typeface="Times New Roman"/>
              </a:rPr>
              <a:t>шрифту основного тексту; спосіб друку; обсяг видання в умовних друкарських та обліково-видавничих аркушах тощо.</a:t>
            </a:r>
            <a:endParaRPr lang="ru-RU" sz="2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23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635000"/>
            <a:ext cx="8604250" cy="5491163"/>
          </a:xfrm>
        </p:spPr>
        <p:txBody>
          <a:bodyPr>
            <a:normAutofit fontScale="85000" lnSpcReduction="20000"/>
          </a:bodyPr>
          <a:lstStyle/>
          <a:p>
            <a:r>
              <a:rPr lang="uk-UA" sz="3300" b="1" dirty="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  <a:r>
              <a:rPr lang="en-US" sz="3300" b="1" dirty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lang="uk-UA" sz="3300" b="1" dirty="0">
                <a:solidFill>
                  <a:srgbClr val="000000"/>
                </a:solidFill>
                <a:latin typeface="Times New Roman"/>
                <a:cs typeface="Times New Roman"/>
              </a:rPr>
              <a:t> Наукова монографія</a:t>
            </a:r>
            <a:r>
              <a:rPr lang="en-US" sz="3300" b="1" dirty="0">
                <a:solidFill>
                  <a:srgbClr val="000000"/>
                </a:solidFill>
                <a:latin typeface="Times New Roman"/>
                <a:cs typeface="Times New Roman"/>
              </a:rPr>
              <a:t>, </a:t>
            </a:r>
            <a:r>
              <a:rPr lang="uk-UA" sz="3300" b="1" dirty="0">
                <a:solidFill>
                  <a:srgbClr val="000000"/>
                </a:solidFill>
                <a:latin typeface="Times New Roman"/>
                <a:cs typeface="Times New Roman"/>
              </a:rPr>
              <a:t>особливості написання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endParaRPr lang="uk-UA" sz="2800" b="1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r>
              <a:rPr lang="uk-UA" sz="2800" i="1" u="sng" dirty="0" smtClean="0">
                <a:latin typeface="Times New Roman"/>
                <a:cs typeface="Times New Roman"/>
              </a:rPr>
              <a:t>Монографія </a:t>
            </a:r>
            <a:r>
              <a:rPr lang="uk-UA" sz="2800" i="1" dirty="0">
                <a:latin typeface="Times New Roman"/>
                <a:cs typeface="Times New Roman"/>
              </a:rPr>
              <a:t>—</a:t>
            </a:r>
            <a:r>
              <a:rPr lang="uk-UA" sz="2800" dirty="0">
                <a:latin typeface="Times New Roman"/>
                <a:cs typeface="Times New Roman"/>
              </a:rPr>
              <a:t> </a:t>
            </a:r>
            <a:r>
              <a:rPr lang="uk-UA" sz="2800" dirty="0" smtClean="0">
                <a:latin typeface="Times New Roman"/>
                <a:cs typeface="Times New Roman"/>
              </a:rPr>
              <a:t>це </a:t>
            </a:r>
            <a:r>
              <a:rPr lang="uk-UA" sz="2800" dirty="0">
                <a:latin typeface="Times New Roman"/>
                <a:cs typeface="Times New Roman"/>
              </a:rPr>
              <a:t>наукова праця у вигляді книги, яка містить </a:t>
            </a:r>
            <a:r>
              <a:rPr lang="uk-UA" sz="2800" dirty="0" smtClean="0">
                <a:latin typeface="Times New Roman"/>
                <a:cs typeface="Times New Roman"/>
              </a:rPr>
              <a:t>повне </a:t>
            </a:r>
            <a:r>
              <a:rPr lang="uk-UA" sz="2800" dirty="0">
                <a:latin typeface="Times New Roman"/>
                <a:cs typeface="Times New Roman"/>
              </a:rPr>
              <a:t>або поглиблене дослідження однієї проблеми або теми, що </a:t>
            </a:r>
            <a:r>
              <a:rPr lang="uk-UA" sz="2800" dirty="0" smtClean="0">
                <a:latin typeface="Times New Roman"/>
                <a:cs typeface="Times New Roman"/>
              </a:rPr>
              <a:t>належить </a:t>
            </a:r>
            <a:r>
              <a:rPr lang="uk-UA" sz="2800" dirty="0">
                <a:latin typeface="Times New Roman"/>
                <a:cs typeface="Times New Roman"/>
              </a:rPr>
              <a:t>одному або кільком авторам.</a:t>
            </a:r>
            <a:br>
              <a:rPr lang="uk-UA" sz="2800" dirty="0">
                <a:latin typeface="Times New Roman"/>
                <a:cs typeface="Times New Roman"/>
              </a:rPr>
            </a:br>
            <a:endParaRPr lang="ru-RU" sz="2800" dirty="0">
              <a:latin typeface="Times New Roman"/>
              <a:cs typeface="Times New Roman"/>
            </a:endParaRPr>
          </a:p>
          <a:p>
            <a:r>
              <a:rPr lang="uk-UA" sz="2800" dirty="0">
                <a:latin typeface="Times New Roman"/>
                <a:cs typeface="Times New Roman"/>
              </a:rPr>
              <a:t>Розрізняють два види монографій </a:t>
            </a:r>
            <a:r>
              <a:rPr lang="uk-UA" sz="2800" u="sng" dirty="0">
                <a:latin typeface="Times New Roman"/>
                <a:cs typeface="Times New Roman"/>
              </a:rPr>
              <a:t>— наукові й практичні.</a:t>
            </a:r>
            <a:endParaRPr lang="ru-RU" sz="2800" u="sng" dirty="0">
              <a:latin typeface="Times New Roman"/>
              <a:cs typeface="Times New Roman"/>
            </a:endParaRPr>
          </a:p>
          <a:p>
            <a:r>
              <a:rPr lang="uk-UA" sz="2800" i="1" u="sng" dirty="0">
                <a:latin typeface="Times New Roman"/>
                <a:cs typeface="Times New Roman"/>
              </a:rPr>
              <a:t>Наукова монографія </a:t>
            </a:r>
            <a:r>
              <a:rPr lang="uk-UA" sz="2800" i="1" dirty="0">
                <a:latin typeface="Times New Roman"/>
                <a:cs typeface="Times New Roman"/>
              </a:rPr>
              <a:t>—</a:t>
            </a:r>
            <a:r>
              <a:rPr lang="uk-UA" sz="2800" dirty="0">
                <a:latin typeface="Times New Roman"/>
                <a:cs typeface="Times New Roman"/>
              </a:rPr>
              <a:t> це науково-дослідна праця, предметом викладу якої є вичерпне узагальнення теоретичного матеріалу з </a:t>
            </a:r>
            <a:r>
              <a:rPr lang="uk-UA" sz="2800" dirty="0" smtClean="0">
                <a:latin typeface="Times New Roman"/>
                <a:cs typeface="Times New Roman"/>
              </a:rPr>
              <a:t>наукової </a:t>
            </a:r>
            <a:r>
              <a:rPr lang="uk-UA" sz="2800" dirty="0">
                <a:latin typeface="Times New Roman"/>
                <a:cs typeface="Times New Roman"/>
              </a:rPr>
              <a:t>проблеми або теми з </a:t>
            </a:r>
            <a:r>
              <a:rPr lang="uk-UA" sz="2800" u="sng" dirty="0">
                <a:latin typeface="Times New Roman"/>
                <a:cs typeface="Times New Roman"/>
              </a:rPr>
              <a:t>критичним його аналізом, визначенням вагомості, формулюванням нових наукових концепцій</a:t>
            </a:r>
            <a:r>
              <a:rPr lang="uk-UA" sz="2800" dirty="0" smtClean="0">
                <a:latin typeface="Times New Roman"/>
                <a:cs typeface="Times New Roman"/>
              </a:rPr>
              <a:t>.</a:t>
            </a:r>
          </a:p>
          <a:p>
            <a:r>
              <a:rPr lang="uk-UA" sz="2800" dirty="0" smtClean="0">
                <a:latin typeface="Times New Roman"/>
                <a:cs typeface="Times New Roman"/>
              </a:rPr>
              <a:t> </a:t>
            </a:r>
            <a:r>
              <a:rPr lang="uk-UA" sz="2800" u="sng" dirty="0">
                <a:latin typeface="Times New Roman"/>
                <a:cs typeface="Times New Roman"/>
              </a:rPr>
              <a:t>Монографія фіксує науковий пріоритет</a:t>
            </a:r>
            <a:r>
              <a:rPr lang="uk-UA" sz="2800" dirty="0">
                <a:latin typeface="Times New Roman"/>
                <a:cs typeface="Times New Roman"/>
              </a:rPr>
              <a:t>, забезпечує первинною науковою </a:t>
            </a:r>
            <a:r>
              <a:rPr lang="uk-UA" sz="2800" dirty="0" smtClean="0">
                <a:latin typeface="Times New Roman"/>
                <a:cs typeface="Times New Roman"/>
              </a:rPr>
              <a:t>інформацією </a:t>
            </a:r>
            <a:r>
              <a:rPr lang="uk-UA" sz="2800" dirty="0">
                <a:latin typeface="Times New Roman"/>
                <a:cs typeface="Times New Roman"/>
              </a:rPr>
              <a:t>суспільство, слугує висвітленню основного змісту і </a:t>
            </a:r>
            <a:r>
              <a:rPr lang="uk-UA" sz="2800" dirty="0" smtClean="0">
                <a:latin typeface="Times New Roman"/>
                <a:cs typeface="Times New Roman"/>
              </a:rPr>
              <a:t>результатів </a:t>
            </a:r>
            <a:r>
              <a:rPr lang="uk-UA" sz="2800" dirty="0">
                <a:latin typeface="Times New Roman"/>
                <a:cs typeface="Times New Roman"/>
              </a:rPr>
              <a:t>дисертаційного дослідження</a:t>
            </a:r>
            <a:r>
              <a:rPr lang="uk-UA" sz="28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uk-UA" sz="2400" dirty="0" smtClean="0"/>
              <a:t>.</a:t>
            </a:r>
            <a:endParaRPr lang="ru-RU" sz="2400" dirty="0"/>
          </a:p>
          <a:p>
            <a:endParaRPr lang="uk-UA" sz="2800" dirty="0" smtClean="0">
              <a:latin typeface="Times New Roman"/>
              <a:cs typeface="Times New Roman"/>
            </a:endParaRPr>
          </a:p>
          <a:p>
            <a:endParaRPr lang="ru-RU" sz="2800" dirty="0">
              <a:latin typeface="Times New Roman"/>
              <a:cs typeface="Times New Roman"/>
            </a:endParaRPr>
          </a:p>
          <a:p>
            <a:endParaRPr lang="en-US" sz="28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84091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638</TotalTime>
  <Words>2110</Words>
  <Application>Microsoft Office PowerPoint</Application>
  <PresentationFormat>Экран (4:3)</PresentationFormat>
  <Paragraphs>163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Городская</vt:lpstr>
      <vt:lpstr>Презентация PowerPoint</vt:lpstr>
      <vt:lpstr>Головні функції публікацій:</vt:lpstr>
      <vt:lpstr>Наукові видання можуть бути двох груп: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Доповідь</vt:lpstr>
      <vt:lpstr>Розрізняють такі види доповідей:</vt:lpstr>
      <vt:lpstr>Презентация PowerPoint</vt:lpstr>
      <vt:lpstr>Список літератури:</vt:lpstr>
      <vt:lpstr>Список літератури:</vt:lpstr>
    </vt:vector>
  </TitlesOfParts>
  <Company>ishpyl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 tshpyl</dc:creator>
  <cp:lastModifiedBy>suvor</cp:lastModifiedBy>
  <cp:revision>66</cp:revision>
  <dcterms:created xsi:type="dcterms:W3CDTF">2013-10-22T09:37:50Z</dcterms:created>
  <dcterms:modified xsi:type="dcterms:W3CDTF">2023-11-14T18:57:02Z</dcterms:modified>
</cp:coreProperties>
</file>